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97" r:id="rId2"/>
    <p:sldId id="256" r:id="rId3"/>
    <p:sldId id="257" r:id="rId4"/>
    <p:sldId id="258" r:id="rId5"/>
    <p:sldId id="260" r:id="rId6"/>
    <p:sldId id="261" r:id="rId7"/>
    <p:sldId id="262" r:id="rId8"/>
    <p:sldId id="275" r:id="rId9"/>
    <p:sldId id="263" r:id="rId10"/>
    <p:sldId id="294" r:id="rId11"/>
    <p:sldId id="264" r:id="rId12"/>
    <p:sldId id="265" r:id="rId13"/>
    <p:sldId id="271" r:id="rId14"/>
    <p:sldId id="273" r:id="rId15"/>
    <p:sldId id="274" r:id="rId16"/>
    <p:sldId id="266" r:id="rId17"/>
    <p:sldId id="287" r:id="rId18"/>
    <p:sldId id="281" r:id="rId19"/>
    <p:sldId id="289" r:id="rId20"/>
    <p:sldId id="288" r:id="rId21"/>
    <p:sldId id="282" r:id="rId22"/>
    <p:sldId id="283" r:id="rId23"/>
    <p:sldId id="284" r:id="rId24"/>
    <p:sldId id="293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5219" autoAdjust="0"/>
  </p:normalViewPr>
  <p:slideViewPr>
    <p:cSldViewPr>
      <p:cViewPr>
        <p:scale>
          <a:sx n="100" d="100"/>
          <a:sy n="100" d="100"/>
        </p:scale>
        <p:origin x="-20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B741-9038-4230-9E17-B9C5DF1D4B1A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FC591-E3B6-4FF6-9458-1DE38A2C9C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B741-9038-4230-9E17-B9C5DF1D4B1A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FC591-E3B6-4FF6-9458-1DE38A2C9C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B741-9038-4230-9E17-B9C5DF1D4B1A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FC591-E3B6-4FF6-9458-1DE38A2C9C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B741-9038-4230-9E17-B9C5DF1D4B1A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FC591-E3B6-4FF6-9458-1DE38A2C9C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B741-9038-4230-9E17-B9C5DF1D4B1A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64FC591-E3B6-4FF6-9458-1DE38A2C9C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B741-9038-4230-9E17-B9C5DF1D4B1A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FC591-E3B6-4FF6-9458-1DE38A2C9C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B741-9038-4230-9E17-B9C5DF1D4B1A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FC591-E3B6-4FF6-9458-1DE38A2C9C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B741-9038-4230-9E17-B9C5DF1D4B1A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FC591-E3B6-4FF6-9458-1DE38A2C9C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B741-9038-4230-9E17-B9C5DF1D4B1A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FC591-E3B6-4FF6-9458-1DE38A2C9C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B741-9038-4230-9E17-B9C5DF1D4B1A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FC591-E3B6-4FF6-9458-1DE38A2C9C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B741-9038-4230-9E17-B9C5DF1D4B1A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FC591-E3B6-4FF6-9458-1DE38A2C9C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6D4B741-9038-4230-9E17-B9C5DF1D4B1A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64FC591-E3B6-4FF6-9458-1DE38A2C9C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229600" cy="6583362"/>
          </a:xfrm>
        </p:spPr>
        <p:txBody>
          <a:bodyPr>
            <a:noAutofit/>
          </a:bodyPr>
          <a:lstStyle/>
          <a:p>
            <a:pPr algn="l"/>
            <a:r>
              <a:rPr lang="ru-RU" sz="3600" dirty="0" smtClean="0">
                <a:effectLst/>
              </a:rPr>
              <a:t>Филиппова Н. Р. учитель истории и обществознания МБОУ </a:t>
            </a:r>
            <a:r>
              <a:rPr lang="ru-RU" sz="3600" dirty="0" err="1" smtClean="0">
                <a:effectLst/>
              </a:rPr>
              <a:t>Новоаннинская</a:t>
            </a:r>
            <a:r>
              <a:rPr lang="ru-RU" sz="3600" dirty="0" smtClean="0">
                <a:effectLst/>
              </a:rPr>
              <a:t> сош№1,г. Новоаннинский, Волгоградской </a:t>
            </a:r>
            <a:r>
              <a:rPr lang="ru-RU" sz="3600" dirty="0" err="1" smtClean="0">
                <a:effectLst/>
              </a:rPr>
              <a:t>обл</a:t>
            </a:r>
            <a:r>
              <a:rPr lang="ru-RU" sz="3600" dirty="0" smtClean="0">
                <a:effectLst/>
              </a:rPr>
              <a:t/>
            </a:r>
            <a:br>
              <a:rPr lang="ru-RU" sz="3600" dirty="0" smtClean="0">
                <a:effectLst/>
              </a:rPr>
            </a:br>
            <a:r>
              <a:rPr lang="ru-RU" sz="3600" dirty="0" smtClean="0">
                <a:effectLst/>
              </a:rPr>
              <a:t>Презентация  к уроку обществознания в 6 классе  «Свободное время и вредные привычки». </a:t>
            </a:r>
            <a:br>
              <a:rPr lang="ru-RU" sz="3600" dirty="0" smtClean="0">
                <a:effectLst/>
              </a:rPr>
            </a:br>
            <a:r>
              <a:rPr lang="ru-RU" sz="3600" dirty="0" smtClean="0">
                <a:effectLst/>
              </a:rPr>
              <a:t>Тема презентации – «Вредные привычки».</a:t>
            </a:r>
            <a:br>
              <a:rPr lang="ru-RU" sz="3600" dirty="0" smtClean="0">
                <a:effectLst/>
              </a:rPr>
            </a:br>
            <a:endParaRPr lang="ru-RU" sz="3600" dirty="0">
              <a:effectLst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Пассивное курение тоже опасно для тех, кто не курит</a:t>
            </a:r>
            <a:endParaRPr lang="ru-RU" sz="3600" b="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4" name="Group 2"/>
          <p:cNvGrpSpPr>
            <a:grpSpLocks noGrp="1"/>
          </p:cNvGrpSpPr>
          <p:nvPr>
            <p:ph idx="1"/>
          </p:nvPr>
        </p:nvGrpSpPr>
        <p:grpSpPr bwMode="auto">
          <a:xfrm>
            <a:off x="0" y="1571620"/>
            <a:ext cx="8858280" cy="5286380"/>
            <a:chOff x="476" y="1117"/>
            <a:chExt cx="4308" cy="3129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6" y="1117"/>
              <a:ext cx="4309" cy="313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476" y="1117"/>
              <a:ext cx="4309" cy="313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6857997"/>
            <a:ext cx="8229600" cy="285778"/>
          </a:xfrm>
        </p:spPr>
        <p:txBody>
          <a:bodyPr>
            <a:normAutofit fontScale="90000"/>
          </a:bodyPr>
          <a:lstStyle/>
          <a:p>
            <a:pPr algn="r"/>
            <a:endParaRPr lang="ru-RU" sz="2000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 </a:t>
            </a: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Наркомания – хроническое заболевание, вызванное употреблением веществ-наркотиков при использовании курительных смесей, различных порошков, инъекций в вену.</a:t>
            </a:r>
          </a:p>
          <a:p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Последствия: - неустойчивая психика</a:t>
            </a:r>
          </a:p>
          <a:p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- истощение организма и появление различных неизлечимых заболеваний, передающихся через кровь: </a:t>
            </a:r>
            <a:r>
              <a:rPr lang="ru-RU" sz="28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вич</a:t>
            </a: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, гепатит с и другие</a:t>
            </a:r>
          </a:p>
          <a:p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 высокая смертность в молодом возрасте в результате отравления организма</a:t>
            </a:r>
          </a:p>
          <a:p>
            <a:endParaRPr lang="ru-RU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86262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Цена этого удовольствия – жизнь…</a:t>
            </a:r>
            <a:endParaRPr lang="ru-RU" sz="2800" dirty="0"/>
          </a:p>
        </p:txBody>
      </p:sp>
      <p:pic>
        <p:nvPicPr>
          <p:cNvPr id="6" name="Содержимое 5" descr="i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1643050"/>
            <a:ext cx="2428892" cy="3214710"/>
          </a:xfrm>
        </p:spPr>
      </p:pic>
      <p:pic>
        <p:nvPicPr>
          <p:cNvPr id="8" name="Рисунок 7" descr="i (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2102" y="1785926"/>
            <a:ext cx="4141898" cy="2251743"/>
          </a:xfrm>
          <a:prstGeom prst="rect">
            <a:avLst/>
          </a:prstGeom>
        </p:spPr>
      </p:pic>
      <p:pic>
        <p:nvPicPr>
          <p:cNvPr id="9" name="Рисунок 8" descr="0-126487-dro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143240" y="3786190"/>
            <a:ext cx="2428892" cy="281025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effectLst/>
              </a:rPr>
              <a:t>Дети, рождающиеся у людей, зависимых от вредных привычек</a:t>
            </a:r>
            <a:endParaRPr lang="ru-RU" sz="2800" dirty="0">
              <a:effectLst/>
            </a:endParaRPr>
          </a:p>
        </p:txBody>
      </p:sp>
      <p:pic>
        <p:nvPicPr>
          <p:cNvPr id="4" name="Содержимое 3" descr="101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1714488"/>
            <a:ext cx="3171828" cy="5000660"/>
          </a:xfrm>
        </p:spPr>
      </p:pic>
      <p:pic>
        <p:nvPicPr>
          <p:cNvPr id="5" name="Рисунок 4" descr="877e86f8-eaee-4780-b1d9-e463ba1f4b72_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4810" y="1714488"/>
            <a:ext cx="4714868" cy="500066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476122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85728"/>
            <a:ext cx="9429784" cy="7072362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23268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 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97510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В 20 случаях из 100 у людей обладающих  вредными привычками рождаются здоровые дети, в остальных случаях ребенок рождается уже больным или погибает </a:t>
            </a:r>
          </a:p>
          <a:p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Численность нашей нации угасает!</a:t>
            </a:r>
          </a:p>
          <a:p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Официально в России зарегистрировано 3 </a:t>
            </a:r>
            <a:r>
              <a:rPr lang="ru-RU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млн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наркоманов…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Лудомания</a:t>
            </a:r>
            <a:r>
              <a:rPr lang="ru-RU" dirty="0" smtClean="0"/>
              <a:t> – патологическая зависимость от азартных игр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09160"/>
          </a:xfrm>
        </p:spPr>
        <p:txBody>
          <a:bodyPr/>
          <a:lstStyle/>
          <a:p>
            <a:pPr marL="68580" indent="0">
              <a:buNone/>
            </a:pP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Болезнь или реальность?</a:t>
            </a:r>
          </a:p>
          <a:p>
            <a:pPr marL="68580" indent="0">
              <a:buNone/>
            </a:pP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                                                  Врачи мира включили </a:t>
            </a:r>
          </a:p>
          <a:p>
            <a:pPr marL="68580" indent="0">
              <a:buNone/>
            </a:pP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                                               </a:t>
            </a:r>
            <a:r>
              <a:rPr lang="ru-RU" sz="24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лудоманию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во всемирную </a:t>
            </a:r>
          </a:p>
          <a:p>
            <a:pPr marL="68580" indent="0">
              <a:buNone/>
            </a:pP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                                             классификацию болезней.</a:t>
            </a:r>
          </a:p>
          <a:p>
            <a:pPr marL="68580" indent="0">
              <a:buNone/>
            </a:pP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                                        По 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международной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классификации</a:t>
            </a:r>
          </a:p>
          <a:p>
            <a:pPr marL="68580" indent="0">
              <a:buNone/>
            </a:pP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                                                болезней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основным признаком </a:t>
            </a:r>
            <a:endParaRPr lang="ru-RU" sz="24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68580" indent="0" algn="ctr">
              <a:buNone/>
            </a:pP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                                                </a:t>
            </a:r>
            <a:r>
              <a:rPr lang="ru-RU" sz="24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игромании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является постоянно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   </a:t>
            </a:r>
          </a:p>
          <a:p>
            <a:pPr marL="68580" indent="0">
              <a:buNone/>
            </a:pP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                                         повторяющееся 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участие в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азартной</a:t>
            </a:r>
          </a:p>
          <a:p>
            <a:pPr marL="68580" indent="0">
              <a:buNone/>
            </a:pP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                                                                                             игре</a:t>
            </a:r>
            <a:r>
              <a:rPr lang="ru-RU" sz="2000" dirty="0"/>
              <a:t>.</a:t>
            </a:r>
          </a:p>
        </p:txBody>
      </p:sp>
      <p:pic>
        <p:nvPicPr>
          <p:cNvPr id="2050" name="Picture 2" descr="C:\Users\User\Downloads\загруженное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071678"/>
            <a:ext cx="4143372" cy="4643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3768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857364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/>
              <a:t>Лудомания</a:t>
            </a:r>
            <a:r>
              <a:rPr lang="ru-RU" dirty="0" smtClean="0"/>
              <a:t> – игровая зависимость.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143536"/>
          </a:xfrm>
          <a:ln>
            <a:noFill/>
          </a:ln>
        </p:spPr>
        <p:txBody>
          <a:bodyPr/>
          <a:lstStyle/>
          <a:p>
            <a:pPr marL="68580" indent="0">
              <a:buNone/>
            </a:pP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Привлекает тем, что:</a:t>
            </a:r>
          </a:p>
          <a:p>
            <a:pPr marL="68580" indent="0">
              <a:buNone/>
            </a:pP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расслабляет, отвлекает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от неприятных проблем, 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игра 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- это приятное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времяпрепровождение. </a:t>
            </a:r>
            <a:endParaRPr lang="ru-RU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68580" indent="0" algn="ctr">
              <a:buNone/>
            </a:pPr>
            <a:endParaRPr lang="ru-RU" dirty="0" smtClean="0"/>
          </a:p>
          <a:p>
            <a:pPr marL="68580" indent="0" algn="ctr">
              <a:buNone/>
            </a:pPr>
            <a:endParaRPr lang="ru-RU" dirty="0" smtClean="0"/>
          </a:p>
          <a:p>
            <a:pPr marL="68580" indent="0" algn="ctr">
              <a:buNone/>
            </a:pPr>
            <a:endParaRPr lang="ru-RU" dirty="0" smtClean="0"/>
          </a:p>
        </p:txBody>
      </p:sp>
      <p:pic>
        <p:nvPicPr>
          <p:cNvPr id="4" name="Picture 2" descr="C:\Users\User\Downloads\загруженное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429000"/>
            <a:ext cx="4393456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8500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76672"/>
            <a:ext cx="7772400" cy="914400"/>
          </a:xfrm>
        </p:spPr>
        <p:txBody>
          <a:bodyPr/>
          <a:lstStyle/>
          <a:p>
            <a:pPr algn="ctr"/>
            <a:r>
              <a:rPr lang="ru-RU" dirty="0" smtClean="0"/>
              <a:t>Чем привлекает игра?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В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процессе игры в ряде случаев возникают расслабление, снятие эмоционального напряжения, отвлечение от неприятных проблем, и игра рассматривается как приятное времяпрепровождение. </a:t>
            </a:r>
            <a:endParaRPr lang="ru-RU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68580" indent="0" algn="ctr">
              <a:buNone/>
            </a:pP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На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основе этого механизма постепенно наступает втягивание и развивается зависимость</a:t>
            </a:r>
            <a:r>
              <a:rPr lang="ru-RU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18500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0"/>
            <a:ext cx="8229600" cy="1357298"/>
          </a:xfrm>
          <a:noFill/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Вредные привычки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214554"/>
            <a:ext cx="9144000" cy="464344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l"/>
            <a:r>
              <a:rPr lang="ru-RU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«Пьянство – лучшее средство избавления от ума, здоровья и денег»  - Н. М. Карамзин</a:t>
            </a:r>
            <a:endParaRPr lang="ru-RU" sz="3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4305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>Статистика: около </a:t>
            </a:r>
            <a:r>
              <a:rPr lang="ru-RU" sz="2400" b="1" dirty="0"/>
              <a:t>30% людей, увлекающихся компьютерными играми, злоупотребляют нахождением в виртуальности, а 10% - находятся в стадии психологической </a:t>
            </a:r>
            <a:r>
              <a:rPr lang="ru-RU" sz="2000" b="1" dirty="0"/>
              <a:t>зависимости.</a:t>
            </a:r>
            <a:r>
              <a:rPr lang="ru-RU" sz="2000" b="1" i="1" dirty="0"/>
              <a:t> </a:t>
            </a:r>
            <a:r>
              <a:rPr lang="ru-RU" sz="2000" b="1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68580" indent="0" algn="ctr">
              <a:buNone/>
            </a:pPr>
            <a:r>
              <a:rPr lang="ru-RU" sz="3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Признаки зависимости:</a:t>
            </a:r>
            <a:endParaRPr lang="ru-RU" sz="3800" b="1" u="sng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раздражение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при вынужденном отвлечении;</a:t>
            </a:r>
          </a:p>
          <a:p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нежелание отвлечься от игры;</a:t>
            </a:r>
          </a:p>
          <a:p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неспособность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спланировать окончание сеанса игры;</a:t>
            </a:r>
          </a:p>
          <a:p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расходование больших денег на обеспечение постоянного обновления игр и устройств компьютера;</a:t>
            </a:r>
          </a:p>
          <a:p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забывание о домашних делах, служебных обязанностях, учебе, встречах и договоренностях в ходе игры на компьютере;</a:t>
            </a:r>
          </a:p>
          <a:p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пренебрежение собственным здоровьем, гигиеной и сном в пользу проведения большего количества времени за компьютером;</a:t>
            </a:r>
          </a:p>
          <a:p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злоупотребление кофе и другими подобными </a:t>
            </a:r>
            <a:r>
              <a:rPr lang="ru-RU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психостимуляторами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готовность удовлетворяться нерегулярной, случайной и однообразной пищей, не отрываясь от компьютера;</a:t>
            </a:r>
          </a:p>
          <a:p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ощущение эмоционального подъема во время игры;</a:t>
            </a:r>
          </a:p>
          <a:p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обсуждение игровой тематики со всеми мало-мальски сведущими в этой области людьми.</a:t>
            </a:r>
          </a:p>
          <a:p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1613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857356"/>
          </a:xfrm>
        </p:spPr>
        <p:txBody>
          <a:bodyPr>
            <a:normAutofit/>
          </a:bodyPr>
          <a:lstStyle/>
          <a:p>
            <a:r>
              <a:rPr lang="ru-RU" sz="2000" dirty="0">
                <a:effectLst/>
              </a:rPr>
              <a:t>Комиссия по делам </a:t>
            </a:r>
            <a:r>
              <a:rPr lang="ru-RU" sz="2000" dirty="0" smtClean="0">
                <a:effectLst/>
              </a:rPr>
              <a:t> несовершеннолетних  и </a:t>
            </a:r>
            <a:r>
              <a:rPr lang="ru-RU" sz="2000" dirty="0">
                <a:effectLst/>
              </a:rPr>
              <a:t>защите их прав провела социологический </a:t>
            </a:r>
            <a:r>
              <a:rPr lang="ru-RU" sz="2000" dirty="0" smtClean="0">
                <a:effectLst/>
              </a:rPr>
              <a:t> опрос </a:t>
            </a:r>
            <a:r>
              <a:rPr lang="ru-RU" sz="2000" dirty="0">
                <a:effectLst/>
              </a:rPr>
              <a:t>учащихся </a:t>
            </a:r>
            <a:r>
              <a:rPr lang="ru-RU" sz="2000" dirty="0" smtClean="0">
                <a:effectLst/>
              </a:rPr>
              <a:t> 9-11 </a:t>
            </a:r>
            <a:r>
              <a:rPr lang="ru-RU" sz="2000" dirty="0">
                <a:effectLst/>
              </a:rPr>
              <a:t>классов школ района </a:t>
            </a:r>
            <a:r>
              <a:rPr lang="ru-RU" sz="2000" dirty="0" smtClean="0">
                <a:effectLst/>
              </a:rPr>
              <a:t> Замоскворечье</a:t>
            </a:r>
            <a:r>
              <a:rPr lang="ru-RU" sz="2000" dirty="0">
                <a:effectLst/>
              </a:rPr>
              <a:t>. Опрос </a:t>
            </a:r>
            <a:r>
              <a:rPr lang="ru-RU" sz="2000" dirty="0" smtClean="0">
                <a:effectLst/>
              </a:rPr>
              <a:t> показал</a:t>
            </a:r>
            <a:r>
              <a:rPr lang="ru-RU" sz="2000" dirty="0">
                <a:effectLst/>
              </a:rPr>
              <a:t>, что 97,9% </a:t>
            </a:r>
            <a:r>
              <a:rPr lang="ru-RU" sz="2000" dirty="0" smtClean="0">
                <a:effectLst/>
              </a:rPr>
              <a:t>старшеклассников  предпочитают  </a:t>
            </a:r>
            <a:r>
              <a:rPr lang="ru-RU" sz="2000" dirty="0">
                <a:effectLst/>
              </a:rPr>
              <a:t>свободное </a:t>
            </a:r>
            <a:r>
              <a:rPr lang="ru-RU" sz="2000" dirty="0" smtClean="0">
                <a:effectLst/>
              </a:rPr>
              <a:t> время </a:t>
            </a:r>
            <a:r>
              <a:rPr lang="ru-RU" sz="2000" dirty="0">
                <a:effectLst/>
              </a:rPr>
              <a:t>проводить у компьютера, из них 45,8% более 3 часов в день!</a:t>
            </a:r>
            <a:r>
              <a:rPr lang="ru-RU" sz="2000" i="1" dirty="0">
                <a:effectLst/>
              </a:rPr>
              <a:t> </a:t>
            </a:r>
            <a:endParaRPr lang="ru-RU" sz="20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594872"/>
          </a:xfrm>
        </p:spPr>
        <p:txBody>
          <a:bodyPr>
            <a:normAutofit fontScale="92500"/>
          </a:bodyPr>
          <a:lstStyle/>
          <a:p>
            <a:endParaRPr lang="ru-RU" sz="2000" b="1" dirty="0"/>
          </a:p>
          <a:p>
            <a:endParaRPr lang="ru-RU" sz="2000" b="1" dirty="0" smtClean="0"/>
          </a:p>
          <a:p>
            <a:endParaRPr lang="ru-RU" sz="2000" b="1" dirty="0"/>
          </a:p>
          <a:p>
            <a:endParaRPr lang="ru-RU" sz="2000" dirty="0" smtClean="0"/>
          </a:p>
          <a:p>
            <a:endParaRPr lang="ru-RU" sz="2000" b="1" dirty="0"/>
          </a:p>
          <a:p>
            <a:endParaRPr lang="ru-RU" sz="20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ru-RU" sz="20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ru-RU" sz="20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ru-RU" sz="20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Осенью 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медики 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отмечают </a:t>
            </a:r>
            <a:r>
              <a:rPr lang="ru-RU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традиционный всплеск обращений за помощью граждан с расшатанной психикой. Но в отличие от прошлых лет сейчас в клиники и частные медкабинеты все чаще попадают нестандартные больные – </a:t>
            </a:r>
            <a:r>
              <a:rPr lang="ru-RU" sz="24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игроманы</a:t>
            </a: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ru-RU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098" name="Picture 2" descr="C:\Users\User\Downloads\girlgam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5984" y="1785926"/>
            <a:ext cx="5000660" cy="2857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0111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5717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/>
              <a:t>Психологи утверждают, что зависимость от игр проявляется намного быстрее, чем любая другая традиционная зависимость: курение, наркотики, алкоголь и </a:t>
            </a:r>
            <a:r>
              <a:rPr lang="ru-RU" sz="2800" dirty="0" smtClean="0"/>
              <a:t>т.д</a:t>
            </a:r>
            <a:r>
              <a:rPr lang="ru-RU" sz="2800" dirty="0"/>
              <a:t>. В среднем требуется не более полугода-года для ее формирования.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3284984"/>
            <a:ext cx="7643192" cy="307057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122" name="Picture 2" descr="C:\Users\User\Downloads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4414" y="2214554"/>
            <a:ext cx="6929486" cy="407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6413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Последствия </a:t>
            </a:r>
            <a:r>
              <a:rPr lang="ru-RU" dirty="0" err="1" smtClean="0"/>
              <a:t>лудомании</a:t>
            </a:r>
            <a:r>
              <a:rPr lang="ru-RU" dirty="0" smtClean="0"/>
              <a:t> 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Дезадаптация</a:t>
            </a:r>
            <a:r>
              <a:rPr lang="ru-RU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неадекватное восприятие себя и окружающего </a:t>
            </a:r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мира.</a:t>
            </a:r>
          </a:p>
          <a:p>
            <a:r>
              <a:rPr lang="ru-RU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Р</a:t>
            </a:r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ушатся </a:t>
            </a:r>
            <a:r>
              <a:rPr lang="ru-RU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внутрисемейные </a:t>
            </a:r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отношения.</a:t>
            </a:r>
          </a:p>
          <a:p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Разваливается </a:t>
            </a:r>
            <a:r>
              <a:rPr lang="ru-RU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личная </a:t>
            </a:r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жизнь.</a:t>
            </a:r>
          </a:p>
          <a:p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Отворачиваются друзья.</a:t>
            </a:r>
          </a:p>
          <a:p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Теряет </a:t>
            </a:r>
            <a:r>
              <a:rPr lang="ru-RU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хорошую </a:t>
            </a:r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работу.</a:t>
            </a:r>
          </a:p>
          <a:p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Перебивается </a:t>
            </a:r>
            <a:r>
              <a:rPr lang="ru-RU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случайными </a:t>
            </a:r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заработками. </a:t>
            </a:r>
            <a:endParaRPr lang="ru-RU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70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Не стоит пробовать, скажи вредным привычкам «НЕТ!»</a:t>
            </a:r>
            <a:endParaRPr lang="ru-RU" sz="32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Этот мир прекрасен, необычен, интересен…</a:t>
            </a:r>
          </a:p>
          <a:p>
            <a:pPr marL="68580" indent="0">
              <a:buNone/>
            </a:pPr>
            <a:endParaRPr lang="ru-RU" dirty="0"/>
          </a:p>
        </p:txBody>
      </p:sp>
      <p:pic>
        <p:nvPicPr>
          <p:cNvPr id="6146" name="Picture 2" descr="C:\Users\User\Desktop\1219687970_priroda-shirokoformatnye-oboi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28875" y="3212976"/>
            <a:ext cx="4286250" cy="267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5230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Что же такое вредная привычка?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Вредная привычка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   - </a:t>
            </a:r>
            <a:r>
              <a:rPr lang="ru-RU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это автоматически повторяющееся многократное действие, причем вредоносное с точки зрения общественного блага, окружающих и здоровья самого человека, который попал в зависимость от вредной привычки.</a:t>
            </a:r>
            <a:endParaRPr lang="ru-RU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/>
              <a:t>Люди не задумываются о своем здоровье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400" dirty="0" smtClean="0"/>
              <a:t>                       </a:t>
            </a:r>
          </a:p>
          <a:p>
            <a:pPr>
              <a:buNone/>
            </a:pPr>
            <a:r>
              <a:rPr lang="ru-RU" sz="4400" dirty="0" smtClean="0"/>
              <a:t>        </a:t>
            </a:r>
          </a:p>
          <a:p>
            <a:pPr>
              <a:buNone/>
            </a:pPr>
            <a:r>
              <a:rPr lang="ru-RU" sz="4400" dirty="0" smtClean="0"/>
              <a:t>                            </a:t>
            </a:r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0" y="218849"/>
            <a:ext cx="9286192" cy="8067499"/>
            <a:chOff x="480" y="188"/>
            <a:chExt cx="4952" cy="4976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0" y="934"/>
              <a:ext cx="4952" cy="423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480" y="188"/>
              <a:ext cx="4800" cy="36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454808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Алкоголизм, его последствия для здоровья:</a:t>
            </a:r>
            <a:endParaRPr lang="en-US" sz="32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1285861"/>
            <a:ext cx="9144000" cy="40523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indent="-341313">
              <a:spcBef>
                <a:spcPts val="800"/>
              </a:spcBef>
              <a:buClr>
                <a:srgbClr val="FFCC00"/>
              </a:buClr>
              <a:buSzPct val="120000"/>
              <a:buFont typeface="Tahoma" pitchFamily="32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Развивается цирроз печени  ( разрушение печени);</a:t>
            </a:r>
          </a:p>
          <a:p>
            <a:pPr marL="341313" indent="-341313">
              <a:spcBef>
                <a:spcPts val="800"/>
              </a:spcBef>
              <a:buClr>
                <a:srgbClr val="FFCC00"/>
              </a:buClr>
              <a:buSzPct val="120000"/>
              <a:buFont typeface="Tahoma" pitchFamily="32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Хронический гастрит желудка, язва;</a:t>
            </a:r>
          </a:p>
          <a:p>
            <a:pPr marL="341313" indent="-341313">
              <a:spcBef>
                <a:spcPts val="800"/>
              </a:spcBef>
              <a:buClr>
                <a:srgbClr val="FFCC00"/>
              </a:buClr>
              <a:buSzPct val="120000"/>
              <a:buFont typeface="Tahoma" pitchFamily="32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Воздействует на головной мозг, частые головные боли;</a:t>
            </a:r>
          </a:p>
          <a:p>
            <a:pPr marL="341313" indent="-341313">
              <a:spcBef>
                <a:spcPts val="800"/>
              </a:spcBef>
              <a:buClr>
                <a:srgbClr val="FFCC00"/>
              </a:buClr>
              <a:buSzPct val="120000"/>
              <a:buFont typeface="Tahoma" pitchFamily="32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Ускоряет биологическое старение – человек выглядит  гораздо старше своих лет;</a:t>
            </a:r>
          </a:p>
          <a:p>
            <a:pPr marL="341313" indent="-341313">
              <a:spcBef>
                <a:spcPts val="800"/>
              </a:spcBef>
              <a:buClr>
                <a:srgbClr val="FFCC00"/>
              </a:buClr>
              <a:buSzPct val="120000"/>
              <a:buFont typeface="Tahoma" pitchFamily="32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Приводит к развитию онкологических болезней;</a:t>
            </a:r>
          </a:p>
          <a:p>
            <a:pPr marL="341313" indent="-341313">
              <a:spcBef>
                <a:spcPts val="800"/>
              </a:spcBef>
              <a:buClr>
                <a:srgbClr val="FFCC00"/>
              </a:buClr>
              <a:buSzPct val="120000"/>
              <a:buFont typeface="Tahoma" pitchFamily="32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Неврозы и изменения психики.</a:t>
            </a:r>
            <a:endParaRPr lang="ru-RU" sz="28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Autofit/>
          </a:bodyPr>
          <a:lstStyle/>
          <a:p>
            <a:r>
              <a:rPr lang="ru-RU" sz="2800" dirty="0" smtClean="0">
                <a:effectLst/>
              </a:rPr>
              <a:t>Последствия: утрата здоровья, неврологические и психические расстройства, потеря работы, рождение нездоровых детей</a:t>
            </a:r>
            <a:endParaRPr lang="ru-RU" sz="2800" dirty="0">
              <a:effectLst/>
            </a:endParaRPr>
          </a:p>
        </p:txBody>
      </p:sp>
      <p:pic>
        <p:nvPicPr>
          <p:cNvPr id="4" name="Содержимое 3" descr="i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785902"/>
            <a:ext cx="8072494" cy="5072098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35729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Курение: 25% женщин, </a:t>
            </a:r>
            <a:r>
              <a:rPr lang="ru-RU" sz="2400" dirty="0" smtClean="0"/>
              <a:t>50% </a:t>
            </a:r>
            <a:r>
              <a:rPr lang="ru-RU" sz="2400" dirty="0" smtClean="0"/>
              <a:t>мужчин, подростки начинают курить с 8-11 лет 5% с 13-14лет 20%, в том числе девушки.</a:t>
            </a:r>
            <a:endParaRPr lang="ru-RU" sz="2400" dirty="0"/>
          </a:p>
        </p:txBody>
      </p:sp>
      <p:grpSp>
        <p:nvGrpSpPr>
          <p:cNvPr id="4" name="Group 2"/>
          <p:cNvGrpSpPr>
            <a:grpSpLocks noGrp="1"/>
          </p:cNvGrpSpPr>
          <p:nvPr>
            <p:ph idx="1"/>
          </p:nvPr>
        </p:nvGrpSpPr>
        <p:grpSpPr bwMode="auto">
          <a:xfrm>
            <a:off x="0" y="1500174"/>
            <a:ext cx="9144000" cy="5357826"/>
            <a:chOff x="521" y="935"/>
            <a:chExt cx="4626" cy="3220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1" y="935"/>
              <a:ext cx="4627" cy="322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521" y="935"/>
              <a:ext cx="4627" cy="322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Последствия </a:t>
            </a:r>
            <a:r>
              <a:rPr lang="ru-RU" sz="2400" dirty="0" smtClean="0">
                <a:effectLst/>
              </a:rPr>
              <a:t>курения</a:t>
            </a:r>
            <a:r>
              <a:rPr lang="ru-RU" sz="2400" dirty="0" smtClean="0"/>
              <a:t> для подростка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14422"/>
            <a:ext cx="4038600" cy="5643577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Отставание от сверстников в умственном и физическом развитии;</a:t>
            </a:r>
          </a:p>
          <a:p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Подверженность более частым заболеваниям из-за ослабленного иммунитета;</a:t>
            </a:r>
          </a:p>
          <a:p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Утомляемость, раздражительность, неврозы;</a:t>
            </a:r>
          </a:p>
          <a:p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Результаты курения, согласно статистике: 90% рака легких, 80%- гортани, 25%-желудка</a:t>
            </a:r>
            <a:endParaRPr lang="ru-RU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14422"/>
            <a:ext cx="4038600" cy="56435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Вещества, содержащиеся в табаке и других курительных смесях «убивающие» организм: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Никотин, свинец, мышьяк, радиоактивные элементы и ароматические углеводороды и другие ядовитые вещества, вызывающие рак разных органов</a:t>
            </a:r>
            <a:endParaRPr lang="ru-RU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0_63e75_2d7c2a93_X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1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5EA226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</TotalTime>
  <Words>693</Words>
  <Application>Microsoft Office PowerPoint</Application>
  <PresentationFormat>Экран (4:3)</PresentationFormat>
  <Paragraphs>87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Апекс</vt:lpstr>
      <vt:lpstr>Филиппова Н. Р. учитель истории и обществознания МБОУ Новоаннинская сош№1,г. Новоаннинский, Волгоградской обл Презентация  к уроку обществознания в 6 классе  «Свободное время и вредные привычки».  Тема презентации – «Вредные привычки». </vt:lpstr>
      <vt:lpstr>Вредные привычки</vt:lpstr>
      <vt:lpstr>Что же такое вредная привычка?</vt:lpstr>
      <vt:lpstr>Люди не задумываются о своем здоровье</vt:lpstr>
      <vt:lpstr> </vt:lpstr>
      <vt:lpstr>Последствия: утрата здоровья, неврологические и психические расстройства, потеря работы, рождение нездоровых детей</vt:lpstr>
      <vt:lpstr>Курение: 25% женщин, 50% мужчин, подростки начинают курить с 8-11 лет 5% с 13-14лет 20%, в том числе девушки.</vt:lpstr>
      <vt:lpstr>Последствия курения для подростка</vt:lpstr>
      <vt:lpstr>Слайд 9</vt:lpstr>
      <vt:lpstr>Пассивное курение тоже опасно для тех, кто не курит</vt:lpstr>
      <vt:lpstr>Слайд 11</vt:lpstr>
      <vt:lpstr>Слайд 12</vt:lpstr>
      <vt:lpstr>Цена этого удовольствия – жизнь…</vt:lpstr>
      <vt:lpstr>Дети, рождающиеся у людей, зависимых от вредных привычек</vt:lpstr>
      <vt:lpstr>Слайд 15</vt:lpstr>
      <vt:lpstr> </vt:lpstr>
      <vt:lpstr>Лудомания – патологическая зависимость от азартных игр </vt:lpstr>
      <vt:lpstr>Лудомания – игровая зависимость.</vt:lpstr>
      <vt:lpstr>Чем привлекает игра?</vt:lpstr>
      <vt:lpstr>Статистика: около 30% людей, увлекающихся компьютерными играми, злоупотребляют нахождением в виртуальности, а 10% - находятся в стадии психологической зависимости. . </vt:lpstr>
      <vt:lpstr>Комиссия по делам  несовершеннолетних  и защите их прав провела социологический  опрос учащихся  9-11 классов школ района  Замоскворечье. Опрос  показал, что 97,9% старшеклассников  предпочитают  свободное  время проводить у компьютера, из них 45,8% более 3 часов в день! </vt:lpstr>
      <vt:lpstr>Психологи утверждают, что зависимость от игр проявляется намного быстрее, чем любая другая традиционная зависимость: курение, наркотики, алкоголь и т.д. В среднем требуется не более полугода-года для ее формирования. </vt:lpstr>
      <vt:lpstr>Последствия лудомании :</vt:lpstr>
      <vt:lpstr>Не стоит пробовать, скажи вредным привычкам «НЕТ!»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Вредные привычки</dc:title>
  <dc:creator>Admin</dc:creator>
  <cp:lastModifiedBy>XTreme</cp:lastModifiedBy>
  <cp:revision>39</cp:revision>
  <dcterms:created xsi:type="dcterms:W3CDTF">2011-11-24T20:07:34Z</dcterms:created>
  <dcterms:modified xsi:type="dcterms:W3CDTF">2012-01-24T18:09:52Z</dcterms:modified>
</cp:coreProperties>
</file>