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49"/>
  </p:notesMasterIdLst>
  <p:sldIdLst>
    <p:sldId id="256" r:id="rId2"/>
    <p:sldId id="263" r:id="rId3"/>
    <p:sldId id="281" r:id="rId4"/>
    <p:sldId id="282" r:id="rId5"/>
    <p:sldId id="283" r:id="rId6"/>
    <p:sldId id="311" r:id="rId7"/>
    <p:sldId id="274" r:id="rId8"/>
    <p:sldId id="276" r:id="rId9"/>
    <p:sldId id="279" r:id="rId10"/>
    <p:sldId id="266" r:id="rId11"/>
    <p:sldId id="267" r:id="rId12"/>
    <p:sldId id="269" r:id="rId13"/>
    <p:sldId id="268" r:id="rId14"/>
    <p:sldId id="287" r:id="rId15"/>
    <p:sldId id="270" r:id="rId16"/>
    <p:sldId id="272" r:id="rId17"/>
    <p:sldId id="271" r:id="rId18"/>
    <p:sldId id="299" r:id="rId19"/>
    <p:sldId id="285" r:id="rId20"/>
    <p:sldId id="284" r:id="rId21"/>
    <p:sldId id="286" r:id="rId22"/>
    <p:sldId id="273" r:id="rId23"/>
    <p:sldId id="297" r:id="rId24"/>
    <p:sldId id="288" r:id="rId25"/>
    <p:sldId id="290" r:id="rId26"/>
    <p:sldId id="291" r:id="rId27"/>
    <p:sldId id="300" r:id="rId28"/>
    <p:sldId id="296" r:id="rId29"/>
    <p:sldId id="292" r:id="rId30"/>
    <p:sldId id="257" r:id="rId31"/>
    <p:sldId id="307" r:id="rId32"/>
    <p:sldId id="301" r:id="rId33"/>
    <p:sldId id="259" r:id="rId34"/>
    <p:sldId id="260" r:id="rId35"/>
    <p:sldId id="295" r:id="rId36"/>
    <p:sldId id="293" r:id="rId37"/>
    <p:sldId id="294" r:id="rId38"/>
    <p:sldId id="261" r:id="rId39"/>
    <p:sldId id="265" r:id="rId40"/>
    <p:sldId id="264" r:id="rId41"/>
    <p:sldId id="308" r:id="rId42"/>
    <p:sldId id="305" r:id="rId43"/>
    <p:sldId id="303" r:id="rId44"/>
    <p:sldId id="304" r:id="rId45"/>
    <p:sldId id="306" r:id="rId46"/>
    <p:sldId id="310" r:id="rId47"/>
    <p:sldId id="309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-4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4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B88B6-90D1-4F9F-B4F9-0B25C5D1FEBE}" type="datetimeFigureOut">
              <a:rPr lang="ru-RU" smtClean="0"/>
              <a:pPr/>
              <a:t>22.04.2012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26A90-B711-4C6E-85D1-38DAAD8D8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8664-53E1-4A21-8A69-4C84C7F7425F}" type="datetime1">
              <a:rPr lang="ru-RU" smtClean="0"/>
              <a:pPr/>
              <a:t>22.04.2012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7C1BC-F46B-4A90-8AAC-11620FFD186E}" type="datetime1">
              <a:rPr lang="ru-RU" smtClean="0"/>
              <a:pPr/>
              <a:t>22.04.2012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38509-F17C-48AB-B403-FA53D65B6B34}" type="datetime1">
              <a:rPr lang="ru-RU" smtClean="0"/>
              <a:pPr/>
              <a:t>22.04.2012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4155-2802-4ADB-BD4F-B4A14C791E9B}" type="datetime1">
              <a:rPr lang="ru-RU" smtClean="0"/>
              <a:pPr>
                <a:defRPr/>
              </a:pPr>
              <a:t>22.04.2012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82C2-D480-48E5-86B6-D3292A1F4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1BC2-E964-41A1-80C9-B2DAEA119DBA}" type="datetime1">
              <a:rPr lang="ru-RU" smtClean="0"/>
              <a:pPr/>
              <a:t>22.04.2012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4390-CBD1-4F45-9C28-06688D6B47EC}" type="datetime1">
              <a:rPr lang="ru-RU" smtClean="0"/>
              <a:pPr/>
              <a:t>22.04.2012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36EF-421F-4B5A-8F0E-C8D0E7BB079F}" type="datetime1">
              <a:rPr lang="ru-RU" smtClean="0"/>
              <a:pPr/>
              <a:t>22.04.2012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EAC5-41BE-48F3-A117-0B629267775E}" type="datetime1">
              <a:rPr lang="ru-RU" smtClean="0"/>
              <a:pPr/>
              <a:t>22.04.2012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34DC-64C4-4934-A0E5-49EA6E6EB418}" type="datetime1">
              <a:rPr lang="ru-RU" smtClean="0"/>
              <a:pPr/>
              <a:t>22.04.2012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810D-6CAC-4640-AEED-784EE9657733}" type="datetime1">
              <a:rPr lang="ru-RU" smtClean="0"/>
              <a:pPr/>
              <a:t>22.04.2012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F347-3A27-4255-B120-EFB218973702}" type="datetime1">
              <a:rPr lang="ru-RU" smtClean="0"/>
              <a:pPr/>
              <a:t>22.04.2012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A94DFEA1-E940-4F05-9FA2-B3087D6E03D9}" type="datetime1">
              <a:rPr lang="ru-RU" smtClean="0"/>
              <a:pPr/>
              <a:t>22.04.2012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175D95C-D071-45C8-8312-63C7D0F45660}" type="datetime1">
              <a:rPr lang="ru-RU" smtClean="0"/>
              <a:pPr/>
              <a:t>22.04.2012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upload.wikimedia.org/wikipedia/commons/4/4f/Fractal_Broccoli.jpg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ru.wikipedia.org/wiki/%D0%A4%D0%B0%D0%B9%D0%BB:Fractal_mandel_full.png" TargetMode="Externa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upload.wikimedia.org/wikipedia/commons/4/46/Drachen_p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upload.wikimedia.org/wikipedia/commons/3/3a/Hilbert_curve.png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ru.wikipedia.org/wiki/%D0%A4%D0%B0%D0%B9%D0%BB:Pifagor_Tree.jpg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274" y="1765043"/>
            <a:ext cx="8077200" cy="1673352"/>
          </a:xfrm>
        </p:spPr>
        <p:txBody>
          <a:bodyPr/>
          <a:lstStyle/>
          <a:p>
            <a:r>
              <a:rPr lang="ru-RU" b="1" dirty="0" smtClean="0"/>
              <a:t>ЯЗЫК МАТЕМАТИКИ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94054" y="3782860"/>
            <a:ext cx="7786742" cy="1177445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«Природа говорит языком математики, буквы этого языка… математические фигуры»</a:t>
            </a:r>
            <a:endParaRPr lang="en-US" sz="2400" b="1" dirty="0" smtClean="0"/>
          </a:p>
          <a:p>
            <a:pPr algn="r"/>
            <a:r>
              <a:rPr lang="ru-RU" sz="2400" b="1" dirty="0" smtClean="0"/>
              <a:t> Г.Галилей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75"/>
            <a:ext cx="914400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1"/>
            <a:ext cx="9088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Кроссворд</a:t>
            </a:r>
            <a:br>
              <a:rPr lang="ru-RU" b="1" dirty="0" smtClean="0"/>
            </a:br>
            <a:r>
              <a:rPr lang="ru-RU" sz="2700" dirty="0" smtClean="0"/>
              <a:t>(НАЙДИТЕ СООТВЕТСТВИЕ)</a:t>
            </a:r>
            <a:endParaRPr lang="ru-RU" sz="270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28592" y="1600200"/>
          <a:ext cx="8358256" cy="405052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</a:tblGrid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Это правильные ….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22528" y="1578279"/>
            <a:ext cx="5167203" cy="48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Кроссворд</a:t>
            </a:r>
            <a:br>
              <a:rPr lang="ru-RU" b="1" dirty="0" smtClean="0"/>
            </a:br>
            <a:r>
              <a:rPr lang="ru-RU" sz="2700" dirty="0" smtClean="0"/>
              <a:t>(НАЙДИТЕ СООТВЕТСТВИЕ)</a:t>
            </a:r>
            <a:endParaRPr lang="ru-RU" sz="270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28592" y="1600200"/>
          <a:ext cx="8358256" cy="405052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  <a:gridCol w="522391"/>
              </a:tblGrid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/>
                        <a:t>ф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Е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М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Е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Б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З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Е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Г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У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К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У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Ж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Т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Ь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Т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Й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К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Д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Т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Л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Ь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Ы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Й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517732" y="1609190"/>
            <a:ext cx="5235118" cy="5715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475113" y="2176976"/>
            <a:ext cx="7318157" cy="5912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569918" y="2786058"/>
            <a:ext cx="2617940" cy="5715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571867" y="3357562"/>
            <a:ext cx="5221403" cy="5715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949996" y="3916540"/>
            <a:ext cx="7329708" cy="5803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056351" y="4500570"/>
            <a:ext cx="3645073" cy="5715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478071" y="5072074"/>
            <a:ext cx="5235879" cy="5715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страиваемая 7">
            <a:hlinkClick r:id="" action="ppaction://noaction" highlightClick="1"/>
          </p:cNvPr>
          <p:cNvSpPr/>
          <p:nvPr/>
        </p:nvSpPr>
        <p:spPr>
          <a:xfrm>
            <a:off x="425885" y="1585113"/>
            <a:ext cx="538619" cy="606942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6" name="Управляющая кнопка: настраиваемая 15">
            <a:hlinkClick r:id="" action="ppaction://noaction" highlightClick="1"/>
          </p:cNvPr>
          <p:cNvSpPr/>
          <p:nvPr/>
        </p:nvSpPr>
        <p:spPr>
          <a:xfrm>
            <a:off x="428596" y="2167003"/>
            <a:ext cx="535908" cy="588723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9" name="Управляющая кнопка: настраиваемая 18">
            <a:hlinkClick r:id="" action="ppaction://noaction" highlightClick="1"/>
          </p:cNvPr>
          <p:cNvSpPr/>
          <p:nvPr/>
        </p:nvSpPr>
        <p:spPr>
          <a:xfrm>
            <a:off x="428596" y="2743201"/>
            <a:ext cx="548434" cy="626300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0" name="Управляющая кнопка: настраиваемая 19">
            <a:hlinkClick r:id="" action="ppaction://noaction" highlightClick="1"/>
          </p:cNvPr>
          <p:cNvSpPr/>
          <p:nvPr/>
        </p:nvSpPr>
        <p:spPr>
          <a:xfrm>
            <a:off x="428596" y="3344449"/>
            <a:ext cx="535908" cy="584617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2" name="Управляющая кнопка: настраиваемая 21">
            <a:hlinkClick r:id="" action="ppaction://noaction" highlightClick="1"/>
          </p:cNvPr>
          <p:cNvSpPr/>
          <p:nvPr/>
        </p:nvSpPr>
        <p:spPr>
          <a:xfrm>
            <a:off x="428596" y="3929066"/>
            <a:ext cx="523382" cy="617882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3" name="Управляющая кнопка: настраиваемая 22">
            <a:hlinkClick r:id="" action="ppaction://noaction" highlightClick="1"/>
          </p:cNvPr>
          <p:cNvSpPr/>
          <p:nvPr/>
        </p:nvSpPr>
        <p:spPr>
          <a:xfrm>
            <a:off x="428596" y="4509370"/>
            <a:ext cx="548434" cy="56270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4" name="Управляющая кнопка: настраиваемая 23">
            <a:hlinkClick r:id="" action="ppaction://noaction" highlightClick="1"/>
          </p:cNvPr>
          <p:cNvSpPr/>
          <p:nvPr/>
        </p:nvSpPr>
        <p:spPr>
          <a:xfrm>
            <a:off x="428596" y="5072074"/>
            <a:ext cx="535908" cy="57716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21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Кто ввел этот термин? </a:t>
            </a:r>
            <a:br>
              <a:rPr lang="ru-RU" sz="2800" b="1" dirty="0" smtClean="0">
                <a:latin typeface="Arial" pitchFamily="34" charset="0"/>
                <a:ea typeface="Times New Roman" pitchFamily="18" charset="0"/>
              </a:rPr>
            </a:br>
            <a:r>
              <a:rPr lang="ru-RU" sz="2800" dirty="0" smtClean="0">
                <a:latin typeface="Arial" pitchFamily="34" charset="0"/>
                <a:ea typeface="Times New Roman" pitchFamily="18" charset="0"/>
              </a:rPr>
              <a:t>(восстановите фамилию ученого)</a:t>
            </a:r>
            <a:r>
              <a:rPr lang="ru-RU" sz="4000" dirty="0" smtClean="0">
                <a:latin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</a:rPr>
            </a:br>
            <a:endParaRPr lang="ru-RU" sz="270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28592" y="1600200"/>
          <a:ext cx="8358256" cy="429531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22391"/>
                <a:gridCol w="522391"/>
                <a:gridCol w="522391"/>
                <a:gridCol w="522391"/>
                <a:gridCol w="522391"/>
                <a:gridCol w="441689"/>
                <a:gridCol w="603093"/>
                <a:gridCol w="522391"/>
                <a:gridCol w="522391"/>
                <a:gridCol w="569231"/>
                <a:gridCol w="475551"/>
                <a:gridCol w="576636"/>
                <a:gridCol w="468146"/>
                <a:gridCol w="522391"/>
                <a:gridCol w="522391"/>
                <a:gridCol w="522391"/>
              </a:tblGrid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/>
                        <a:t>ф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Е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/>
                        <a:t>М</a:t>
                      </a:r>
                      <a:r>
                        <a:rPr lang="ru-RU" sz="2400" b="1" baseline="-25000" smtClean="0"/>
                        <a:t>1</a:t>
                      </a:r>
                      <a:endParaRPr lang="ru-RU" sz="2400" b="1" baseline="-25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Е</a:t>
                      </a:r>
                      <a:r>
                        <a:rPr lang="ru-RU" sz="2400" b="1" baseline="-25000" dirty="0" smtClean="0"/>
                        <a:t>5</a:t>
                      </a:r>
                      <a:endParaRPr lang="ru-RU" sz="2400" b="1" baseline="-25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Б</a:t>
                      </a:r>
                      <a:r>
                        <a:rPr lang="ru-RU" sz="2400" b="1" baseline="-25000" dirty="0" smtClean="0"/>
                        <a:t>8</a:t>
                      </a:r>
                      <a:endParaRPr lang="ru-RU" sz="2400" b="1" baseline="-25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З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</a:t>
                      </a:r>
                      <a:r>
                        <a:rPr lang="ru-RU" sz="2400" b="1" baseline="-25000" dirty="0" smtClean="0"/>
                        <a:t>3</a:t>
                      </a:r>
                      <a:endParaRPr lang="ru-RU" sz="2400" b="1" baseline="-25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Е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Г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У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r>
                        <a:rPr lang="ru-RU" sz="2400" b="1" baseline="-25000" dirty="0" smtClean="0"/>
                        <a:t>10</a:t>
                      </a:r>
                      <a:endParaRPr lang="ru-RU" sz="2400" b="1" baseline="-25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К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У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Ж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Т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Ь</a:t>
                      </a:r>
                      <a:r>
                        <a:rPr lang="ru-RU" sz="2400" b="1" baseline="-25000" dirty="0" smtClean="0"/>
                        <a:t>7</a:t>
                      </a:r>
                      <a:endParaRPr lang="ru-RU" sz="2400" b="1" baseline="-25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r>
                        <a:rPr lang="ru-RU" sz="2400" b="1" baseline="-25000" dirty="0" smtClean="0"/>
                        <a:t>2</a:t>
                      </a:r>
                      <a:endParaRPr lang="ru-RU" sz="2400" b="1" baseline="-25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Т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</a:t>
                      </a:r>
                      <a:r>
                        <a:rPr lang="ru-RU" sz="2400" b="1" baseline="-25000" dirty="0" smtClean="0"/>
                        <a:t>9</a:t>
                      </a:r>
                      <a:endParaRPr lang="ru-RU" sz="2400" b="1" baseline="-25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Й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К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Д</a:t>
                      </a:r>
                      <a:r>
                        <a:rPr lang="ru-RU" sz="2400" b="1" baseline="-25000" dirty="0" smtClean="0"/>
                        <a:t>4</a:t>
                      </a:r>
                      <a:endParaRPr lang="ru-RU" sz="2400" b="1" baseline="-25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Т</a:t>
                      </a:r>
                      <a:r>
                        <a:rPr lang="ru-RU" sz="2400" b="1" baseline="-25000" dirty="0" smtClean="0"/>
                        <a:t>11</a:t>
                      </a:r>
                      <a:endParaRPr lang="ru-RU" sz="2400" b="1" baseline="-25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786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Л</a:t>
                      </a:r>
                      <a:r>
                        <a:rPr lang="ru-RU" sz="2400" b="1" baseline="-25000" dirty="0" smtClean="0"/>
                        <a:t>6</a:t>
                      </a:r>
                      <a:endParaRPr lang="ru-RU" sz="2400" b="1" baseline="-25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Ь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Ы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Й</a:t>
                      </a:r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5365" y="6065015"/>
            <a:ext cx="2359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70" y="142852"/>
            <a:ext cx="8909085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182045" y="6029368"/>
            <a:ext cx="5300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Фрактальная </a:t>
            </a:r>
            <a:r>
              <a:rPr lang="ru-RU" sz="2400" b="1" dirty="0" smtClean="0">
                <a:solidFill>
                  <a:schemeClr val="bg1"/>
                </a:solidFill>
              </a:rPr>
              <a:t>форма береговой линии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243" name="AutoShape 6" descr="Файл:Fractal Broccoli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800" b="0"/>
          </a:p>
        </p:txBody>
      </p:sp>
      <p:pic>
        <p:nvPicPr>
          <p:cNvPr id="10244" name="Picture 8" descr="Fractal_Broccoli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231775"/>
            <a:ext cx="8207375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1403350" y="5803900"/>
            <a:ext cx="5238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Фрактальная форма цветной капусты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096" y="224533"/>
            <a:ext cx="8229600" cy="1143000"/>
          </a:xfrm>
        </p:spPr>
        <p:txBody>
          <a:bodyPr/>
          <a:lstStyle/>
          <a:p>
            <a:r>
              <a:rPr lang="ru-RU" b="1" dirty="0" smtClean="0"/>
              <a:t>Бенуа Мандельброт </a:t>
            </a:r>
            <a:endParaRPr lang="ru-RU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0700" y="1540701"/>
            <a:ext cx="5661766" cy="50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Fractal_mandel_full">
            <a:hlinkClick r:id="rId2" tooltip="Множество Мандельброта — классический образец фрактала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252600" y="-914397"/>
            <a:ext cx="6526062" cy="865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1415441" y="2580363"/>
            <a:ext cx="405843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Множество Мандельброта </a:t>
            </a:r>
            <a:r>
              <a:rPr lang="ru-RU" sz="2400" b="1" dirty="0" smtClean="0">
                <a:solidFill>
                  <a:schemeClr val="bg1"/>
                </a:solidFill>
              </a:rPr>
              <a:t>–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классический  образец фрактала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Файл:Drachen p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504" y="1353202"/>
            <a:ext cx="3329096" cy="495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1847002" y="1681555"/>
            <a:ext cx="235147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/>
          </a:p>
          <a:p>
            <a:r>
              <a:rPr lang="ru-RU" sz="2400" b="1" dirty="0" smtClean="0"/>
              <a:t>Кривая </a:t>
            </a:r>
            <a:r>
              <a:rPr lang="ru-RU" sz="2400" b="1" dirty="0"/>
              <a:t>дракона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Примеры фрактальных кривых</a:t>
            </a:r>
            <a:endParaRPr lang="ru-RU" sz="3600" b="1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6068" y="2967178"/>
            <a:ext cx="3713510" cy="219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Пятиугольник </a:t>
            </a:r>
            <a:r>
              <a:rPr lang="ru-RU" dirty="0" err="1" smtClean="0"/>
              <a:t>Дарера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498" y="1587521"/>
            <a:ext cx="6488481" cy="491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707068" y="814367"/>
            <a:ext cx="20569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 smtClean="0"/>
              <a:t>Кривая Пеано</a:t>
            </a:r>
            <a:endParaRPr lang="ru-RU" sz="2400" b="1" dirty="0"/>
          </a:p>
        </p:txBody>
      </p:sp>
      <p:pic>
        <p:nvPicPr>
          <p:cNvPr id="16387" name="Picture 5" descr="Файл:Hilbert curve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628775"/>
            <a:ext cx="7559675" cy="489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КРИВАЯ ГИЛЬБЕРТА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Minkowsky01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09713" y="1266825"/>
            <a:ext cx="61245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23850" y="333375"/>
            <a:ext cx="72419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400" b="1" dirty="0"/>
              <a:t>Кривая </a:t>
            </a:r>
            <a:r>
              <a:rPr lang="ru-RU" sz="2400" b="1" dirty="0" err="1"/>
              <a:t>Минковского</a:t>
            </a:r>
            <a:r>
              <a:rPr lang="ru-RU" sz="2400" b="1" dirty="0"/>
              <a:t> или «Колбаса» </a:t>
            </a:r>
            <a:r>
              <a:rPr lang="ru-RU" sz="2400" b="1" dirty="0" err="1"/>
              <a:t>Минковского</a:t>
            </a:r>
            <a:endParaRPr lang="ru-RU" sz="2400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Это правильные …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38400" y="1954212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Примеры фрактальных линий</a:t>
            </a:r>
            <a:endParaRPr lang="ru-RU" sz="3600" b="1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3567" y="4484318"/>
            <a:ext cx="8392438" cy="166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942" y="2004163"/>
            <a:ext cx="8680537" cy="139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99980" y="3686972"/>
            <a:ext cx="1852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Инициатор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20877" y="3757901"/>
            <a:ext cx="1838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Генератор 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96219" y="2442575"/>
            <a:ext cx="876822" cy="801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281819" y="3244241"/>
            <a:ext cx="914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087656" y="3244241"/>
            <a:ext cx="787051" cy="20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569918" y="2956143"/>
            <a:ext cx="300625" cy="263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386192" y="2993721"/>
            <a:ext cx="263046" cy="265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089742" y="2705621"/>
            <a:ext cx="296449" cy="254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515633" y="2192056"/>
            <a:ext cx="269309" cy="22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885156" y="2670132"/>
            <a:ext cx="300625" cy="263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300624"/>
            <a:ext cx="8229600" cy="808085"/>
          </a:xfrm>
        </p:spPr>
        <p:txBody>
          <a:bodyPr/>
          <a:lstStyle/>
          <a:p>
            <a:r>
              <a:rPr lang="ru-RU" dirty="0" smtClean="0"/>
              <a:t>Кривая Коха</a:t>
            </a:r>
            <a:endParaRPr lang="ru-RU" dirty="0"/>
          </a:p>
        </p:txBody>
      </p:sp>
      <p:pic>
        <p:nvPicPr>
          <p:cNvPr id="5" name="Содержимое 4" descr="http://algolist.manual.ru/graphics/img/kokh.gif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255" y="1552597"/>
            <a:ext cx="4152900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320835" y="1682808"/>
            <a:ext cx="4120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Инициатор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- прямая линия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34189" y="2261511"/>
            <a:ext cx="44479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Генератор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- равносторонний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треугольник</a:t>
            </a:r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1793101" y="1803748"/>
            <a:ext cx="1325880" cy="9519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>
            <a:endCxn id="10" idx="2"/>
          </p:cNvCxnSpPr>
          <p:nvPr/>
        </p:nvCxnSpPr>
        <p:spPr>
          <a:xfrm>
            <a:off x="638827" y="2743200"/>
            <a:ext cx="1154274" cy="1252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177749" y="2755256"/>
            <a:ext cx="1207770" cy="381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авнобедренный треугольник 15"/>
          <p:cNvSpPr/>
          <p:nvPr/>
        </p:nvSpPr>
        <p:spPr>
          <a:xfrm>
            <a:off x="1021341" y="2397639"/>
            <a:ext cx="411480" cy="3086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3590324" y="2400352"/>
            <a:ext cx="411480" cy="3086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8648031">
            <a:off x="1736471" y="2067785"/>
            <a:ext cx="411480" cy="3086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3023590">
            <a:off x="2728690" y="2030209"/>
            <a:ext cx="411480" cy="3086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4616" y="3482235"/>
            <a:ext cx="2954776" cy="278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5774782" y="6194798"/>
            <a:ext cx="2787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«Снежинка Коха»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Дерево Пифагора</a:t>
            </a:r>
            <a:endParaRPr lang="ru-RU" sz="36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762" y="1500174"/>
            <a:ext cx="701314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13774"/>
            <a:ext cx="8229600" cy="388307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Дерево Пифагора – разновидность фрактала, основанная на фигуре, известной как</a:t>
            </a:r>
            <a:r>
              <a:rPr lang="ru-RU" b="1" dirty="0" smtClean="0"/>
              <a:t> </a:t>
            </a:r>
            <a:r>
              <a:rPr lang="ru-RU" sz="2700" b="1" dirty="0" smtClean="0"/>
              <a:t>«Пифагоровы штаны»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7721433" cy="524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Обдуваемое ветром «Дерево Пифагора»</a:t>
            </a:r>
            <a:endParaRPr lang="ru-RU" sz="24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369103"/>
            <a:ext cx="6858048" cy="488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Компьютерная вариация </a:t>
            </a:r>
            <a:br>
              <a:rPr lang="ru-RU" sz="3600" b="1" dirty="0" smtClean="0"/>
            </a:br>
            <a:r>
              <a:rPr lang="ru-RU" sz="3600" b="1" dirty="0" smtClean="0"/>
              <a:t>на «Дерево Пифагора»</a:t>
            </a:r>
            <a:endParaRPr lang="ru-RU" sz="3600" b="1" dirty="0"/>
          </a:p>
        </p:txBody>
      </p:sp>
      <p:pic>
        <p:nvPicPr>
          <p:cNvPr id="4" name="Picture 8" descr="180px-Pifagor_Tree">
            <a:hlinkClick r:id="rId2" tooltip="Вариация на Дерево Пифагора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4608" y="1505155"/>
            <a:ext cx="6701425" cy="502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342905" y="274319"/>
          <a:ext cx="8492484" cy="569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4404"/>
                <a:gridCol w="404404"/>
                <a:gridCol w="404404"/>
                <a:gridCol w="404404"/>
                <a:gridCol w="404404"/>
                <a:gridCol w="404404"/>
                <a:gridCol w="404404"/>
                <a:gridCol w="404404"/>
                <a:gridCol w="404404"/>
                <a:gridCol w="404404"/>
                <a:gridCol w="404404"/>
                <a:gridCol w="404404"/>
                <a:gridCol w="404404"/>
                <a:gridCol w="404404"/>
                <a:gridCol w="404404"/>
                <a:gridCol w="404404"/>
                <a:gridCol w="404404"/>
                <a:gridCol w="404404"/>
                <a:gridCol w="404404"/>
                <a:gridCol w="404404"/>
                <a:gridCol w="404404"/>
              </a:tblGrid>
              <a:tr h="506932">
                <a:tc>
                  <a:txBody>
                    <a:bodyPr/>
                    <a:lstStyle/>
                    <a:p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506932"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506932"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506932"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506932"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506932"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506932"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3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3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506932"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506932"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506932"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506932"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10384" y="391406"/>
            <a:ext cx="3539495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Треугольник Паскаля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10800000">
            <a:off x="4255008" y="1731264"/>
            <a:ext cx="633984" cy="804672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10800000">
            <a:off x="4675632" y="2737104"/>
            <a:ext cx="633984" cy="804672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 rot="10800000">
            <a:off x="3852672" y="2743200"/>
            <a:ext cx="633984" cy="804672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10800000">
            <a:off x="5077968" y="3810000"/>
            <a:ext cx="633984" cy="804672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0800000">
            <a:off x="4242816" y="3828288"/>
            <a:ext cx="633984" cy="804672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0800000">
            <a:off x="3407664" y="3810000"/>
            <a:ext cx="633984" cy="804672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662943" y="233808"/>
          <a:ext cx="7680960" cy="66820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48089"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348089"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348089"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348089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348089"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8089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8089"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8089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016674" y="2906038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53216" y="2883073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02690" y="2906038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0400" y="3557392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5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1751" y="3607496"/>
            <a:ext cx="607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10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3408" y="4290165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25858" y="3565742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5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26279" y="3580355"/>
            <a:ext cx="647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10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03112" y="4285989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15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47380" y="4997885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86213" y="5613747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01210" y="6192033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252569" y="5605397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78876" y="4968657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10432" y="6227523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84728" y="4263024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221271" y="4290164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20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962394" y="4254674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15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453013" y="4977008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7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144033" y="4966570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872629" y="4981184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35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551123" y="4983271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35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329825" y="4972833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096000" y="4987447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7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039655" y="5628361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8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947781" y="5617923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56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757813" y="5657589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28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212920" y="5609573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70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13550" y="5661764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56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073035" y="6242138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413326" y="5617923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8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688904" y="5645063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28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365315" y="6223348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84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590789" y="6225436"/>
            <a:ext cx="807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126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866366" y="6227524"/>
            <a:ext cx="693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126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116893" y="6192033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84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379945" y="6206647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668049" y="6208735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9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787019" y="6242137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9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4292252" y="189977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4292252" y="1555314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3943610" y="868471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4672208" y="845507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5033376" y="1582453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3582444" y="1546963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4682647" y="2233807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3945698" y="2248421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3196225" y="2237983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5402893" y="2215018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2853847" y="2897686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5772411" y="2947790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Нижний колонтитул 10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Треугольник Паскаля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234" y="1428736"/>
            <a:ext cx="6162804" cy="517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 треугольника Паскаля в ….треугольник Серпинского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199" y="2072807"/>
            <a:ext cx="4766153" cy="412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Текс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Треугольник, построенный "относительно" числа 7, то есть, числа, не делящиеся на 7 без остатка, нарисованы черным цветом, делящиеся - белым</a:t>
            </a:r>
            <a:endParaRPr lang="ru-RU" sz="24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Это правильные  …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1659226" y="1774825"/>
            <a:ext cx="5825547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Шестиугольник 3"/>
          <p:cNvSpPr/>
          <p:nvPr/>
        </p:nvSpPr>
        <p:spPr>
          <a:xfrm>
            <a:off x="3618254" y="4952878"/>
            <a:ext cx="785818" cy="642942"/>
          </a:xfrm>
          <a:prstGeom prst="hexago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 треугольника Паскаля в ….треугольник Серпинского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50354"/>
            <a:ext cx="4903940" cy="408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Текс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Треугольник полученный выделением чисел: красный цвет зависит, от четности числа, зеленый - от делимости его на 9, а синий - от делимости на 11…</a:t>
            </a:r>
            <a:endParaRPr lang="ru-RU" sz="24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662943" y="233808"/>
          <a:ext cx="7680960" cy="66820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48089"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348089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348089"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348089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348089"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8089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8089"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8089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  <a:tr h="293287"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016674" y="2906038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53216" y="2883073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02690" y="2906038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0400" y="3557392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5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1751" y="3607496"/>
            <a:ext cx="607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10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3408" y="4290165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25858" y="3565742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5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26279" y="3580355"/>
            <a:ext cx="647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10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03112" y="4285989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15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47380" y="4997885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86213" y="5613747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01210" y="6192033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252569" y="5605397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78876" y="4968657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10432" y="6227523"/>
            <a:ext cx="394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84728" y="4263024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221271" y="4290164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20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962394" y="4254674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15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453013" y="4977008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7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144033" y="4966570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872629" y="4981184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35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551123" y="4983271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35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329825" y="4972833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21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096000" y="4987447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7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039655" y="5628361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8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947781" y="5617923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56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757813" y="5657589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28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212920" y="5609573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70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13550" y="5661764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56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073035" y="6242138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413326" y="5617923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8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688904" y="5645063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28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365315" y="6223348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84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590789" y="6225436"/>
            <a:ext cx="807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126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866366" y="6227524"/>
            <a:ext cx="693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126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116893" y="6192033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84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379945" y="6206647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36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668049" y="6208735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9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787019" y="6242137"/>
            <a:ext cx="56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9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Равнобедренный треугольник 46"/>
          <p:cNvSpPr/>
          <p:nvPr/>
        </p:nvSpPr>
        <p:spPr>
          <a:xfrm>
            <a:off x="4296428" y="237994"/>
            <a:ext cx="413358" cy="3632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/>
          <p:cNvSpPr/>
          <p:nvPr/>
        </p:nvSpPr>
        <p:spPr>
          <a:xfrm>
            <a:off x="6452993" y="4298516"/>
            <a:ext cx="413358" cy="3632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Равнобедренный треугольник 48"/>
          <p:cNvSpPr/>
          <p:nvPr/>
        </p:nvSpPr>
        <p:spPr>
          <a:xfrm>
            <a:off x="5728570" y="2960317"/>
            <a:ext cx="413358" cy="3632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Равнобедренный треугольник 49"/>
          <p:cNvSpPr/>
          <p:nvPr/>
        </p:nvSpPr>
        <p:spPr>
          <a:xfrm>
            <a:off x="3200401" y="2260947"/>
            <a:ext cx="413358" cy="3632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Равнобедренный треугольник 50"/>
          <p:cNvSpPr/>
          <p:nvPr/>
        </p:nvSpPr>
        <p:spPr>
          <a:xfrm>
            <a:off x="3903946" y="2250509"/>
            <a:ext cx="413358" cy="3632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Равнобедренный треугольник 51"/>
          <p:cNvSpPr/>
          <p:nvPr/>
        </p:nvSpPr>
        <p:spPr>
          <a:xfrm>
            <a:off x="4632543" y="2277649"/>
            <a:ext cx="413358" cy="3632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Равнобедренный треугольник 52"/>
          <p:cNvSpPr/>
          <p:nvPr/>
        </p:nvSpPr>
        <p:spPr>
          <a:xfrm>
            <a:off x="5373666" y="2242159"/>
            <a:ext cx="400833" cy="37578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/>
          <p:cNvSpPr/>
          <p:nvPr/>
        </p:nvSpPr>
        <p:spPr>
          <a:xfrm>
            <a:off x="4999974" y="1605419"/>
            <a:ext cx="413358" cy="3632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Равнобедренный треугольник 54"/>
          <p:cNvSpPr/>
          <p:nvPr/>
        </p:nvSpPr>
        <p:spPr>
          <a:xfrm>
            <a:off x="3549041" y="1569928"/>
            <a:ext cx="413358" cy="3632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/>
          <p:cNvSpPr/>
          <p:nvPr/>
        </p:nvSpPr>
        <p:spPr>
          <a:xfrm>
            <a:off x="3947787" y="903962"/>
            <a:ext cx="413358" cy="3632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Равнобедренный треугольник 56"/>
          <p:cNvSpPr/>
          <p:nvPr/>
        </p:nvSpPr>
        <p:spPr>
          <a:xfrm>
            <a:off x="4676385" y="906048"/>
            <a:ext cx="413358" cy="3632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/>
          <p:cNvSpPr/>
          <p:nvPr/>
        </p:nvSpPr>
        <p:spPr>
          <a:xfrm>
            <a:off x="4922728" y="4202482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Равнобедренный треугольник 58"/>
          <p:cNvSpPr/>
          <p:nvPr/>
        </p:nvSpPr>
        <p:spPr>
          <a:xfrm>
            <a:off x="6133579" y="3628372"/>
            <a:ext cx="413358" cy="3632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Равнобедренный треугольник 59"/>
          <p:cNvSpPr/>
          <p:nvPr/>
        </p:nvSpPr>
        <p:spPr>
          <a:xfrm>
            <a:off x="5396630" y="3605407"/>
            <a:ext cx="413358" cy="3632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Равнобедренный треугольник 60"/>
          <p:cNvSpPr/>
          <p:nvPr/>
        </p:nvSpPr>
        <p:spPr>
          <a:xfrm>
            <a:off x="3181611" y="3645074"/>
            <a:ext cx="413358" cy="3632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Равнобедренный треугольник 61"/>
          <p:cNvSpPr/>
          <p:nvPr/>
        </p:nvSpPr>
        <p:spPr>
          <a:xfrm>
            <a:off x="2469716" y="3647161"/>
            <a:ext cx="413358" cy="3632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Равнобедренный треугольник 62"/>
          <p:cNvSpPr/>
          <p:nvPr/>
        </p:nvSpPr>
        <p:spPr>
          <a:xfrm>
            <a:off x="2835059" y="2960317"/>
            <a:ext cx="413358" cy="3632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Равнобедренный треугольник 63"/>
          <p:cNvSpPr/>
          <p:nvPr/>
        </p:nvSpPr>
        <p:spPr>
          <a:xfrm>
            <a:off x="3471796" y="4166992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Равнобедренный треугольник 64"/>
          <p:cNvSpPr/>
          <p:nvPr/>
        </p:nvSpPr>
        <p:spPr>
          <a:xfrm>
            <a:off x="2384120" y="4870536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Равнобедренный треугольник 65"/>
          <p:cNvSpPr/>
          <p:nvPr/>
        </p:nvSpPr>
        <p:spPr>
          <a:xfrm>
            <a:off x="5993704" y="4860098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Равнобедренный треугольник 66"/>
          <p:cNvSpPr/>
          <p:nvPr/>
        </p:nvSpPr>
        <p:spPr>
          <a:xfrm>
            <a:off x="885172" y="6102263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Равнобедренный треугольник 67"/>
          <p:cNvSpPr/>
          <p:nvPr/>
        </p:nvSpPr>
        <p:spPr>
          <a:xfrm>
            <a:off x="1237988" y="5540679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Равнобедренный треугольник 68"/>
          <p:cNvSpPr/>
          <p:nvPr/>
        </p:nvSpPr>
        <p:spPr>
          <a:xfrm>
            <a:off x="1628383" y="4853835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Равнобедренный треугольник 69"/>
          <p:cNvSpPr/>
          <p:nvPr/>
        </p:nvSpPr>
        <p:spPr>
          <a:xfrm>
            <a:off x="7455073" y="6146104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Равнобедренный треугольник 70"/>
          <p:cNvSpPr/>
          <p:nvPr/>
        </p:nvSpPr>
        <p:spPr>
          <a:xfrm>
            <a:off x="7131484" y="5546942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Равнобедренный треугольник 71"/>
          <p:cNvSpPr/>
          <p:nvPr/>
        </p:nvSpPr>
        <p:spPr>
          <a:xfrm>
            <a:off x="6757791" y="4885151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Равнобедренный треугольник 72"/>
          <p:cNvSpPr/>
          <p:nvPr/>
        </p:nvSpPr>
        <p:spPr>
          <a:xfrm>
            <a:off x="1987462" y="4210833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Равнобедренный треугольник 73"/>
          <p:cNvSpPr/>
          <p:nvPr/>
        </p:nvSpPr>
        <p:spPr>
          <a:xfrm>
            <a:off x="4624191" y="4843397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Равнобедренный треугольник 75"/>
          <p:cNvSpPr/>
          <p:nvPr/>
        </p:nvSpPr>
        <p:spPr>
          <a:xfrm rot="10800000">
            <a:off x="3820437" y="1377863"/>
            <a:ext cx="1377863" cy="1265128"/>
          </a:xfrm>
          <a:prstGeom prst="triangl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Равнобедренный треугольник 76"/>
          <p:cNvSpPr/>
          <p:nvPr/>
        </p:nvSpPr>
        <p:spPr>
          <a:xfrm>
            <a:off x="5331911" y="4862186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Равнобедренный треугольник 77"/>
          <p:cNvSpPr/>
          <p:nvPr/>
        </p:nvSpPr>
        <p:spPr>
          <a:xfrm>
            <a:off x="3868454" y="4851747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Равнобедренный треугольник 78"/>
          <p:cNvSpPr/>
          <p:nvPr/>
        </p:nvSpPr>
        <p:spPr>
          <a:xfrm>
            <a:off x="3144033" y="4866361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Равнобедренный треугольник 79"/>
          <p:cNvSpPr/>
          <p:nvPr/>
        </p:nvSpPr>
        <p:spPr>
          <a:xfrm>
            <a:off x="1680575" y="6108526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Равнобедренный треугольник 80"/>
          <p:cNvSpPr/>
          <p:nvPr/>
        </p:nvSpPr>
        <p:spPr>
          <a:xfrm>
            <a:off x="6680547" y="6160718"/>
            <a:ext cx="651353" cy="4947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Равнобедренный треугольник 81"/>
          <p:cNvSpPr/>
          <p:nvPr/>
        </p:nvSpPr>
        <p:spPr>
          <a:xfrm rot="10800000">
            <a:off x="4924814" y="2066795"/>
            <a:ext cx="586638" cy="515654"/>
          </a:xfrm>
          <a:prstGeom prst="triangl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Равнобедренный треугольник 82"/>
          <p:cNvSpPr/>
          <p:nvPr/>
        </p:nvSpPr>
        <p:spPr>
          <a:xfrm>
            <a:off x="876822" y="212941"/>
            <a:ext cx="7265095" cy="6438379"/>
          </a:xfrm>
          <a:prstGeom prst="triangle">
            <a:avLst>
              <a:gd name="adj" fmla="val 49659"/>
            </a:avLst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Равнобедренный треугольник 83"/>
          <p:cNvSpPr/>
          <p:nvPr/>
        </p:nvSpPr>
        <p:spPr>
          <a:xfrm rot="10800000">
            <a:off x="3131506" y="2668044"/>
            <a:ext cx="2718147" cy="2655518"/>
          </a:xfrm>
          <a:prstGeom prst="triangle">
            <a:avLst>
              <a:gd name="adj" fmla="val 46313"/>
            </a:avLst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Равнобедренный треугольник 84"/>
          <p:cNvSpPr/>
          <p:nvPr/>
        </p:nvSpPr>
        <p:spPr>
          <a:xfrm rot="10800000">
            <a:off x="2317315" y="4083485"/>
            <a:ext cx="1515648" cy="1129430"/>
          </a:xfrm>
          <a:prstGeom prst="triangl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Равнобедренный треугольник 85"/>
          <p:cNvSpPr/>
          <p:nvPr/>
        </p:nvSpPr>
        <p:spPr>
          <a:xfrm rot="10800000">
            <a:off x="5260931" y="4020855"/>
            <a:ext cx="1453019" cy="1177446"/>
          </a:xfrm>
          <a:prstGeom prst="triangl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Равнобедренный треугольник 86"/>
          <p:cNvSpPr/>
          <p:nvPr/>
        </p:nvSpPr>
        <p:spPr>
          <a:xfrm rot="10800000">
            <a:off x="3496847" y="2079321"/>
            <a:ext cx="599164" cy="490602"/>
          </a:xfrm>
          <a:prstGeom prst="triangl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Равнобедренный треугольник 87"/>
          <p:cNvSpPr/>
          <p:nvPr/>
        </p:nvSpPr>
        <p:spPr>
          <a:xfrm rot="10800000">
            <a:off x="2720234" y="3394552"/>
            <a:ext cx="624216" cy="628389"/>
          </a:xfrm>
          <a:prstGeom prst="triangl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Равнобедренный треугольник 88"/>
          <p:cNvSpPr/>
          <p:nvPr/>
        </p:nvSpPr>
        <p:spPr>
          <a:xfrm rot="10800000">
            <a:off x="5663850" y="3432132"/>
            <a:ext cx="624216" cy="540706"/>
          </a:xfrm>
          <a:prstGeom prst="triangl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Нижний колонтитул 8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ФРАКТАЛ СЕРПИНСКОГО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494761" y="1548006"/>
            <a:ext cx="5411241" cy="511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782" r="11340"/>
          <a:stretch>
            <a:fillRect/>
          </a:stretch>
        </p:blipFill>
        <p:spPr bwMode="auto">
          <a:xfrm>
            <a:off x="300624" y="1728592"/>
            <a:ext cx="4146115" cy="306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Ковер? Решетка? Фрактал? Серпинского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2259012" y="1774825"/>
            <a:ext cx="4625975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18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ковер Серпинского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15651" y="819835"/>
            <a:ext cx="6025018" cy="585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934" y="1368485"/>
            <a:ext cx="6966879" cy="52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-105770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C000"/>
                </a:solidFill>
              </a:rPr>
              <a:t>«Попробуй простую фигурку сложить, </a:t>
            </a:r>
          </a:p>
          <a:p>
            <a:r>
              <a:rPr lang="ru-RU" sz="3600" dirty="0" smtClean="0">
                <a:solidFill>
                  <a:srgbClr val="FFC000"/>
                </a:solidFill>
              </a:rPr>
              <a:t>И вмиг увлечёт интересное дело." </a:t>
            </a:r>
          </a:p>
          <a:p>
            <a:pPr algn="ctr"/>
            <a:r>
              <a:rPr lang="ru-RU" sz="3600" dirty="0" smtClean="0">
                <a:solidFill>
                  <a:srgbClr val="FFC000"/>
                </a:solidFill>
              </a:rPr>
              <a:t>                                               </a:t>
            </a:r>
            <a:r>
              <a:rPr lang="ru-RU" sz="2000" dirty="0" smtClean="0">
                <a:solidFill>
                  <a:srgbClr val="FFC000"/>
                </a:solidFill>
              </a:rPr>
              <a:t>Японская мудрость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?!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smtClean="0">
                <a:latin typeface="Arial" pitchFamily="34" charset="0"/>
                <a:cs typeface="Arial" pitchFamily="34" charset="0"/>
              </a:rPr>
              <a:t>Что нового вы сегодня узнали на уроке?</a:t>
            </a:r>
          </a:p>
          <a:p>
            <a:pPr lvl="0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b="1" dirty="0" smtClean="0">
                <a:latin typeface="Arial" pitchFamily="34" charset="0"/>
                <a:cs typeface="Arial" pitchFamily="34" charset="0"/>
              </a:rPr>
              <a:t>Нужно ли включить изучение фракталов в геометрию?</a:t>
            </a:r>
          </a:p>
          <a:p>
            <a:pPr lvl="0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Хотели бы вы больше узнать о фракталах?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Лаврова Татьяна Владимировна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учитель математики ГБОУ Гимназии №63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138819" y="5148197"/>
            <a:ext cx="4875756" cy="1499616"/>
          </a:xfrm>
        </p:spPr>
        <p:txBody>
          <a:bodyPr/>
          <a:lstStyle/>
          <a:p>
            <a:r>
              <a:rPr lang="ru-RU" dirty="0" smtClean="0"/>
              <a:t>Санкт-Петербург                 2012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«Мы знаем, что  ….»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Количество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(сторон, вершин, диагоналей, медиан, высот, биссектрис…)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Свойства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(признаки)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Формулы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(площади, периметра, стороны через…, радиус вписанной окружности, радиус описанной окружности)</a:t>
            </a:r>
          </a:p>
          <a:p>
            <a:pPr marL="514350" indent="-514350"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ЧТО ОБЩЕЕ?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Формулы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774824"/>
          <a:ext cx="8229600" cy="463092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743200"/>
                <a:gridCol w="2743200"/>
                <a:gridCol w="2743200"/>
              </a:tblGrid>
              <a:tr h="9389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=3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n=4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n=6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875285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a=R√3</a:t>
                      </a:r>
                    </a:p>
                    <a:p>
                      <a:pPr algn="ctr"/>
                      <a:r>
                        <a:rPr lang="en-US" sz="2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R=2r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a=2r</a:t>
                      </a:r>
                    </a:p>
                    <a:p>
                      <a:pPr algn="ctr"/>
                      <a:r>
                        <a:rPr lang="en-US" sz="2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a=R√2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a=R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89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P=3a</a:t>
                      </a:r>
                      <a:endParaRPr lang="ru-RU" sz="24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P=4a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P=6a</a:t>
                      </a:r>
                      <a:endParaRPr lang="ru-RU" sz="24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8911">
                <a:tc>
                  <a:txBody>
                    <a:bodyPr/>
                    <a:lstStyle/>
                    <a:p>
                      <a:pPr algn="ctr"/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S=a</a:t>
                      </a:r>
                      <a:r>
                        <a:rPr lang="en-US" sz="2400" b="1" i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i="1" baseline="30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S=½Pr</a:t>
                      </a:r>
                      <a:endParaRPr lang="ru-RU" sz="2400" b="1" i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8911">
                <a:tc gridSpan="3">
                  <a:txBody>
                    <a:bodyPr/>
                    <a:lstStyle/>
                    <a:p>
                      <a:pPr algn="ctr"/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1132915" y="4594860"/>
          <a:ext cx="1278815" cy="820372"/>
        </p:xfrm>
        <a:graphic>
          <a:graphicData uri="http://schemas.openxmlformats.org/presentationml/2006/ole">
            <p:oleObj spid="_x0000_s1026" name="Формула" r:id="rId3" imgW="672840" imgH="431640" progId="Equation.3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705802" y="5554979"/>
          <a:ext cx="2231708" cy="800935"/>
        </p:xfrm>
        <a:graphic>
          <a:graphicData uri="http://schemas.openxmlformats.org/presentationml/2006/ole">
            <p:oleObj spid="_x0000_s1028" name="Формула" r:id="rId4" imgW="990360" imgH="406080" progId="Equation.3">
              <p:embed/>
            </p:oleObj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/>
        </p:nvGraphicFramePr>
        <p:xfrm>
          <a:off x="3495040" y="5533061"/>
          <a:ext cx="2197100" cy="827144"/>
        </p:xfrm>
        <a:graphic>
          <a:graphicData uri="http://schemas.openxmlformats.org/presentationml/2006/ole">
            <p:oleObj spid="_x0000_s1029" name="Формула" r:id="rId5" imgW="1079280" imgH="406080" progId="Equation.3">
              <p:embed/>
            </p:oleObj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6376669" y="5509261"/>
          <a:ext cx="1865231" cy="806586"/>
        </p:xfrm>
        <a:graphic>
          <a:graphicData uri="http://schemas.openxmlformats.org/presentationml/2006/ole">
            <p:oleObj spid="_x0000_s1030" name="Формула" r:id="rId6" imgW="939600" imgH="406080" progId="Equation.3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428604"/>
            <a:ext cx="678661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42852"/>
            <a:ext cx="335758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285752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3786190"/>
            <a:ext cx="292895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526" y="4071942"/>
            <a:ext cx="2532956" cy="254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 smtClean="0"/>
              <a:t>Малахитовый зал(Эрмитаж)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87273" y="1774825"/>
            <a:ext cx="6969454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"Язык математики"Лаврова Т.В. Санкт-Петербург. 2012</a:t>
            </a:r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/>
          <a:stretch>
            <a:fillRect/>
          </a:stretch>
        </p:blipFill>
        <p:spPr bwMode="auto">
          <a:xfrm rot="19085225">
            <a:off x="2332684" y="1130273"/>
            <a:ext cx="4571156" cy="446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5468" y="160490"/>
            <a:ext cx="3286125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00760" y="3714752"/>
            <a:ext cx="2928934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00760" y="285728"/>
            <a:ext cx="2952744" cy="295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8596" y="3714752"/>
            <a:ext cx="2998450" cy="291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1547</TotalTime>
  <Words>965</Words>
  <Application>Microsoft Office PowerPoint</Application>
  <PresentationFormat>Экран (4:3)</PresentationFormat>
  <Paragraphs>406</Paragraphs>
  <Slides>47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9" baseType="lpstr">
      <vt:lpstr>Модульная</vt:lpstr>
      <vt:lpstr>Формула</vt:lpstr>
      <vt:lpstr>ЯЗЫК МАТЕМАТИКИ</vt:lpstr>
      <vt:lpstr>Это правильные ….</vt:lpstr>
      <vt:lpstr>Это правильные …</vt:lpstr>
      <vt:lpstr>Это правильные  …</vt:lpstr>
      <vt:lpstr>«Мы знаем, что  ….»</vt:lpstr>
      <vt:lpstr>Формулы</vt:lpstr>
      <vt:lpstr>Слайд 7</vt:lpstr>
      <vt:lpstr>Малахитовый зал(Эрмитаж)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Кроссворд (НАЙДИТЕ СООТВЕТСТВИЕ)</vt:lpstr>
      <vt:lpstr>Кроссворд (НАЙДИТЕ СООТВЕТСТВИЕ)</vt:lpstr>
      <vt:lpstr>Кто ввел этот термин?  (восстановите фамилию ученого) </vt:lpstr>
      <vt:lpstr>Слайд 22</vt:lpstr>
      <vt:lpstr>Слайд 23</vt:lpstr>
      <vt:lpstr>Бенуа Мандельброт </vt:lpstr>
      <vt:lpstr>Слайд 25</vt:lpstr>
      <vt:lpstr>Примеры фрактальных кривых</vt:lpstr>
      <vt:lpstr>Пятиугольник Дарера</vt:lpstr>
      <vt:lpstr>КРИВАЯ ГИЛЬБЕРТА</vt:lpstr>
      <vt:lpstr>Слайд 29</vt:lpstr>
      <vt:lpstr>Примеры фрактальных линий</vt:lpstr>
      <vt:lpstr>Кривая Коха</vt:lpstr>
      <vt:lpstr>Дерево Пифагора</vt:lpstr>
      <vt:lpstr>Дерево Пифагора – разновидность фрактала, основанная на фигуре, известной как «Пифагоровы штаны» </vt:lpstr>
      <vt:lpstr>Обдуваемое ветром «Дерево Пифагора»</vt:lpstr>
      <vt:lpstr>Компьютерная вариация  на «Дерево Пифагора»</vt:lpstr>
      <vt:lpstr>Слайд 36</vt:lpstr>
      <vt:lpstr>Слайд 37</vt:lpstr>
      <vt:lpstr>Треугольник Паскаля</vt:lpstr>
      <vt:lpstr>Из треугольника Паскаля в ….треугольник Серпинского</vt:lpstr>
      <vt:lpstr>Из треугольника Паскаля в ….треугольник Серпинского</vt:lpstr>
      <vt:lpstr>Слайд 41</vt:lpstr>
      <vt:lpstr>ФРАКТАЛ СЕРПИНСКОГО</vt:lpstr>
      <vt:lpstr>Ковер? Решетка? Фрактал? Серпинского</vt:lpstr>
      <vt:lpstr>ковер Серпинского</vt:lpstr>
      <vt:lpstr>«Попробуй простую фигурку сложить,  И вмиг увлечёт интересное дело."                                                 Японская мудрость</vt:lpstr>
      <vt:lpstr>?!</vt:lpstr>
      <vt:lpstr>Лаврова Татьяна Владимировна учитель математики ГБОУ Гимназии №63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Tata</cp:lastModifiedBy>
  <cp:revision>123</cp:revision>
  <dcterms:modified xsi:type="dcterms:W3CDTF">2012-04-22T17:07:32Z</dcterms:modified>
</cp:coreProperties>
</file>