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85" r:id="rId2"/>
    <p:sldId id="272" r:id="rId3"/>
    <p:sldId id="319" r:id="rId4"/>
    <p:sldId id="317" r:id="rId5"/>
    <p:sldId id="318" r:id="rId6"/>
    <p:sldId id="321" r:id="rId7"/>
    <p:sldId id="322" r:id="rId8"/>
    <p:sldId id="323" r:id="rId9"/>
    <p:sldId id="314" r:id="rId10"/>
    <p:sldId id="286" r:id="rId11"/>
    <p:sldId id="261" r:id="rId12"/>
    <p:sldId id="262" r:id="rId13"/>
    <p:sldId id="277" r:id="rId14"/>
    <p:sldId id="288" r:id="rId15"/>
    <p:sldId id="265" r:id="rId16"/>
    <p:sldId id="291" r:id="rId17"/>
    <p:sldId id="278" r:id="rId18"/>
    <p:sldId id="293" r:id="rId19"/>
    <p:sldId id="295" r:id="rId20"/>
    <p:sldId id="292" r:id="rId21"/>
    <p:sldId id="298" r:id="rId22"/>
    <p:sldId id="267" r:id="rId23"/>
    <p:sldId id="299" r:id="rId24"/>
    <p:sldId id="296" r:id="rId25"/>
    <p:sldId id="279" r:id="rId26"/>
    <p:sldId id="266" r:id="rId27"/>
    <p:sldId id="297" r:id="rId28"/>
    <p:sldId id="270" r:id="rId29"/>
    <p:sldId id="312" r:id="rId30"/>
    <p:sldId id="313" r:id="rId31"/>
    <p:sldId id="273" r:id="rId32"/>
    <p:sldId id="311" r:id="rId33"/>
    <p:sldId id="310" r:id="rId34"/>
    <p:sldId id="28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4660"/>
  </p:normalViewPr>
  <p:slideViewPr>
    <p:cSldViewPr>
      <p:cViewPr>
        <p:scale>
          <a:sx n="66" d="100"/>
          <a:sy n="66" d="100"/>
        </p:scale>
        <p:origin x="-12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Verdana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Verdana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Verdana" pitchFamily="34" charset="0"/>
              </a:endParaRPr>
            </a:p>
          </p:txBody>
        </p:sp>
      </p:grpSp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C8D7-DC77-4BB7-B9D5-520AC4681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12316-B80D-4052-BA6F-EE0B05101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55B39-7AFE-4699-B31C-C9D26F212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EF538-D5FE-4E00-BBF1-91C873942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ABFF-0054-4C02-AEEB-BF15C847E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F2740-1A5A-4BEF-BEC2-2600E0956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FEC28-7D9E-4E9B-A759-19EC12A0F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EA582-D7BE-47B0-B642-CB4138B86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4C1F-4EEA-41A2-AD86-99B3961C3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10A86-B7E4-473C-AB12-D5E103EB9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AD5C-C6E5-4502-BB13-297377963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A4EA-07FC-4BBD-99AE-23B6209FE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CE9A-B523-41C6-99F8-F98CEAF83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82D61-2ADD-403A-801A-38F11703D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3E3FAA7-09AB-448E-8954-36F91D20E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c.uriit.ru/dlrstore/47802304-57bc-4fdb-ae78-d1c481245954/7_189.swf" TargetMode="External"/><Relationship Id="rId2" Type="http://schemas.openxmlformats.org/officeDocument/2006/relationships/hyperlink" Target="http://mymark.narod.ru/kab/ssosu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lovepetersburg.ru/content/petergof-petrodvorets-fontany-fotogalereya-4-mb" TargetMode="External"/><Relationship Id="rId4" Type="http://schemas.openxmlformats.org/officeDocument/2006/relationships/hyperlink" Target="http://www.spb-guide.ru/foto_8633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59b11a0d-7bf6-482d-b767-89649b68782f/?interface=pupil&amp;class=49&amp;subject=30" TargetMode="External"/><Relationship Id="rId2" Type="http://schemas.openxmlformats.org/officeDocument/2006/relationships/hyperlink" Target="http://school-collection.edu.ru/catalog/res/85292ef2-631e-4ebf-8469-a838920777da/?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-collection.edu.ru/catalog/res/ad6bcf58-1e60-fc0c-2b2f-ce7d1b009505/?" TargetMode="External"/><Relationship Id="rId5" Type="http://schemas.openxmlformats.org/officeDocument/2006/relationships/hyperlink" Target="http://school-collection.edu.ru/catalog/res/172203a3-f7bf-4670-85cd-a4c37739528a/?" TargetMode="External"/><Relationship Id="rId4" Type="http://schemas.openxmlformats.org/officeDocument/2006/relationships/hyperlink" Target="http://school-collection.edu.ru/catalog/res/f1ce3215-0914-4c91-af8e-91e11f41f04b/?%2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Механическая работа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84538"/>
            <a:ext cx="6400800" cy="2209800"/>
          </a:xfrm>
        </p:spPr>
        <p:txBody>
          <a:bodyPr/>
          <a:lstStyle/>
          <a:p>
            <a:r>
              <a:rPr lang="ru-RU" sz="2600" smtClean="0"/>
              <a:t>Урок физики в 7 классе</a:t>
            </a:r>
          </a:p>
          <a:p>
            <a:r>
              <a:rPr lang="ru-RU" sz="2600" smtClean="0"/>
              <a:t>Кессова Екатерина Васильевна, учитель физики МБОУ СОШ №111</a:t>
            </a:r>
          </a:p>
          <a:p>
            <a:r>
              <a:rPr lang="ru-RU" sz="2600" smtClean="0"/>
              <a:t>г. Минеральные Воды</a:t>
            </a:r>
          </a:p>
        </p:txBody>
      </p:sp>
      <p:pic>
        <p:nvPicPr>
          <p:cNvPr id="6148" name="Picture 5" descr="j01498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19446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j0233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49275"/>
            <a:ext cx="196532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5445125"/>
            <a:ext cx="1905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2643188" y="357188"/>
            <a:ext cx="335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100-295-359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Примеры механической работы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23850" y="3573463"/>
          <a:ext cx="4038600" cy="1982787"/>
        </p:xfrm>
        <a:graphic>
          <a:graphicData uri="http://schemas.openxmlformats.org/presentationml/2006/ole">
            <p:oleObj spid="_x0000_s1026" name="VISIO" r:id="rId3" imgW="4245840" imgH="2083680" progId="Visio.Drawing.6">
              <p:embed/>
            </p:oleObj>
          </a:graphicData>
        </a:graphic>
      </p:graphicFrame>
      <p:pic>
        <p:nvPicPr>
          <p:cNvPr id="38919" name="Picture 7" descr="a_118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844675"/>
            <a:ext cx="16097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20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6948488" y="4221163"/>
          <a:ext cx="1708150" cy="1979612"/>
        </p:xfrm>
        <a:graphic>
          <a:graphicData uri="http://schemas.openxmlformats.org/presentationml/2006/ole">
            <p:oleObj spid="_x0000_s1027" name="VISIO" r:id="rId5" imgW="1708920" imgH="1979280" progId="Visio.Drawing.6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42988" y="5949950"/>
            <a:ext cx="6486525" cy="690563"/>
            <a:chOff x="204" y="3612"/>
            <a:chExt cx="4086" cy="435"/>
          </a:xfrm>
        </p:grpSpPr>
        <p:graphicFrame>
          <p:nvGraphicFramePr>
            <p:cNvPr id="1028" name="Object 12"/>
            <p:cNvGraphicFramePr>
              <a:graphicFrameLocks noChangeAspect="1"/>
            </p:cNvGraphicFramePr>
            <p:nvPr/>
          </p:nvGraphicFramePr>
          <p:xfrm>
            <a:off x="1927" y="3612"/>
            <a:ext cx="2363" cy="435"/>
          </p:xfrm>
          <a:graphic>
            <a:graphicData uri="http://schemas.openxmlformats.org/presentationml/2006/ole">
              <p:oleObj spid="_x0000_s1028" name="VISIO" r:id="rId6" imgW="5474880" imgH="1008000" progId="Visio.Drawing.6">
                <p:embed/>
              </p:oleObj>
            </a:graphicData>
          </a:graphic>
        </p:graphicFrame>
        <p:graphicFrame>
          <p:nvGraphicFramePr>
            <p:cNvPr id="1029" name="Object 13"/>
            <p:cNvGraphicFramePr>
              <a:graphicFrameLocks noChangeAspect="1"/>
            </p:cNvGraphicFramePr>
            <p:nvPr/>
          </p:nvGraphicFramePr>
          <p:xfrm>
            <a:off x="204" y="3639"/>
            <a:ext cx="1773" cy="403"/>
          </p:xfrm>
          <a:graphic>
            <a:graphicData uri="http://schemas.openxmlformats.org/presentationml/2006/ole">
              <p:oleObj spid="_x0000_s1029" name="VISIO" r:id="rId7" imgW="4435920" imgH="1008000" progId="Visio.Drawing.6">
                <p:embed/>
              </p:oleObj>
            </a:graphicData>
          </a:graphic>
        </p:graphicFrame>
        <p:sp>
          <p:nvSpPr>
            <p:cNvPr id="1035" name="AutoShape 14"/>
            <p:cNvSpPr>
              <a:spLocks noChangeArrowheads="1"/>
            </p:cNvSpPr>
            <p:nvPr/>
          </p:nvSpPr>
          <p:spPr bwMode="auto">
            <a:xfrm flipV="1">
              <a:off x="2925" y="3729"/>
              <a:ext cx="590" cy="137"/>
            </a:xfrm>
            <a:prstGeom prst="rightArrow">
              <a:avLst>
                <a:gd name="adj1" fmla="val 50000"/>
                <a:gd name="adj2" fmla="val 1076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3" name="Text Box 17"/>
          <p:cNvSpPr txBox="1">
            <a:spLocks noChangeArrowheads="1"/>
          </p:cNvSpPr>
          <p:nvPr/>
        </p:nvSpPr>
        <p:spPr bwMode="auto">
          <a:xfrm>
            <a:off x="5076825" y="4005263"/>
            <a:ext cx="2271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Verdana" pitchFamily="34" charset="0"/>
            </a:endParaRPr>
          </a:p>
        </p:txBody>
      </p: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539750" y="1557338"/>
            <a:ext cx="56880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Поезд движется под действием силы тяги.</a:t>
            </a:r>
          </a:p>
          <a:p>
            <a:r>
              <a:rPr lang="ru-RU" sz="2000">
                <a:latin typeface="Arial" charset="0"/>
              </a:rPr>
              <a:t>Санки движутся под действием силы мускул.</a:t>
            </a:r>
          </a:p>
          <a:p>
            <a:r>
              <a:rPr lang="ru-RU" sz="2000">
                <a:latin typeface="Arial" charset="0"/>
              </a:rPr>
              <a:t>При полете сила давления сгорающих газов перемещает ракету.</a:t>
            </a:r>
          </a:p>
          <a:p>
            <a:r>
              <a:rPr lang="ru-RU" sz="2000">
                <a:latin typeface="Arial" charset="0"/>
              </a:rPr>
              <a:t>Подъёмная сила действует на воздушный шар.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53 -0.00232 L 0.73229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C 0.11128 -0.15926 0.22274 -0.31829 0.23889 -0.4 C 0.25503 -0.48172 0.12083 -0.4757 0.09722 -0.49074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30608 -0.6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19475"/>
            <a:ext cx="571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19475"/>
            <a:ext cx="571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19475"/>
            <a:ext cx="571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19475"/>
            <a:ext cx="571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3419475"/>
            <a:ext cx="571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0350"/>
            <a:ext cx="4059237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 t="5249"/>
          <a:stretch>
            <a:fillRect/>
          </a:stretch>
        </p:blipFill>
        <p:spPr bwMode="auto">
          <a:xfrm>
            <a:off x="4722813" y="3357563"/>
            <a:ext cx="416242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 l="3072" t="4199" r="4883" b="7243"/>
          <a:stretch>
            <a:fillRect/>
          </a:stretch>
        </p:blipFill>
        <p:spPr bwMode="auto">
          <a:xfrm>
            <a:off x="250825" y="3355975"/>
            <a:ext cx="41036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425" y="239713"/>
            <a:ext cx="41576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850" y="-88900"/>
            <a:ext cx="81661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152525" algn="l"/>
              </a:tabLst>
            </a:pPr>
            <a:r>
              <a:rPr lang="ru-RU" sz="2400" b="1"/>
              <a:t>Опыт 1 </a:t>
            </a:r>
            <a:r>
              <a:rPr lang="ru-RU" sz="2400"/>
              <a:t>Под действием силы тело  перемещается на 0,5 м, затем на 1 метр.</a:t>
            </a:r>
          </a:p>
          <a:p>
            <a:pPr>
              <a:tabLst>
                <a:tab pos="1152525" algn="l"/>
              </a:tabLst>
            </a:pPr>
            <a:r>
              <a:rPr lang="ru-RU" sz="2400"/>
              <a:t>Вывод: Работа зависит от расстояния. Чем оно больше , тем больше и работа</a:t>
            </a:r>
          </a:p>
          <a:p>
            <a:pPr>
              <a:tabLst>
                <a:tab pos="1152525" algn="l"/>
              </a:tabLst>
            </a:pPr>
            <a:endParaRPr lang="ru-RU" sz="2400"/>
          </a:p>
          <a:p>
            <a:pPr eaLnBrk="0" hangingPunct="0">
              <a:tabLst>
                <a:tab pos="1152525" algn="l"/>
              </a:tabLst>
            </a:pPr>
            <a:endParaRPr lang="ru-RU" sz="24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753" t="4176" b="4176"/>
          <a:stretch>
            <a:fillRect/>
          </a:stretch>
        </p:blipFill>
        <p:spPr bwMode="auto">
          <a:xfrm>
            <a:off x="5110163" y="3068638"/>
            <a:ext cx="40338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11053" t="11810" r="9474"/>
          <a:stretch>
            <a:fillRect/>
          </a:stretch>
        </p:blipFill>
        <p:spPr bwMode="auto">
          <a:xfrm>
            <a:off x="323850" y="1557338"/>
            <a:ext cx="41052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9388" y="4868863"/>
            <a:ext cx="8424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Опыт </a:t>
            </a:r>
            <a:r>
              <a:rPr lang="ru-RU" sz="2400"/>
              <a:t>2.Нагруженная тележка перемещается на 1 м.  Увеличиваем нагрузку и повторяем опыт.</a:t>
            </a:r>
          </a:p>
          <a:p>
            <a:r>
              <a:rPr lang="ru-RU" sz="2400"/>
              <a:t>Вывод: Чем  больше сила, тем больше совершенная работа.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403350" y="0"/>
            <a:ext cx="6264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>
                <a:latin typeface="Times New Roman" pitchFamily="18" charset="0"/>
              </a:rPr>
              <a:t>Механическая работа</a:t>
            </a:r>
          </a:p>
        </p:txBody>
      </p:sp>
      <p:pic>
        <p:nvPicPr>
          <p:cNvPr id="17411" name="Picture 2" descr="C:\Documents and Settings\ADM_WIN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22413"/>
            <a:ext cx="7429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31800"/>
            <a:ext cx="8196262" cy="406400"/>
          </a:xfrm>
        </p:spPr>
        <p:txBody>
          <a:bodyPr/>
          <a:lstStyle/>
          <a:p>
            <a:pPr algn="ctr"/>
            <a:r>
              <a:rPr lang="ru-RU" sz="4800" smtClean="0">
                <a:latin typeface="Times New Roman" pitchFamily="18" charset="0"/>
              </a:rPr>
              <a:t>Формула для расчета работы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0813" y="1609725"/>
            <a:ext cx="4033837" cy="1427163"/>
          </a:xfrm>
          <a:solidFill>
            <a:srgbClr val="FF9900"/>
          </a:solidFill>
        </p:spPr>
        <p:txBody>
          <a:bodyPr/>
          <a:lstStyle/>
          <a:p>
            <a:endParaRPr lang="ru-RU" sz="1200" smtClean="0"/>
          </a:p>
          <a:p>
            <a:pPr>
              <a:buFontTx/>
              <a:buChar char="•"/>
            </a:pPr>
            <a:r>
              <a:rPr lang="ru-RU" sz="1200" smtClean="0"/>
              <a:t>где  </a:t>
            </a:r>
            <a:r>
              <a:rPr lang="en-US" sz="1200" smtClean="0"/>
              <a:t>F</a:t>
            </a:r>
            <a:r>
              <a:rPr lang="ru-RU" sz="1200" smtClean="0"/>
              <a:t> – сила, приложенная к телу;</a:t>
            </a:r>
          </a:p>
          <a:p>
            <a:pPr>
              <a:buFontTx/>
              <a:buChar char="•"/>
            </a:pPr>
            <a:r>
              <a:rPr lang="en-US" sz="1200" smtClean="0"/>
              <a:t>s</a:t>
            </a:r>
            <a:r>
              <a:rPr lang="ru-RU" sz="1200" smtClean="0"/>
              <a:t> – путь, проделанный телом.</a:t>
            </a:r>
          </a:p>
          <a:p>
            <a:pPr>
              <a:buFontTx/>
              <a:buNone/>
            </a:pPr>
            <a:r>
              <a:rPr lang="ru-RU" sz="1200" smtClean="0"/>
              <a:t> 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39750" y="4437063"/>
          <a:ext cx="4752975" cy="654050"/>
        </p:xfrm>
        <a:graphic>
          <a:graphicData uri="http://schemas.openxmlformats.org/presentationml/2006/ole">
            <p:oleObj spid="_x0000_s2050" name="Формула" r:id="rId3" imgW="1015920" imgH="139680" progId="Equation.3">
              <p:embed/>
            </p:oleObj>
          </a:graphicData>
        </a:graphic>
      </p:graphicFrame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35150" y="1916113"/>
            <a:ext cx="166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</a:rPr>
              <a:t>Запишем: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16238" y="1196975"/>
            <a:ext cx="1531937" cy="4699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A</a:t>
            </a:r>
            <a:r>
              <a:rPr lang="en-US" sz="2400" b="1">
                <a:latin typeface="Arial" charset="0"/>
                <a:cs typeface="Arial" charset="0"/>
              </a:rPr>
              <a:t>~s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42988" y="1196975"/>
            <a:ext cx="1531937" cy="4699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A</a:t>
            </a:r>
            <a:r>
              <a:rPr lang="en-US" sz="2400" b="1">
                <a:latin typeface="Arial" charset="0"/>
                <a:cs typeface="Arial" charset="0"/>
              </a:rPr>
              <a:t>~F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258888" y="2420938"/>
            <a:ext cx="2447925" cy="61753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_BodoniNova" pitchFamily="18" charset="-52"/>
              </a:rPr>
              <a:t>A </a:t>
            </a:r>
            <a:r>
              <a:rPr lang="en-US" b="1">
                <a:latin typeface="a_BodoniNova" pitchFamily="18" charset="-52"/>
                <a:cs typeface="Arial" charset="0"/>
              </a:rPr>
              <a:t>= F ∙ s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319588" y="3284538"/>
            <a:ext cx="50403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b="1">
                <a:latin typeface="Arial" charset="0"/>
              </a:rPr>
              <a:t>За единицу работы принимают работу,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b="1">
                <a:latin typeface="Arial" charset="0"/>
              </a:rPr>
              <a:t> совершенную силой в 1 ньютон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b="1">
                <a:latin typeface="Arial" charset="0"/>
              </a:rPr>
              <a:t> на пути в 1 метр.</a:t>
            </a:r>
          </a:p>
          <a:p>
            <a:endParaRPr lang="ru-RU" sz="1600" b="1">
              <a:latin typeface="Arial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55650" y="5157788"/>
            <a:ext cx="3633788" cy="91598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Arial" charset="0"/>
              </a:rPr>
              <a:t>1 кДж = 1000 Дж</a:t>
            </a:r>
          </a:p>
          <a:p>
            <a:r>
              <a:rPr lang="ru-RU" sz="1800">
                <a:latin typeface="Arial" charset="0"/>
              </a:rPr>
              <a:t>1 МДж = 1000 кДж = 1000000 Дж</a:t>
            </a:r>
          </a:p>
          <a:p>
            <a:r>
              <a:rPr lang="ru-RU" sz="1800">
                <a:latin typeface="Arial" charset="0"/>
              </a:rPr>
              <a:t>1 мДж = 0,001Дж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364163" y="609282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6508750" y="5681663"/>
            <a:ext cx="531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Arial" charset="0"/>
              </a:rPr>
              <a:t>1 м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932363" y="4652963"/>
            <a:ext cx="2324100" cy="1081087"/>
            <a:chOff x="3628" y="2840"/>
            <a:chExt cx="1464" cy="681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628" y="2840"/>
              <a:ext cx="704" cy="681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000">
                <a:latin typeface="Arial" charset="0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4377" y="3090"/>
              <a:ext cx="658" cy="136"/>
            </a:xfrm>
            <a:prstGeom prst="rightArrow">
              <a:avLst>
                <a:gd name="adj1" fmla="val 50000"/>
                <a:gd name="adj2" fmla="val 120956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000">
                <a:latin typeface="Arial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4536" y="2863"/>
              <a:ext cx="5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F=1</a:t>
              </a:r>
              <a:r>
                <a:rPr lang="ru-RU" sz="2000">
                  <a:latin typeface="Arial" charset="0"/>
                </a:rPr>
                <a:t> Н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78035E-7 L 0.20365 -5.78035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nimBg="1"/>
      <p:bldP spid="43013" grpId="0"/>
      <p:bldP spid="43016" grpId="0" animBg="1"/>
      <p:bldP spid="43017" grpId="0"/>
      <p:bldP spid="43019" grpId="0" animBg="1"/>
      <p:bldP spid="430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solidFill>
                  <a:schemeClr val="bg2"/>
                </a:solidFill>
              </a:rPr>
              <a:t>Джоуль Джеймс </a:t>
            </a:r>
            <a:br>
              <a:rPr lang="ru-RU" sz="4000" b="1" smtClean="0">
                <a:solidFill>
                  <a:schemeClr val="bg2"/>
                </a:solidFill>
              </a:rPr>
            </a:br>
            <a:r>
              <a:rPr lang="ru-RU" sz="4000" b="1" smtClean="0">
                <a:solidFill>
                  <a:schemeClr val="bg2"/>
                </a:solidFill>
              </a:rPr>
              <a:t>Прескотт (1818—1889)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1916113"/>
            <a:ext cx="4106862" cy="4156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</a:t>
            </a:r>
            <a:r>
              <a:rPr lang="ru-RU" sz="2400" smtClean="0">
                <a:solidFill>
                  <a:schemeClr val="tx2"/>
                </a:solidFill>
              </a:rPr>
              <a:t>Обосновал на опытах закон сохранения энергии. Установил закон, определяющий тепловое действие электрического тока. Вычислил скорость движения молекул газа и установил ее зависимость от температуры.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 b="14648"/>
          <a:stretch>
            <a:fillRect/>
          </a:stretch>
        </p:blipFill>
        <p:spPr bwMode="auto">
          <a:xfrm>
            <a:off x="500063" y="1928813"/>
            <a:ext cx="39290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979613" y="1557338"/>
            <a:ext cx="3240087" cy="592137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_BodoniNova" pitchFamily="18" charset="-52"/>
              </a:rPr>
              <a:t>A </a:t>
            </a:r>
            <a:r>
              <a:rPr lang="en-US" sz="2400" b="1">
                <a:latin typeface="a_BodoniNova" pitchFamily="18" charset="-52"/>
                <a:cs typeface="Arial" charset="0"/>
              </a:rPr>
              <a:t>= F </a:t>
            </a:r>
            <a:r>
              <a:rPr lang="en-US" sz="1800" b="1"/>
              <a:t>∙ </a:t>
            </a:r>
            <a:r>
              <a:rPr lang="en-US" b="1"/>
              <a:t>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0338" y="2492375"/>
            <a:ext cx="1800225" cy="287338"/>
            <a:chOff x="975" y="1888"/>
            <a:chExt cx="1134" cy="181"/>
          </a:xfrm>
        </p:grpSpPr>
        <p:sp>
          <p:nvSpPr>
            <p:cNvPr id="3080" name="Line 4"/>
            <p:cNvSpPr>
              <a:spLocks noChangeShapeType="1"/>
            </p:cNvSpPr>
            <p:nvPr/>
          </p:nvSpPr>
          <p:spPr bwMode="auto">
            <a:xfrm flipH="1">
              <a:off x="975" y="1888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5"/>
            <p:cNvSpPr>
              <a:spLocks noChangeShapeType="1"/>
            </p:cNvSpPr>
            <p:nvPr/>
          </p:nvSpPr>
          <p:spPr bwMode="auto">
            <a:xfrm>
              <a:off x="1927" y="1888"/>
              <a:ext cx="18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03350" y="2852738"/>
          <a:ext cx="1908175" cy="1635125"/>
        </p:xfrm>
        <a:graphic>
          <a:graphicData uri="http://schemas.openxmlformats.org/presentationml/2006/ole">
            <p:oleObj spid="_x0000_s3074" name="Формула" r:id="rId3" imgW="266400" imgH="228600" progId="Equation.3">
              <p:embed/>
            </p:oleObj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3924300" y="2852738"/>
          <a:ext cx="1846263" cy="1658937"/>
        </p:xfrm>
        <a:graphic>
          <a:graphicData uri="http://schemas.openxmlformats.org/presentationml/2006/ole">
            <p:oleObj spid="_x0000_s3075" name="Формула" r:id="rId4" imgW="253800" imgH="228600" progId="Equation.3">
              <p:embed/>
            </p:oleObj>
          </a:graphicData>
        </a:graphic>
      </p:graphicFrame>
      <p:pic>
        <p:nvPicPr>
          <p:cNvPr id="10243" name="Picture 3" descr="im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213100"/>
            <a:ext cx="2952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971550" y="260350"/>
            <a:ext cx="712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2"/>
                </a:solidFill>
              </a:rPr>
              <a:t>Формула для расчета работы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solidFill>
                  <a:schemeClr val="bg2"/>
                </a:solidFill>
              </a:rPr>
              <a:t>Формула для расчета работы</a:t>
            </a:r>
          </a:p>
        </p:txBody>
      </p:sp>
      <p:pic>
        <p:nvPicPr>
          <p:cNvPr id="19459" name="Picture 4" descr="C:\Documents and Settings\ADM_WIN\Мои документы\654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85938"/>
            <a:ext cx="8070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79388" y="1557338"/>
            <a:ext cx="8964612" cy="5111750"/>
          </a:xfrm>
          <a:prstGeom prst="parallelogram">
            <a:avLst>
              <a:gd name="adj" fmla="val 43843"/>
            </a:avLst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</a:rPr>
              <a:t>Когда работа совершается?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73238"/>
            <a:ext cx="4608512" cy="5762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smtClean="0"/>
              <a:t>Шайба скользит по льду</a:t>
            </a:r>
            <a:endParaRPr lang="en-US" sz="2400" b="1" smtClean="0"/>
          </a:p>
          <a:p>
            <a:endParaRPr lang="ru-RU" sz="2400" smtClean="0"/>
          </a:p>
        </p:txBody>
      </p:sp>
      <p:pic>
        <p:nvPicPr>
          <p:cNvPr id="48133" name="Picture 5" descr="h3521i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61125" y="1846263"/>
            <a:ext cx="1868488" cy="2139950"/>
          </a:xfrm>
          <a:noFill/>
        </p:spPr>
      </p:pic>
      <p:pic>
        <p:nvPicPr>
          <p:cNvPr id="20486" name="Picture 6" descr="pd730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4437063"/>
            <a:ext cx="901700" cy="1008062"/>
          </a:xfrm>
          <a:noFill/>
        </p:spPr>
      </p:pic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835150" y="5229225"/>
            <a:ext cx="936625" cy="576263"/>
          </a:xfrm>
          <a:prstGeom prst="can">
            <a:avLst>
              <a:gd name="adj" fmla="val 44606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19825573" flipV="1">
            <a:off x="2627313" y="4941888"/>
            <a:ext cx="576262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627313" y="4508500"/>
            <a:ext cx="91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v</a:t>
            </a:r>
            <a:r>
              <a:rPr lang="ru-RU" sz="1800" b="1" i="1"/>
              <a:t>=</a:t>
            </a:r>
            <a:r>
              <a:rPr lang="en-US" sz="1800" b="1" i="1"/>
              <a:t>const</a:t>
            </a:r>
            <a:endParaRPr lang="ru-RU" sz="1800" b="1" i="1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3575" y="4365625"/>
            <a:ext cx="2952750" cy="1800225"/>
            <a:chOff x="2018" y="2750"/>
            <a:chExt cx="1860" cy="1134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V="1">
              <a:off x="2018" y="2750"/>
              <a:ext cx="186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2880" y="293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s</a:t>
              </a:r>
              <a:endParaRPr lang="ru-RU" sz="1800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1 -0.22544 " pathEditMode="relative" ptsTypes="AA">
                                      <p:cBhvr>
                                        <p:cTn id="15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1 -0.22544 " pathEditMode="relative" ptsTypes="AA">
                                      <p:cBhvr>
                                        <p:cTn id="17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1 -0.22544 " pathEditMode="relative" ptsTypes="AA">
                                      <p:cBhvr>
                                        <p:cTn id="19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8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79388" y="2924175"/>
            <a:ext cx="8964612" cy="3744913"/>
          </a:xfrm>
          <a:prstGeom prst="parallelogram">
            <a:avLst>
              <a:gd name="adj" fmla="val 59845"/>
            </a:avLst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latin typeface="Times New Roman" pitchFamily="18" charset="0"/>
              </a:rPr>
              <a:t>Когда работа совершается?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73238"/>
            <a:ext cx="3754437" cy="1160462"/>
          </a:xfrm>
        </p:spPr>
        <p:txBody>
          <a:bodyPr/>
          <a:lstStyle/>
          <a:p>
            <a:r>
              <a:rPr lang="ru-RU" sz="1400" b="1" smtClean="0"/>
              <a:t>Шайба скользит по льду</a:t>
            </a:r>
            <a:endParaRPr lang="en-US" sz="1400" b="1" smtClean="0"/>
          </a:p>
          <a:p>
            <a:r>
              <a:rPr lang="ru-RU" sz="1400" smtClean="0"/>
              <a:t>Сила тяжести действует на шайбу перпендикулярно направлению движения</a:t>
            </a:r>
          </a:p>
          <a:p>
            <a:endParaRPr lang="ru-RU" sz="1400" smtClean="0"/>
          </a:p>
        </p:txBody>
      </p:sp>
      <p:pic>
        <p:nvPicPr>
          <p:cNvPr id="21509" name="Picture 5" descr="h3521i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61125" y="1846263"/>
            <a:ext cx="1868488" cy="2139950"/>
          </a:xfrm>
          <a:noFill/>
        </p:spPr>
      </p:pic>
      <p:pic>
        <p:nvPicPr>
          <p:cNvPr id="21510" name="Picture 6" descr="pd730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4437063"/>
            <a:ext cx="901700" cy="1008062"/>
          </a:xfr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35150" y="4508500"/>
            <a:ext cx="1703388" cy="1944688"/>
            <a:chOff x="1156" y="2840"/>
            <a:chExt cx="1073" cy="1225"/>
          </a:xfrm>
        </p:grpSpPr>
        <p:sp>
          <p:nvSpPr>
            <p:cNvPr id="50184" name="AutoShape 8"/>
            <p:cNvSpPr>
              <a:spLocks noChangeArrowheads="1"/>
            </p:cNvSpPr>
            <p:nvPr/>
          </p:nvSpPr>
          <p:spPr bwMode="auto">
            <a:xfrm>
              <a:off x="1156" y="3294"/>
              <a:ext cx="590" cy="363"/>
            </a:xfrm>
            <a:prstGeom prst="can">
              <a:avLst>
                <a:gd name="adj" fmla="val 44606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8" name="AutoShape 9"/>
            <p:cNvSpPr>
              <a:spLocks noChangeArrowheads="1"/>
            </p:cNvSpPr>
            <p:nvPr/>
          </p:nvSpPr>
          <p:spPr bwMode="auto">
            <a:xfrm>
              <a:off x="1383" y="3521"/>
              <a:ext cx="136" cy="54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9" name="Text Box 10"/>
            <p:cNvSpPr txBox="1">
              <a:spLocks noChangeArrowheads="1"/>
            </p:cNvSpPr>
            <p:nvPr/>
          </p:nvSpPr>
          <p:spPr bwMode="auto">
            <a:xfrm>
              <a:off x="1655" y="3702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F</a:t>
              </a:r>
              <a:r>
                <a:rPr lang="ru-RU" sz="1800">
                  <a:latin typeface="Arial" charset="0"/>
                </a:rPr>
                <a:t>тяж</a:t>
              </a:r>
            </a:p>
          </p:txBody>
        </p:sp>
        <p:sp>
          <p:nvSpPr>
            <p:cNvPr id="21520" name="AutoShape 11"/>
            <p:cNvSpPr>
              <a:spLocks noChangeArrowheads="1"/>
            </p:cNvSpPr>
            <p:nvPr/>
          </p:nvSpPr>
          <p:spPr bwMode="auto">
            <a:xfrm rot="19825573" flipV="1">
              <a:off x="1655" y="3113"/>
              <a:ext cx="363" cy="90"/>
            </a:xfrm>
            <a:prstGeom prst="rightArrow">
              <a:avLst>
                <a:gd name="adj1" fmla="val 50000"/>
                <a:gd name="adj2" fmla="val 1008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1" name="Text Box 12"/>
            <p:cNvSpPr txBox="1">
              <a:spLocks noChangeArrowheads="1"/>
            </p:cNvSpPr>
            <p:nvPr/>
          </p:nvSpPr>
          <p:spPr bwMode="auto">
            <a:xfrm>
              <a:off x="1655" y="2840"/>
              <a:ext cx="5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/>
                <a:t>v</a:t>
              </a:r>
              <a:r>
                <a:rPr lang="ru-RU" sz="1800" b="1" i="1"/>
                <a:t>=</a:t>
              </a:r>
              <a:r>
                <a:rPr lang="en-US" sz="1800" b="1" i="1"/>
                <a:t>const</a:t>
              </a:r>
              <a:endParaRPr lang="ru-RU" sz="1800" b="1" i="1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03575" y="4365625"/>
            <a:ext cx="2952750" cy="1800225"/>
            <a:chOff x="2018" y="2750"/>
            <a:chExt cx="1860" cy="1134"/>
          </a:xfrm>
        </p:grpSpPr>
        <p:sp>
          <p:nvSpPr>
            <p:cNvPr id="21515" name="Line 14"/>
            <p:cNvSpPr>
              <a:spLocks noChangeShapeType="1"/>
            </p:cNvSpPr>
            <p:nvPr/>
          </p:nvSpPr>
          <p:spPr bwMode="auto">
            <a:xfrm flipV="1">
              <a:off x="2018" y="2750"/>
              <a:ext cx="186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Text Box 15"/>
            <p:cNvSpPr txBox="1">
              <a:spLocks noChangeArrowheads="1"/>
            </p:cNvSpPr>
            <p:nvPr/>
          </p:nvSpPr>
          <p:spPr bwMode="auto">
            <a:xfrm>
              <a:off x="2880" y="293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s</a:t>
              </a:r>
              <a:endParaRPr lang="ru-RU" sz="1800">
                <a:latin typeface="Arial" charset="0"/>
              </a:endParaRPr>
            </a:p>
          </p:txBody>
        </p: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68313" y="3068638"/>
            <a:ext cx="532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Arial" charset="0"/>
              </a:rPr>
              <a:t>Влияет ли сила тяжести на движение шайбы?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3816350" y="5157788"/>
            <a:ext cx="4465638" cy="6413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если </a:t>
            </a:r>
            <a:r>
              <a:rPr lang="en-US" sz="3600" b="1"/>
              <a:t>F </a:t>
            </a:r>
            <a:r>
              <a:rPr lang="en-US" sz="3600" b="1">
                <a:sym typeface="Symbol" pitchFamily="18" charset="2"/>
              </a:rPr>
              <a:t></a:t>
            </a:r>
            <a:r>
              <a:rPr lang="en-US" sz="3600" b="1" i="1">
                <a:sym typeface="Symbol" pitchFamily="18" charset="2"/>
              </a:rPr>
              <a:t>v</a:t>
            </a:r>
            <a:r>
              <a:rPr lang="en-US" sz="3600" b="1"/>
              <a:t>, </a:t>
            </a:r>
            <a:r>
              <a:rPr lang="ru-RU" sz="3600" b="1"/>
              <a:t>то А=</a:t>
            </a:r>
            <a:r>
              <a:rPr lang="en-US" sz="3600" b="1"/>
              <a:t>0</a:t>
            </a:r>
            <a:endParaRPr lang="en-US" sz="3600" b="1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77778E-6 L 0.33073 -0.26249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/>
      <p:bldP spid="501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91757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</a:rPr>
              <a:t>Объяснить пословицы и поговорки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 </a:t>
            </a:r>
            <a:endParaRPr lang="en-US" sz="2400" smtClean="0"/>
          </a:p>
          <a:p>
            <a:pPr eaLnBrk="1" hangingPunct="1"/>
            <a:r>
              <a:rPr lang="ru-RU" sz="2400" smtClean="0"/>
              <a:t>Работа не волк, в лес не убежит.</a:t>
            </a:r>
          </a:p>
          <a:p>
            <a:pPr eaLnBrk="1" hangingPunct="1"/>
            <a:r>
              <a:rPr lang="ru-RU" sz="2400" smtClean="0"/>
              <a:t>С печи сыт не будешь. Не печь кормит, а руки.</a:t>
            </a:r>
          </a:p>
          <a:p>
            <a:pPr eaLnBrk="1" hangingPunct="1"/>
            <a:r>
              <a:rPr lang="ru-RU" sz="2400" smtClean="0"/>
              <a:t>С горы вскачь, а в гору хоть плачь.</a:t>
            </a:r>
          </a:p>
          <a:p>
            <a:pPr eaLnBrk="1" hangingPunct="1"/>
            <a:r>
              <a:rPr lang="ru-RU" sz="2400" smtClean="0"/>
              <a:t>Сверху легко бросать, попробуй-ка снизу.</a:t>
            </a:r>
          </a:p>
          <a:p>
            <a:pPr eaLnBrk="1" hangingPunct="1"/>
            <a:r>
              <a:rPr lang="ru-RU" sz="2400" smtClean="0"/>
              <a:t>В гору семеро тащат, а с горы и один толкает.</a:t>
            </a:r>
          </a:p>
          <a:p>
            <a:pPr eaLnBrk="1" hangingPunct="1"/>
            <a:r>
              <a:rPr lang="ru-RU" sz="2400" smtClean="0"/>
              <a:t>Без труда не выловишь и рыбку из пруда.</a:t>
            </a:r>
          </a:p>
          <a:p>
            <a:pPr eaLnBrk="1" hangingPunct="1"/>
            <a:r>
              <a:rPr lang="ru-RU" sz="2400" smtClean="0"/>
              <a:t>Берись дружно, не будет грузно.</a:t>
            </a:r>
          </a:p>
          <a:p>
            <a:pPr eaLnBrk="1" hangingPunct="1"/>
            <a:r>
              <a:rPr lang="ru-RU" sz="2400" smtClean="0"/>
              <a:t>Встать пораньше да шагнуть подальше.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</a:rPr>
              <a:t>Когда работа совершается?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3613" cy="1673225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sz="1400" smtClean="0"/>
              <a:t>Толкаем тяжелый груз, прикладываем силу, груз не двигается.</a:t>
            </a:r>
          </a:p>
          <a:p>
            <a:pPr>
              <a:buFontTx/>
              <a:buChar char="•"/>
            </a:pPr>
            <a:r>
              <a:rPr lang="ru-RU" sz="1400" smtClean="0"/>
              <a:t>Совершается ли работа?</a:t>
            </a:r>
          </a:p>
          <a:p>
            <a:pPr>
              <a:buFontTx/>
              <a:buChar char="•"/>
            </a:pPr>
            <a:endParaRPr lang="ru-RU" sz="14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24075" y="35004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Arial" charset="0"/>
              </a:rPr>
              <a:t>НЕТ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27200" y="3860800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Arial" charset="0"/>
              </a:rPr>
              <a:t>Почему?</a:t>
            </a:r>
          </a:p>
          <a:p>
            <a:endParaRPr lang="ru-RU" sz="1800">
              <a:latin typeface="Arial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439863" y="4257675"/>
            <a:ext cx="599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Arial" charset="0"/>
              </a:rPr>
              <a:t>Груз не сдвинулся с места, проделанный путь равен 0</a:t>
            </a:r>
          </a:p>
          <a:p>
            <a:endParaRPr lang="ru-RU" sz="1800">
              <a:latin typeface="Arial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692275" y="5553075"/>
            <a:ext cx="3640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Arial" charset="0"/>
              </a:rPr>
              <a:t>Значит, работа не совершается!</a:t>
            </a:r>
          </a:p>
        </p:txBody>
      </p:sp>
      <p:sp>
        <p:nvSpPr>
          <p:cNvPr id="22536" name="AutoShape 8"/>
          <p:cNvSpPr>
            <a:spLocks noChangeAspect="1" noChangeArrowheads="1" noTextEdit="1"/>
          </p:cNvSpPr>
          <p:nvPr/>
        </p:nvSpPr>
        <p:spPr bwMode="auto">
          <a:xfrm>
            <a:off x="4067175" y="1989138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87900" y="2276475"/>
            <a:ext cx="1055688" cy="1511300"/>
            <a:chOff x="2109" y="1389"/>
            <a:chExt cx="665" cy="952"/>
          </a:xfrm>
        </p:grpSpPr>
        <p:sp>
          <p:nvSpPr>
            <p:cNvPr id="22540" name="Freeform 10"/>
            <p:cNvSpPr>
              <a:spLocks/>
            </p:cNvSpPr>
            <p:nvPr/>
          </p:nvSpPr>
          <p:spPr bwMode="auto">
            <a:xfrm>
              <a:off x="2381" y="1389"/>
              <a:ext cx="318" cy="181"/>
            </a:xfrm>
            <a:custGeom>
              <a:avLst/>
              <a:gdLst>
                <a:gd name="T0" fmla="*/ 2027 w 126"/>
                <a:gd name="T1" fmla="*/ 58 h 226"/>
                <a:gd name="T2" fmla="*/ 2027 w 126"/>
                <a:gd name="T3" fmla="*/ 50 h 226"/>
                <a:gd name="T4" fmla="*/ 1994 w 126"/>
                <a:gd name="T5" fmla="*/ 41 h 226"/>
                <a:gd name="T6" fmla="*/ 1931 w 126"/>
                <a:gd name="T7" fmla="*/ 33 h 226"/>
                <a:gd name="T8" fmla="*/ 1865 w 126"/>
                <a:gd name="T9" fmla="*/ 26 h 226"/>
                <a:gd name="T10" fmla="*/ 1772 w 126"/>
                <a:gd name="T11" fmla="*/ 18 h 226"/>
                <a:gd name="T12" fmla="*/ 1656 w 126"/>
                <a:gd name="T13" fmla="*/ 13 h 226"/>
                <a:gd name="T14" fmla="*/ 1529 w 126"/>
                <a:gd name="T15" fmla="*/ 8 h 226"/>
                <a:gd name="T16" fmla="*/ 1401 w 126"/>
                <a:gd name="T17" fmla="*/ 4 h 226"/>
                <a:gd name="T18" fmla="*/ 1254 w 126"/>
                <a:gd name="T19" fmla="*/ 2 h 226"/>
                <a:gd name="T20" fmla="*/ 1108 w 126"/>
                <a:gd name="T21" fmla="*/ 0 h 226"/>
                <a:gd name="T22" fmla="*/ 949 w 126"/>
                <a:gd name="T23" fmla="*/ 0 h 226"/>
                <a:gd name="T24" fmla="*/ 803 w 126"/>
                <a:gd name="T25" fmla="*/ 2 h 226"/>
                <a:gd name="T26" fmla="*/ 656 w 126"/>
                <a:gd name="T27" fmla="*/ 4 h 226"/>
                <a:gd name="T28" fmla="*/ 515 w 126"/>
                <a:gd name="T29" fmla="*/ 8 h 226"/>
                <a:gd name="T30" fmla="*/ 401 w 126"/>
                <a:gd name="T31" fmla="*/ 13 h 226"/>
                <a:gd name="T32" fmla="*/ 288 w 126"/>
                <a:gd name="T33" fmla="*/ 18 h 226"/>
                <a:gd name="T34" fmla="*/ 192 w 126"/>
                <a:gd name="T35" fmla="*/ 26 h 226"/>
                <a:gd name="T36" fmla="*/ 114 w 126"/>
                <a:gd name="T37" fmla="*/ 33 h 226"/>
                <a:gd name="T38" fmla="*/ 50 w 126"/>
                <a:gd name="T39" fmla="*/ 41 h 226"/>
                <a:gd name="T40" fmla="*/ 20 w 126"/>
                <a:gd name="T41" fmla="*/ 50 h 226"/>
                <a:gd name="T42" fmla="*/ 0 w 126"/>
                <a:gd name="T43" fmla="*/ 58 h 226"/>
                <a:gd name="T44" fmla="*/ 20 w 126"/>
                <a:gd name="T45" fmla="*/ 66 h 226"/>
                <a:gd name="T46" fmla="*/ 50 w 126"/>
                <a:gd name="T47" fmla="*/ 75 h 226"/>
                <a:gd name="T48" fmla="*/ 114 w 126"/>
                <a:gd name="T49" fmla="*/ 83 h 226"/>
                <a:gd name="T50" fmla="*/ 192 w 126"/>
                <a:gd name="T51" fmla="*/ 91 h 226"/>
                <a:gd name="T52" fmla="*/ 288 w 126"/>
                <a:gd name="T53" fmla="*/ 98 h 226"/>
                <a:gd name="T54" fmla="*/ 401 w 126"/>
                <a:gd name="T55" fmla="*/ 103 h 226"/>
                <a:gd name="T56" fmla="*/ 515 w 126"/>
                <a:gd name="T57" fmla="*/ 108 h 226"/>
                <a:gd name="T58" fmla="*/ 656 w 126"/>
                <a:gd name="T59" fmla="*/ 112 h 226"/>
                <a:gd name="T60" fmla="*/ 803 w 126"/>
                <a:gd name="T61" fmla="*/ 115 h 226"/>
                <a:gd name="T62" fmla="*/ 949 w 126"/>
                <a:gd name="T63" fmla="*/ 116 h 226"/>
                <a:gd name="T64" fmla="*/ 1108 w 126"/>
                <a:gd name="T65" fmla="*/ 116 h 226"/>
                <a:gd name="T66" fmla="*/ 1254 w 126"/>
                <a:gd name="T67" fmla="*/ 115 h 226"/>
                <a:gd name="T68" fmla="*/ 1401 w 126"/>
                <a:gd name="T69" fmla="*/ 112 h 226"/>
                <a:gd name="T70" fmla="*/ 1529 w 126"/>
                <a:gd name="T71" fmla="*/ 108 h 226"/>
                <a:gd name="T72" fmla="*/ 1656 w 126"/>
                <a:gd name="T73" fmla="*/ 103 h 226"/>
                <a:gd name="T74" fmla="*/ 1772 w 126"/>
                <a:gd name="T75" fmla="*/ 98 h 226"/>
                <a:gd name="T76" fmla="*/ 1865 w 126"/>
                <a:gd name="T77" fmla="*/ 91 h 226"/>
                <a:gd name="T78" fmla="*/ 1931 w 126"/>
                <a:gd name="T79" fmla="*/ 83 h 226"/>
                <a:gd name="T80" fmla="*/ 1994 w 126"/>
                <a:gd name="T81" fmla="*/ 75 h 226"/>
                <a:gd name="T82" fmla="*/ 2027 w 126"/>
                <a:gd name="T83" fmla="*/ 66 h 226"/>
                <a:gd name="T84" fmla="*/ 2027 w 126"/>
                <a:gd name="T85" fmla="*/ 58 h 2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226"/>
                <a:gd name="T131" fmla="*/ 126 w 126"/>
                <a:gd name="T132" fmla="*/ 226 h 2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226">
                  <a:moveTo>
                    <a:pt x="126" y="113"/>
                  </a:moveTo>
                  <a:lnTo>
                    <a:pt x="126" y="96"/>
                  </a:lnTo>
                  <a:lnTo>
                    <a:pt x="124" y="80"/>
                  </a:lnTo>
                  <a:lnTo>
                    <a:pt x="120" y="64"/>
                  </a:lnTo>
                  <a:lnTo>
                    <a:pt x="116" y="50"/>
                  </a:lnTo>
                  <a:lnTo>
                    <a:pt x="110" y="36"/>
                  </a:lnTo>
                  <a:lnTo>
                    <a:pt x="103" y="25"/>
                  </a:lnTo>
                  <a:lnTo>
                    <a:pt x="95" y="15"/>
                  </a:lnTo>
                  <a:lnTo>
                    <a:pt x="87" y="8"/>
                  </a:lnTo>
                  <a:lnTo>
                    <a:pt x="78" y="3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50" y="3"/>
                  </a:lnTo>
                  <a:lnTo>
                    <a:pt x="41" y="8"/>
                  </a:lnTo>
                  <a:lnTo>
                    <a:pt x="32" y="15"/>
                  </a:lnTo>
                  <a:lnTo>
                    <a:pt x="25" y="25"/>
                  </a:lnTo>
                  <a:lnTo>
                    <a:pt x="18" y="36"/>
                  </a:lnTo>
                  <a:lnTo>
                    <a:pt x="12" y="50"/>
                  </a:lnTo>
                  <a:lnTo>
                    <a:pt x="7" y="64"/>
                  </a:lnTo>
                  <a:lnTo>
                    <a:pt x="3" y="80"/>
                  </a:lnTo>
                  <a:lnTo>
                    <a:pt x="1" y="96"/>
                  </a:lnTo>
                  <a:lnTo>
                    <a:pt x="0" y="113"/>
                  </a:lnTo>
                  <a:lnTo>
                    <a:pt x="1" y="130"/>
                  </a:lnTo>
                  <a:lnTo>
                    <a:pt x="3" y="146"/>
                  </a:lnTo>
                  <a:lnTo>
                    <a:pt x="7" y="162"/>
                  </a:lnTo>
                  <a:lnTo>
                    <a:pt x="12" y="176"/>
                  </a:lnTo>
                  <a:lnTo>
                    <a:pt x="18" y="190"/>
                  </a:lnTo>
                  <a:lnTo>
                    <a:pt x="25" y="201"/>
                  </a:lnTo>
                  <a:lnTo>
                    <a:pt x="32" y="210"/>
                  </a:lnTo>
                  <a:lnTo>
                    <a:pt x="41" y="218"/>
                  </a:lnTo>
                  <a:lnTo>
                    <a:pt x="50" y="223"/>
                  </a:lnTo>
                  <a:lnTo>
                    <a:pt x="59" y="226"/>
                  </a:lnTo>
                  <a:lnTo>
                    <a:pt x="69" y="226"/>
                  </a:lnTo>
                  <a:lnTo>
                    <a:pt x="78" y="223"/>
                  </a:lnTo>
                  <a:lnTo>
                    <a:pt x="87" y="218"/>
                  </a:lnTo>
                  <a:lnTo>
                    <a:pt x="95" y="210"/>
                  </a:lnTo>
                  <a:lnTo>
                    <a:pt x="103" y="201"/>
                  </a:lnTo>
                  <a:lnTo>
                    <a:pt x="110" y="190"/>
                  </a:lnTo>
                  <a:lnTo>
                    <a:pt x="116" y="176"/>
                  </a:lnTo>
                  <a:lnTo>
                    <a:pt x="120" y="162"/>
                  </a:lnTo>
                  <a:lnTo>
                    <a:pt x="124" y="146"/>
                  </a:lnTo>
                  <a:lnTo>
                    <a:pt x="126" y="130"/>
                  </a:lnTo>
                  <a:lnTo>
                    <a:pt x="126" y="11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11"/>
            <p:cNvSpPr>
              <a:spLocks/>
            </p:cNvSpPr>
            <p:nvPr/>
          </p:nvSpPr>
          <p:spPr bwMode="auto">
            <a:xfrm>
              <a:off x="2109" y="1888"/>
              <a:ext cx="306" cy="453"/>
            </a:xfrm>
            <a:custGeom>
              <a:avLst/>
              <a:gdLst>
                <a:gd name="T0" fmla="*/ 1863 w 124"/>
                <a:gd name="T1" fmla="*/ 185 h 494"/>
                <a:gd name="T2" fmla="*/ 933 w 124"/>
                <a:gd name="T3" fmla="*/ 381 h 494"/>
                <a:gd name="T4" fmla="*/ 0 w 124"/>
                <a:gd name="T5" fmla="*/ 381 h 494"/>
                <a:gd name="T6" fmla="*/ 933 w 124"/>
                <a:gd name="T7" fmla="*/ 141 h 494"/>
                <a:gd name="T8" fmla="*/ 933 w 124"/>
                <a:gd name="T9" fmla="*/ 0 h 494"/>
                <a:gd name="T10" fmla="*/ 1863 w 124"/>
                <a:gd name="T11" fmla="*/ 185 h 4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494"/>
                <a:gd name="T20" fmla="*/ 124 w 124"/>
                <a:gd name="T21" fmla="*/ 494 h 4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494">
                  <a:moveTo>
                    <a:pt x="124" y="240"/>
                  </a:moveTo>
                  <a:lnTo>
                    <a:pt x="62" y="494"/>
                  </a:lnTo>
                  <a:lnTo>
                    <a:pt x="0" y="494"/>
                  </a:lnTo>
                  <a:lnTo>
                    <a:pt x="62" y="183"/>
                  </a:lnTo>
                  <a:lnTo>
                    <a:pt x="62" y="0"/>
                  </a:lnTo>
                  <a:lnTo>
                    <a:pt x="124" y="24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2"/>
            <p:cNvSpPr>
              <a:spLocks/>
            </p:cNvSpPr>
            <p:nvPr/>
          </p:nvSpPr>
          <p:spPr bwMode="auto">
            <a:xfrm>
              <a:off x="2245" y="1525"/>
              <a:ext cx="529" cy="814"/>
            </a:xfrm>
            <a:custGeom>
              <a:avLst/>
              <a:gdLst>
                <a:gd name="T0" fmla="*/ 188 w 323"/>
                <a:gd name="T1" fmla="*/ 0 h 844"/>
                <a:gd name="T2" fmla="*/ 0 w 323"/>
                <a:gd name="T3" fmla="*/ 314 h 844"/>
                <a:gd name="T4" fmla="*/ 537 w 323"/>
                <a:gd name="T5" fmla="*/ 757 h 844"/>
                <a:gd name="T6" fmla="*/ 866 w 323"/>
                <a:gd name="T7" fmla="*/ 757 h 844"/>
                <a:gd name="T8" fmla="*/ 480 w 323"/>
                <a:gd name="T9" fmla="*/ 352 h 844"/>
                <a:gd name="T10" fmla="*/ 649 w 323"/>
                <a:gd name="T11" fmla="*/ 143 h 844"/>
                <a:gd name="T12" fmla="*/ 1345 w 323"/>
                <a:gd name="T13" fmla="*/ 216 h 844"/>
                <a:gd name="T14" fmla="*/ 1418 w 323"/>
                <a:gd name="T15" fmla="*/ 130 h 844"/>
                <a:gd name="T16" fmla="*/ 188 w 323"/>
                <a:gd name="T17" fmla="*/ 0 h 8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3"/>
                <a:gd name="T28" fmla="*/ 0 h 844"/>
                <a:gd name="T29" fmla="*/ 323 w 323"/>
                <a:gd name="T30" fmla="*/ 844 h 8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3" h="844">
                  <a:moveTo>
                    <a:pt x="43" y="0"/>
                  </a:moveTo>
                  <a:lnTo>
                    <a:pt x="0" y="350"/>
                  </a:lnTo>
                  <a:lnTo>
                    <a:pt x="122" y="844"/>
                  </a:lnTo>
                  <a:lnTo>
                    <a:pt x="197" y="844"/>
                  </a:lnTo>
                  <a:lnTo>
                    <a:pt x="109" y="392"/>
                  </a:lnTo>
                  <a:lnTo>
                    <a:pt x="148" y="159"/>
                  </a:lnTo>
                  <a:lnTo>
                    <a:pt x="306" y="241"/>
                  </a:lnTo>
                  <a:lnTo>
                    <a:pt x="323" y="14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8" name="AutoShape 13"/>
          <p:cNvSpPr>
            <a:spLocks noChangeArrowheads="1"/>
          </p:cNvSpPr>
          <p:nvPr/>
        </p:nvSpPr>
        <p:spPr bwMode="auto">
          <a:xfrm>
            <a:off x="5940425" y="2060575"/>
            <a:ext cx="1871663" cy="16557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924050" y="4899025"/>
            <a:ext cx="4052888" cy="5191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latin typeface="Arial" charset="0"/>
              </a:rPr>
              <a:t>если </a:t>
            </a:r>
            <a:r>
              <a:rPr lang="en-US" sz="2800" b="1">
                <a:latin typeface="Arial" charset="0"/>
              </a:rPr>
              <a:t>s=0, </a:t>
            </a:r>
            <a:r>
              <a:rPr lang="ru-RU" sz="2800" b="1">
                <a:latin typeface="Arial" charset="0"/>
              </a:rPr>
              <a:t>то А=</a:t>
            </a:r>
            <a:r>
              <a:rPr lang="en-US" sz="2800" b="1">
                <a:latin typeface="Arial" charset="0"/>
              </a:rPr>
              <a:t>F</a:t>
            </a:r>
            <a:r>
              <a:rPr lang="en-US" sz="2800" b="1">
                <a:latin typeface="Arial" charset="0"/>
                <a:cs typeface="Arial" charset="0"/>
              </a:rPr>
              <a:t>·0=0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03681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7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  <p:bldP spid="47110" grpId="0"/>
      <p:bldP spid="47111" grpId="0"/>
      <p:bldP spid="47111" grpId="1"/>
      <p:bldP spid="471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</a:rPr>
              <a:t>Работа может быть как положительной, так и отрицательной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844675"/>
            <a:ext cx="5761038" cy="12319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Если сила и направление движения </a:t>
            </a:r>
            <a:r>
              <a:rPr lang="ru-RU" sz="2000" smtClean="0">
                <a:solidFill>
                  <a:srgbClr val="800000"/>
                </a:solidFill>
              </a:rPr>
              <a:t>совпадают</a:t>
            </a:r>
            <a:r>
              <a:rPr lang="ru-RU" sz="2000" smtClean="0"/>
              <a:t>, то А</a:t>
            </a:r>
            <a:r>
              <a:rPr lang="en-US" sz="2000" smtClean="0"/>
              <a:t>&gt;0</a:t>
            </a:r>
            <a:endParaRPr lang="ru-RU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47700" y="3249613"/>
            <a:ext cx="63722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ru-RU" sz="2000">
                <a:latin typeface="Verdana" pitchFamily="34" charset="0"/>
              </a:rPr>
              <a:t>Если сила и направление перемещения </a:t>
            </a:r>
            <a:r>
              <a:rPr lang="ru-RU" sz="2000">
                <a:solidFill>
                  <a:srgbClr val="800000"/>
                </a:solidFill>
                <a:latin typeface="Verdana" pitchFamily="34" charset="0"/>
              </a:rPr>
              <a:t>противоположны</a:t>
            </a:r>
            <a:r>
              <a:rPr lang="ru-RU" sz="2000">
                <a:latin typeface="Verdana" pitchFamily="34" charset="0"/>
              </a:rPr>
              <a:t>, то А</a:t>
            </a:r>
            <a:r>
              <a:rPr lang="en-US" sz="2000">
                <a:latin typeface="Verdana" pitchFamily="34" charset="0"/>
              </a:rPr>
              <a:t>&lt;0</a:t>
            </a:r>
            <a:endParaRPr lang="ru-RU" sz="2000"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latin typeface="Verdana" pitchFamily="34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 rot="3013596">
            <a:off x="7524750" y="1736725"/>
            <a:ext cx="1116013" cy="576263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7993063" y="1881188"/>
            <a:ext cx="179387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2950" y="1052513"/>
            <a:ext cx="1892300" cy="2736850"/>
            <a:chOff x="4468" y="663"/>
            <a:chExt cx="1192" cy="1724"/>
          </a:xfrm>
        </p:grpSpPr>
        <p:sp>
          <p:nvSpPr>
            <p:cNvPr id="23563" name="AutoShape 8"/>
            <p:cNvSpPr>
              <a:spLocks noChangeArrowheads="1"/>
            </p:cNvSpPr>
            <p:nvPr/>
          </p:nvSpPr>
          <p:spPr bwMode="auto">
            <a:xfrm>
              <a:off x="5057" y="754"/>
              <a:ext cx="68" cy="453"/>
            </a:xfrm>
            <a:prstGeom prst="upArrow">
              <a:avLst>
                <a:gd name="adj1" fmla="val 50000"/>
                <a:gd name="adj2" fmla="val 16654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AutoShape 9"/>
            <p:cNvSpPr>
              <a:spLocks noChangeArrowheads="1"/>
            </p:cNvSpPr>
            <p:nvPr/>
          </p:nvSpPr>
          <p:spPr bwMode="auto">
            <a:xfrm rot="10800000">
              <a:off x="5035" y="1253"/>
              <a:ext cx="113" cy="1134"/>
            </a:xfrm>
            <a:prstGeom prst="upArrow">
              <a:avLst>
                <a:gd name="adj1" fmla="val 50000"/>
                <a:gd name="adj2" fmla="val 25088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5" name="Text Box 10"/>
            <p:cNvSpPr txBox="1">
              <a:spLocks noChangeArrowheads="1"/>
            </p:cNvSpPr>
            <p:nvPr/>
          </p:nvSpPr>
          <p:spPr bwMode="auto">
            <a:xfrm>
              <a:off x="5216" y="1933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F</a:t>
              </a:r>
              <a:r>
                <a:rPr lang="ru-RU" sz="1800">
                  <a:latin typeface="Arial" charset="0"/>
                </a:rPr>
                <a:t>тяж</a:t>
              </a:r>
            </a:p>
          </p:txBody>
        </p:sp>
        <p:sp>
          <p:nvSpPr>
            <p:cNvPr id="23566" name="Text Box 11"/>
            <p:cNvSpPr txBox="1">
              <a:spLocks noChangeArrowheads="1"/>
            </p:cNvSpPr>
            <p:nvPr/>
          </p:nvSpPr>
          <p:spPr bwMode="auto">
            <a:xfrm>
              <a:off x="4468" y="663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  F</a:t>
              </a:r>
              <a:r>
                <a:rPr lang="ru-RU" sz="1800">
                  <a:latin typeface="Arial" charset="0"/>
                </a:rPr>
                <a:t>с</a:t>
              </a:r>
            </a:p>
          </p:txBody>
        </p:sp>
      </p:grp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708150" y="4179888"/>
            <a:ext cx="2592388" cy="579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А=</a:t>
            </a:r>
            <a:r>
              <a:rPr lang="en-US">
                <a:latin typeface="Arial" charset="0"/>
              </a:rPr>
              <a:t>F</a:t>
            </a:r>
            <a:r>
              <a:rPr lang="ru-RU" baseline="-25000">
                <a:latin typeface="Arial" charset="0"/>
              </a:rPr>
              <a:t>тяж</a:t>
            </a:r>
            <a:r>
              <a:rPr lang="en-US">
                <a:latin typeface="Arial" charset="0"/>
                <a:cs typeface="Arial" charset="0"/>
              </a:rPr>
              <a:t>·h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787900" y="4184650"/>
            <a:ext cx="2663825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А=</a:t>
            </a:r>
            <a:r>
              <a:rPr lang="en-US">
                <a:latin typeface="Arial" charset="0"/>
              </a:rPr>
              <a:t> - F</a:t>
            </a:r>
            <a:r>
              <a:rPr lang="en-US" baseline="-25000">
                <a:latin typeface="Arial" charset="0"/>
              </a:rPr>
              <a:t>c</a:t>
            </a:r>
            <a:r>
              <a:rPr lang="en-US">
                <a:latin typeface="Arial" charset="0"/>
                <a:cs typeface="Arial" charset="0"/>
              </a:rPr>
              <a:t>·h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2916238" y="5516563"/>
            <a:ext cx="3311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3" grpId="1" animBg="1"/>
      <p:bldP spid="53260" grpId="0" animBg="1"/>
      <p:bldP spid="532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11188" y="333375"/>
            <a:ext cx="76327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Работа силы тяжести.</a:t>
            </a:r>
          </a:p>
          <a:p>
            <a:r>
              <a:rPr lang="ru-RU" sz="2400"/>
              <a:t>а) если тело движется вверх, то А&lt;0.</a:t>
            </a:r>
            <a:br>
              <a:rPr lang="ru-RU" sz="2400"/>
            </a:br>
            <a:r>
              <a:rPr lang="ru-RU" sz="2400"/>
              <a:t>б) если тело движется вниз, то А&gt;0.</a:t>
            </a:r>
          </a:p>
          <a:p>
            <a:pPr eaLnBrk="0" hangingPunct="0">
              <a:spcBef>
                <a:spcPct val="50000"/>
              </a:spcBef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13315" name="Picture 3" descr="Знак механической раб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72009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</a:rPr>
              <a:t>Работа может быть как положительной, так и отрицательной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844675"/>
            <a:ext cx="5761038" cy="12319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Если сила и направление движения </a:t>
            </a:r>
            <a:r>
              <a:rPr lang="ru-RU" sz="2000" smtClean="0">
                <a:solidFill>
                  <a:srgbClr val="800000"/>
                </a:solidFill>
              </a:rPr>
              <a:t>совпадают</a:t>
            </a:r>
            <a:r>
              <a:rPr lang="ru-RU" sz="2000" smtClean="0"/>
              <a:t>, то А</a:t>
            </a:r>
            <a:r>
              <a:rPr lang="en-US" sz="2000" smtClean="0"/>
              <a:t>&gt;0</a:t>
            </a:r>
            <a:endParaRPr lang="ru-RU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47700" y="3249613"/>
            <a:ext cx="63722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ru-RU" sz="2000">
                <a:latin typeface="Verdana" pitchFamily="34" charset="0"/>
              </a:rPr>
              <a:t>Если сила и направление перемещения </a:t>
            </a:r>
            <a:r>
              <a:rPr lang="ru-RU" sz="2000">
                <a:solidFill>
                  <a:srgbClr val="800000"/>
                </a:solidFill>
                <a:latin typeface="Verdana" pitchFamily="34" charset="0"/>
              </a:rPr>
              <a:t>противоположны</a:t>
            </a:r>
            <a:r>
              <a:rPr lang="ru-RU" sz="2000">
                <a:latin typeface="Verdana" pitchFamily="34" charset="0"/>
              </a:rPr>
              <a:t>, то А</a:t>
            </a:r>
            <a:r>
              <a:rPr lang="en-US" sz="2000">
                <a:latin typeface="Verdana" pitchFamily="34" charset="0"/>
              </a:rPr>
              <a:t>&lt;0</a:t>
            </a:r>
            <a:endParaRPr lang="ru-RU" sz="2000"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7338" y="4076700"/>
            <a:ext cx="5686425" cy="2203450"/>
            <a:chOff x="181" y="2568"/>
            <a:chExt cx="3582" cy="1388"/>
          </a:xfrm>
        </p:grpSpPr>
        <p:sp>
          <p:nvSpPr>
            <p:cNvPr id="25608" name="Text Box 6"/>
            <p:cNvSpPr txBox="1">
              <a:spLocks noChangeArrowheads="1"/>
            </p:cNvSpPr>
            <p:nvPr/>
          </p:nvSpPr>
          <p:spPr bwMode="auto">
            <a:xfrm>
              <a:off x="1859" y="2568"/>
              <a:ext cx="5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/>
                <a:t>v</a:t>
              </a:r>
              <a:r>
                <a:rPr lang="ru-RU" sz="1800" b="1" i="1"/>
                <a:t>=</a:t>
              </a:r>
              <a:r>
                <a:rPr lang="en-US" sz="1800" b="1" i="1"/>
                <a:t>const</a:t>
              </a:r>
              <a:endParaRPr lang="ru-RU" sz="1800" b="1" i="1"/>
            </a:p>
          </p:txBody>
        </p:sp>
        <p:grpSp>
          <p:nvGrpSpPr>
            <p:cNvPr id="25609" name="Group 7"/>
            <p:cNvGrpSpPr>
              <a:grpSpLocks/>
            </p:cNvGrpSpPr>
            <p:nvPr/>
          </p:nvGrpSpPr>
          <p:grpSpPr bwMode="auto">
            <a:xfrm>
              <a:off x="181" y="2840"/>
              <a:ext cx="3582" cy="1116"/>
              <a:chOff x="1134" y="2863"/>
              <a:chExt cx="3582" cy="1116"/>
            </a:xfrm>
          </p:grpSpPr>
          <p:sp>
            <p:nvSpPr>
              <p:cNvPr id="25610" name="Text Box 8"/>
              <p:cNvSpPr txBox="1">
                <a:spLocks noChangeArrowheads="1"/>
              </p:cNvSpPr>
              <p:nvPr/>
            </p:nvSpPr>
            <p:spPr bwMode="auto">
              <a:xfrm>
                <a:off x="2290" y="3748"/>
                <a:ext cx="4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F</a:t>
                </a:r>
                <a:r>
                  <a:rPr lang="ru-RU" sz="1800">
                    <a:latin typeface="Arial" charset="0"/>
                  </a:rPr>
                  <a:t>тяж</a:t>
                </a:r>
              </a:p>
            </p:txBody>
          </p:sp>
          <p:sp>
            <p:nvSpPr>
              <p:cNvPr id="25611" name="AutoShape 9"/>
              <p:cNvSpPr>
                <a:spLocks noChangeArrowheads="1"/>
              </p:cNvSpPr>
              <p:nvPr/>
            </p:nvSpPr>
            <p:spPr bwMode="auto">
              <a:xfrm rot="21580974" flipV="1">
                <a:off x="2812" y="2863"/>
                <a:ext cx="363" cy="90"/>
              </a:xfrm>
              <a:prstGeom prst="rightArrow">
                <a:avLst>
                  <a:gd name="adj1" fmla="val 50000"/>
                  <a:gd name="adj2" fmla="val 1008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12" name="Freeform 10"/>
              <p:cNvSpPr>
                <a:spLocks noEditPoints="1"/>
              </p:cNvSpPr>
              <p:nvPr/>
            </p:nvSpPr>
            <p:spPr bwMode="auto">
              <a:xfrm>
                <a:off x="4536" y="2886"/>
                <a:ext cx="180" cy="801"/>
              </a:xfrm>
              <a:custGeom>
                <a:avLst/>
                <a:gdLst>
                  <a:gd name="T0" fmla="*/ 49 w 256"/>
                  <a:gd name="T1" fmla="*/ 481 h 1014"/>
                  <a:gd name="T2" fmla="*/ 51 w 256"/>
                  <a:gd name="T3" fmla="*/ 491 h 1014"/>
                  <a:gd name="T4" fmla="*/ 56 w 256"/>
                  <a:gd name="T5" fmla="*/ 498 h 1014"/>
                  <a:gd name="T6" fmla="*/ 61 w 256"/>
                  <a:gd name="T7" fmla="*/ 500 h 1014"/>
                  <a:gd name="T8" fmla="*/ 67 w 256"/>
                  <a:gd name="T9" fmla="*/ 495 h 1014"/>
                  <a:gd name="T10" fmla="*/ 71 w 256"/>
                  <a:gd name="T11" fmla="*/ 486 h 1014"/>
                  <a:gd name="T12" fmla="*/ 71 w 256"/>
                  <a:gd name="T13" fmla="*/ 476 h 1014"/>
                  <a:gd name="T14" fmla="*/ 71 w 256"/>
                  <a:gd name="T15" fmla="*/ 146 h 1014"/>
                  <a:gd name="T16" fmla="*/ 73 w 256"/>
                  <a:gd name="T17" fmla="*/ 142 h 1014"/>
                  <a:gd name="T18" fmla="*/ 76 w 256"/>
                  <a:gd name="T19" fmla="*/ 146 h 1014"/>
                  <a:gd name="T20" fmla="*/ 76 w 256"/>
                  <a:gd name="T21" fmla="*/ 280 h 1014"/>
                  <a:gd name="T22" fmla="*/ 76 w 256"/>
                  <a:gd name="T23" fmla="*/ 290 h 1014"/>
                  <a:gd name="T24" fmla="*/ 79 w 256"/>
                  <a:gd name="T25" fmla="*/ 295 h 1014"/>
                  <a:gd name="T26" fmla="*/ 84 w 256"/>
                  <a:gd name="T27" fmla="*/ 295 h 1014"/>
                  <a:gd name="T28" fmla="*/ 89 w 256"/>
                  <a:gd name="T29" fmla="*/ 290 h 1014"/>
                  <a:gd name="T30" fmla="*/ 89 w 256"/>
                  <a:gd name="T31" fmla="*/ 280 h 1014"/>
                  <a:gd name="T32" fmla="*/ 89 w 256"/>
                  <a:gd name="T33" fmla="*/ 118 h 1014"/>
                  <a:gd name="T34" fmla="*/ 87 w 256"/>
                  <a:gd name="T35" fmla="*/ 111 h 1014"/>
                  <a:gd name="T36" fmla="*/ 82 w 256"/>
                  <a:gd name="T37" fmla="*/ 107 h 1014"/>
                  <a:gd name="T38" fmla="*/ 4 w 256"/>
                  <a:gd name="T39" fmla="*/ 108 h 1014"/>
                  <a:gd name="T40" fmla="*/ 1 w 256"/>
                  <a:gd name="T41" fmla="*/ 115 h 1014"/>
                  <a:gd name="T42" fmla="*/ 1 w 256"/>
                  <a:gd name="T43" fmla="*/ 123 h 1014"/>
                  <a:gd name="T44" fmla="*/ 0 w 256"/>
                  <a:gd name="T45" fmla="*/ 285 h 1014"/>
                  <a:gd name="T46" fmla="*/ 2 w 256"/>
                  <a:gd name="T47" fmla="*/ 292 h 1014"/>
                  <a:gd name="T48" fmla="*/ 7 w 256"/>
                  <a:gd name="T49" fmla="*/ 297 h 1014"/>
                  <a:gd name="T50" fmla="*/ 12 w 256"/>
                  <a:gd name="T51" fmla="*/ 292 h 1014"/>
                  <a:gd name="T52" fmla="*/ 14 w 256"/>
                  <a:gd name="T53" fmla="*/ 285 h 1014"/>
                  <a:gd name="T54" fmla="*/ 13 w 256"/>
                  <a:gd name="T55" fmla="*/ 148 h 1014"/>
                  <a:gd name="T56" fmla="*/ 14 w 256"/>
                  <a:gd name="T57" fmla="*/ 144 h 1014"/>
                  <a:gd name="T58" fmla="*/ 17 w 256"/>
                  <a:gd name="T59" fmla="*/ 144 h 1014"/>
                  <a:gd name="T60" fmla="*/ 18 w 256"/>
                  <a:gd name="T61" fmla="*/ 148 h 1014"/>
                  <a:gd name="T62" fmla="*/ 18 w 256"/>
                  <a:gd name="T63" fmla="*/ 480 h 1014"/>
                  <a:gd name="T64" fmla="*/ 19 w 256"/>
                  <a:gd name="T65" fmla="*/ 491 h 1014"/>
                  <a:gd name="T66" fmla="*/ 25 w 256"/>
                  <a:gd name="T67" fmla="*/ 498 h 1014"/>
                  <a:gd name="T68" fmla="*/ 30 w 256"/>
                  <a:gd name="T69" fmla="*/ 499 h 1014"/>
                  <a:gd name="T70" fmla="*/ 36 w 256"/>
                  <a:gd name="T71" fmla="*/ 495 h 1014"/>
                  <a:gd name="T72" fmla="*/ 41 w 256"/>
                  <a:gd name="T73" fmla="*/ 486 h 1014"/>
                  <a:gd name="T74" fmla="*/ 41 w 256"/>
                  <a:gd name="T75" fmla="*/ 476 h 1014"/>
                  <a:gd name="T76" fmla="*/ 40 w 256"/>
                  <a:gd name="T77" fmla="*/ 299 h 1014"/>
                  <a:gd name="T78" fmla="*/ 42 w 256"/>
                  <a:gd name="T79" fmla="*/ 293 h 1014"/>
                  <a:gd name="T80" fmla="*/ 46 w 256"/>
                  <a:gd name="T81" fmla="*/ 293 h 1014"/>
                  <a:gd name="T82" fmla="*/ 49 w 256"/>
                  <a:gd name="T83" fmla="*/ 299 h 1014"/>
                  <a:gd name="T84" fmla="*/ 49 w 256"/>
                  <a:gd name="T85" fmla="*/ 476 h 1014"/>
                  <a:gd name="T86" fmla="*/ 25 w 256"/>
                  <a:gd name="T87" fmla="*/ 39 h 1014"/>
                  <a:gd name="T88" fmla="*/ 27 w 256"/>
                  <a:gd name="T89" fmla="*/ 22 h 1014"/>
                  <a:gd name="T90" fmla="*/ 32 w 256"/>
                  <a:gd name="T91" fmla="*/ 9 h 1014"/>
                  <a:gd name="T92" fmla="*/ 39 w 256"/>
                  <a:gd name="T93" fmla="*/ 2 h 1014"/>
                  <a:gd name="T94" fmla="*/ 46 w 256"/>
                  <a:gd name="T95" fmla="*/ 0 h 1014"/>
                  <a:gd name="T96" fmla="*/ 53 w 256"/>
                  <a:gd name="T97" fmla="*/ 5 h 1014"/>
                  <a:gd name="T98" fmla="*/ 59 w 256"/>
                  <a:gd name="T99" fmla="*/ 15 h 1014"/>
                  <a:gd name="T100" fmla="*/ 63 w 256"/>
                  <a:gd name="T101" fmla="*/ 30 h 1014"/>
                  <a:gd name="T102" fmla="*/ 64 w 256"/>
                  <a:gd name="T103" fmla="*/ 47 h 1014"/>
                  <a:gd name="T104" fmla="*/ 63 w 256"/>
                  <a:gd name="T105" fmla="*/ 64 h 1014"/>
                  <a:gd name="T106" fmla="*/ 59 w 256"/>
                  <a:gd name="T107" fmla="*/ 79 h 1014"/>
                  <a:gd name="T108" fmla="*/ 53 w 256"/>
                  <a:gd name="T109" fmla="*/ 90 h 1014"/>
                  <a:gd name="T110" fmla="*/ 46 w 256"/>
                  <a:gd name="T111" fmla="*/ 95 h 1014"/>
                  <a:gd name="T112" fmla="*/ 39 w 256"/>
                  <a:gd name="T113" fmla="*/ 93 h 1014"/>
                  <a:gd name="T114" fmla="*/ 32 w 256"/>
                  <a:gd name="T115" fmla="*/ 85 h 1014"/>
                  <a:gd name="T116" fmla="*/ 27 w 256"/>
                  <a:gd name="T117" fmla="*/ 72 h 1014"/>
                  <a:gd name="T118" fmla="*/ 25 w 256"/>
                  <a:gd name="T119" fmla="*/ 55 h 10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6"/>
                  <a:gd name="T181" fmla="*/ 0 h 1014"/>
                  <a:gd name="T182" fmla="*/ 256 w 256"/>
                  <a:gd name="T183" fmla="*/ 1014 h 10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6" h="1014">
                    <a:moveTo>
                      <a:pt x="141" y="966"/>
                    </a:moveTo>
                    <a:lnTo>
                      <a:pt x="139" y="976"/>
                    </a:lnTo>
                    <a:lnTo>
                      <a:pt x="141" y="986"/>
                    </a:lnTo>
                    <a:lnTo>
                      <a:pt x="145" y="995"/>
                    </a:lnTo>
                    <a:lnTo>
                      <a:pt x="151" y="1004"/>
                    </a:lnTo>
                    <a:lnTo>
                      <a:pt x="160" y="1010"/>
                    </a:lnTo>
                    <a:lnTo>
                      <a:pt x="169" y="1014"/>
                    </a:lnTo>
                    <a:lnTo>
                      <a:pt x="176" y="1014"/>
                    </a:lnTo>
                    <a:lnTo>
                      <a:pt x="186" y="1010"/>
                    </a:lnTo>
                    <a:lnTo>
                      <a:pt x="193" y="1004"/>
                    </a:lnTo>
                    <a:lnTo>
                      <a:pt x="200" y="995"/>
                    </a:lnTo>
                    <a:lnTo>
                      <a:pt x="204" y="986"/>
                    </a:lnTo>
                    <a:lnTo>
                      <a:pt x="205" y="976"/>
                    </a:lnTo>
                    <a:lnTo>
                      <a:pt x="204" y="966"/>
                    </a:lnTo>
                    <a:lnTo>
                      <a:pt x="204" y="300"/>
                    </a:lnTo>
                    <a:lnTo>
                      <a:pt x="204" y="296"/>
                    </a:lnTo>
                    <a:lnTo>
                      <a:pt x="206" y="291"/>
                    </a:lnTo>
                    <a:lnTo>
                      <a:pt x="210" y="289"/>
                    </a:lnTo>
                    <a:lnTo>
                      <a:pt x="215" y="291"/>
                    </a:lnTo>
                    <a:lnTo>
                      <a:pt x="217" y="296"/>
                    </a:lnTo>
                    <a:lnTo>
                      <a:pt x="217" y="300"/>
                    </a:lnTo>
                    <a:lnTo>
                      <a:pt x="217" y="570"/>
                    </a:lnTo>
                    <a:lnTo>
                      <a:pt x="216" y="579"/>
                    </a:lnTo>
                    <a:lnTo>
                      <a:pt x="218" y="587"/>
                    </a:lnTo>
                    <a:lnTo>
                      <a:pt x="222" y="594"/>
                    </a:lnTo>
                    <a:lnTo>
                      <a:pt x="228" y="599"/>
                    </a:lnTo>
                    <a:lnTo>
                      <a:pt x="236" y="603"/>
                    </a:lnTo>
                    <a:lnTo>
                      <a:pt x="243" y="599"/>
                    </a:lnTo>
                    <a:lnTo>
                      <a:pt x="250" y="594"/>
                    </a:lnTo>
                    <a:lnTo>
                      <a:pt x="254" y="587"/>
                    </a:lnTo>
                    <a:lnTo>
                      <a:pt x="256" y="579"/>
                    </a:lnTo>
                    <a:lnTo>
                      <a:pt x="255" y="570"/>
                    </a:lnTo>
                    <a:lnTo>
                      <a:pt x="255" y="249"/>
                    </a:lnTo>
                    <a:lnTo>
                      <a:pt x="256" y="240"/>
                    </a:lnTo>
                    <a:lnTo>
                      <a:pt x="254" y="233"/>
                    </a:lnTo>
                    <a:lnTo>
                      <a:pt x="250" y="225"/>
                    </a:lnTo>
                    <a:lnTo>
                      <a:pt x="243" y="220"/>
                    </a:lnTo>
                    <a:lnTo>
                      <a:pt x="236" y="217"/>
                    </a:lnTo>
                    <a:lnTo>
                      <a:pt x="20" y="217"/>
                    </a:lnTo>
                    <a:lnTo>
                      <a:pt x="12" y="220"/>
                    </a:lnTo>
                    <a:lnTo>
                      <a:pt x="6" y="225"/>
                    </a:lnTo>
                    <a:lnTo>
                      <a:pt x="2" y="233"/>
                    </a:lnTo>
                    <a:lnTo>
                      <a:pt x="0" y="240"/>
                    </a:lnTo>
                    <a:lnTo>
                      <a:pt x="1" y="249"/>
                    </a:lnTo>
                    <a:lnTo>
                      <a:pt x="1" y="570"/>
                    </a:lnTo>
                    <a:lnTo>
                      <a:pt x="0" y="579"/>
                    </a:lnTo>
                    <a:lnTo>
                      <a:pt x="2" y="587"/>
                    </a:lnTo>
                    <a:lnTo>
                      <a:pt x="6" y="594"/>
                    </a:lnTo>
                    <a:lnTo>
                      <a:pt x="12" y="599"/>
                    </a:lnTo>
                    <a:lnTo>
                      <a:pt x="20" y="603"/>
                    </a:lnTo>
                    <a:lnTo>
                      <a:pt x="27" y="599"/>
                    </a:lnTo>
                    <a:lnTo>
                      <a:pt x="34" y="594"/>
                    </a:lnTo>
                    <a:lnTo>
                      <a:pt x="38" y="587"/>
                    </a:lnTo>
                    <a:lnTo>
                      <a:pt x="40" y="579"/>
                    </a:lnTo>
                    <a:lnTo>
                      <a:pt x="39" y="570"/>
                    </a:lnTo>
                    <a:lnTo>
                      <a:pt x="39" y="300"/>
                    </a:lnTo>
                    <a:lnTo>
                      <a:pt x="39" y="296"/>
                    </a:lnTo>
                    <a:lnTo>
                      <a:pt x="41" y="291"/>
                    </a:lnTo>
                    <a:lnTo>
                      <a:pt x="45" y="289"/>
                    </a:lnTo>
                    <a:lnTo>
                      <a:pt x="49" y="291"/>
                    </a:lnTo>
                    <a:lnTo>
                      <a:pt x="52" y="296"/>
                    </a:lnTo>
                    <a:lnTo>
                      <a:pt x="52" y="300"/>
                    </a:lnTo>
                    <a:lnTo>
                      <a:pt x="52" y="965"/>
                    </a:lnTo>
                    <a:lnTo>
                      <a:pt x="50" y="975"/>
                    </a:lnTo>
                    <a:lnTo>
                      <a:pt x="52" y="985"/>
                    </a:lnTo>
                    <a:lnTo>
                      <a:pt x="56" y="995"/>
                    </a:lnTo>
                    <a:lnTo>
                      <a:pt x="62" y="1003"/>
                    </a:lnTo>
                    <a:lnTo>
                      <a:pt x="71" y="1010"/>
                    </a:lnTo>
                    <a:lnTo>
                      <a:pt x="80" y="1013"/>
                    </a:lnTo>
                    <a:lnTo>
                      <a:pt x="87" y="1013"/>
                    </a:lnTo>
                    <a:lnTo>
                      <a:pt x="97" y="1010"/>
                    </a:lnTo>
                    <a:lnTo>
                      <a:pt x="104" y="1003"/>
                    </a:lnTo>
                    <a:lnTo>
                      <a:pt x="111" y="995"/>
                    </a:lnTo>
                    <a:lnTo>
                      <a:pt x="116" y="985"/>
                    </a:lnTo>
                    <a:lnTo>
                      <a:pt x="116" y="975"/>
                    </a:lnTo>
                    <a:lnTo>
                      <a:pt x="116" y="965"/>
                    </a:lnTo>
                    <a:lnTo>
                      <a:pt x="116" y="614"/>
                    </a:lnTo>
                    <a:lnTo>
                      <a:pt x="115" y="607"/>
                    </a:lnTo>
                    <a:lnTo>
                      <a:pt x="117" y="600"/>
                    </a:lnTo>
                    <a:lnTo>
                      <a:pt x="121" y="595"/>
                    </a:lnTo>
                    <a:lnTo>
                      <a:pt x="128" y="593"/>
                    </a:lnTo>
                    <a:lnTo>
                      <a:pt x="134" y="595"/>
                    </a:lnTo>
                    <a:lnTo>
                      <a:pt x="138" y="600"/>
                    </a:lnTo>
                    <a:lnTo>
                      <a:pt x="141" y="607"/>
                    </a:lnTo>
                    <a:lnTo>
                      <a:pt x="141" y="614"/>
                    </a:lnTo>
                    <a:lnTo>
                      <a:pt x="141" y="966"/>
                    </a:lnTo>
                    <a:close/>
                    <a:moveTo>
                      <a:pt x="71" y="95"/>
                    </a:moveTo>
                    <a:lnTo>
                      <a:pt x="72" y="78"/>
                    </a:lnTo>
                    <a:lnTo>
                      <a:pt x="75" y="61"/>
                    </a:lnTo>
                    <a:lnTo>
                      <a:pt x="80" y="45"/>
                    </a:lnTo>
                    <a:lnTo>
                      <a:pt x="86" y="31"/>
                    </a:lnTo>
                    <a:lnTo>
                      <a:pt x="93" y="19"/>
                    </a:lnTo>
                    <a:lnTo>
                      <a:pt x="103" y="9"/>
                    </a:lnTo>
                    <a:lnTo>
                      <a:pt x="112" y="3"/>
                    </a:lnTo>
                    <a:lnTo>
                      <a:pt x="123" y="0"/>
                    </a:lnTo>
                    <a:lnTo>
                      <a:pt x="133" y="0"/>
                    </a:lnTo>
                    <a:lnTo>
                      <a:pt x="143" y="3"/>
                    </a:lnTo>
                    <a:lnTo>
                      <a:pt x="153" y="9"/>
                    </a:lnTo>
                    <a:lnTo>
                      <a:pt x="162" y="19"/>
                    </a:lnTo>
                    <a:lnTo>
                      <a:pt x="170" y="31"/>
                    </a:lnTo>
                    <a:lnTo>
                      <a:pt x="176" y="45"/>
                    </a:lnTo>
                    <a:lnTo>
                      <a:pt x="181" y="61"/>
                    </a:lnTo>
                    <a:lnTo>
                      <a:pt x="183" y="78"/>
                    </a:lnTo>
                    <a:lnTo>
                      <a:pt x="184" y="95"/>
                    </a:lnTo>
                    <a:lnTo>
                      <a:pt x="183" y="113"/>
                    </a:lnTo>
                    <a:lnTo>
                      <a:pt x="181" y="131"/>
                    </a:lnTo>
                    <a:lnTo>
                      <a:pt x="176" y="146"/>
                    </a:lnTo>
                    <a:lnTo>
                      <a:pt x="170" y="161"/>
                    </a:lnTo>
                    <a:lnTo>
                      <a:pt x="162" y="173"/>
                    </a:lnTo>
                    <a:lnTo>
                      <a:pt x="153" y="182"/>
                    </a:lnTo>
                    <a:lnTo>
                      <a:pt x="143" y="189"/>
                    </a:lnTo>
                    <a:lnTo>
                      <a:pt x="133" y="192"/>
                    </a:lnTo>
                    <a:lnTo>
                      <a:pt x="123" y="192"/>
                    </a:lnTo>
                    <a:lnTo>
                      <a:pt x="112" y="189"/>
                    </a:lnTo>
                    <a:lnTo>
                      <a:pt x="103" y="182"/>
                    </a:lnTo>
                    <a:lnTo>
                      <a:pt x="93" y="173"/>
                    </a:lnTo>
                    <a:lnTo>
                      <a:pt x="86" y="161"/>
                    </a:lnTo>
                    <a:lnTo>
                      <a:pt x="80" y="146"/>
                    </a:lnTo>
                    <a:lnTo>
                      <a:pt x="75" y="131"/>
                    </a:lnTo>
                    <a:lnTo>
                      <a:pt x="72" y="113"/>
                    </a:lnTo>
                    <a:lnTo>
                      <a:pt x="71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3" name="Rectangle 11"/>
              <p:cNvSpPr>
                <a:spLocks noChangeArrowheads="1"/>
              </p:cNvSpPr>
              <p:nvPr/>
            </p:nvSpPr>
            <p:spPr bwMode="auto">
              <a:xfrm>
                <a:off x="2221" y="3369"/>
                <a:ext cx="1271" cy="127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4" name="Freeform 12"/>
              <p:cNvSpPr>
                <a:spLocks/>
              </p:cNvSpPr>
              <p:nvPr/>
            </p:nvSpPr>
            <p:spPr bwMode="auto">
              <a:xfrm>
                <a:off x="2077" y="3369"/>
                <a:ext cx="1527" cy="255"/>
              </a:xfrm>
              <a:custGeom>
                <a:avLst/>
                <a:gdLst>
                  <a:gd name="T0" fmla="*/ 1526 w 1527"/>
                  <a:gd name="T1" fmla="*/ 0 h 255"/>
                  <a:gd name="T2" fmla="*/ 1527 w 1527"/>
                  <a:gd name="T3" fmla="*/ 26 h 255"/>
                  <a:gd name="T4" fmla="*/ 1526 w 1527"/>
                  <a:gd name="T5" fmla="*/ 53 h 255"/>
                  <a:gd name="T6" fmla="*/ 1522 w 1527"/>
                  <a:gd name="T7" fmla="*/ 80 h 255"/>
                  <a:gd name="T8" fmla="*/ 1518 w 1527"/>
                  <a:gd name="T9" fmla="*/ 105 h 255"/>
                  <a:gd name="T10" fmla="*/ 1511 w 1527"/>
                  <a:gd name="T11" fmla="*/ 129 h 255"/>
                  <a:gd name="T12" fmla="*/ 1504 w 1527"/>
                  <a:gd name="T13" fmla="*/ 153 h 255"/>
                  <a:gd name="T14" fmla="*/ 1495 w 1527"/>
                  <a:gd name="T15" fmla="*/ 174 h 255"/>
                  <a:gd name="T16" fmla="*/ 1484 w 1527"/>
                  <a:gd name="T17" fmla="*/ 193 h 255"/>
                  <a:gd name="T18" fmla="*/ 1472 w 1527"/>
                  <a:gd name="T19" fmla="*/ 210 h 255"/>
                  <a:gd name="T20" fmla="*/ 1458 w 1527"/>
                  <a:gd name="T21" fmla="*/ 225 h 255"/>
                  <a:gd name="T22" fmla="*/ 1445 w 1527"/>
                  <a:gd name="T23" fmla="*/ 237 h 255"/>
                  <a:gd name="T24" fmla="*/ 1430 w 1527"/>
                  <a:gd name="T25" fmla="*/ 245 h 255"/>
                  <a:gd name="T26" fmla="*/ 1415 w 1527"/>
                  <a:gd name="T27" fmla="*/ 251 h 255"/>
                  <a:gd name="T28" fmla="*/ 1399 w 1527"/>
                  <a:gd name="T29" fmla="*/ 255 h 255"/>
                  <a:gd name="T30" fmla="*/ 0 w 1527"/>
                  <a:gd name="T31" fmla="*/ 255 h 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27"/>
                  <a:gd name="T49" fmla="*/ 0 h 255"/>
                  <a:gd name="T50" fmla="*/ 1527 w 1527"/>
                  <a:gd name="T51" fmla="*/ 255 h 2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27" h="255">
                    <a:moveTo>
                      <a:pt x="1526" y="0"/>
                    </a:moveTo>
                    <a:lnTo>
                      <a:pt x="1527" y="26"/>
                    </a:lnTo>
                    <a:lnTo>
                      <a:pt x="1526" y="53"/>
                    </a:lnTo>
                    <a:lnTo>
                      <a:pt x="1522" y="80"/>
                    </a:lnTo>
                    <a:lnTo>
                      <a:pt x="1518" y="105"/>
                    </a:lnTo>
                    <a:lnTo>
                      <a:pt x="1511" y="129"/>
                    </a:lnTo>
                    <a:lnTo>
                      <a:pt x="1504" y="153"/>
                    </a:lnTo>
                    <a:lnTo>
                      <a:pt x="1495" y="174"/>
                    </a:lnTo>
                    <a:lnTo>
                      <a:pt x="1484" y="193"/>
                    </a:lnTo>
                    <a:lnTo>
                      <a:pt x="1472" y="210"/>
                    </a:lnTo>
                    <a:lnTo>
                      <a:pt x="1458" y="225"/>
                    </a:lnTo>
                    <a:lnTo>
                      <a:pt x="1445" y="237"/>
                    </a:lnTo>
                    <a:lnTo>
                      <a:pt x="1430" y="245"/>
                    </a:lnTo>
                    <a:lnTo>
                      <a:pt x="1415" y="251"/>
                    </a:lnTo>
                    <a:lnTo>
                      <a:pt x="1399" y="255"/>
                    </a:lnTo>
                    <a:lnTo>
                      <a:pt x="0" y="255"/>
                    </a:lnTo>
                  </a:path>
                </a:pathLst>
              </a:custGeom>
              <a:noFill/>
              <a:ln w="460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5" name="Freeform 13"/>
              <p:cNvSpPr>
                <a:spLocks/>
              </p:cNvSpPr>
              <p:nvPr/>
            </p:nvSpPr>
            <p:spPr bwMode="auto">
              <a:xfrm>
                <a:off x="2451" y="3496"/>
                <a:ext cx="8" cy="128"/>
              </a:xfrm>
              <a:custGeom>
                <a:avLst/>
                <a:gdLst>
                  <a:gd name="T0" fmla="*/ 8 w 8"/>
                  <a:gd name="T1" fmla="*/ 0 h 128"/>
                  <a:gd name="T2" fmla="*/ 8 w 8"/>
                  <a:gd name="T3" fmla="*/ 20 h 128"/>
                  <a:gd name="T4" fmla="*/ 8 w 8"/>
                  <a:gd name="T5" fmla="*/ 39 h 128"/>
                  <a:gd name="T6" fmla="*/ 7 w 8"/>
                  <a:gd name="T7" fmla="*/ 58 h 128"/>
                  <a:gd name="T8" fmla="*/ 6 w 8"/>
                  <a:gd name="T9" fmla="*/ 75 h 128"/>
                  <a:gd name="T10" fmla="*/ 5 w 8"/>
                  <a:gd name="T11" fmla="*/ 90 h 128"/>
                  <a:gd name="T12" fmla="*/ 4 w 8"/>
                  <a:gd name="T13" fmla="*/ 103 h 128"/>
                  <a:gd name="T14" fmla="*/ 4 w 8"/>
                  <a:gd name="T15" fmla="*/ 113 h 128"/>
                  <a:gd name="T16" fmla="*/ 3 w 8"/>
                  <a:gd name="T17" fmla="*/ 121 h 128"/>
                  <a:gd name="T18" fmla="*/ 1 w 8"/>
                  <a:gd name="T19" fmla="*/ 126 h 128"/>
                  <a:gd name="T20" fmla="*/ 0 w 8"/>
                  <a:gd name="T21" fmla="*/ 128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28"/>
                  <a:gd name="T35" fmla="*/ 8 w 8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28">
                    <a:moveTo>
                      <a:pt x="8" y="0"/>
                    </a:moveTo>
                    <a:lnTo>
                      <a:pt x="8" y="20"/>
                    </a:lnTo>
                    <a:lnTo>
                      <a:pt x="8" y="39"/>
                    </a:lnTo>
                    <a:lnTo>
                      <a:pt x="7" y="58"/>
                    </a:lnTo>
                    <a:lnTo>
                      <a:pt x="6" y="75"/>
                    </a:lnTo>
                    <a:lnTo>
                      <a:pt x="5" y="90"/>
                    </a:lnTo>
                    <a:lnTo>
                      <a:pt x="4" y="103"/>
                    </a:lnTo>
                    <a:lnTo>
                      <a:pt x="4" y="113"/>
                    </a:lnTo>
                    <a:lnTo>
                      <a:pt x="3" y="121"/>
                    </a:lnTo>
                    <a:lnTo>
                      <a:pt x="1" y="126"/>
                    </a:lnTo>
                    <a:lnTo>
                      <a:pt x="0" y="12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6" name="Freeform 14"/>
              <p:cNvSpPr>
                <a:spLocks/>
              </p:cNvSpPr>
              <p:nvPr/>
            </p:nvSpPr>
            <p:spPr bwMode="auto">
              <a:xfrm>
                <a:off x="3196" y="3496"/>
                <a:ext cx="26" cy="128"/>
              </a:xfrm>
              <a:custGeom>
                <a:avLst/>
                <a:gdLst>
                  <a:gd name="T0" fmla="*/ 0 w 26"/>
                  <a:gd name="T1" fmla="*/ 0 h 128"/>
                  <a:gd name="T2" fmla="*/ 4 w 26"/>
                  <a:gd name="T3" fmla="*/ 2 h 128"/>
                  <a:gd name="T4" fmla="*/ 9 w 26"/>
                  <a:gd name="T5" fmla="*/ 6 h 128"/>
                  <a:gd name="T6" fmla="*/ 12 w 26"/>
                  <a:gd name="T7" fmla="*/ 14 h 128"/>
                  <a:gd name="T8" fmla="*/ 15 w 26"/>
                  <a:gd name="T9" fmla="*/ 24 h 128"/>
                  <a:gd name="T10" fmla="*/ 19 w 26"/>
                  <a:gd name="T11" fmla="*/ 38 h 128"/>
                  <a:gd name="T12" fmla="*/ 21 w 26"/>
                  <a:gd name="T13" fmla="*/ 53 h 128"/>
                  <a:gd name="T14" fmla="*/ 23 w 26"/>
                  <a:gd name="T15" fmla="*/ 70 h 128"/>
                  <a:gd name="T16" fmla="*/ 25 w 26"/>
                  <a:gd name="T17" fmla="*/ 88 h 128"/>
                  <a:gd name="T18" fmla="*/ 26 w 26"/>
                  <a:gd name="T19" fmla="*/ 107 h 128"/>
                  <a:gd name="T20" fmla="*/ 26 w 26"/>
                  <a:gd name="T21" fmla="*/ 128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28"/>
                  <a:gd name="T35" fmla="*/ 26 w 26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28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2" y="14"/>
                    </a:lnTo>
                    <a:lnTo>
                      <a:pt x="15" y="24"/>
                    </a:lnTo>
                    <a:lnTo>
                      <a:pt x="19" y="38"/>
                    </a:lnTo>
                    <a:lnTo>
                      <a:pt x="21" y="53"/>
                    </a:lnTo>
                    <a:lnTo>
                      <a:pt x="23" y="70"/>
                    </a:lnTo>
                    <a:lnTo>
                      <a:pt x="25" y="88"/>
                    </a:lnTo>
                    <a:lnTo>
                      <a:pt x="26" y="107"/>
                    </a:lnTo>
                    <a:lnTo>
                      <a:pt x="26" y="12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7" name="Line 15"/>
              <p:cNvSpPr>
                <a:spLocks noChangeShapeType="1"/>
              </p:cNvSpPr>
              <p:nvPr/>
            </p:nvSpPr>
            <p:spPr bwMode="auto">
              <a:xfrm flipV="1">
                <a:off x="3604" y="3362"/>
                <a:ext cx="909" cy="43"/>
              </a:xfrm>
              <a:prstGeom prst="line">
                <a:avLst/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8" name="Freeform 16"/>
              <p:cNvSpPr>
                <a:spLocks/>
              </p:cNvSpPr>
              <p:nvPr/>
            </p:nvSpPr>
            <p:spPr bwMode="auto">
              <a:xfrm>
                <a:off x="3632" y="3424"/>
                <a:ext cx="820" cy="1"/>
              </a:xfrm>
              <a:custGeom>
                <a:avLst/>
                <a:gdLst>
                  <a:gd name="T0" fmla="*/ 254 w 820"/>
                  <a:gd name="T1" fmla="*/ 0 h 1"/>
                  <a:gd name="T2" fmla="*/ 0 w 820"/>
                  <a:gd name="T3" fmla="*/ 0 h 1"/>
                  <a:gd name="T4" fmla="*/ 820 w 8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20"/>
                  <a:gd name="T10" fmla="*/ 0 h 1"/>
                  <a:gd name="T11" fmla="*/ 820 w 8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0" h="1">
                    <a:moveTo>
                      <a:pt x="254" y="0"/>
                    </a:moveTo>
                    <a:lnTo>
                      <a:pt x="0" y="0"/>
                    </a:lnTo>
                    <a:lnTo>
                      <a:pt x="820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9" name="Freeform 17"/>
              <p:cNvSpPr>
                <a:spLocks/>
              </p:cNvSpPr>
              <p:nvPr/>
            </p:nvSpPr>
            <p:spPr bwMode="auto">
              <a:xfrm>
                <a:off x="4400" y="3385"/>
                <a:ext cx="80" cy="80"/>
              </a:xfrm>
              <a:custGeom>
                <a:avLst/>
                <a:gdLst>
                  <a:gd name="T0" fmla="*/ 0 w 80"/>
                  <a:gd name="T1" fmla="*/ 0 h 80"/>
                  <a:gd name="T2" fmla="*/ 80 w 80"/>
                  <a:gd name="T3" fmla="*/ 40 h 80"/>
                  <a:gd name="T4" fmla="*/ 0 w 80"/>
                  <a:gd name="T5" fmla="*/ 80 h 80"/>
                  <a:gd name="T6" fmla="*/ 0 w 80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80"/>
                  <a:gd name="T14" fmla="*/ 80 w 80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80">
                    <a:moveTo>
                      <a:pt x="0" y="0"/>
                    </a:moveTo>
                    <a:lnTo>
                      <a:pt x="80" y="4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0" name="Rectangle 18"/>
              <p:cNvSpPr>
                <a:spLocks noChangeArrowheads="1"/>
              </p:cNvSpPr>
              <p:nvPr/>
            </p:nvSpPr>
            <p:spPr bwMode="auto">
              <a:xfrm>
                <a:off x="3651" y="3113"/>
                <a:ext cx="42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100">
                    <a:solidFill>
                      <a:srgbClr val="FF0000"/>
                    </a:solidFill>
                    <a:latin typeface="Arial" charset="0"/>
                  </a:rPr>
                  <a:t>Fтяги</a:t>
                </a:r>
                <a:endParaRPr lang="ru-RU" sz="2000">
                  <a:latin typeface="Arial" charset="0"/>
                </a:endParaRPr>
              </a:p>
            </p:txBody>
          </p:sp>
          <p:sp>
            <p:nvSpPr>
              <p:cNvPr id="25621" name="Line 19"/>
              <p:cNvSpPr>
                <a:spLocks noChangeShapeType="1"/>
              </p:cNvSpPr>
              <p:nvPr/>
            </p:nvSpPr>
            <p:spPr bwMode="auto">
              <a:xfrm flipH="1">
                <a:off x="1134" y="3634"/>
                <a:ext cx="861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2" name="Line 20"/>
              <p:cNvSpPr>
                <a:spLocks noChangeShapeType="1"/>
              </p:cNvSpPr>
              <p:nvPr/>
            </p:nvSpPr>
            <p:spPr bwMode="auto">
              <a:xfrm rot="16200000" flipH="1">
                <a:off x="2665" y="3645"/>
                <a:ext cx="429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3" name="Text Box 21"/>
              <p:cNvSpPr txBox="1">
                <a:spLocks noChangeArrowheads="1"/>
              </p:cNvSpPr>
              <p:nvPr/>
            </p:nvSpPr>
            <p:spPr bwMode="auto">
              <a:xfrm>
                <a:off x="1247" y="3271"/>
                <a:ext cx="35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F</a:t>
                </a:r>
                <a:r>
                  <a:rPr lang="ru-RU" sz="1800">
                    <a:latin typeface="Arial" charset="0"/>
                  </a:rPr>
                  <a:t>тр</a:t>
                </a:r>
              </a:p>
            </p:txBody>
          </p:sp>
        </p:grpSp>
      </p:grp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6084888" y="3716338"/>
            <a:ext cx="2592387" cy="579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А</a:t>
            </a:r>
            <a:r>
              <a:rPr lang="en-US">
                <a:latin typeface="Arial" charset="0"/>
              </a:rPr>
              <a:t> </a:t>
            </a:r>
            <a:r>
              <a:rPr lang="ru-RU">
                <a:latin typeface="Arial" charset="0"/>
              </a:rPr>
              <a:t>=</a:t>
            </a:r>
            <a:r>
              <a:rPr lang="en-US">
                <a:latin typeface="Arial" charset="0"/>
              </a:rPr>
              <a:t> - F</a:t>
            </a:r>
            <a:r>
              <a:rPr lang="ru-RU" sz="2000">
                <a:latin typeface="Arial" charset="0"/>
              </a:rPr>
              <a:t>тр</a:t>
            </a:r>
            <a:r>
              <a:rPr lang="ru-RU">
                <a:latin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·s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6192838" y="2600325"/>
            <a:ext cx="2663825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А</a:t>
            </a:r>
            <a:r>
              <a:rPr lang="en-US">
                <a:latin typeface="Arial" charset="0"/>
              </a:rPr>
              <a:t> </a:t>
            </a:r>
            <a:r>
              <a:rPr lang="ru-RU">
                <a:latin typeface="Arial" charset="0"/>
              </a:rPr>
              <a:t>=</a:t>
            </a:r>
            <a:r>
              <a:rPr lang="en-US">
                <a:latin typeface="Arial" charset="0"/>
              </a:rPr>
              <a:t> F </a:t>
            </a:r>
            <a:r>
              <a:rPr lang="ru-RU" sz="2000">
                <a:latin typeface="Arial" charset="0"/>
              </a:rPr>
              <a:t>тяги</a:t>
            </a:r>
            <a:r>
              <a:rPr lang="en-US" sz="2000">
                <a:latin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·s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4" grpId="0" animBg="1"/>
      <p:bldP spid="542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300788" y="1916113"/>
            <a:ext cx="2843212" cy="2160587"/>
          </a:xfrm>
          <a:prstGeom prst="parallelogram">
            <a:avLst>
              <a:gd name="adj" fmla="val 3289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Условия, при которых работа не равна нулю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38775" cy="45307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для совершения работы необходимо выполнение трех условий</a:t>
            </a:r>
            <a:r>
              <a:rPr lang="ru-RU" sz="2000" b="1" smtClean="0"/>
              <a:t>: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000" smtClean="0"/>
              <a:t>к телу должна быть приложена какая-то </a:t>
            </a:r>
            <a:r>
              <a:rPr lang="ru-RU" sz="2000" smtClean="0">
                <a:solidFill>
                  <a:srgbClr val="800000"/>
                </a:solidFill>
              </a:rPr>
              <a:t>сила</a:t>
            </a:r>
            <a:r>
              <a:rPr lang="ru-RU" sz="2000" smtClean="0"/>
              <a:t>,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000" smtClean="0"/>
              <a:t>тело должно </a:t>
            </a:r>
            <a:r>
              <a:rPr lang="ru-RU" sz="2000" smtClean="0">
                <a:solidFill>
                  <a:srgbClr val="800000"/>
                </a:solidFill>
              </a:rPr>
              <a:t>двигаться</a:t>
            </a:r>
            <a:r>
              <a:rPr lang="ru-RU" sz="2000" smtClean="0"/>
              <a:t>;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000" smtClean="0"/>
              <a:t>направление движения не должно быть</a:t>
            </a:r>
            <a:r>
              <a:rPr lang="ru-RU" sz="2000" smtClean="0">
                <a:solidFill>
                  <a:srgbClr val="800000"/>
                </a:solidFill>
              </a:rPr>
              <a:t> перпендикулярным</a:t>
            </a:r>
            <a:r>
              <a:rPr lang="ru-RU" sz="2000" smtClean="0"/>
              <a:t> по отношению к направлению действия силы.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Если хотя бы </a:t>
            </a:r>
            <a:r>
              <a:rPr lang="ru-RU" sz="2000" smtClean="0">
                <a:solidFill>
                  <a:srgbClr val="800000"/>
                </a:solidFill>
              </a:rPr>
              <a:t>одно</a:t>
            </a:r>
            <a:r>
              <a:rPr lang="ru-RU" sz="2000" smtClean="0"/>
              <a:t> из этих условий не будет выполнено, то работа будет равна нулю.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Если тело, к которому приложена сила, продолжает оставаться в покое, то механическая работа при этом не совершается.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5613" y="1952625"/>
            <a:ext cx="1116012" cy="1843088"/>
            <a:chOff x="4287" y="1230"/>
            <a:chExt cx="703" cy="1161"/>
          </a:xfrm>
        </p:grpSpPr>
        <p:sp>
          <p:nvSpPr>
            <p:cNvPr id="26631" name="Text Box 6"/>
            <p:cNvSpPr txBox="1">
              <a:spLocks noChangeArrowheads="1"/>
            </p:cNvSpPr>
            <p:nvPr/>
          </p:nvSpPr>
          <p:spPr bwMode="auto">
            <a:xfrm>
              <a:off x="4808" y="1525"/>
              <a:ext cx="1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800000"/>
                  </a:solidFill>
                  <a:latin typeface="Arial" charset="0"/>
                </a:rPr>
                <a:t>F</a:t>
              </a:r>
              <a:endParaRPr lang="ru-RU" sz="240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26632" name="AutoShape 7"/>
            <p:cNvSpPr>
              <a:spLocks noChangeArrowheads="1"/>
            </p:cNvSpPr>
            <p:nvPr/>
          </p:nvSpPr>
          <p:spPr bwMode="auto">
            <a:xfrm>
              <a:off x="4287" y="1570"/>
              <a:ext cx="454" cy="590"/>
            </a:xfrm>
            <a:prstGeom prst="can">
              <a:avLst>
                <a:gd name="adj" fmla="val 3248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3" name="AutoShape 8"/>
            <p:cNvSpPr>
              <a:spLocks noChangeArrowheads="1"/>
            </p:cNvSpPr>
            <p:nvPr/>
          </p:nvSpPr>
          <p:spPr bwMode="auto">
            <a:xfrm>
              <a:off x="4536" y="1842"/>
              <a:ext cx="454" cy="91"/>
            </a:xfrm>
            <a:prstGeom prst="rightArrow">
              <a:avLst>
                <a:gd name="adj1" fmla="val 50000"/>
                <a:gd name="adj2" fmla="val 124725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4" name="AutoShape 9"/>
            <p:cNvSpPr>
              <a:spLocks noChangeArrowheads="1"/>
            </p:cNvSpPr>
            <p:nvPr/>
          </p:nvSpPr>
          <p:spPr bwMode="auto">
            <a:xfrm>
              <a:off x="4445" y="1457"/>
              <a:ext cx="272" cy="91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5" name="Text Box 10"/>
            <p:cNvSpPr txBox="1">
              <a:spLocks noChangeArrowheads="1"/>
            </p:cNvSpPr>
            <p:nvPr/>
          </p:nvSpPr>
          <p:spPr bwMode="auto">
            <a:xfrm>
              <a:off x="4626" y="123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>
                  <a:solidFill>
                    <a:srgbClr val="800000"/>
                  </a:solidFill>
                  <a:latin typeface="Arial" charset="0"/>
                </a:rPr>
                <a:t>v</a:t>
              </a:r>
              <a:endParaRPr lang="ru-RU" sz="1800" i="1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26636" name="AutoShape 11"/>
            <p:cNvSpPr>
              <a:spLocks noChangeArrowheads="1"/>
            </p:cNvSpPr>
            <p:nvPr/>
          </p:nvSpPr>
          <p:spPr bwMode="auto">
            <a:xfrm rot="5400000">
              <a:off x="4264" y="2092"/>
              <a:ext cx="453" cy="91"/>
            </a:xfrm>
            <a:prstGeom prst="rightArrow">
              <a:avLst>
                <a:gd name="adj1" fmla="val 50000"/>
                <a:gd name="adj2" fmla="val 124451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7" name="Text Box 12"/>
            <p:cNvSpPr txBox="1">
              <a:spLocks noChangeArrowheads="1"/>
            </p:cNvSpPr>
            <p:nvPr/>
          </p:nvSpPr>
          <p:spPr bwMode="auto">
            <a:xfrm>
              <a:off x="4626" y="2160"/>
              <a:ext cx="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800000"/>
                  </a:solidFill>
                  <a:latin typeface="Arial" charset="0"/>
                </a:rPr>
                <a:t>F</a:t>
              </a:r>
              <a:r>
                <a:rPr lang="ru-RU" sz="1800">
                  <a:solidFill>
                    <a:srgbClr val="800000"/>
                  </a:solidFill>
                  <a:latin typeface="Arial" charset="0"/>
                </a:rPr>
                <a:t>т</a:t>
              </a:r>
            </a:p>
          </p:txBody>
        </p:sp>
      </p:grpSp>
      <p:pic>
        <p:nvPicPr>
          <p:cNvPr id="26630" name="Picture 13" descr="h_020i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96188" y="5300663"/>
            <a:ext cx="1106487" cy="12668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9017E-6 L 0.11215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b="1" smtClean="0"/>
              <a:t>Закрепление материала</a:t>
            </a:r>
          </a:p>
        </p:txBody>
      </p:sp>
      <p:pic>
        <p:nvPicPr>
          <p:cNvPr id="27651" name="Picture 2" descr="C:\Documents and Settings\ADM_WIN\Мои документы\0012-012-12.jpg"/>
          <p:cNvPicPr>
            <a:picLocks noChangeAspect="1" noChangeArrowheads="1"/>
          </p:cNvPicPr>
          <p:nvPr/>
        </p:nvPicPr>
        <p:blipFill>
          <a:blip r:embed="rId2" cstate="print"/>
          <a:srcRect r="9682" b="5605"/>
          <a:stretch>
            <a:fillRect/>
          </a:stretch>
        </p:blipFill>
        <p:spPr bwMode="auto">
          <a:xfrm>
            <a:off x="928688" y="1643063"/>
            <a:ext cx="5651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798888"/>
            <a:ext cx="6840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8313" y="333375"/>
            <a:ext cx="3816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FF"/>
                </a:solidFill>
              </a:rPr>
              <a:t>Положительная работа  </a:t>
            </a:r>
            <a:r>
              <a:rPr lang="ru-RU" sz="2800" b="1">
                <a:solidFill>
                  <a:srgbClr val="FF0000"/>
                </a:solidFill>
              </a:rPr>
              <a:t>А=</a:t>
            </a:r>
            <a:r>
              <a:rPr lang="en-US" sz="2800" b="1">
                <a:solidFill>
                  <a:srgbClr val="FF0000"/>
                </a:solidFill>
              </a:rPr>
              <a:t>F∙S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00563" y="476250"/>
            <a:ext cx="414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FF"/>
                </a:solidFill>
              </a:rPr>
              <a:t> Отрицательная  работа</a:t>
            </a:r>
            <a:r>
              <a:rPr lang="ru-RU" sz="2800" b="1">
                <a:solidFill>
                  <a:schemeClr val="tx2"/>
                </a:solidFill>
              </a:rPr>
              <a:t>  </a:t>
            </a:r>
          </a:p>
          <a:p>
            <a:r>
              <a:rPr lang="ru-RU" sz="2800" b="1">
                <a:solidFill>
                  <a:srgbClr val="FF0000"/>
                </a:solidFill>
              </a:rPr>
              <a:t>А= — </a:t>
            </a:r>
            <a:r>
              <a:rPr lang="en-US" sz="2800" b="1">
                <a:solidFill>
                  <a:srgbClr val="FF0000"/>
                </a:solidFill>
              </a:rPr>
              <a:t>F</a:t>
            </a:r>
            <a:r>
              <a:rPr lang="ru-RU" sz="1800" b="1">
                <a:solidFill>
                  <a:srgbClr val="FF0000"/>
                </a:solidFill>
              </a:rPr>
              <a:t>т</a:t>
            </a:r>
            <a:r>
              <a:rPr lang="en-US" sz="1800" b="1">
                <a:solidFill>
                  <a:srgbClr val="FF0000"/>
                </a:solidFill>
              </a:rPr>
              <a:t>p</a:t>
            </a:r>
            <a:r>
              <a:rPr lang="ru-RU" sz="2800" b="1">
                <a:solidFill>
                  <a:srgbClr val="FF0000"/>
                </a:solidFill>
              </a:rPr>
              <a:t>• </a:t>
            </a:r>
            <a:r>
              <a:rPr lang="en-US" sz="2800" b="1">
                <a:solidFill>
                  <a:srgbClr val="FF0000"/>
                </a:solidFill>
              </a:rPr>
              <a:t>S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492375"/>
            <a:ext cx="69135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25538"/>
            <a:ext cx="7158038" cy="647700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Задача: В каком случае совершается механическая работа</a:t>
            </a:r>
            <a:r>
              <a:rPr lang="ru-RU" sz="3200" b="1" smtClean="0"/>
              <a:t>?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33525" y="2500313"/>
            <a:ext cx="1019175" cy="1109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008063" y="3609975"/>
            <a:ext cx="6904037" cy="76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895475" y="2085975"/>
            <a:ext cx="32543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Arial" charset="0"/>
              </a:rPr>
              <a:t>1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065588" y="2060575"/>
            <a:ext cx="3254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Arial" charset="0"/>
              </a:rPr>
              <a:t>2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792913" y="2060575"/>
            <a:ext cx="3254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Arial" charset="0"/>
              </a:rPr>
              <a:t>3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1895475" y="3067050"/>
            <a:ext cx="165100" cy="957263"/>
          </a:xfrm>
          <a:prstGeom prst="downArrow">
            <a:avLst>
              <a:gd name="adj1" fmla="val 50000"/>
              <a:gd name="adj2" fmla="val 1449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074863" y="3681413"/>
            <a:ext cx="41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F</a:t>
            </a:r>
            <a:r>
              <a:rPr lang="ru-RU" sz="2000" baseline="-25000">
                <a:latin typeface="Arial" charset="0"/>
              </a:rPr>
              <a:t>т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209925" y="3557588"/>
            <a:ext cx="2203450" cy="523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6432550" y="2500313"/>
            <a:ext cx="1744663" cy="1109662"/>
            <a:chOff x="3946" y="1684"/>
            <a:chExt cx="1203" cy="975"/>
          </a:xfrm>
        </p:grpSpPr>
        <p:sp>
          <p:nvSpPr>
            <p:cNvPr id="29716" name="Rectangle 12"/>
            <p:cNvSpPr>
              <a:spLocks noChangeArrowheads="1"/>
            </p:cNvSpPr>
            <p:nvPr/>
          </p:nvSpPr>
          <p:spPr bwMode="auto">
            <a:xfrm>
              <a:off x="3946" y="1684"/>
              <a:ext cx="703" cy="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7" name="AutoShape 13"/>
            <p:cNvSpPr>
              <a:spLocks noChangeArrowheads="1"/>
            </p:cNvSpPr>
            <p:nvPr/>
          </p:nvSpPr>
          <p:spPr bwMode="auto">
            <a:xfrm rot="16200000" flipH="1">
              <a:off x="4672" y="1797"/>
              <a:ext cx="114" cy="840"/>
            </a:xfrm>
            <a:prstGeom prst="downArrow">
              <a:avLst>
                <a:gd name="adj1" fmla="val 50000"/>
                <a:gd name="adj2" fmla="val 18421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7878763" y="27051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F</a:t>
            </a:r>
            <a:endParaRPr lang="ru-RU" sz="2000">
              <a:latin typeface="Arial" charset="0"/>
            </a:endParaRPr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>
            <a:off x="3770313" y="2447925"/>
            <a:ext cx="1019175" cy="1109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AutoShape 16"/>
          <p:cNvSpPr>
            <a:spLocks noChangeArrowheads="1"/>
          </p:cNvSpPr>
          <p:nvPr/>
        </p:nvSpPr>
        <p:spPr bwMode="auto">
          <a:xfrm>
            <a:off x="4910138" y="2625725"/>
            <a:ext cx="493712" cy="76200"/>
          </a:xfrm>
          <a:prstGeom prst="rightArrow">
            <a:avLst>
              <a:gd name="adj1" fmla="val 50000"/>
              <a:gd name="adj2" fmla="val 1619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Text Box 17"/>
          <p:cNvSpPr txBox="1">
            <a:spLocks noChangeArrowheads="1"/>
          </p:cNvSpPr>
          <p:nvPr/>
        </p:nvSpPr>
        <p:spPr bwMode="auto">
          <a:xfrm>
            <a:off x="5076825" y="2168525"/>
            <a:ext cx="36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v</a:t>
            </a:r>
            <a:endParaRPr lang="ru-RU" b="1" i="1"/>
          </a:p>
        </p:txBody>
      </p:sp>
      <p:sp>
        <p:nvSpPr>
          <p:cNvPr id="29712" name="Text Box 18"/>
          <p:cNvSpPr txBox="1">
            <a:spLocks noChangeArrowheads="1"/>
          </p:cNvSpPr>
          <p:nvPr/>
        </p:nvSpPr>
        <p:spPr bwMode="auto">
          <a:xfrm>
            <a:off x="842963" y="4035425"/>
            <a:ext cx="5888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AutoNum type="arabicPeriod"/>
            </a:pPr>
            <a:r>
              <a:rPr lang="ru-RU" sz="2000">
                <a:latin typeface="Arial" charset="0"/>
              </a:rPr>
              <a:t>Брусок покоится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sz="2000">
                <a:latin typeface="Arial" charset="0"/>
              </a:rPr>
              <a:t>Брусок движется по гладкому стеклу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sz="2000">
                <a:latin typeface="Arial" charset="0"/>
              </a:rPr>
              <a:t>Брусок перемещается под действием силы </a:t>
            </a:r>
            <a:r>
              <a:rPr lang="en-US" sz="2000">
                <a:latin typeface="Arial" charset="0"/>
              </a:rPr>
              <a:t>F</a:t>
            </a:r>
            <a:endParaRPr lang="ru-RU" sz="2000">
              <a:latin typeface="Arial" charset="0"/>
            </a:endParaRPr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1547813" y="2528888"/>
            <a:ext cx="800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v=0</a:t>
            </a:r>
            <a:endParaRPr lang="ru-RU" b="1" i="1"/>
          </a:p>
        </p:txBody>
      </p:sp>
      <p:sp>
        <p:nvSpPr>
          <p:cNvPr id="29714" name="AutoShape 20"/>
          <p:cNvSpPr>
            <a:spLocks noChangeArrowheads="1"/>
          </p:cNvSpPr>
          <p:nvPr/>
        </p:nvSpPr>
        <p:spPr bwMode="auto">
          <a:xfrm>
            <a:off x="7500938" y="2625725"/>
            <a:ext cx="493712" cy="76200"/>
          </a:xfrm>
          <a:prstGeom prst="rightArrow">
            <a:avLst>
              <a:gd name="adj1" fmla="val 50000"/>
              <a:gd name="adj2" fmla="val 1619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Text Box 21"/>
          <p:cNvSpPr txBox="1">
            <a:spLocks noChangeArrowheads="1"/>
          </p:cNvSpPr>
          <p:nvPr/>
        </p:nvSpPr>
        <p:spPr bwMode="auto">
          <a:xfrm>
            <a:off x="7667625" y="2168525"/>
            <a:ext cx="36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v</a:t>
            </a:r>
            <a:endParaRPr lang="ru-RU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994650" cy="836613"/>
          </a:xfrm>
        </p:spPr>
        <p:txBody>
          <a:bodyPr/>
          <a:lstStyle/>
          <a:p>
            <a:pPr defTabSz="269875" eaLnBrk="1" hangingPunct="1"/>
            <a:r>
              <a:rPr lang="ru-RU" sz="2000" b="1" smtClean="0">
                <a:latin typeface="Times New Roman" pitchFamily="18" charset="0"/>
              </a:rPr>
              <a:t>1. В каком из перечисленных случаев совершается механическая работа?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981075"/>
            <a:ext cx="5832475" cy="1368425"/>
          </a:xfr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850" y="2276475"/>
            <a:ext cx="882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2.Одинаковую ли работу совершают мальчики при равномерном перемещении на одном и том же пути?</a:t>
            </a:r>
          </a:p>
        </p:txBody>
      </p:sp>
      <p:pic>
        <p:nvPicPr>
          <p:cNvPr id="16389" name="Picture 5" descr="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141663"/>
            <a:ext cx="5903913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68313" y="4797425"/>
            <a:ext cx="682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3.Определите механическую работу  по перемещению бруска</a:t>
            </a:r>
            <a:r>
              <a:rPr lang="ru-RU" sz="200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6391" name="Picture 7" descr="1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229225"/>
            <a:ext cx="5940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  <p:bldP spid="163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bg2"/>
                </a:solidFill>
              </a:rPr>
              <a:t>Физическая пауза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«Гимнастика для глаз»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smtClean="0"/>
          </a:p>
          <a:p>
            <a:pPr>
              <a:lnSpc>
                <a:spcPct val="90000"/>
              </a:lnSpc>
            </a:pPr>
            <a:r>
              <a:rPr lang="ru-RU" sz="2000" b="1" smtClean="0"/>
              <a:t>Зажмурьте глаза, а потом откройте их. Повторите 5 раз.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Делайте круговые движения глазами: налево - вверх - направо - вниз - направо - вверх - налево - вниз. Повторите 10 раз.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Вытяните вперёд руку. Следите взглядом за ногтем пальца, медленно приближая его к носу, а потом медленно отодвиньте обратно. Повторите 5 раз.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Посмотрите в окно вдаль 1 минуту.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1325563"/>
          </a:xfrm>
        </p:spPr>
        <p:txBody>
          <a:bodyPr/>
          <a:lstStyle/>
          <a:p>
            <a:r>
              <a:rPr lang="ru-RU" sz="4000" b="1" smtClean="0">
                <a:solidFill>
                  <a:schemeClr val="bg2"/>
                </a:solidFill>
              </a:rPr>
              <a:t>Актуализация знаний учащихся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 rot="10800000" flipV="1">
            <a:off x="395288" y="3124200"/>
            <a:ext cx="824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От чего зависит результат действия силы на тела?</a:t>
            </a:r>
            <a:endParaRPr lang="ru-RU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395288" y="5511800"/>
            <a:ext cx="81359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Сила упругости F </a:t>
            </a:r>
            <a:r>
              <a:rPr lang="ru-RU" sz="2400" dirty="0" err="1">
                <a:solidFill>
                  <a:schemeClr val="tx2"/>
                </a:solidFill>
                <a:latin typeface="+mn-lt"/>
              </a:rPr>
              <a:t>упр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;  Тяжести F тяж; Вес тела Р; Сила трения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F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тр.</a:t>
            </a: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357188" y="5000625"/>
            <a:ext cx="5500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типы сил Вам известны?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92171" name="Rectangle 11"/>
          <p:cNvSpPr>
            <a:spLocks noRot="1" noChangeArrowheads="1"/>
          </p:cNvSpPr>
          <p:nvPr/>
        </p:nvSpPr>
        <p:spPr bwMode="auto">
          <a:xfrm>
            <a:off x="285750" y="2071688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Что такое сила?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Сила – мера взаимодействия тел.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468313" y="4005263"/>
            <a:ext cx="792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Результат действия силы на тело зависит от ее модуля, направления, точки приложения.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8" grpId="0"/>
      <p:bldP spid="92170" grpId="0"/>
      <p:bldP spid="921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0"/>
            <a:ext cx="1928813" cy="631825"/>
          </a:xfrm>
        </p:spPr>
        <p:txBody>
          <a:bodyPr/>
          <a:lstStyle/>
          <a:p>
            <a:r>
              <a:rPr lang="ru-RU" sz="3600" b="1" smtClean="0">
                <a:solidFill>
                  <a:schemeClr val="bg2"/>
                </a:solidFill>
              </a:rPr>
              <a:t>Тест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642938"/>
            <a:ext cx="7643813" cy="62150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200" b="1" smtClean="0"/>
              <a:t>1.  </a:t>
            </a:r>
            <a:r>
              <a:rPr lang="ru-RU" sz="1200" b="1" smtClean="0">
                <a:latin typeface="Times New Roman" pitchFamily="18" charset="0"/>
              </a:rPr>
              <a:t>Какую работу изучают в физике?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А.труд рабочего; Б. труд инженера; В.механическую работу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2.  Дополните предложение "Механическая работа совершается только тогда, когда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     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 </a:t>
            </a:r>
            <a:r>
              <a:rPr lang="ru-RU" sz="1200" b="1" i="1" smtClean="0">
                <a:latin typeface="Times New Roman" pitchFamily="18" charset="0"/>
              </a:rPr>
              <a:t>А. </a:t>
            </a:r>
            <a:r>
              <a:rPr lang="ru-RU" sz="1200" b="1" smtClean="0">
                <a:latin typeface="Times New Roman" pitchFamily="18" charset="0"/>
              </a:rPr>
              <a:t>... на тело действует сила</a:t>
            </a:r>
            <a:r>
              <a:rPr lang="ru-RU" sz="1200" b="1" i="1" smtClean="0">
                <a:latin typeface="Times New Roman" pitchFamily="18" charset="0"/>
              </a:rPr>
              <a:t>.      Б. ... </a:t>
            </a:r>
            <a:r>
              <a:rPr lang="ru-RU" sz="1200" b="1" smtClean="0">
                <a:latin typeface="Times New Roman" pitchFamily="18" charset="0"/>
              </a:rPr>
              <a:t>тело движется</a:t>
            </a:r>
            <a:r>
              <a:rPr lang="ru-RU" sz="1200" b="1" i="1" smtClean="0">
                <a:latin typeface="Times New Roman" pitchFamily="18" charset="0"/>
              </a:rPr>
              <a:t>.      В. ... </a:t>
            </a:r>
            <a:r>
              <a:rPr lang="ru-RU" sz="1200" b="1" smtClean="0">
                <a:latin typeface="Times New Roman" pitchFamily="18" charset="0"/>
              </a:rPr>
              <a:t>на тело действует сила и оно движется под действием этой силы</a:t>
            </a:r>
            <a:r>
              <a:rPr lang="ru-RU" sz="1200" b="1" i="1" smtClean="0">
                <a:latin typeface="Times New Roman" pitchFamily="18" charset="0"/>
              </a:rPr>
              <a:t>.</a:t>
            </a:r>
            <a:endParaRPr lang="ru-RU" sz="1200" b="1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3. В каком из перечисленных случаев совершается механическая работа?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        А. Шарик катится по гладкому горизонтальному столу равномерно.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        Б. Автопогрузчик поднимает груз</a:t>
            </a:r>
            <a:r>
              <a:rPr lang="ru-RU" sz="1200" b="1" i="1" smtClean="0">
                <a:latin typeface="Times New Roman" pitchFamily="18" charset="0"/>
              </a:rPr>
              <a:t>        </a:t>
            </a:r>
            <a:r>
              <a:rPr lang="ru-RU" sz="1200" b="1" smtClean="0">
                <a:latin typeface="Times New Roman" pitchFamily="18" charset="0"/>
              </a:rPr>
              <a:t>В.</a:t>
            </a:r>
            <a:r>
              <a:rPr lang="ru-RU" sz="1200" b="1" i="1" smtClean="0">
                <a:latin typeface="Times New Roman" pitchFamily="18" charset="0"/>
              </a:rPr>
              <a:t> </a:t>
            </a:r>
            <a:r>
              <a:rPr lang="ru-RU" sz="1200" b="1" smtClean="0">
                <a:latin typeface="Times New Roman" pitchFamily="18" charset="0"/>
              </a:rPr>
              <a:t>Кирпич лежит на земле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4. Как обозначается механическая работа?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       А.</a:t>
            </a:r>
            <a:r>
              <a:rPr lang="ru-RU" sz="1200" b="1" i="1" smtClean="0">
                <a:latin typeface="Times New Roman" pitchFamily="18" charset="0"/>
              </a:rPr>
              <a:t> F</a:t>
            </a:r>
            <a:r>
              <a:rPr lang="ru-RU" sz="1200" b="1" smtClean="0">
                <a:latin typeface="Times New Roman" pitchFamily="18" charset="0"/>
              </a:rPr>
              <a:t>     Б.</a:t>
            </a:r>
            <a:r>
              <a:rPr lang="ru-RU" sz="1200" b="1" i="1" smtClean="0">
                <a:latin typeface="Times New Roman" pitchFamily="18" charset="0"/>
              </a:rPr>
              <a:t> S</a:t>
            </a:r>
            <a:r>
              <a:rPr lang="ru-RU" sz="1200" b="1" smtClean="0">
                <a:latin typeface="Times New Roman" pitchFamily="18" charset="0"/>
              </a:rPr>
              <a:t>.    В.</a:t>
            </a:r>
            <a:r>
              <a:rPr lang="ru-RU" sz="1200" b="1" i="1" smtClean="0">
                <a:latin typeface="Times New Roman" pitchFamily="18" charset="0"/>
              </a:rPr>
              <a:t> A</a:t>
            </a:r>
            <a:r>
              <a:rPr lang="ru-RU" sz="1200" b="1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5 Для того, чтобы вычислить механическую работу, надо...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    А. силу умножить на путь.    Б. сложить силу и путь В. путь поделить на силу. 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6. В каких единицах измеряется механическая работа?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       А)  </a:t>
            </a:r>
            <a:r>
              <a:rPr lang="ru-RU" sz="1200" b="1" i="1" smtClean="0">
                <a:latin typeface="Times New Roman" pitchFamily="18" charset="0"/>
              </a:rPr>
              <a:t>Н     </a:t>
            </a:r>
            <a:r>
              <a:rPr lang="ru-RU" sz="1200" b="1" smtClean="0">
                <a:latin typeface="Times New Roman" pitchFamily="18" charset="0"/>
              </a:rPr>
              <a:t>Б) Па.         В) </a:t>
            </a:r>
            <a:r>
              <a:rPr lang="ru-RU" sz="1200" b="1" i="1" smtClean="0">
                <a:latin typeface="Times New Roman" pitchFamily="18" charset="0"/>
              </a:rPr>
              <a:t> </a:t>
            </a:r>
            <a:r>
              <a:rPr lang="ru-RU" sz="1200" b="1" smtClean="0">
                <a:latin typeface="Times New Roman" pitchFamily="18" charset="0"/>
              </a:rPr>
              <a:t>Дж</a:t>
            </a:r>
            <a:r>
              <a:rPr lang="ru-RU" sz="1200" b="1" i="1" smtClean="0">
                <a:latin typeface="Times New Roman" pitchFamily="18" charset="0"/>
              </a:rPr>
              <a:t> </a:t>
            </a:r>
            <a:endParaRPr lang="ru-RU" sz="1200" b="1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7. В каком случае  сила совершает положительную работу? 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А) Если направление действия силы совпадает с направлением движения тела.      Б) Если направление действия силы противоположно направлению движения тела В) Работа всегда имеет положительное значение.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8. Может ли сила совершать отрицательную работу?</a:t>
            </a:r>
          </a:p>
          <a:p>
            <a:pPr>
              <a:lnSpc>
                <a:spcPct val="55000"/>
              </a:lnSpc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 А)  Не может.  Б) Может, если направление силы, действующей на тело, противоположно направлению </a:t>
            </a:r>
          </a:p>
          <a:p>
            <a:pPr>
              <a:lnSpc>
                <a:spcPct val="55000"/>
              </a:lnSpc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движения.   В) Может, если тело не двигается </a:t>
            </a:r>
          </a:p>
          <a:p>
            <a:pPr>
              <a:lnSpc>
                <a:spcPct val="55000"/>
              </a:lnSpc>
              <a:buFont typeface="Wingdings" pitchFamily="2" charset="2"/>
              <a:buNone/>
            </a:pPr>
            <a:endParaRPr lang="ru-RU" sz="1200" b="1" smtClean="0">
              <a:latin typeface="Times New Roman" pitchFamily="18" charset="0"/>
            </a:endParaRPr>
          </a:p>
          <a:p>
            <a:pPr>
              <a:lnSpc>
                <a:spcPct val="55000"/>
              </a:lnSpc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9. Может ли механическая работа равняться нулю</a:t>
            </a:r>
            <a:r>
              <a:rPr lang="ru-RU" sz="1200" b="1" smtClean="0"/>
              <a:t>?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/>
              <a:t> </a:t>
            </a:r>
            <a:r>
              <a:rPr lang="ru-RU" sz="1200" b="1" smtClean="0">
                <a:latin typeface="Times New Roman" pitchFamily="18" charset="0"/>
              </a:rPr>
              <a:t>А)  Не может  Б) Может, если направление силы, действующей на тело, противоположно направлению движения.        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В) Может, если направление силы, действующей на тело, перпендикулярно направлению движения   </a:t>
            </a:r>
          </a:p>
          <a:p>
            <a:pPr>
              <a:buFont typeface="Wingdings" pitchFamily="2" charset="2"/>
              <a:buNone/>
            </a:pPr>
            <a:endParaRPr lang="ru-RU" sz="1200" b="1" smtClean="0">
              <a:latin typeface="Times New Roman" pitchFamily="18" charset="0"/>
            </a:endParaRP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10.  Вычислите работу, которая совершается при перемещении тела на 4 м под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             действием силы 12 Н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ru-RU" sz="1200" b="1" smtClean="0">
              <a:latin typeface="Times New Roman" pitchFamily="18" charset="0"/>
            </a:endParaRP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А)</a:t>
            </a:r>
            <a:r>
              <a:rPr lang="ru-RU" sz="1200" b="1" i="1" smtClean="0">
                <a:latin typeface="Times New Roman" pitchFamily="18" charset="0"/>
              </a:rPr>
              <a:t>  </a:t>
            </a:r>
            <a:r>
              <a:rPr lang="ru-RU" sz="1200" b="1" smtClean="0">
                <a:latin typeface="Times New Roman" pitchFamily="18" charset="0"/>
              </a:rPr>
              <a:t>16 Н.      Б</a:t>
            </a:r>
            <a:r>
              <a:rPr lang="ru-RU" sz="1200" b="1" i="1" smtClean="0">
                <a:latin typeface="Times New Roman" pitchFamily="18" charset="0"/>
              </a:rPr>
              <a:t> </a:t>
            </a:r>
            <a:r>
              <a:rPr lang="ru-RU" sz="1200" b="1" smtClean="0">
                <a:latin typeface="Times New Roman" pitchFamily="18" charset="0"/>
              </a:rPr>
              <a:t>48 Н      В) 4 </a:t>
            </a:r>
            <a:r>
              <a:rPr lang="ru-RU" sz="1200" b="1" i="1" smtClean="0">
                <a:latin typeface="Times New Roman" pitchFamily="18" charset="0"/>
              </a:rPr>
              <a:t> </a:t>
            </a:r>
            <a:r>
              <a:rPr lang="ru-RU" sz="1200" b="1" smtClean="0">
                <a:latin typeface="Times New Roman" pitchFamily="18" charset="0"/>
              </a:rPr>
              <a:t>Н</a:t>
            </a:r>
            <a:r>
              <a:rPr lang="ru-RU" sz="1200" smtClean="0">
                <a:latin typeface="Times New Roman" pitchFamily="18" charset="0"/>
              </a:rPr>
              <a:t> </a:t>
            </a:r>
            <a:r>
              <a:rPr lang="ru-RU" sz="1200" b="1" smtClean="0">
                <a:latin typeface="Times New Roman" pitchFamily="18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ru-RU" sz="1200" b="1" smtClean="0">
                <a:latin typeface="Times New Roman" pitchFamily="18" charset="0"/>
              </a:rPr>
              <a:t> 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929563" y="428625"/>
            <a:ext cx="100806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>
              <a:latin typeface="Verdana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b="1">
                <a:latin typeface="Verdana" pitchFamily="34" charset="0"/>
              </a:rPr>
              <a:t>1. В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>
              <a:latin typeface="Verdana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b="1">
                <a:latin typeface="Verdana" pitchFamily="34" charset="0"/>
              </a:rPr>
              <a:t>2. В 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>
              <a:latin typeface="Verdana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b="1">
                <a:latin typeface="Verdana" pitchFamily="34" charset="0"/>
              </a:rPr>
              <a:t>3. Б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>
              <a:latin typeface="Verdana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b="1">
                <a:latin typeface="Verdana" pitchFamily="34" charset="0"/>
              </a:rPr>
              <a:t>4. В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>
              <a:latin typeface="Verdana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b="1">
                <a:latin typeface="Verdana" pitchFamily="34" charset="0"/>
              </a:rPr>
              <a:t>5. А 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>
              <a:latin typeface="Verdana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b="1">
                <a:latin typeface="Verdana" pitchFamily="34" charset="0"/>
              </a:rPr>
              <a:t>6. В 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>
              <a:latin typeface="Verdana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b="1">
                <a:latin typeface="Verdana" pitchFamily="34" charset="0"/>
              </a:rPr>
              <a:t>7. А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>
              <a:latin typeface="Verdana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b="1">
                <a:latin typeface="Verdana" pitchFamily="34" charset="0"/>
              </a:rPr>
              <a:t>8. Б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b="1">
                <a:latin typeface="Verdana" pitchFamily="34" charset="0"/>
              </a:rPr>
              <a:t>9. В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b="1">
                <a:latin typeface="Verdana" pitchFamily="34" charset="0"/>
              </a:rPr>
              <a:t>10.Б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>
              <a:latin typeface="Verdana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ru-RU" sz="2000" b="1">
              <a:latin typeface="Verdana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572125" y="0"/>
            <a:ext cx="2071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Проверка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0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0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06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06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06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06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§ 53 упр. 28 (1, 3, 4.) Ответить на вопросы в конце параграфа. Определить работу силы тяжести при подъёме портфеля.</a:t>
            </a:r>
            <a:br>
              <a:rPr lang="ru-RU" smtClean="0"/>
            </a:br>
            <a:r>
              <a:rPr lang="ru-RU" smtClean="0"/>
              <a:t>Подготовить высказывания, пословицы, поговорки о работе, труде.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/>
          <p:cNvSpPr>
            <a:spLocks noChangeArrowheads="1" noChangeShapeType="1" noTextEdit="1"/>
          </p:cNvSpPr>
          <p:nvPr/>
        </p:nvSpPr>
        <p:spPr bwMode="auto">
          <a:xfrm>
            <a:off x="3708400" y="2060575"/>
            <a:ext cx="24479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latin typeface="Arial"/>
                <a:cs typeface="Arial"/>
              </a:rPr>
              <a:t>раздражен</a:t>
            </a:r>
          </a:p>
        </p:txBody>
      </p:sp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2724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встревожен</a:t>
            </a: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6084888" y="4305300"/>
            <a:ext cx="24892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безразличен</a:t>
            </a:r>
          </a:p>
        </p:txBody>
      </p:sp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6804025" y="1412875"/>
            <a:ext cx="17494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спокоен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2733675" y="5449888"/>
            <a:ext cx="40005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радостно восхищен</a:t>
            </a:r>
          </a:p>
        </p:txBody>
      </p:sp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827088" y="4508500"/>
            <a:ext cx="205740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удивлен</a:t>
            </a:r>
          </a:p>
        </p:txBody>
      </p:sp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1063625" y="3006725"/>
            <a:ext cx="7464425" cy="85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Ваше настроение</a:t>
            </a:r>
          </a:p>
        </p:txBody>
      </p:sp>
      <p:sp>
        <p:nvSpPr>
          <p:cNvPr id="34825" name="Заголовок 8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08062"/>
          </a:xfrm>
        </p:spPr>
        <p:txBody>
          <a:bodyPr/>
          <a:lstStyle/>
          <a:p>
            <a:pPr algn="ctr"/>
            <a:r>
              <a:rPr lang="ru-RU" sz="4800" b="1" smtClean="0"/>
              <a:t>Рефлексия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86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1" grpId="0" animBg="1"/>
      <p:bldP spid="68612" grpId="0" animBg="1"/>
      <p:bldP spid="68613" grpId="0" animBg="1"/>
      <p:bldP spid="68614" grpId="0" animBg="1"/>
      <p:bldP spid="68615" grpId="0" animBg="1"/>
      <p:bldP spid="686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5408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bg2"/>
                </a:solidFill>
              </a:rPr>
              <a:t>Литература: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dirty="0" smtClean="0"/>
              <a:t>А.В.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Учебник физики 7 класс. </a:t>
            </a:r>
          </a:p>
          <a:p>
            <a:pPr>
              <a:lnSpc>
                <a:spcPct val="80000"/>
              </a:lnSpc>
              <a:defRPr/>
            </a:pPr>
            <a:r>
              <a:rPr lang="ru-RU" sz="1800" dirty="0" smtClean="0"/>
              <a:t>А.В. </a:t>
            </a:r>
            <a:r>
              <a:rPr lang="ru-RU" sz="1800" dirty="0" err="1" smtClean="0"/>
              <a:t>Перышкин</a:t>
            </a:r>
            <a:r>
              <a:rPr lang="ru-RU" sz="1800" dirty="0" smtClean="0"/>
              <a:t>. Сборник задач по физике 7-9 класс.  </a:t>
            </a:r>
          </a:p>
          <a:p>
            <a:pPr>
              <a:lnSpc>
                <a:spcPct val="80000"/>
              </a:lnSpc>
              <a:defRPr/>
            </a:pPr>
            <a:r>
              <a:rPr lang="ru-RU" sz="1800" dirty="0" smtClean="0"/>
              <a:t>Марон А.Е., Е.А Марон  Дидактический материал 7 класс.</a:t>
            </a:r>
          </a:p>
          <a:p>
            <a:pPr>
              <a:lnSpc>
                <a:spcPct val="80000"/>
              </a:lnSpc>
              <a:defRPr/>
            </a:pPr>
            <a:r>
              <a:rPr lang="ru-RU" sz="1800" dirty="0" smtClean="0"/>
              <a:t>Марон А.Е., Е.А Марон  Сборник качественных задач по физике. 7-9 класс.</a:t>
            </a:r>
          </a:p>
          <a:p>
            <a:pPr>
              <a:lnSpc>
                <a:spcPct val="80000"/>
              </a:lnSpc>
              <a:defRPr/>
            </a:pPr>
            <a:r>
              <a:rPr lang="ru-RU" sz="1800" dirty="0" smtClean="0"/>
              <a:t>В.И. </a:t>
            </a:r>
            <a:r>
              <a:rPr lang="ru-RU" sz="1800" dirty="0" err="1" smtClean="0"/>
              <a:t>Лукашик</a:t>
            </a:r>
            <a:r>
              <a:rPr lang="ru-RU" sz="1800" dirty="0" smtClean="0"/>
              <a:t>  Сборник задач по физике 7-9 класс.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Интернет – ресурсы: 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hlinkClick r:id="rId2"/>
              </a:rPr>
              <a:t>http://mymark.narod.ru/kab/ssosud.jpg</a:t>
            </a:r>
            <a:r>
              <a:rPr lang="ru-RU" sz="2000" dirty="0" smtClean="0"/>
              <a:t>;</a:t>
            </a:r>
            <a:endParaRPr lang="ru-RU" sz="2000" dirty="0" smtClean="0">
              <a:hlinkClick r:id="rId3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hlinkClick r:id="rId3"/>
              </a:rPr>
              <a:t>http://sc.uriit.ru/dlrstore/47802304-57bc-4fdb-ae78-d1c481245954/7_189.swf</a:t>
            </a:r>
            <a:r>
              <a:rPr lang="ru-RU" sz="2000" dirty="0" smtClean="0"/>
              <a:t>;</a:t>
            </a:r>
            <a:endParaRPr lang="ru-RU" sz="2000" dirty="0" smtClean="0">
              <a:hlinkClick r:id="rId4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hlinkClick r:id="rId4"/>
              </a:rPr>
              <a:t>http://www.spb-guide.ru/foto_8633.htm</a:t>
            </a:r>
            <a:endParaRPr lang="ru-RU" sz="2000" dirty="0" smtClean="0">
              <a:hlinkClick r:id="rId5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hlinkClick r:id="rId5"/>
              </a:rPr>
              <a:t>http://www.ilovepetersburg.ru/content/petergof-petrodvorets-fontany-fotogalereya-4-mb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/>
              <a:t>Используемые ресурсы ЕКЦОР: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 </a:t>
            </a:r>
            <a:r>
              <a:rPr lang="ru-RU" sz="2000" b="1" smtClean="0">
                <a:hlinkClick r:id="rId2"/>
              </a:rPr>
              <a:t>http://school-collection.edu.ru/catalog/res/85292ef2-631e-4ebf-8469-a838920777da/?</a:t>
            </a:r>
            <a:endParaRPr lang="ru-RU" sz="2000" b="1" smtClean="0"/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 </a:t>
            </a:r>
            <a:r>
              <a:rPr lang="ru-RU" sz="2000" b="1" smtClean="0">
                <a:hlinkClick r:id="rId3"/>
              </a:rPr>
              <a:t>http://school-collection.edu.ru/catalog/res/59b11a0d-7bf6-482d-b767-89649b68782f/?interface=pupil&amp;class=49&amp;subject=30</a:t>
            </a:r>
            <a:endParaRPr lang="ru-RU" sz="2000" b="1" smtClean="0"/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 </a:t>
            </a:r>
            <a:r>
              <a:rPr lang="ru-RU" sz="2000" b="1" smtClean="0">
                <a:hlinkClick r:id="rId4"/>
              </a:rPr>
              <a:t>http://school-collection.edu.ru/catalog/res/f1ce3215-0914-4c91-af8e-91e11f41f04b/?</a:t>
            </a:r>
            <a:r>
              <a:rPr lang="ru-RU" sz="2000" b="1" smtClean="0"/>
              <a:t>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 </a:t>
            </a:r>
            <a:r>
              <a:rPr lang="ru-RU" sz="2000" b="1" smtClean="0">
                <a:hlinkClick r:id="rId5"/>
              </a:rPr>
              <a:t>http://school-collection.edu.ru/catalog/res/172203a3-f7bf-4670-85cd-a4c37739528a/?</a:t>
            </a:r>
            <a:endParaRPr lang="ru-RU" sz="2000" b="1" smtClean="0"/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hlinkClick r:id="rId6"/>
              </a:rPr>
              <a:t>http://school-collection.edu.ru/catalog/res/ad6bcf58-1e60-fc0c-2b2f-ce7d1b009505/?</a:t>
            </a: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chemeClr val="bg2"/>
                </a:solidFill>
              </a:rPr>
              <a:t>Сила упругости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возникают при деформации;</a:t>
            </a:r>
            <a:r>
              <a:rPr lang="ru-RU" smtClean="0"/>
              <a:t> </a:t>
            </a:r>
          </a:p>
          <a:p>
            <a:r>
              <a:rPr lang="ru-RU" smtClean="0">
                <a:solidFill>
                  <a:schemeClr val="tx2"/>
                </a:solidFill>
              </a:rPr>
              <a:t>одновременно у двух тел;             </a:t>
            </a:r>
          </a:p>
          <a:p>
            <a:r>
              <a:rPr lang="ru-RU" smtClean="0">
                <a:solidFill>
                  <a:schemeClr val="tx2"/>
                </a:solidFill>
              </a:rPr>
              <a:t>перпендикулярны поверхности;</a:t>
            </a:r>
          </a:p>
          <a:p>
            <a:r>
              <a:rPr lang="ru-RU" smtClean="0">
                <a:solidFill>
                  <a:schemeClr val="tx2"/>
                </a:solidFill>
              </a:rPr>
              <a:t>противоположны  смещению; </a:t>
            </a:r>
          </a:p>
          <a:p>
            <a:r>
              <a:rPr lang="ru-RU" smtClean="0">
                <a:solidFill>
                  <a:schemeClr val="tx2"/>
                </a:solidFill>
              </a:rPr>
              <a:t>при малых деформациях выполняется закон Гука   F упр = -к 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chemeClr val="bg2"/>
                </a:solidFill>
              </a:rPr>
              <a:t>Сила тяжести</a:t>
            </a:r>
            <a:r>
              <a:rPr lang="ru-RU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сила, с которой Земля притягивает к себе тело; </a:t>
            </a:r>
          </a:p>
          <a:p>
            <a:r>
              <a:rPr lang="ru-RU" smtClean="0">
                <a:solidFill>
                  <a:schemeClr val="tx2"/>
                </a:solidFill>
              </a:rPr>
              <a:t>формула для нахождения силы тяжести    Fт =mg; </a:t>
            </a:r>
          </a:p>
          <a:p>
            <a:r>
              <a:rPr lang="ru-RU" smtClean="0">
                <a:solidFill>
                  <a:schemeClr val="tx2"/>
                </a:solidFill>
              </a:rPr>
              <a:t>направлена по радиусу  к центру Земли;</a:t>
            </a:r>
          </a:p>
          <a:p>
            <a:r>
              <a:rPr lang="ru-RU" smtClean="0">
                <a:solidFill>
                  <a:schemeClr val="tx2"/>
                </a:solidFill>
              </a:rPr>
              <a:t>не зависит от массы тела;  </a:t>
            </a:r>
          </a:p>
          <a:p>
            <a:r>
              <a:rPr lang="ru-RU" smtClean="0">
                <a:solidFill>
                  <a:schemeClr val="tx2"/>
                </a:solidFill>
              </a:rPr>
              <a:t> относится к гравитационным силам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34253" t="17036" r="13768" b="5879"/>
          <a:stretch>
            <a:fillRect/>
          </a:stretch>
        </p:blipFill>
        <p:spPr bwMode="auto">
          <a:xfrm>
            <a:off x="2143125" y="5000625"/>
            <a:ext cx="16779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6048375" cy="1079500"/>
          </a:xfrm>
        </p:spPr>
        <p:txBody>
          <a:bodyPr/>
          <a:lstStyle/>
          <a:p>
            <a:r>
              <a:rPr lang="ru-RU" b="1" smtClean="0"/>
              <a:t>Сила трения покоя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075612" cy="475297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   </a:t>
            </a:r>
            <a:r>
              <a:rPr lang="ru-RU" sz="2400" b="1" smtClean="0"/>
              <a:t>Сила трения покоя - сила, действующая на тело со стороны соприкасающегося с ним другого тела вдоль поверхности соприкосновения тел, если тела покоятся относительно друг друга. </a:t>
            </a:r>
          </a:p>
          <a:p>
            <a:pPr>
              <a:buFontTx/>
              <a:buNone/>
            </a:pPr>
            <a:endParaRPr lang="ru-RU" sz="2400" b="1" smtClean="0"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11268" name="Picture 5" descr="tr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860800"/>
            <a:ext cx="2952750" cy="20605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1269" name="Picture 7" descr="1-13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9375"/>
            <a:ext cx="38163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86750" cy="1357313"/>
          </a:xfrm>
        </p:spPr>
        <p:txBody>
          <a:bodyPr/>
          <a:lstStyle/>
          <a:p>
            <a:r>
              <a:rPr lang="ru-RU" b="1" smtClean="0"/>
              <a:t>Сила трения скольжения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640762" cy="4894262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   </a:t>
            </a:r>
            <a:r>
              <a:rPr lang="ru-RU" sz="2400" b="1" smtClean="0"/>
              <a:t>Сила трения скольжения - сила трения, возникающая при относительном движении соприкасающихся тел и направленная против скорости их относительного движения. </a:t>
            </a:r>
          </a:p>
          <a:p>
            <a:endParaRPr lang="ru-RU" smtClean="0"/>
          </a:p>
        </p:txBody>
      </p:sp>
      <p:pic>
        <p:nvPicPr>
          <p:cNvPr id="12292" name="Picture 5" descr="1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44900"/>
            <a:ext cx="30956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1187450" y="3068638"/>
            <a:ext cx="17272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F</a:t>
            </a:r>
            <a:r>
              <a:rPr lang="ru-RU" sz="2400" b="1"/>
              <a:t>тр.=</a:t>
            </a:r>
            <a:r>
              <a:rPr lang="en-US" sz="2400" b="1"/>
              <a:t>µN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15312" cy="1428750"/>
          </a:xfrm>
        </p:spPr>
        <p:txBody>
          <a:bodyPr/>
          <a:lstStyle/>
          <a:p>
            <a:r>
              <a:rPr lang="ru-RU" b="1" smtClean="0"/>
              <a:t>Сила трения качения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424862" cy="460692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   </a:t>
            </a:r>
            <a:r>
              <a:rPr lang="ru-RU" sz="2400" b="1" smtClean="0"/>
              <a:t>Сила трения качения возникает при условии, когда одно тело катится по поверхности другого.</a:t>
            </a:r>
          </a:p>
          <a:p>
            <a:pPr algn="ctr">
              <a:buFontTx/>
              <a:buNone/>
            </a:pPr>
            <a:r>
              <a:rPr lang="ru-RU" b="1" i="1" smtClean="0"/>
              <a:t>F</a:t>
            </a:r>
            <a:r>
              <a:rPr lang="ru-RU" b="1" baseline="-30000" smtClean="0"/>
              <a:t>тр. качения</a:t>
            </a:r>
            <a:r>
              <a:rPr lang="ru-RU" b="1" smtClean="0"/>
              <a:t>&lt;&lt; </a:t>
            </a:r>
            <a:r>
              <a:rPr lang="ru-RU" b="1" i="1" smtClean="0"/>
              <a:t>F</a:t>
            </a:r>
            <a:r>
              <a:rPr lang="ru-RU" b="1" baseline="-30000" smtClean="0"/>
              <a:t>тр.  скольжения</a:t>
            </a:r>
            <a:endParaRPr lang="ru-RU" b="1" smtClean="0"/>
          </a:p>
          <a:p>
            <a:pPr algn="ctr">
              <a:buFontTx/>
              <a:buNone/>
            </a:pPr>
            <a:endParaRPr lang="ru-RU" b="1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ru-RU" b="1" smtClean="0"/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13316" name="Picture 6" descr="Image8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363"/>
            <a:ext cx="2592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fric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149725"/>
            <a:ext cx="30972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800" smtClean="0"/>
              <a:t>Механическая работа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smtClean="0">
                <a:latin typeface="Times New Roman" pitchFamily="18" charset="0"/>
              </a:rPr>
              <a:t> Термин «Работа» ввел французский ученый Ж. Понселе.</a:t>
            </a:r>
          </a:p>
          <a:p>
            <a:pPr>
              <a:buFont typeface="Wingdings" pitchFamily="2" charset="2"/>
              <a:buNone/>
            </a:pPr>
            <a:r>
              <a:rPr lang="ru-RU" sz="4000" smtClean="0">
                <a:latin typeface="Times New Roman" pitchFamily="18" charset="0"/>
              </a:rPr>
              <a:t>Работа - это деятельность человека.</a:t>
            </a:r>
          </a:p>
          <a:p>
            <a:pPr>
              <a:buFont typeface="Wingdings" pitchFamily="2" charset="2"/>
              <a:buNone/>
            </a:pPr>
            <a:endParaRPr lang="ru-RU" sz="4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Уровень">
  <a:themeElements>
    <a:clrScheme name="Другая 1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666600"/>
      </a:hlink>
      <a:folHlink>
        <a:srgbClr val="CC9900"/>
      </a:folHlink>
    </a:clrScheme>
    <a:fontScheme name="1_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4776007</TotalTime>
  <Words>1125</Words>
  <Application>Microsoft Office PowerPoint</Application>
  <PresentationFormat>Экран (4:3)</PresentationFormat>
  <Paragraphs>230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Times New Roman</vt:lpstr>
      <vt:lpstr>Arial</vt:lpstr>
      <vt:lpstr>Garamond</vt:lpstr>
      <vt:lpstr>Verdana</vt:lpstr>
      <vt:lpstr>Wingdings</vt:lpstr>
      <vt:lpstr>Calibri</vt:lpstr>
      <vt:lpstr>a_BodoniNova</vt:lpstr>
      <vt:lpstr>Symbol</vt:lpstr>
      <vt:lpstr>1_Уровень</vt:lpstr>
      <vt:lpstr>Microsoft Visio Drawing</vt:lpstr>
      <vt:lpstr>Microsoft Equation 3.0</vt:lpstr>
      <vt:lpstr>Механическая работа</vt:lpstr>
      <vt:lpstr>Объяснить пословицы и поговорки</vt:lpstr>
      <vt:lpstr>Актуализация знаний учащихся</vt:lpstr>
      <vt:lpstr>Сила упругости</vt:lpstr>
      <vt:lpstr>Сила тяжести </vt:lpstr>
      <vt:lpstr>Сила трения покоя</vt:lpstr>
      <vt:lpstr>Сила трения скольжения</vt:lpstr>
      <vt:lpstr>Сила трения качения</vt:lpstr>
      <vt:lpstr>Механическая работа</vt:lpstr>
      <vt:lpstr>Примеры механической работы</vt:lpstr>
      <vt:lpstr>Слайд 11</vt:lpstr>
      <vt:lpstr>Слайд 12</vt:lpstr>
      <vt:lpstr>Механическая работа</vt:lpstr>
      <vt:lpstr>Формула для расчета работы</vt:lpstr>
      <vt:lpstr>Джоуль Джеймс  Прескотт (1818—1889)</vt:lpstr>
      <vt:lpstr>Слайд 16</vt:lpstr>
      <vt:lpstr>Формула для расчета работы</vt:lpstr>
      <vt:lpstr>Когда работа совершается?</vt:lpstr>
      <vt:lpstr>Когда работа совершается?</vt:lpstr>
      <vt:lpstr>Когда работа совершается?</vt:lpstr>
      <vt:lpstr>Работа может быть как положительной, так и отрицательной</vt:lpstr>
      <vt:lpstr>Слайд 22</vt:lpstr>
      <vt:lpstr>Работа может быть как положительной, так и отрицательной</vt:lpstr>
      <vt:lpstr>Условия, при которых работа не равна нулю</vt:lpstr>
      <vt:lpstr>Закрепление материала</vt:lpstr>
      <vt:lpstr>Слайд 26</vt:lpstr>
      <vt:lpstr>Задача: В каком случае совершается механическая работа? </vt:lpstr>
      <vt:lpstr>1. В каком из перечисленных случаев совершается механическая работа?</vt:lpstr>
      <vt:lpstr>Физическая пауза</vt:lpstr>
      <vt:lpstr>Тест</vt:lpstr>
      <vt:lpstr>Домашнее задание</vt:lpstr>
      <vt:lpstr>Рефлексия</vt:lpstr>
      <vt:lpstr>Литература:</vt:lpstr>
      <vt:lpstr>Используемые ресурсы ЕКЦОР:</vt:lpstr>
    </vt:vector>
  </TitlesOfParts>
  <Company>БММЦ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Механическая работа</dc:title>
  <dc:creator>Админ</dc:creator>
  <cp:lastModifiedBy>Дарёна</cp:lastModifiedBy>
  <cp:revision>69</cp:revision>
  <dcterms:created xsi:type="dcterms:W3CDTF">2011-04-21T11:17:56Z</dcterms:created>
  <dcterms:modified xsi:type="dcterms:W3CDTF">2012-04-19T18:31:44Z</dcterms:modified>
</cp:coreProperties>
</file>