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6" r:id="rId4"/>
    <p:sldId id="259" r:id="rId5"/>
    <p:sldId id="260" r:id="rId6"/>
    <p:sldId id="261" r:id="rId7"/>
    <p:sldId id="268" r:id="rId8"/>
    <p:sldId id="262" r:id="rId9"/>
    <p:sldId id="300" r:id="rId10"/>
    <p:sldId id="285" r:id="rId11"/>
    <p:sldId id="286" r:id="rId12"/>
    <p:sldId id="295" r:id="rId13"/>
    <p:sldId id="307" r:id="rId14"/>
    <p:sldId id="267" r:id="rId15"/>
    <p:sldId id="271" r:id="rId16"/>
    <p:sldId id="273" r:id="rId17"/>
    <p:sldId id="287" r:id="rId18"/>
    <p:sldId id="288" r:id="rId19"/>
    <p:sldId id="276" r:id="rId20"/>
    <p:sldId id="277" r:id="rId21"/>
    <p:sldId id="278" r:id="rId22"/>
    <p:sldId id="302" r:id="rId23"/>
    <p:sldId id="303" r:id="rId24"/>
    <p:sldId id="304" r:id="rId25"/>
    <p:sldId id="293" r:id="rId26"/>
    <p:sldId id="294" r:id="rId27"/>
    <p:sldId id="297" r:id="rId28"/>
    <p:sldId id="298" r:id="rId29"/>
    <p:sldId id="299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CCFF"/>
    <a:srgbClr val="FFCCCC"/>
    <a:srgbClr val="66CCFF"/>
    <a:srgbClr val="99FFCC"/>
    <a:srgbClr val="FFCC99"/>
    <a:srgbClr val="00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77A312-A185-4C84-9B94-4732E37D9A6D}" type="datetimeFigureOut">
              <a:rPr lang="ru-RU"/>
              <a:pPr>
                <a:defRPr/>
              </a:pPr>
              <a:t>19.04.2012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3EF9701-126F-4734-A75A-BA1D10C8B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E6D349-7BC5-4355-82BA-1CF2C4536052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5F5A5D-13C5-47B3-A40B-9A335E2880BF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E5A89-905C-46C6-A663-1E5F7BD33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7B7BA-EF5B-4C15-BCE8-F9648A63E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23991-1747-4899-ADBD-D34BC3256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87928-7AB4-48F7-BD38-45C6C3762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C73FE-FB3B-4F7A-AE1D-713E1A5EE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B6610-3F67-4C08-B969-C570DE347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83E64-448F-4280-8F3C-952EA377D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92B3F-7D1A-43DA-92C1-114C781BF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20023-F9BC-49C4-8659-D70E36A70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11DFF-4B47-41B4-A807-95F4DE0B3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557AE-32F7-48DF-8B63-D1F38D359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F5CD1-3062-4E0F-A53F-EE0B87DDE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CE8C6-9AA9-4182-89DD-0CA41D824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C3CADD4-D0D1-4936-9AAB-5306F74A7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«Автор и герой в романе </a:t>
            </a:r>
            <a:br>
              <a:rPr lang="ru-RU" sz="4000" b="1" smtClean="0"/>
            </a:br>
            <a:r>
              <a:rPr lang="ru-RU" sz="4000" b="1" smtClean="0"/>
              <a:t>«Отцы и дети»</a:t>
            </a:r>
          </a:p>
        </p:txBody>
      </p:sp>
      <p:pic>
        <p:nvPicPr>
          <p:cNvPr id="2054" name="Picture 6" descr="тургенев,67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1628775"/>
            <a:ext cx="3960813" cy="5229225"/>
          </a:xfrm>
          <a:noFill/>
        </p:spPr>
      </p:pic>
      <p:pic>
        <p:nvPicPr>
          <p:cNvPr id="2056" name="Picture 8" descr="сканирование00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3141663"/>
            <a:ext cx="3024188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Рафаэл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26988"/>
            <a:ext cx="612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411413" y="6491288"/>
            <a:ext cx="3744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</a:rPr>
              <a:t>Рафаэль Санти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Рафаэль с друго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0"/>
            <a:ext cx="64087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763713" y="6308725"/>
            <a:ext cx="4968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</a:rPr>
              <a:t>Рафаэль. Автопортрет с другом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мадонн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260350"/>
            <a:ext cx="5437188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1763713" y="6461125"/>
            <a:ext cx="4824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Рафаэль. Сикстинская Мадонна.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714375" y="6143625"/>
            <a:ext cx="8229600" cy="511175"/>
          </a:xfrm>
        </p:spPr>
        <p:txBody>
          <a:bodyPr/>
          <a:lstStyle/>
          <a:p>
            <a:pPr eaLnBrk="1" hangingPunct="1"/>
            <a:r>
              <a:rPr lang="ru-RU" smtClean="0"/>
              <a:t>Франц Петер Шуберт</a:t>
            </a:r>
          </a:p>
        </p:txBody>
      </p:sp>
      <p:pic>
        <p:nvPicPr>
          <p:cNvPr id="1028" name="Содержимое 3" descr="b00t9f0d_640_360[1]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85750" y="785813"/>
            <a:ext cx="8396288" cy="4857750"/>
          </a:xfrm>
        </p:spPr>
      </p:pic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8001000" y="6072188"/>
          <a:ext cx="742950" cy="485775"/>
        </p:xfrm>
        <a:graphic>
          <a:graphicData uri="http://schemas.openxmlformats.org/presentationml/2006/ole">
            <p:oleObj spid="_x0000_s1026" name="Пакет" r:id="rId5" imgW="74304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ТРЕТИЙ ВОПРОС.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ОТНОШЕНИЕ АВТОРА И ГЕРОЯ К ПРИРОДЕ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88" name="Group 40"/>
          <p:cNvGraphicFramePr>
            <a:graphicFrameLocks noGrp="1"/>
          </p:cNvGraphicFramePr>
          <p:nvPr>
            <p:ph idx="1"/>
          </p:nvPr>
        </p:nvGraphicFramePr>
        <p:xfrm>
          <a:off x="395288" y="1916113"/>
          <a:ext cx="8229600" cy="4608513"/>
        </p:xfrm>
        <a:graphic>
          <a:graphicData uri="http://schemas.openxmlformats.org/drawingml/2006/table">
            <a:tbl>
              <a:tblPr/>
              <a:tblGrid>
                <a:gridCol w="638175"/>
                <a:gridCol w="3617912"/>
                <a:gridCol w="1562100"/>
                <a:gridCol w="1417638"/>
                <a:gridCol w="993775"/>
              </a:tblGrid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ЦИТАТЫ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какому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вопросу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Кто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говорит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«Природа не храм, а мастерская, и чело- век в ней работник»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«И природа пустяки?»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«Не сочувствовать …природе?..»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«Уже вечерело; солнце скрылось за небольшую осиновую рощу, лежавшую в полверсте от сада: тень от неё без конца тянулась через неподвижные поля…»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«Как хорошо, боже мой!»- подумал Николай Петрович, и любимые стихи пришли на уста…»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Отношение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автора и ге-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роя  к природе.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Аркадий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Николай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Петрович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Николай Пет-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рович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 гл.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6" descr="лето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0"/>
            <a:ext cx="820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1979613" y="6165850"/>
            <a:ext cx="5113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</a:rPr>
              <a:t>            Спасское-Лутовиново.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Picture 4" descr="осен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0"/>
            <a:ext cx="8424863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2339975" y="6092825"/>
            <a:ext cx="4195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1835150" y="6078538"/>
            <a:ext cx="489743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          Спасское-Лутовиново.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4" descr="вече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0"/>
            <a:ext cx="864235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555875" y="6165850"/>
            <a:ext cx="3311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Спасское-Лутовиново. Вечер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313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ЧЕТВЁРТЫЙ ВОПРОС.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b="1" smtClean="0"/>
              <a:t>ВЗГЛЯДЫ АВТОРА И ГЕРОЯ НА</a:t>
            </a:r>
            <a:br>
              <a:rPr lang="ru-RU" b="1" smtClean="0"/>
            </a:br>
            <a:r>
              <a:rPr lang="ru-RU" b="1" smtClean="0"/>
              <a:t>ЛЮБОВЬ.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5891212"/>
          </a:xfrm>
        </p:spPr>
        <p:txBody>
          <a:bodyPr/>
          <a:lstStyle/>
          <a:p>
            <a:pPr algn="l" eaLnBrk="1" hangingPunct="1"/>
            <a:r>
              <a:rPr lang="ru-RU" b="1" smtClean="0"/>
              <a:t>…Если читатель не полюбит  Базарова..,- я виноват и не достиг своей цели.</a:t>
            </a:r>
            <a:br>
              <a:rPr lang="ru-RU" b="1" smtClean="0"/>
            </a:br>
            <a:r>
              <a:rPr lang="ru-RU" b="1" smtClean="0"/>
              <a:t>                        И.С.Тургенев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19250" y="0"/>
            <a:ext cx="5743575" cy="6286500"/>
          </a:xfrm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2339975" y="6308725"/>
            <a:ext cx="3744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Евгений Базаров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92275" y="260350"/>
            <a:ext cx="5492750" cy="5876925"/>
          </a:xfrm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2268538" y="6237288"/>
            <a:ext cx="4033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Анна Сергеевна Одинцова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610" name="Group 74"/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5851525"/>
        </p:xfrm>
        <a:graphic>
          <a:graphicData uri="http://schemas.openxmlformats.org/drawingml/2006/table">
            <a:tbl>
              <a:tblPr/>
              <a:tblGrid>
                <a:gridCol w="873125"/>
                <a:gridCol w="3490913"/>
                <a:gridCol w="1746250"/>
                <a:gridCol w="1163637"/>
                <a:gridCol w="955675"/>
              </a:tblGrid>
              <a:tr h="95567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Цитаты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Вопрос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Чьи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№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что за таинственные отношения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между мужчиной и женщиной? Мы,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физиологи, знаем, какие это отноше-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ния. Это все романтизм, чепуха,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гниль, художество»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«Ты придаешь значение браку…»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«Нравится тебе женщина, старайся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добиться толку; а нельзя – ну, не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надо, отвернись – земля клином не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сошлась»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«Базаров был великий охотник до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 и женской красоты, но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любовь в смысле идеальном, или, как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 выражался, романтическом, назы-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 белибердой, непростительной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дурью…»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Взгляды автора и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героя на любовь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Базаров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Базаров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Базаров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5гл.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гл.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гл.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17гл.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76438" y="620713"/>
            <a:ext cx="4640262" cy="5721350"/>
          </a:xfrm>
          <a:noFill/>
        </p:spPr>
      </p:pic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2535238" y="6400800"/>
            <a:ext cx="2341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      Полина Виардо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88" name="Group 56"/>
          <p:cNvGraphicFramePr>
            <a:graphicFrameLocks noGrp="1"/>
          </p:cNvGraphicFramePr>
          <p:nvPr>
            <p:ph/>
          </p:nvPr>
        </p:nvGraphicFramePr>
        <p:xfrm>
          <a:off x="323850" y="1052513"/>
          <a:ext cx="8218488" cy="5672201"/>
        </p:xfrm>
        <a:graphic>
          <a:graphicData uri="http://schemas.openxmlformats.org/drawingml/2006/table">
            <a:tbl>
              <a:tblPr/>
              <a:tblGrid>
                <a:gridCol w="647700"/>
                <a:gridCol w="4105275"/>
                <a:gridCol w="1366838"/>
                <a:gridCol w="1223962"/>
                <a:gridCol w="874713"/>
              </a:tblGrid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Цитаты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какому вопросу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Чьи 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«В разговоре с Анной Сергеевной он ещё больше прежнего высказывал своё равнодушие, презрение ко всему роман- тическому, а оставшись наедине, он с негодованием сознавал романтика в самом себе»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«..я люблю вас, глупо, безумно…»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Взгляды 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И.С.Тургене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 и Базарова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любовь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Автор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18гл.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ПЯТЫЙ ВОПРОС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СМЕРТЬ БАЗАРОВА.</a:t>
            </a:r>
            <a:br>
              <a:rPr lang="ru-RU" b="1" smtClean="0"/>
            </a:br>
            <a:r>
              <a:rPr lang="ru-RU" b="1" smtClean="0"/>
              <a:t>АВТОРСКАЯ ПОЗИЦИЯ</a:t>
            </a:r>
            <a:r>
              <a:rPr lang="ru-RU" smtClean="0"/>
              <a:t>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51" name="Group 31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638175"/>
                <a:gridCol w="3617913"/>
                <a:gridCol w="1562100"/>
                <a:gridCol w="1417637"/>
                <a:gridCol w="993775"/>
              </a:tblGrid>
              <a:tr h="881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ЦИТАТЫ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какому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вопросу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Чьи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4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«Сила-то, сила,- промолвил он,- вся ещё тут, а надо умирать!..Да, поди попробуй отрицать смерть. Она тебя отрицает…»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«Он ещё не потерял память и понимал, что ему говорили; он ещё боролся.»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«Не хочу бредить,- шептал он, сжимая кулаки,- что за вздор!»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«Дуньте на умирающую лампаду, и пусть она погаснет…»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Смерть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 гл.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родители базаров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0"/>
            <a:ext cx="6624637" cy="613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2411413" y="6237288"/>
            <a:ext cx="4105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Родители Базарова на его могиле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ФИНАЛ РОМАНА И.С.ТУРГЕНЕВА «ОТЦЫ И ДЕТИ»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«КАКОЕ БЫ СТРАСТНОЕ, ГРЕШНОЕ,БУНТУЮЩЕЕ СЕРДЦЕ НЕ СКРЫВАЛОСЬ В МОГИЛЕ, ЦВЕТЫ, РАСТУЩИЕ НА НЕЙ,</a:t>
            </a:r>
            <a:br>
              <a:rPr lang="ru-RU" sz="2000" smtClean="0"/>
            </a:br>
            <a:r>
              <a:rPr lang="ru-RU" sz="2000" smtClean="0"/>
              <a:t>БЕЗМЯТЕЖНО ГЛЯДЯТ НА НАС СВОИМИ НЕВИННЫМИ ГЛА-</a:t>
            </a:r>
            <a:br>
              <a:rPr lang="ru-RU" sz="2000" smtClean="0"/>
            </a:br>
            <a:r>
              <a:rPr lang="ru-RU" sz="2000" smtClean="0"/>
              <a:t>ЗАМИ: НЕ ОБ ОДНОМ ВЕЧНОМ СПОКОЙСТВИИ ГОВОРЯТ НАМ ОНИ , О ТОМ ВЕЛИКОМ СПОКОЙСТВИИ «РАВНОДУШ –</a:t>
            </a:r>
            <a:br>
              <a:rPr lang="ru-RU" sz="2000" smtClean="0"/>
            </a:br>
            <a:r>
              <a:rPr lang="ru-RU" sz="2000" smtClean="0"/>
              <a:t>НОЙ» ПРИРОДЫ; ОНИ ГОВОРЯТ ТАКЖЕ О ВЕЧНОМ ПРИМИ-</a:t>
            </a:r>
            <a:br>
              <a:rPr lang="ru-RU" sz="2000" smtClean="0"/>
            </a:br>
            <a:r>
              <a:rPr lang="ru-RU" sz="2000" smtClean="0"/>
              <a:t>РЕНИИ И О ЖИЗНИ БЕСКОНЕЧНОЙ…»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…Если читатель не полюбит Базаро –</a:t>
            </a:r>
            <a:br>
              <a:rPr lang="ru-RU" smtClean="0"/>
            </a:br>
            <a:r>
              <a:rPr lang="ru-RU" smtClean="0"/>
              <a:t>ва..,- я виноват и не достиг своей цели.</a:t>
            </a:r>
            <a:br>
              <a:rPr lang="ru-RU" smtClean="0"/>
            </a:br>
            <a:r>
              <a:rPr lang="ru-RU" smtClean="0"/>
              <a:t>                                           И.С.Тургенев</a:t>
            </a:r>
            <a:br>
              <a:rPr lang="ru-RU" smtClean="0"/>
            </a:br>
            <a:r>
              <a:rPr lang="ru-RU" smtClean="0"/>
              <a:t>                            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ПЕРВЫЙ ВОПРОС.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Отношение автора и героя к аристократам</a:t>
            </a:r>
            <a:r>
              <a:rPr lang="ru-RU" sz="440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сканирование00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39688"/>
            <a:ext cx="6402387" cy="641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1258888" y="6491288"/>
            <a:ext cx="5616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Павел Петрович Кирсанов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85" name="Group 73"/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4983988"/>
        </p:xfrm>
        <a:graphic>
          <a:graphicData uri="http://schemas.openxmlformats.org/drawingml/2006/table">
            <a:tbl>
              <a:tblPr/>
              <a:tblGrid>
                <a:gridCol w="658813"/>
                <a:gridCol w="3311525"/>
                <a:gridCol w="1657350"/>
                <a:gridCol w="1511300"/>
                <a:gridCol w="1090612"/>
              </a:tblGrid>
              <a:tr h="850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ЦИТАТЫ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какому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вопросу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Чьи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«Дрянь, аристократишко…»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«Аристократизм,либера-лизм, прогресс, принципы, сколько иностранных и бесполезных слов! Русскому мужику они даром не нуж-ны».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«…уважаете себя и сидите сложа руки; какая же от этого польза..?»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Отношение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автора и героя  к аристокра-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гл.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сканирование00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0"/>
            <a:ext cx="6697662" cy="614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1908175" y="6308725"/>
            <a:ext cx="532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Кирсановы и Базаров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Второй вопрос.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ОТНОШЕНИЕ АВТОРА И ГЕРОЯ К ИСКУССТВУ.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12" name="Group 28"/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5851526"/>
        </p:xfrm>
        <a:graphic>
          <a:graphicData uri="http://schemas.openxmlformats.org/drawingml/2006/table">
            <a:tbl>
              <a:tblPr/>
              <a:tblGrid>
                <a:gridCol w="638175"/>
                <a:gridCol w="3617913"/>
                <a:gridCol w="1562100"/>
                <a:gridCol w="1417637"/>
                <a:gridCol w="993775"/>
              </a:tblGrid>
              <a:tr h="148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ЦИТАТЫ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какому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вопросу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Чьи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«Стихи он напрасно читает…»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«Порядочный химик в двадцать раз полезнее всякого поэта».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«…я смотрю, он Пушкина читает…Растолкуй ему, пожалуйста, что это никуда не годится. Ведь он не мальчик, пора бросить эту ерунду».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«Рафаэль гроша медного не </a:t>
                      </a:r>
                      <a:b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стоит».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Отношение автора и героя к</a:t>
                      </a:r>
                      <a:b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искусству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Базаров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гл.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гл.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усадьб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3759200" y="6184900"/>
            <a:ext cx="2770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 Спасское-Лутовиново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4218</TotalTime>
  <Words>679</Words>
  <Application>Microsoft Office PowerPoint</Application>
  <PresentationFormat>Экран (4:3)</PresentationFormat>
  <Paragraphs>320</Paragraphs>
  <Slides>29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Оформление по умолчанию</vt:lpstr>
      <vt:lpstr>Пакет</vt:lpstr>
      <vt:lpstr>«Автор и герой в романе  «Отцы и дети»</vt:lpstr>
      <vt:lpstr>…Если читатель не полюбит  Базарова..,- я виноват и не достиг своей цели.                         И.С.Тургенев</vt:lpstr>
      <vt:lpstr>ПЕРВЫЙ ВОПРОС.</vt:lpstr>
      <vt:lpstr>Слайд 4</vt:lpstr>
      <vt:lpstr>Слайд 5</vt:lpstr>
      <vt:lpstr>Слайд 6</vt:lpstr>
      <vt:lpstr>Второй вопрос.</vt:lpstr>
      <vt:lpstr>Слайд 8</vt:lpstr>
      <vt:lpstr>Слайд 9</vt:lpstr>
      <vt:lpstr>Слайд 10</vt:lpstr>
      <vt:lpstr>Слайд 11</vt:lpstr>
      <vt:lpstr>Слайд 12</vt:lpstr>
      <vt:lpstr>Франц Петер Шуберт</vt:lpstr>
      <vt:lpstr>ТРЕТИЙ ВОПРОС.</vt:lpstr>
      <vt:lpstr>Слайд 15</vt:lpstr>
      <vt:lpstr>Слайд 16</vt:lpstr>
      <vt:lpstr>Слайд 17</vt:lpstr>
      <vt:lpstr>Слайд 18</vt:lpstr>
      <vt:lpstr>ЧЕТВЁРТЫЙ ВОПРОС.</vt:lpstr>
      <vt:lpstr>Слайд 20</vt:lpstr>
      <vt:lpstr>Слайд 21</vt:lpstr>
      <vt:lpstr>Слайд 22</vt:lpstr>
      <vt:lpstr>Слайд 23</vt:lpstr>
      <vt:lpstr>Слайд 24</vt:lpstr>
      <vt:lpstr>ПЯТЫЙ ВОПРОС</vt:lpstr>
      <vt:lpstr>Слайд 26</vt:lpstr>
      <vt:lpstr>Слайд 27</vt:lpstr>
      <vt:lpstr>ФИНАЛ РОМАНА И.С.ТУРГЕНЕВА «ОТЦЫ И ДЕТИ»</vt:lpstr>
      <vt:lpstr>Слайд 29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«И.С.Тургенев и Евгений Базаров в романе «Отцы и дети».</dc:title>
  <dc:creator>лорплрло</dc:creator>
  <cp:lastModifiedBy>Дарёна</cp:lastModifiedBy>
  <cp:revision>145</cp:revision>
  <dcterms:created xsi:type="dcterms:W3CDTF">2007-11-03T12:19:40Z</dcterms:created>
  <dcterms:modified xsi:type="dcterms:W3CDTF">2012-04-19T18:33:17Z</dcterms:modified>
</cp:coreProperties>
</file>