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67" r:id="rId2"/>
    <p:sldMasterId id="2147483789" r:id="rId3"/>
    <p:sldMasterId id="2147483801" r:id="rId4"/>
    <p:sldMasterId id="2147483813" r:id="rId5"/>
    <p:sldMasterId id="2147483827" r:id="rId6"/>
    <p:sldMasterId id="2147483849" r:id="rId7"/>
    <p:sldMasterId id="2147483861" r:id="rId8"/>
    <p:sldMasterId id="2147483873" r:id="rId9"/>
  </p:sldMasterIdLst>
  <p:sldIdLst>
    <p:sldId id="256" r:id="rId10"/>
    <p:sldId id="257" r:id="rId11"/>
    <p:sldId id="258" r:id="rId12"/>
    <p:sldId id="259" r:id="rId13"/>
    <p:sldId id="260" r:id="rId14"/>
    <p:sldId id="279" r:id="rId15"/>
    <p:sldId id="262" r:id="rId16"/>
    <p:sldId id="280" r:id="rId17"/>
    <p:sldId id="265" r:id="rId18"/>
    <p:sldId id="266" r:id="rId19"/>
    <p:sldId id="264" r:id="rId20"/>
    <p:sldId id="271" r:id="rId21"/>
    <p:sldId id="268" r:id="rId22"/>
    <p:sldId id="267" r:id="rId23"/>
    <p:sldId id="269" r:id="rId24"/>
    <p:sldId id="270" r:id="rId25"/>
    <p:sldId id="272" r:id="rId26"/>
    <p:sldId id="284" r:id="rId27"/>
    <p:sldId id="274" r:id="rId28"/>
    <p:sldId id="283" r:id="rId29"/>
    <p:sldId id="281" r:id="rId30"/>
    <p:sldId id="282" r:id="rId31"/>
    <p:sldId id="285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A014B"/>
    <a:srgbClr val="E44838"/>
    <a:srgbClr val="6B010B"/>
    <a:srgbClr val="005828"/>
    <a:srgbClr val="006C31"/>
    <a:srgbClr val="0099FF"/>
    <a:srgbClr val="9CA3BE"/>
    <a:srgbClr val="2401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50" autoAdjust="0"/>
    <p:restoredTop sz="94660"/>
  </p:normalViewPr>
  <p:slideViewPr>
    <p:cSldViewPr>
      <p:cViewPr varScale="1">
        <p:scale>
          <a:sx n="57" d="100"/>
          <a:sy n="57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A6DEB-2BA7-4CF7-8CC4-B2E3835D3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286A5-8798-4EAC-B025-EBA602887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148B6-6D1A-429E-A614-872257C03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DF6E4-E080-4B97-B606-DF89A3B3D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0B4D-7FE8-4C27-8A14-B7FE7CD6C4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12140-617C-4EC2-9B59-FF559A2E0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A0FE2-BEB6-4054-9AB2-FCA9945EF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9318-B369-4BE0-815E-8311049F6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30F1F-B405-4705-BF1A-309EEA12A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A08E9-1A28-4E1E-B5B4-C72EF33BF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E1A9-7496-46DF-98CB-FD1ECE893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5E033-04F4-47CD-B7E7-0BF4643BE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DEBA-D5FC-4837-B104-3E5951083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5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5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22C0C76-4035-4ECD-AD45-820B36F0F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D229B-4519-4E24-B0E6-CF734D00D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CB6ED-D486-472C-B817-28A4994CD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E45F9-FA92-4FEA-8E77-ECB49BE5F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FF180-000D-4F80-BDB9-C05FE8148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BEFA-7CCB-4535-8314-8AB0DCCA6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6D66B-7A71-4607-92F4-6E188AF75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8E210-8EC8-41A3-8C8E-B03CBA073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DEFAD-AEF3-4845-A8FF-6FE77019B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7144B-7AC5-45DC-9B54-3CD210E95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58C3-624D-4977-863D-16F48E91E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688A3-BD5F-43D7-AF9E-973581EC9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15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15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9EEA-6347-443C-A06B-3ED81BDA8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FACB-80BC-4FE7-BB0B-EE647D415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74E2-F5D4-40E4-B1FC-96E760F49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442E-1B6E-4F02-B6C4-A58950C08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D180F-3FB2-445D-8336-53ECA1C40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87B5C-FEA8-4BFD-9A57-FEB2389EB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70722-1CB0-4C88-8FA8-1B5E82723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70853-E24B-4341-9D13-ACE572778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8F861-8753-4AB3-943C-F80D1CC9B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BB54-B500-4BAC-B86B-B2412D66C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C049F-A977-48AC-9664-8AAFB7038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1213E-D3B7-44AE-B4BA-12A56C943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8226425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613" y="3922713"/>
            <a:ext cx="822642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337D-DC17-445A-A947-302DEACF9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6713E-8629-4317-B82F-0CE7D25BB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1675B-7612-47BE-A222-98CA49F5B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A9DE7-C02F-44E2-A7C1-243F4C275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88DFC-77DC-4D8A-A881-764CB1C23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4D96E-DE73-4544-A00B-F9D7005AE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6E5B9-85E8-465D-82DE-547206EBF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68936-A678-4D79-B164-91B894307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DAD75-27B5-4CD4-8295-EF9C9DF3F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5CB3E-3F12-4445-9797-E4994716E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123EF-029E-4E4A-ACD6-00E731DE0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88037-DA5A-4911-8C07-67735966A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F77AC-A343-47B4-A8E0-87A8B7A1D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9B18A-4E67-4D8A-9FCE-6E25C1709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11AF9-A894-4C59-B0E5-91672B01C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ED433-5FF4-4EAD-86A0-B10410ED7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0B41C-BF75-403D-9F59-DFC9C9095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309DE-42B4-43D7-930D-15A08DA8B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BEB92-279D-4AFE-B55D-69366C198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54F64-23F3-4095-AD81-338AFA798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F610-2EE7-44B4-886C-898C7E4A0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B9953-0530-45A6-94A9-AD68BE10C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B37F-54BB-404A-BB18-75D519C06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CD75-D4F3-4574-8E4B-E3D2EBA70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1C079-CFF7-46A9-B646-FB99E468B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6F3EF-0293-4E7C-8292-8F03FFFF4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4A8D1-A279-42BD-B894-B1101A15C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1AAAF-A7D1-4833-816D-EB1E0120F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F4ED6-5FC4-4196-9149-BCC18153E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06CD9-FAEE-4A04-B20C-EF4FF69CF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15CD1-41F4-4E06-A439-17560D81F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D9B-FF3D-43A8-B25B-AE033B763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2B588-95A2-4E7D-90B5-27E9A6DBE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D7792-113B-411E-A94C-6546434F4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2143-323C-4638-9D66-99951C2F3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9D6C5-5E9C-4152-B43A-9AB475D7F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11F05-B898-49F8-A5FD-A6805B668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5D01E-DF81-4938-916F-BCC23F577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04B17-9A5B-4A62-BAFC-3EA0BE850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0FD36-1087-4947-8AED-89102BDA0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B399-0E60-410A-8769-4E5D6528B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184AB-C32A-44CA-98FF-B157B5773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2888E-447C-473D-ABA3-791676A15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6FFDF-7FCF-4248-B3C6-CB759285C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E6E7B-CD89-435A-8824-82E27038A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5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5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F6B04B8-A05A-4A65-98B7-CECC9FAD7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2C569-81DF-4134-802A-304FDA4B9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4B540-420B-4D08-9117-B3CCC3E2C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76D7A-F3EB-4D17-BEED-6FD364341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E5412-18F6-4F0E-83A9-DF0C7EECD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90536-E0E5-400D-A86C-0545F5CCB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C2AEB-CCD6-44AF-9A97-333762D6E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82227-FD5C-4193-B623-B7FC06468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706CE-EE23-4E41-BD59-C33DDEDE5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C1A1A-D313-4DD7-9A2C-EA6C46BD0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7599-8BA7-4D41-8BB4-4201F5A5C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CFA22-A5EF-4E5B-9F49-6278032E3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41531-D445-4AA9-9ECD-9DFD28F62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2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4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5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6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7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8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3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2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34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3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4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5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6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7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8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9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0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5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9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150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150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029B4-FB71-4725-9BED-1C5B79BFB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CB0B4-2607-435F-BB21-4559010A3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1A562-1EE5-4C2D-B8CB-3A323CC09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1B8E1-18BE-4AAB-8559-4015A0457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D7EF1-B3E3-47B2-91B5-582033004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F763C-B344-4FBB-B13E-D0292BA91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61D20-CE86-4168-B77C-75980EF6B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4B654-5D89-43ED-9C4D-7E7EEC1C7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224D5-564E-4930-9801-B72E3CBF6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E1AA6-17B9-4F8D-A8CF-F331C62D2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35598-B7A3-4BF1-8719-914391176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0380-946C-46DA-8B7B-C75B0B28E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8226425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5613" y="3922713"/>
            <a:ext cx="8226425" cy="21732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859A6-759B-42C1-9FF5-6C273E179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8072EB-16DC-41A9-8D39-55722E8E8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C434F3-01C4-4DDE-A1BB-918E9727F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CC0D6-0E5E-4A44-B6AF-155B2B733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7BDE77-7CB1-4B38-8441-D8DFCC063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B2F4E2-8D1A-4444-82AF-4DADCAECF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10C200-9937-4F0E-BF9E-CA288D13C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B4838A-5466-47EA-A729-67BC9D969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87ED79-0B17-40A2-94BB-66A353F1EF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DF857A-080E-4876-ABC8-84BABD105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85EF80-15FB-49D4-8C8F-15847EE86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B98BF0-DD08-49FF-B17D-A0878A72F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BD5761-127F-459C-8EB3-FFA3995D0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5420BD-122D-44D1-871E-EBEA96831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BC28-F904-4A54-949E-9E1D42D89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AEAE73-B491-4D92-B5F0-417BC4790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DDE7E0-4A49-478E-A34E-EFBB5DEDB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294CB-52EE-4424-9153-EEEB90953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285C71-C94E-49D3-B542-DE11F70796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8E72AD-3058-477D-A005-D9F9C4E9B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DE2E0C-92A3-4377-8E58-BFCBC036E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8C410F-0F3F-4D14-88B9-8286632E57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BF1737-0EB8-4EA8-89A2-F28134593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CDBA7E-C167-4E48-9BFD-6336C5CDE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D7538-1195-44A5-9FC1-2EA7F913D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21F61BB-1583-43CB-A5B7-E4D298335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2934411-54E9-426A-9742-D334DC437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B735EFC-9E17-46C7-AF6C-D53DB25BC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5121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108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22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2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2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5122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2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2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113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22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3083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5123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3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084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24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088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24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5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5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5125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410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54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105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54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4099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15985D36-90A5-4C54-88FD-05DA13AF4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4020" r:id="rId12"/>
  </p:sldLayoutIdLst>
  <p:transition spd="med">
    <p:circl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6041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5129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6042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5155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6044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4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4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5156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6046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5157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6046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6047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04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8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8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8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912C884-857F-4729-88CC-EB3366F78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048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D18B849-7568-4E5E-8355-1FF427C8F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  <p:sldLayoutId id="2147484039" r:id="rId18"/>
    <p:sldLayoutId id="2147484040" r:id="rId19"/>
    <p:sldLayoutId id="2147484041" r:id="rId20"/>
    <p:sldLayoutId id="2147484042" r:id="rId2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5272D02-345A-4496-8F2A-B57EEF35F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20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5121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1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720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720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22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2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2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5122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2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22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720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22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3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717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5123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23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18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718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24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718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24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4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5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5125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5125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8200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54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201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54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819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DF8DACD-8CC1-421A-9860-F3EB014F0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 spd="med">
    <p:circl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6041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225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6042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2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3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4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9251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6044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4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4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5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9252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6046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grpSp>
            <p:nvGrpSpPr>
              <p:cNvPr id="9253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6046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6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047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6047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7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48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604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8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8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8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C1C7C1D-8F29-47A4-A9A5-7D23F2BDF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048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5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ransition spd="med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381679">
            <a:off x="1295400" y="4648200"/>
            <a:ext cx="3013247" cy="1981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9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20618527">
            <a:off x="7110229" y="2203489"/>
            <a:ext cx="1322181" cy="1981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8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 rot="21325962">
            <a:off x="5328178" y="4630248"/>
            <a:ext cx="2982913" cy="20917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06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3505200" y="2286000"/>
            <a:ext cx="2641600" cy="1981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5146">
            <a:off x="646517" y="2365368"/>
            <a:ext cx="2133600" cy="1625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FFFF"/>
                </a:solidFill>
              </a:rPr>
              <a:t>Сочинение –рассказ по сюжетным картинкам на спортивную тему</a:t>
            </a:r>
            <a:endParaRPr lang="ru-RU" sz="4000" b="1" i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7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58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r>
              <a:rPr lang="ru-RU" sz="4800" b="1" dirty="0" smtClean="0">
                <a:solidFill>
                  <a:schemeClr val="tx1"/>
                </a:solidFill>
              </a:rPr>
              <a:t>Гол (</a:t>
            </a:r>
            <a:r>
              <a:rPr lang="en-US" sz="4800" b="1" dirty="0" smtClean="0">
                <a:solidFill>
                  <a:schemeClr val="tx1"/>
                </a:solidFill>
              </a:rPr>
              <a:t>goal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970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600200"/>
            <a:ext cx="7010400" cy="4767072"/>
          </a:xfrm>
          <a:ln w="190500" cap="sq">
            <a:solidFill>
              <a:schemeClr val="accent5">
                <a:lumMod val="75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емиугольник 10"/>
          <p:cNvSpPr/>
          <p:nvPr/>
        </p:nvSpPr>
        <p:spPr>
          <a:xfrm>
            <a:off x="3810000" y="228600"/>
            <a:ext cx="1447800" cy="11430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5029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</a:rPr>
              <a:t>Бутсы -</a:t>
            </a:r>
            <a:r>
              <a:rPr lang="en-US" sz="4800" b="1" dirty="0" smtClean="0">
                <a:solidFill>
                  <a:schemeClr val="tx1"/>
                </a:solidFill>
              </a:rPr>
              <a:t>boots</a:t>
            </a:r>
            <a:endParaRPr lang="ru-RU" sz="4800" b="1" dirty="0" smtClean="0">
              <a:solidFill>
                <a:schemeClr val="tx1"/>
              </a:solidFill>
            </a:endParaRPr>
          </a:p>
        </p:txBody>
      </p:sp>
      <p:pic>
        <p:nvPicPr>
          <p:cNvPr id="2560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362200"/>
            <a:ext cx="4191000" cy="3276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2362200"/>
            <a:ext cx="4182894" cy="32766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емиугольник 7"/>
          <p:cNvSpPr/>
          <p:nvPr/>
        </p:nvSpPr>
        <p:spPr>
          <a:xfrm>
            <a:off x="3886200" y="533400"/>
            <a:ext cx="1447800" cy="11430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3162300" y="495300"/>
            <a:ext cx="381000" cy="152400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76400"/>
            <a:ext cx="4191000" cy="3505200"/>
          </a:xfrm>
        </p:spPr>
        <p:txBody>
          <a:bodyPr/>
          <a:lstStyle/>
          <a:p>
            <a:pPr algn="l" eaLnBrk="1" hangingPunct="1"/>
            <a: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  <a:t>Волейбол</a:t>
            </a:r>
            <a:b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  <a:t>Гандбол </a:t>
            </a:r>
            <a:b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  <a:t>Баскетбол</a:t>
            </a:r>
            <a:b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4800" smtClean="0">
                <a:solidFill>
                  <a:schemeClr val="tx1"/>
                </a:solidFill>
                <a:effectLst/>
                <a:latin typeface="Arial Black" pitchFamily="34" charset="0"/>
              </a:rPr>
              <a:t>Футбол</a:t>
            </a:r>
            <a:r>
              <a:rPr lang="ru-RU" sz="400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0"/>
            <a:ext cx="8686800" cy="1828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FFFF00"/>
                </a:solidFill>
              </a:rPr>
              <a:t>Какую общую особенность вы можете отметить в данных словах?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191000"/>
            <a:ext cx="2819400" cy="2667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Стрелка вправо 7"/>
          <p:cNvSpPr/>
          <p:nvPr/>
        </p:nvSpPr>
        <p:spPr>
          <a:xfrm>
            <a:off x="762000" y="4876800"/>
            <a:ext cx="5486400" cy="1981200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dirty="0">
                <a:solidFill>
                  <a:srgbClr val="0070C0"/>
                </a:solidFill>
              </a:rPr>
              <a:t>«бол»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48000" y="2590800"/>
            <a:ext cx="1219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590800" y="3352800"/>
            <a:ext cx="1219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276600" y="4114800"/>
            <a:ext cx="1219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133600" y="4800600"/>
            <a:ext cx="1219200" cy="1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8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46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1"/>
                </a:solidFill>
              </a:rPr>
              <a:t>Баскетбол</a:t>
            </a:r>
            <a:r>
              <a:rPr lang="ru-RU" b="1" dirty="0" smtClean="0">
                <a:solidFill>
                  <a:srgbClr val="FF0000"/>
                </a:solidFill>
              </a:rPr>
              <a:t> –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basket+ball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51203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219200"/>
            <a:ext cx="4267200" cy="4953000"/>
          </a:xfrm>
        </p:spPr>
      </p:pic>
      <p:pic>
        <p:nvPicPr>
          <p:cNvPr id="51204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1143000"/>
            <a:ext cx="2362200" cy="1981200"/>
          </a:xfrm>
        </p:spPr>
      </p:pic>
      <p:pic>
        <p:nvPicPr>
          <p:cNvPr id="51205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943600" y="4114800"/>
            <a:ext cx="1971675" cy="1981200"/>
          </a:xfrm>
        </p:spPr>
      </p:pic>
      <p:sp>
        <p:nvSpPr>
          <p:cNvPr id="51206" name="Rectangle 12"/>
          <p:cNvSpPr>
            <a:spLocks noChangeArrowheads="1"/>
          </p:cNvSpPr>
          <p:nvPr/>
        </p:nvSpPr>
        <p:spPr bwMode="auto">
          <a:xfrm>
            <a:off x="5105400" y="3352800"/>
            <a:ext cx="3505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omic Sans MS" pitchFamily="66" charset="0"/>
              </a:rPr>
              <a:t>Basket</a:t>
            </a:r>
            <a:r>
              <a:rPr lang="en-US" sz="3200" b="1">
                <a:latin typeface="Comic Sans MS" pitchFamily="66" charset="0"/>
              </a:rPr>
              <a:t>-</a:t>
            </a:r>
            <a:r>
              <a:rPr lang="ru-RU" sz="3200" b="1">
                <a:latin typeface="Comic Sans MS" pitchFamily="66" charset="0"/>
              </a:rPr>
              <a:t>корзина</a:t>
            </a:r>
          </a:p>
        </p:txBody>
      </p:sp>
      <p:sp>
        <p:nvSpPr>
          <p:cNvPr id="51207" name="Rectangle 13"/>
          <p:cNvSpPr>
            <a:spLocks noChangeArrowheads="1"/>
          </p:cNvSpPr>
          <p:nvPr/>
        </p:nvSpPr>
        <p:spPr bwMode="auto">
          <a:xfrm>
            <a:off x="5562600" y="6019800"/>
            <a:ext cx="2549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    </a:t>
            </a:r>
            <a:r>
              <a:rPr lang="en-US" sz="3200" b="1">
                <a:solidFill>
                  <a:srgbClr val="FF0000"/>
                </a:solidFill>
              </a:rPr>
              <a:t>Ball</a:t>
            </a:r>
            <a:r>
              <a:rPr lang="ru-RU" sz="3200" b="1"/>
              <a:t>  -мяч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676400"/>
            <a:ext cx="4572000" cy="4572000"/>
          </a:xfrm>
        </p:spPr>
      </p:pic>
      <p:pic>
        <p:nvPicPr>
          <p:cNvPr id="52227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685800"/>
            <a:ext cx="3035300" cy="1981200"/>
          </a:xfrm>
        </p:spPr>
      </p:pic>
      <p:pic>
        <p:nvPicPr>
          <p:cNvPr id="52228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248400" y="3657600"/>
            <a:ext cx="1981200" cy="1981200"/>
          </a:xfrm>
        </p:spPr>
      </p:pic>
      <p:sp>
        <p:nvSpPr>
          <p:cNvPr id="20486" name="Rectangle 16"/>
          <p:cNvSpPr>
            <a:spLocks noChangeArrowheads="1"/>
          </p:cNvSpPr>
          <p:nvPr/>
        </p:nvSpPr>
        <p:spPr bwMode="auto">
          <a:xfrm>
            <a:off x="1447800" y="0"/>
            <a:ext cx="6400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Гандбол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Hand+ball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30" name="Rectangle 17"/>
          <p:cNvSpPr>
            <a:spLocks noChangeArrowheads="1"/>
          </p:cNvSpPr>
          <p:nvPr/>
        </p:nvSpPr>
        <p:spPr bwMode="auto">
          <a:xfrm>
            <a:off x="5715000" y="2514600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omic Sans MS" pitchFamily="66" charset="0"/>
              </a:rPr>
              <a:t>hand</a:t>
            </a:r>
            <a:r>
              <a:rPr lang="en-US" sz="3600" b="1">
                <a:latin typeface="Comic Sans MS" pitchFamily="66" charset="0"/>
              </a:rPr>
              <a:t> </a:t>
            </a:r>
            <a:r>
              <a:rPr lang="ru-RU" sz="3600" b="1">
                <a:latin typeface="Comic Sans MS" pitchFamily="66" charset="0"/>
              </a:rPr>
              <a:t>- рука </a:t>
            </a:r>
          </a:p>
        </p:txBody>
      </p:sp>
      <p:sp>
        <p:nvSpPr>
          <p:cNvPr id="52231" name="Rectangle 19"/>
          <p:cNvSpPr>
            <a:spLocks noChangeArrowheads="1"/>
          </p:cNvSpPr>
          <p:nvPr/>
        </p:nvSpPr>
        <p:spPr bwMode="auto">
          <a:xfrm>
            <a:off x="5943600" y="556260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omic Sans MS" pitchFamily="66" charset="0"/>
              </a:rPr>
              <a:t>ball</a:t>
            </a:r>
            <a:r>
              <a:rPr lang="ru-RU" sz="3600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600" b="1">
                <a:latin typeface="Comic Sans MS" pitchFamily="66" charset="0"/>
              </a:rPr>
              <a:t>- мяч</a:t>
            </a:r>
            <a:r>
              <a:rPr lang="ru-RU"/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0104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4000" b="1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Волейбол</a:t>
            </a:r>
            <a:r>
              <a:rPr lang="en-US" sz="4000" b="1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Volley+ball</a:t>
            </a:r>
            <a:r>
              <a:rPr lang="en-US" sz="4000" b="1" dirty="0" smtClean="0"/>
              <a:t>	</a:t>
            </a:r>
            <a:endParaRPr lang="ru-RU" sz="4000" dirty="0" smtClean="0"/>
          </a:p>
        </p:txBody>
      </p:sp>
      <p:sp>
        <p:nvSpPr>
          <p:cNvPr id="53251" name="Прямоугольник 5"/>
          <p:cNvSpPr>
            <a:spLocks noChangeArrowheads="1"/>
          </p:cNvSpPr>
          <p:nvPr/>
        </p:nvSpPr>
        <p:spPr bwMode="auto">
          <a:xfrm>
            <a:off x="1905000" y="5943600"/>
            <a:ext cx="5184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Comic Sans MS" pitchFamily="66" charset="0"/>
              </a:rPr>
              <a:t>удар по мячу с воздуха</a:t>
            </a:r>
            <a:r>
              <a:rPr lang="ru-RU" sz="32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57340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6200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b="1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Футбол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foot</a:t>
            </a:r>
            <a:r>
              <a:rPr lang="ru-RU" b="1" dirty="0" smtClean="0">
                <a:solidFill>
                  <a:srgbClr val="FF0000"/>
                </a:solidFill>
              </a:rPr>
              <a:t> + </a:t>
            </a:r>
            <a:r>
              <a:rPr lang="en-US" b="1" dirty="0" smtClean="0">
                <a:solidFill>
                  <a:srgbClr val="FF0000"/>
                </a:solidFill>
              </a:rPr>
              <a:t>ball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5427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62600" y="4038600"/>
            <a:ext cx="2590800" cy="1981200"/>
          </a:xfrm>
        </p:spPr>
      </p:pic>
      <p:pic>
        <p:nvPicPr>
          <p:cNvPr id="5427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6400" y="1143000"/>
            <a:ext cx="2743200" cy="1920875"/>
          </a:xfrm>
        </p:spPr>
      </p:pic>
      <p:pic>
        <p:nvPicPr>
          <p:cNvPr id="54277" name="Picture 7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66800" y="1143000"/>
            <a:ext cx="3581400" cy="5410200"/>
          </a:xfrm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5562600" y="3276600"/>
            <a:ext cx="297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Foot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– </a:t>
            </a:r>
            <a:r>
              <a:rPr lang="ru-RU" sz="3200" b="1" dirty="0">
                <a:solidFill>
                  <a:schemeClr val="bg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ступня</a:t>
            </a:r>
            <a:endParaRPr lang="ru-RU" sz="3200" b="1" dirty="0">
              <a:solidFill>
                <a:schemeClr val="bg2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5791200" y="609600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</a:rPr>
              <a:t>Ball</a:t>
            </a:r>
            <a:r>
              <a:rPr lang="ru-RU" sz="3200" b="1" dirty="0">
                <a:solidFill>
                  <a:srgbClr val="FF0000"/>
                </a:solidFill>
              </a:rPr>
              <a:t>  </a:t>
            </a:r>
            <a:r>
              <a:rPr lang="ru-RU" sz="3200" b="1" dirty="0">
                <a:solidFill>
                  <a:srgbClr val="FF0000"/>
                </a:solidFill>
              </a:rPr>
              <a:t>- </a:t>
            </a:r>
            <a:r>
              <a:rPr lang="ru-RU" sz="3200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мяч</a:t>
            </a:r>
            <a:endParaRPr lang="ru-RU" sz="3200" b="1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7029"/>
                </a:solidFill>
              </a:rPr>
              <a:t>Фонетический разбор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696200" cy="4648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Футбол</a:t>
            </a:r>
            <a:r>
              <a:rPr lang="ru-RU" b="1" dirty="0" smtClean="0">
                <a:solidFill>
                  <a:srgbClr val="24016B"/>
                </a:solidFill>
              </a:rPr>
              <a:t>  фут – бол</a:t>
            </a:r>
            <a:r>
              <a:rPr lang="en-US" b="1" dirty="0" smtClean="0">
                <a:solidFill>
                  <a:srgbClr val="24016B"/>
                </a:solidFill>
              </a:rPr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r>
              <a:rPr lang="ru-RU" sz="2800" dirty="0" smtClean="0">
                <a:solidFill>
                  <a:srgbClr val="24016B"/>
                </a:solidFill>
              </a:rPr>
              <a:t>[ </a:t>
            </a:r>
            <a:r>
              <a:rPr lang="ru-RU" sz="2800" dirty="0" err="1" smtClean="0">
                <a:solidFill>
                  <a:srgbClr val="24016B"/>
                </a:solidFill>
              </a:rPr>
              <a:t>ф</a:t>
            </a:r>
            <a:r>
              <a:rPr lang="ru-RU" sz="2800" dirty="0" smtClean="0">
                <a:solidFill>
                  <a:srgbClr val="24016B"/>
                </a:solidFill>
              </a:rPr>
              <a:t> у </a:t>
            </a:r>
            <a:r>
              <a:rPr lang="ru-RU" sz="2800" dirty="0" err="1" smtClean="0">
                <a:solidFill>
                  <a:srgbClr val="24016B"/>
                </a:solidFill>
              </a:rPr>
              <a:t>д</a:t>
            </a:r>
            <a:r>
              <a:rPr lang="ru-RU" sz="2800" dirty="0" smtClean="0">
                <a:solidFill>
                  <a:srgbClr val="24016B"/>
                </a:solidFill>
              </a:rPr>
              <a:t> б о л ]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dirty="0" smtClean="0">
              <a:solidFill>
                <a:schemeClr val="accent1"/>
              </a:solidFill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err="1" smtClean="0">
                <a:solidFill>
                  <a:srgbClr val="00B050"/>
                </a:solidFill>
              </a:rPr>
              <a:t>ф</a:t>
            </a:r>
            <a:r>
              <a:rPr lang="ru-RU" sz="2800" b="1" dirty="0" smtClean="0">
                <a:solidFill>
                  <a:srgbClr val="24016B"/>
                </a:solidFill>
              </a:rPr>
              <a:t> –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ф</a:t>
            </a:r>
            <a:r>
              <a:rPr lang="ru-RU" sz="2800" dirty="0" smtClean="0">
                <a:solidFill>
                  <a:schemeClr val="accent1"/>
                </a:solidFill>
              </a:rPr>
              <a:t> ]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-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</a:t>
            </a:r>
            <a:r>
              <a:rPr lang="ru-RU" sz="2800" b="1" dirty="0" smtClean="0">
                <a:solidFill>
                  <a:srgbClr val="24016B"/>
                </a:solidFill>
              </a:rPr>
              <a:t>., глух.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тв.парн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у</a:t>
            </a:r>
            <a:r>
              <a:rPr lang="ru-RU" sz="2800" b="1" dirty="0" smtClean="0">
                <a:solidFill>
                  <a:srgbClr val="24016B"/>
                </a:solidFill>
              </a:rPr>
              <a:t> –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у</a:t>
            </a:r>
            <a:r>
              <a:rPr lang="ru-RU" sz="2800" dirty="0" smtClean="0">
                <a:solidFill>
                  <a:schemeClr val="accent1"/>
                </a:solidFill>
              </a:rPr>
              <a:t>  ]-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гл., </a:t>
            </a:r>
            <a:r>
              <a:rPr lang="ru-RU" sz="2800" b="1" dirty="0" err="1" smtClean="0">
                <a:solidFill>
                  <a:srgbClr val="24016B"/>
                </a:solidFill>
              </a:rPr>
              <a:t>безуд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т </a:t>
            </a:r>
            <a:r>
              <a:rPr lang="ru-RU" sz="2800" b="1" dirty="0" smtClean="0">
                <a:solidFill>
                  <a:srgbClr val="24016B"/>
                </a:solidFill>
              </a:rPr>
              <a:t> -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д</a:t>
            </a:r>
            <a:r>
              <a:rPr lang="ru-RU" sz="2800" dirty="0" smtClean="0">
                <a:solidFill>
                  <a:schemeClr val="accent1"/>
                </a:solidFill>
              </a:rPr>
              <a:t>  ]-</a:t>
            </a:r>
            <a:r>
              <a:rPr lang="ru-RU" sz="2800" dirty="0" smtClean="0"/>
              <a:t>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зв</a:t>
            </a:r>
            <a:r>
              <a:rPr lang="ru-RU" sz="2800" b="1" dirty="0" smtClean="0">
                <a:solidFill>
                  <a:srgbClr val="24016B"/>
                </a:solidFill>
              </a:rPr>
              <a:t>. </a:t>
            </a:r>
            <a:r>
              <a:rPr lang="ru-RU" sz="2800" b="1" dirty="0" err="1" smtClean="0">
                <a:solidFill>
                  <a:srgbClr val="24016B"/>
                </a:solidFill>
              </a:rPr>
              <a:t>паорн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тв</a:t>
            </a:r>
            <a:r>
              <a:rPr lang="ru-RU" sz="2800" b="1" dirty="0" smtClean="0">
                <a:solidFill>
                  <a:srgbClr val="24016B"/>
                </a:solidFill>
              </a:rPr>
              <a:t>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 б  </a:t>
            </a:r>
            <a:r>
              <a:rPr lang="ru-RU" sz="2800" b="1" dirty="0" smtClean="0">
                <a:solidFill>
                  <a:srgbClr val="24016B"/>
                </a:solidFill>
              </a:rPr>
              <a:t>-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б</a:t>
            </a:r>
            <a:r>
              <a:rPr lang="ru-RU" sz="2800" dirty="0" smtClean="0">
                <a:solidFill>
                  <a:schemeClr val="accent1"/>
                </a:solidFill>
              </a:rPr>
              <a:t> ]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-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зв</a:t>
            </a:r>
            <a:r>
              <a:rPr lang="ru-RU" sz="2800" b="1" dirty="0" smtClean="0">
                <a:solidFill>
                  <a:srgbClr val="24016B"/>
                </a:solidFill>
              </a:rPr>
              <a:t>..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тв</a:t>
            </a:r>
            <a:r>
              <a:rPr lang="ru-RU" sz="2800" b="1" dirty="0" smtClean="0">
                <a:solidFill>
                  <a:srgbClr val="24016B"/>
                </a:solidFill>
              </a:rPr>
              <a:t>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о</a:t>
            </a:r>
            <a:r>
              <a:rPr lang="ru-RU" sz="2800" b="1" dirty="0" smtClean="0">
                <a:solidFill>
                  <a:srgbClr val="24016B"/>
                </a:solidFill>
              </a:rPr>
              <a:t>  -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о</a:t>
            </a:r>
            <a:r>
              <a:rPr lang="ru-RU" sz="2800" dirty="0" smtClean="0">
                <a:solidFill>
                  <a:schemeClr val="accent1"/>
                </a:solidFill>
              </a:rPr>
              <a:t> ]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-гл., ударный;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л </a:t>
            </a:r>
            <a:r>
              <a:rPr lang="ru-RU" sz="2800" b="1" dirty="0" smtClean="0">
                <a:solidFill>
                  <a:srgbClr val="24016B"/>
                </a:solidFill>
              </a:rPr>
              <a:t> -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л</a:t>
            </a:r>
            <a:r>
              <a:rPr lang="ru-RU" sz="2800" dirty="0" smtClean="0">
                <a:solidFill>
                  <a:schemeClr val="accent1"/>
                </a:solidFill>
              </a:rPr>
              <a:t> ]- 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согл.,зв</a:t>
            </a:r>
            <a:r>
              <a:rPr lang="ru-RU" sz="2800" b="1" dirty="0" smtClean="0">
                <a:solidFill>
                  <a:srgbClr val="24016B"/>
                </a:solidFill>
              </a:rPr>
              <a:t>., сонорный, </a:t>
            </a:r>
            <a:r>
              <a:rPr lang="ru-RU" sz="2800" b="1" dirty="0" err="1" smtClean="0">
                <a:solidFill>
                  <a:srgbClr val="24016B"/>
                </a:solidFill>
              </a:rPr>
              <a:t>тв</a:t>
            </a:r>
            <a:r>
              <a:rPr lang="ru-RU" sz="2800" b="1" dirty="0" smtClean="0">
                <a:solidFill>
                  <a:srgbClr val="24016B"/>
                </a:solidFill>
              </a:rPr>
              <a:t>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..</a:t>
            </a:r>
          </a:p>
          <a:p>
            <a:pPr marL="1789113" indent="-93663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b="1" dirty="0" smtClean="0">
              <a:solidFill>
                <a:srgbClr val="24016B"/>
              </a:solidFill>
            </a:endParaRPr>
          </a:p>
          <a:p>
            <a:pPr marL="1789113" indent="-93663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dirty="0" smtClean="0">
                <a:solidFill>
                  <a:srgbClr val="24016B"/>
                </a:solidFill>
              </a:rPr>
              <a:t>6 букв, 6 звуков</a:t>
            </a:r>
            <a:r>
              <a:rPr lang="ru-RU" sz="2800" dirty="0" smtClean="0"/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7029"/>
                </a:solidFill>
              </a:rPr>
              <a:t>Фонетический разбор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696200" cy="4648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хоккей</a:t>
            </a:r>
            <a:r>
              <a:rPr lang="ru-RU" b="1" dirty="0" smtClean="0">
                <a:solidFill>
                  <a:srgbClr val="24016B"/>
                </a:solidFill>
              </a:rPr>
              <a:t>  </a:t>
            </a:r>
            <a:r>
              <a:rPr lang="ru-RU" b="1" dirty="0" err="1" smtClean="0">
                <a:solidFill>
                  <a:srgbClr val="24016B"/>
                </a:solidFill>
              </a:rPr>
              <a:t>хок</a:t>
            </a:r>
            <a:r>
              <a:rPr lang="ru-RU" b="1" dirty="0" smtClean="0">
                <a:solidFill>
                  <a:srgbClr val="24016B"/>
                </a:solidFill>
              </a:rPr>
              <a:t> – </a:t>
            </a:r>
            <a:r>
              <a:rPr lang="ru-RU" b="1" dirty="0" err="1" smtClean="0">
                <a:solidFill>
                  <a:srgbClr val="24016B"/>
                </a:solidFill>
              </a:rPr>
              <a:t>кей</a:t>
            </a:r>
            <a:r>
              <a:rPr lang="ru-RU" b="1" dirty="0" smtClean="0">
                <a:solidFill>
                  <a:srgbClr val="24016B"/>
                </a:solidFill>
              </a:rPr>
              <a:t> </a:t>
            </a:r>
            <a:r>
              <a:rPr lang="ru-RU" sz="2800" dirty="0" smtClean="0">
                <a:solidFill>
                  <a:srgbClr val="24016B"/>
                </a:solidFill>
              </a:rPr>
              <a:t>[ </a:t>
            </a:r>
            <a:r>
              <a:rPr lang="ru-RU" sz="2800" dirty="0" err="1" smtClean="0">
                <a:solidFill>
                  <a:srgbClr val="24016B"/>
                </a:solidFill>
              </a:rPr>
              <a:t>хак</a:t>
            </a:r>
            <a:r>
              <a:rPr lang="en-US" sz="2800" dirty="0" smtClean="0">
                <a:solidFill>
                  <a:srgbClr val="24016B"/>
                </a:solidFill>
              </a:rPr>
              <a:t>’</a:t>
            </a:r>
            <a:r>
              <a:rPr lang="ru-RU" sz="2800" dirty="0" smtClean="0">
                <a:solidFill>
                  <a:srgbClr val="24016B"/>
                </a:solidFill>
              </a:rPr>
              <a:t>эй]</a:t>
            </a:r>
            <a:r>
              <a:rPr lang="ru-RU" sz="2800" dirty="0" smtClean="0">
                <a:solidFill>
                  <a:schemeClr val="accent1"/>
                </a:solidFill>
              </a:rPr>
              <a:t> </a:t>
            </a:r>
            <a:endParaRPr lang="en-US" sz="28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800" dirty="0" smtClean="0">
              <a:solidFill>
                <a:schemeClr val="accent1"/>
              </a:solidFill>
            </a:endParaRP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х</a:t>
            </a:r>
            <a:r>
              <a:rPr lang="ru-RU" sz="2800" b="1" dirty="0" smtClean="0">
                <a:solidFill>
                  <a:srgbClr val="24016B"/>
                </a:solidFill>
              </a:rPr>
              <a:t> –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х</a:t>
            </a:r>
            <a:r>
              <a:rPr lang="ru-RU" sz="2800" dirty="0" smtClean="0">
                <a:solidFill>
                  <a:schemeClr val="accent1"/>
                </a:solidFill>
              </a:rPr>
              <a:t> ]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-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</a:t>
            </a:r>
            <a:r>
              <a:rPr lang="ru-RU" sz="2800" b="1" dirty="0" smtClean="0">
                <a:solidFill>
                  <a:srgbClr val="24016B"/>
                </a:solidFill>
              </a:rPr>
              <a:t>., глух.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тв.парн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о</a:t>
            </a:r>
            <a:r>
              <a:rPr lang="ru-RU" sz="2800" b="1" dirty="0" smtClean="0">
                <a:solidFill>
                  <a:srgbClr val="24016B"/>
                </a:solidFill>
              </a:rPr>
              <a:t> –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о</a:t>
            </a:r>
            <a:r>
              <a:rPr lang="ru-RU" sz="2800" dirty="0" smtClean="0">
                <a:solidFill>
                  <a:schemeClr val="accent1"/>
                </a:solidFill>
              </a:rPr>
              <a:t>  ]-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гл., </a:t>
            </a:r>
            <a:r>
              <a:rPr lang="ru-RU" sz="2800" b="1" dirty="0" err="1" smtClean="0">
                <a:solidFill>
                  <a:srgbClr val="24016B"/>
                </a:solidFill>
              </a:rPr>
              <a:t>безуд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к </a:t>
            </a:r>
            <a:r>
              <a:rPr lang="ru-RU" sz="2800" b="1" dirty="0" smtClean="0">
                <a:solidFill>
                  <a:srgbClr val="24016B"/>
                </a:solidFill>
              </a:rPr>
              <a:t> -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ru-RU" sz="2800" dirty="0" err="1" smtClean="0">
                <a:solidFill>
                  <a:schemeClr val="accent1"/>
                </a:solidFill>
              </a:rPr>
              <a:t>к</a:t>
            </a:r>
            <a:r>
              <a:rPr lang="en-US" sz="2800" dirty="0" smtClean="0">
                <a:solidFill>
                  <a:schemeClr val="accent1"/>
                </a:solidFill>
              </a:rPr>
              <a:t>’</a:t>
            </a:r>
            <a:r>
              <a:rPr lang="ru-RU" sz="2800" dirty="0" smtClean="0">
                <a:solidFill>
                  <a:schemeClr val="accent1"/>
                </a:solidFill>
              </a:rPr>
              <a:t>  ]-</a:t>
            </a:r>
            <a:r>
              <a:rPr lang="ru-RU" sz="2800" dirty="0" smtClean="0"/>
              <a:t>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</a:t>
            </a:r>
            <a:r>
              <a:rPr lang="ru-RU" sz="2800" b="1" dirty="0" smtClean="0">
                <a:solidFill>
                  <a:srgbClr val="24016B"/>
                </a:solidFill>
              </a:rPr>
              <a:t>., глух. </a:t>
            </a:r>
            <a:r>
              <a:rPr lang="ru-RU" sz="2800" b="1" dirty="0" err="1" smtClean="0">
                <a:solidFill>
                  <a:srgbClr val="24016B"/>
                </a:solidFill>
              </a:rPr>
              <a:t>парн</a:t>
            </a:r>
            <a:r>
              <a:rPr lang="ru-RU" sz="2800" b="1" dirty="0" smtClean="0">
                <a:solidFill>
                  <a:srgbClr val="24016B"/>
                </a:solidFill>
              </a:rPr>
              <a:t>., </a:t>
            </a:r>
            <a:r>
              <a:rPr lang="ru-RU" sz="2800" b="1" dirty="0" err="1" smtClean="0">
                <a:solidFill>
                  <a:srgbClr val="24016B"/>
                </a:solidFill>
              </a:rPr>
              <a:t>тв.парн</a:t>
            </a:r>
            <a:r>
              <a:rPr lang="ru-RU" sz="2800" b="1" dirty="0" smtClean="0">
                <a:solidFill>
                  <a:srgbClr val="24016B"/>
                </a:solidFill>
              </a:rPr>
              <a:t>.;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 е</a:t>
            </a:r>
            <a:r>
              <a:rPr lang="ru-RU" sz="2800" b="1" dirty="0" smtClean="0">
                <a:solidFill>
                  <a:srgbClr val="24016B"/>
                </a:solidFill>
              </a:rPr>
              <a:t>  - </a:t>
            </a:r>
            <a:r>
              <a:rPr lang="ru-RU" sz="2800" dirty="0" smtClean="0">
                <a:solidFill>
                  <a:schemeClr val="accent1"/>
                </a:solidFill>
              </a:rPr>
              <a:t>[ э ]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-гл., ударный;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й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smtClean="0">
                <a:solidFill>
                  <a:srgbClr val="24016B"/>
                </a:solidFill>
              </a:rPr>
              <a:t> - </a:t>
            </a:r>
            <a:r>
              <a:rPr lang="ru-RU" sz="2800" dirty="0" smtClean="0">
                <a:solidFill>
                  <a:schemeClr val="accent1"/>
                </a:solidFill>
              </a:rPr>
              <a:t>[ </a:t>
            </a:r>
            <a:r>
              <a:rPr lang="en-US" sz="2800" dirty="0" smtClean="0">
                <a:solidFill>
                  <a:schemeClr val="accent1"/>
                </a:solidFill>
              </a:rPr>
              <a:t>j’</a:t>
            </a:r>
            <a:r>
              <a:rPr lang="ru-RU" sz="2800" dirty="0" smtClean="0">
                <a:solidFill>
                  <a:schemeClr val="accent1"/>
                </a:solidFill>
              </a:rPr>
              <a:t> ]-  </a:t>
            </a:r>
            <a:r>
              <a:rPr lang="ru-RU" sz="2800" b="1" dirty="0" err="1" smtClean="0">
                <a:solidFill>
                  <a:srgbClr val="24016B"/>
                </a:solidFill>
              </a:rPr>
              <a:t>согл.,зв</a:t>
            </a:r>
            <a:r>
              <a:rPr lang="ru-RU" sz="2800" b="1" dirty="0" smtClean="0">
                <a:solidFill>
                  <a:srgbClr val="24016B"/>
                </a:solidFill>
              </a:rPr>
              <a:t>., сонорный, мягкий.</a:t>
            </a:r>
          </a:p>
          <a:p>
            <a:pPr marL="1789113" indent="-93663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2800" b="1" dirty="0" smtClean="0">
              <a:solidFill>
                <a:srgbClr val="24016B"/>
              </a:solidFill>
            </a:endParaRPr>
          </a:p>
          <a:p>
            <a:pPr marL="1789113" indent="-93663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24016B"/>
                </a:solidFill>
              </a:rPr>
              <a:t> </a:t>
            </a:r>
            <a:r>
              <a:rPr lang="ru-RU" sz="2800" dirty="0" smtClean="0">
                <a:solidFill>
                  <a:srgbClr val="24016B"/>
                </a:solidFill>
              </a:rPr>
              <a:t>6 букв, 6 звуков</a:t>
            </a:r>
            <a:r>
              <a:rPr lang="ru-RU" sz="2800" dirty="0" smtClean="0"/>
              <a:t>.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5029200"/>
            <a:ext cx="16764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6870700" cy="12192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solidFill>
                  <a:srgbClr val="FF0000"/>
                </a:solidFill>
              </a:rPr>
              <a:t>Hockey</a:t>
            </a:r>
            <a:r>
              <a:rPr lang="en-US" sz="5400" b="1" dirty="0" smtClean="0"/>
              <a:t> </a:t>
            </a:r>
            <a:endParaRPr lang="ru-RU" sz="5400" b="1" dirty="0" smtClean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696200" cy="3657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600" dirty="0" smtClean="0"/>
              <a:t>We like to play hockey with ball</a:t>
            </a:r>
            <a:r>
              <a:rPr lang="ru-RU" sz="3600" dirty="0" smtClean="0"/>
              <a:t>.</a:t>
            </a:r>
            <a:endParaRPr lang="en-US" sz="36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ru-RU" sz="3600" dirty="0" smtClean="0"/>
          </a:p>
          <a:p>
            <a:pPr>
              <a:lnSpc>
                <a:spcPct val="90000"/>
              </a:lnSpc>
              <a:defRPr/>
            </a:pPr>
            <a:r>
              <a:rPr lang="ru-RU" sz="3600" dirty="0" smtClean="0"/>
              <a:t>We have </a:t>
            </a:r>
            <a:r>
              <a:rPr lang="en-US" sz="3600" dirty="0" smtClean="0"/>
              <a:t>got </a:t>
            </a:r>
            <a:r>
              <a:rPr lang="ru-RU" sz="3600" dirty="0" smtClean="0"/>
              <a:t>new boots.</a:t>
            </a:r>
            <a:endParaRPr lang="en-US" sz="3600" dirty="0" smtClean="0"/>
          </a:p>
          <a:p>
            <a:pPr>
              <a:lnSpc>
                <a:spcPct val="90000"/>
              </a:lnSpc>
              <a:buFontTx/>
              <a:buNone/>
              <a:defRPr/>
            </a:pPr>
            <a:endParaRPr lang="ru-RU" sz="3600" dirty="0" smtClean="0"/>
          </a:p>
          <a:p>
            <a:pPr>
              <a:lnSpc>
                <a:spcPct val="90000"/>
              </a:lnSpc>
              <a:defRPr/>
            </a:pPr>
            <a:r>
              <a:rPr lang="en-US" sz="3600" dirty="0" smtClean="0"/>
              <a:t>We like to watch hockey matches on TV</a:t>
            </a:r>
            <a:r>
              <a:rPr lang="ru-RU" sz="3600" dirty="0" smtClean="0"/>
              <a:t>.</a:t>
            </a:r>
          </a:p>
        </p:txBody>
      </p:sp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9906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1447800"/>
            <a:ext cx="5029200" cy="27432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«Кто не знает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иностранных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языков, тот ничего не знает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о своем собственном…»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b="1" dirty="0" smtClean="0"/>
              <a:t>                                                			Гёте</a:t>
            </a: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990600"/>
            <a:ext cx="3657600" cy="4648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orthographicFron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4267200" cy="470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0"/>
            <a:ext cx="39624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4400" y="381000"/>
            <a:ext cx="7696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Рассмотрите  картинки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95400" y="13716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400" b="1" kern="0" dirty="0">
                <a:latin typeface="+mn-lt"/>
                <a:cs typeface="+mn-cs"/>
              </a:rPr>
              <a:t>-</a:t>
            </a:r>
            <a:r>
              <a:rPr lang="ru-RU" sz="2400" b="1" kern="0" dirty="0">
                <a:latin typeface="+mn-lt"/>
                <a:cs typeface="+mn-cs"/>
              </a:rPr>
              <a:t> </a:t>
            </a:r>
            <a:r>
              <a:rPr lang="ru-RU" sz="2400" kern="0" dirty="0">
                <a:latin typeface="+mn-lt"/>
                <a:cs typeface="+mn-cs"/>
              </a:rPr>
              <a:t>Что делает </a:t>
            </a:r>
            <a:r>
              <a:rPr lang="ru-RU" sz="2400" kern="0" dirty="0" err="1">
                <a:latin typeface="+mn-lt"/>
                <a:cs typeface="+mn-cs"/>
              </a:rPr>
              <a:t>Трезор</a:t>
            </a:r>
            <a:r>
              <a:rPr lang="ru-RU" sz="2400" kern="0" dirty="0">
                <a:latin typeface="+mn-lt"/>
                <a:cs typeface="+mn-cs"/>
              </a:rPr>
              <a:t> на первой картинке?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  <a:cs typeface="+mn-cs"/>
              </a:rPr>
              <a:t>- Что случилось во время игры?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  <a:cs typeface="+mn-cs"/>
              </a:rPr>
              <a:t>- Что же могло произойти потом?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  <a:cs typeface="+mn-cs"/>
              </a:rPr>
              <a:t>- Кто, по-вашему, главный герой происходящего?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  <a:cs typeface="+mn-cs"/>
              </a:rPr>
              <a:t>- Почему вы так считаете?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400" kern="0" dirty="0">
                <a:latin typeface="+mn-lt"/>
                <a:cs typeface="+mn-cs"/>
              </a:rPr>
              <a:t>- Какое настроение у мальчиков и почему?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350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4400" y="762000"/>
            <a:ext cx="753903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3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План.</a:t>
            </a:r>
            <a:r>
              <a:rPr lang="ru-RU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</a:t>
            </a:r>
            <a:endParaRPr lang="en-US" sz="3600" kern="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marL="609600" indent="-6096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ru-RU" sz="36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Трезор</a:t>
            </a:r>
            <a:r>
              <a:rPr lang="ru-RU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 охраняет ворота.</a:t>
            </a:r>
          </a:p>
          <a:p>
            <a:pPr marL="609600" indent="-6096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ru-RU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Трудно устоять!</a:t>
            </a:r>
          </a:p>
          <a:p>
            <a:pPr marL="609600" indent="-609600">
              <a:spcBef>
                <a:spcPct val="20000"/>
              </a:spcBef>
              <a:buFont typeface="Wingdings" pitchFamily="2" charset="2"/>
              <a:buAutoNum type="arabicPeriod"/>
              <a:defRPr/>
            </a:pPr>
            <a:r>
              <a:rPr lang="ru-RU" sz="36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Мяч летит в свои ворота.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28600" y="4419600"/>
            <a:ext cx="9144000" cy="1593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 algn="ctr">
              <a:spcBef>
                <a:spcPct val="20000"/>
              </a:spcBef>
              <a:defRPr/>
            </a:pPr>
            <a:r>
              <a:rPr lang="ru-RU" sz="3600" b="1" i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Опорные слова:</a:t>
            </a:r>
          </a:p>
          <a:p>
            <a:pPr marL="609600" indent="22225">
              <a:spcBef>
                <a:spcPct val="20000"/>
              </a:spcBef>
              <a:defRPr/>
            </a:pPr>
            <a:r>
              <a:rPr lang="ru-RU" sz="2800" i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Хоккей, мяч, вратарь, внимательно, следил, острый момент, кинулась, помчалась, схватила</a:t>
            </a:r>
            <a:r>
              <a:rPr lang="ru-RU" sz="28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0"/>
            <a:ext cx="828677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spc="300" dirty="0">
                <a:ln w="1143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Кто спортом занимается,</a:t>
            </a:r>
            <a:endParaRPr lang="ru-RU" sz="4000" b="1" spc="300" dirty="0">
              <a:ln w="1143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500042"/>
            <a:ext cx="828677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spc="300" dirty="0">
                <a:ln w="11430" cmpd="sng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тот силы набирается!</a:t>
            </a:r>
            <a:endParaRPr lang="ru-RU" sz="4000" b="1" spc="300" dirty="0">
              <a:ln w="11430" cmpd="sng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1500188"/>
            <a:ext cx="614362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2133600"/>
            <a:ext cx="3429509" cy="4191000"/>
          </a:xfrm>
          <a:ln w="190500" cap="sq">
            <a:solidFill>
              <a:schemeClr val="accent5">
                <a:lumMod val="50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105400" y="2133600"/>
            <a:ext cx="3352800" cy="4205690"/>
          </a:xfrm>
          <a:ln w="190500" cap="sq">
            <a:solidFill>
              <a:schemeClr val="accent5">
                <a:lumMod val="50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емиугольник 10"/>
          <p:cNvSpPr/>
          <p:nvPr/>
        </p:nvSpPr>
        <p:spPr>
          <a:xfrm>
            <a:off x="3200400" y="0"/>
            <a:ext cx="2438400" cy="1981200"/>
          </a:xfrm>
          <a:prstGeom prst="heptagon">
            <a:avLst/>
          </a:prstGeom>
          <a:solidFill>
            <a:schemeClr val="tx1">
              <a:lumMod val="9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09600"/>
            <a:ext cx="91440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Бобслей (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bob-sleigh)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5400000">
            <a:off x="3048000" y="609600"/>
            <a:ext cx="304800" cy="152400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90600" y="1524000"/>
            <a:ext cx="4572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343400" y="457200"/>
            <a:ext cx="5029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</a:t>
            </a:r>
            <a:r>
              <a:rPr lang="ru-RU" sz="5400" b="1" dirty="0" smtClean="0">
                <a:solidFill>
                  <a:schemeClr val="tx1"/>
                </a:solidFill>
              </a:rPr>
              <a:t>Бокс (</a:t>
            </a:r>
            <a:r>
              <a:rPr lang="en-US" sz="5400" b="1" dirty="0" smtClean="0">
                <a:solidFill>
                  <a:schemeClr val="tx1"/>
                </a:solidFill>
              </a:rPr>
              <a:t>boxing</a:t>
            </a:r>
            <a:r>
              <a:rPr lang="ru-RU" sz="54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3320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4267200" cy="6172200"/>
          </a:xfrm>
          <a:ln w="190500" cap="sq">
            <a:solidFill>
              <a:schemeClr val="accent5">
                <a:lumMod val="50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249408">
            <a:off x="5341539" y="3044956"/>
            <a:ext cx="2881583" cy="3018677"/>
          </a:xfrm>
          <a:prstGeom prst="rect">
            <a:avLst/>
          </a:prstGeom>
          <a:ln w="1905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Семиугольник 7"/>
          <p:cNvSpPr/>
          <p:nvPr/>
        </p:nvSpPr>
        <p:spPr>
          <a:xfrm>
            <a:off x="5410200" y="228600"/>
            <a:ext cx="2438400" cy="19812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</a:rPr>
              <a:t>Боксёр (</a:t>
            </a:r>
            <a:r>
              <a:rPr lang="en-US" sz="4800" b="1" dirty="0" smtClean="0">
                <a:solidFill>
                  <a:schemeClr val="tx1"/>
                </a:solidFill>
              </a:rPr>
              <a:t>boxer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133600"/>
            <a:ext cx="6400800" cy="4506686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Семиугольник 9"/>
          <p:cNvSpPr/>
          <p:nvPr/>
        </p:nvSpPr>
        <p:spPr>
          <a:xfrm>
            <a:off x="3352800" y="0"/>
            <a:ext cx="2438400" cy="19812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590800" y="1447800"/>
            <a:ext cx="4572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3810000" y="457200"/>
            <a:ext cx="304800" cy="152400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96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</a:t>
            </a:r>
            <a:r>
              <a:rPr lang="ru-RU" sz="4800" b="1" dirty="0" smtClean="0">
                <a:solidFill>
                  <a:schemeClr val="tx1"/>
                </a:solidFill>
              </a:rPr>
              <a:t>Матч  (</a:t>
            </a:r>
            <a:r>
              <a:rPr lang="en-US" sz="4800" b="1" dirty="0" smtClean="0">
                <a:solidFill>
                  <a:schemeClr val="tx1"/>
                </a:solidFill>
              </a:rPr>
              <a:t>match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828800"/>
            <a:ext cx="6419850" cy="4840567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733800" y="1295400"/>
            <a:ext cx="7620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емиугольник 16"/>
          <p:cNvSpPr/>
          <p:nvPr/>
        </p:nvSpPr>
        <p:spPr>
          <a:xfrm>
            <a:off x="4038600" y="0"/>
            <a:ext cx="1905000" cy="15240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</a:rPr>
              <a:t> Хоккей (</a:t>
            </a:r>
            <a:r>
              <a:rPr lang="en-US" sz="4800" b="1" dirty="0" smtClean="0">
                <a:solidFill>
                  <a:schemeClr val="tx1"/>
                </a:solidFill>
              </a:rPr>
              <a:t>hockey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endParaRPr lang="ru-RU" sz="4800" b="1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828800"/>
            <a:ext cx="7680960" cy="4800600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2971800" y="1066800"/>
            <a:ext cx="7620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3924300" y="114300"/>
            <a:ext cx="381000" cy="152400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71800" y="1219200"/>
            <a:ext cx="7620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емиугольник 19"/>
          <p:cNvSpPr/>
          <p:nvPr/>
        </p:nvSpPr>
        <p:spPr>
          <a:xfrm>
            <a:off x="3962400" y="228600"/>
            <a:ext cx="1676400" cy="13716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743200" y="1066800"/>
            <a:ext cx="304800" cy="1588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096000" cy="13716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</a:rPr>
              <a:t>Футбол (</a:t>
            </a:r>
            <a:r>
              <a:rPr lang="en-US" sz="4800" b="1" dirty="0" smtClean="0">
                <a:solidFill>
                  <a:schemeClr val="tx1"/>
                </a:solidFill>
              </a:rPr>
              <a:t>football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71600"/>
            <a:ext cx="6858000" cy="5143500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емиугольник 10"/>
          <p:cNvSpPr/>
          <p:nvPr/>
        </p:nvSpPr>
        <p:spPr>
          <a:xfrm>
            <a:off x="4038600" y="0"/>
            <a:ext cx="1447800" cy="11430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3770313" y="266700"/>
            <a:ext cx="153988" cy="77787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239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tx1"/>
                </a:solidFill>
              </a:rPr>
              <a:t>Форвард (</a:t>
            </a:r>
            <a:r>
              <a:rPr lang="en-US" sz="4800" b="1" dirty="0" smtClean="0">
                <a:solidFill>
                  <a:schemeClr val="tx1"/>
                </a:solidFill>
              </a:rPr>
              <a:t>forward</a:t>
            </a:r>
            <a:r>
              <a:rPr lang="ru-RU" sz="48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00200"/>
            <a:ext cx="6705600" cy="4928616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Семиугольник 13"/>
          <p:cNvSpPr/>
          <p:nvPr/>
        </p:nvSpPr>
        <p:spPr>
          <a:xfrm>
            <a:off x="4114800" y="228600"/>
            <a:ext cx="1447800" cy="1143000"/>
          </a:xfrm>
          <a:prstGeom prst="heptagon">
            <a:avLst/>
          </a:prstGeom>
          <a:solidFill>
            <a:schemeClr val="tx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2324100" y="114300"/>
            <a:ext cx="381000" cy="152400"/>
          </a:xfrm>
          <a:prstGeom prst="line">
            <a:avLst/>
          </a:prstGeom>
          <a:ln w="57150">
            <a:solidFill>
              <a:srgbClr val="005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theme/theme1.xml><?xml version="1.0" encoding="utf-8"?>
<a:theme xmlns:a="http://schemas.openxmlformats.org/drawingml/2006/main" name="Текстура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1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1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637</TotalTime>
  <Words>430</Words>
  <Application>Microsoft Office PowerPoint</Application>
  <PresentationFormat>Экран (4:3)</PresentationFormat>
  <Paragraphs>80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23</vt:i4>
      </vt:variant>
    </vt:vector>
  </HeadingPairs>
  <TitlesOfParts>
    <vt:vector size="39" baseType="lpstr">
      <vt:lpstr>Tahoma</vt:lpstr>
      <vt:lpstr>Arial</vt:lpstr>
      <vt:lpstr>Wingdings</vt:lpstr>
      <vt:lpstr>Calibri</vt:lpstr>
      <vt:lpstr>Comic Sans MS</vt:lpstr>
      <vt:lpstr>Times New Roman</vt:lpstr>
      <vt:lpstr>Arial Black</vt:lpstr>
      <vt:lpstr>Текстура</vt:lpstr>
      <vt:lpstr>Тема1</vt:lpstr>
      <vt:lpstr>Пастель</vt:lpstr>
      <vt:lpstr>Капсулы</vt:lpstr>
      <vt:lpstr>Сетка с тенью</vt:lpstr>
      <vt:lpstr>1_Тема1</vt:lpstr>
      <vt:lpstr>1_Пастель</vt:lpstr>
      <vt:lpstr>1_Капсулы</vt:lpstr>
      <vt:lpstr>1_Сетка с тенью</vt:lpstr>
      <vt:lpstr>Сочинение –рассказ по сюжетным картинкам на спортивную тему</vt:lpstr>
      <vt:lpstr>Слайд 2</vt:lpstr>
      <vt:lpstr>Слайд 3</vt:lpstr>
      <vt:lpstr> Бокс (boxing)</vt:lpstr>
      <vt:lpstr>Боксёр (boxer)</vt:lpstr>
      <vt:lpstr>   Матч  (match)</vt:lpstr>
      <vt:lpstr> Хоккей (hockey) </vt:lpstr>
      <vt:lpstr>Футбол (football)</vt:lpstr>
      <vt:lpstr>Форвард (forward)</vt:lpstr>
      <vt:lpstr> Гол (goal)</vt:lpstr>
      <vt:lpstr>Бутсы -boots</vt:lpstr>
      <vt:lpstr>Волейбол Гандбол  Баскетбол Футбол </vt:lpstr>
      <vt:lpstr>Баскетбол – basket+ball  </vt:lpstr>
      <vt:lpstr>Слайд 14</vt:lpstr>
      <vt:lpstr>Волейбол  – Volley+ball </vt:lpstr>
      <vt:lpstr>Футбол  – foot + ball</vt:lpstr>
      <vt:lpstr>Фонетический разбор</vt:lpstr>
      <vt:lpstr>Фонетический разбор</vt:lpstr>
      <vt:lpstr>Hockey 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Иннулечка</dc:creator>
  <cp:lastModifiedBy>User</cp:lastModifiedBy>
  <cp:revision>49</cp:revision>
  <cp:lastPrinted>1601-01-01T00:00:00Z</cp:lastPrinted>
  <dcterms:created xsi:type="dcterms:W3CDTF">2011-04-04T18:30:15Z</dcterms:created>
  <dcterms:modified xsi:type="dcterms:W3CDTF">2011-04-26T18:32:20Z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