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62" r:id="rId6"/>
    <p:sldId id="266" r:id="rId7"/>
    <p:sldId id="263" r:id="rId8"/>
    <p:sldId id="264" r:id="rId9"/>
    <p:sldId id="265" r:id="rId10"/>
    <p:sldId id="271" r:id="rId11"/>
    <p:sldId id="267" r:id="rId12"/>
    <p:sldId id="268" r:id="rId13"/>
    <p:sldId id="269" r:id="rId14"/>
    <p:sldId id="270" r:id="rId15"/>
    <p:sldId id="275" r:id="rId16"/>
    <p:sldId id="272" r:id="rId17"/>
    <p:sldId id="281" r:id="rId18"/>
    <p:sldId id="274" r:id="rId19"/>
    <p:sldId id="276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0" autoAdjust="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F134D-E6AB-4B57-8E53-67AD91EF9B75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B9270-06AA-40C9-9EB0-17CE08247A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F134D-E6AB-4B57-8E53-67AD91EF9B75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B9270-06AA-40C9-9EB0-17CE08247A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F134D-E6AB-4B57-8E53-67AD91EF9B75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B9270-06AA-40C9-9EB0-17CE08247A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F134D-E6AB-4B57-8E53-67AD91EF9B75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B9270-06AA-40C9-9EB0-17CE08247A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F134D-E6AB-4B57-8E53-67AD91EF9B75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C6B9270-06AA-40C9-9EB0-17CE08247A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F134D-E6AB-4B57-8E53-67AD91EF9B75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B9270-06AA-40C9-9EB0-17CE08247A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F134D-E6AB-4B57-8E53-67AD91EF9B75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B9270-06AA-40C9-9EB0-17CE08247A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F134D-E6AB-4B57-8E53-67AD91EF9B75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B9270-06AA-40C9-9EB0-17CE08247A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F134D-E6AB-4B57-8E53-67AD91EF9B75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B9270-06AA-40C9-9EB0-17CE08247A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F134D-E6AB-4B57-8E53-67AD91EF9B75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B9270-06AA-40C9-9EB0-17CE08247A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F134D-E6AB-4B57-8E53-67AD91EF9B75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B9270-06AA-40C9-9EB0-17CE08247A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55F134D-E6AB-4B57-8E53-67AD91EF9B75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C6B9270-06AA-40C9-9EB0-17CE08247A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+mn-lt"/>
              </a:rPr>
              <a:t>ВНЕШНЯЯ ПОЛИТИКА </a:t>
            </a:r>
            <a:r>
              <a:rPr lang="ru-RU" sz="3200" dirty="0" err="1" smtClean="0">
                <a:latin typeface="+mn-lt"/>
              </a:rPr>
              <a:t>ссср</a:t>
            </a:r>
            <a:r>
              <a:rPr lang="ru-RU" sz="3200" dirty="0" smtClean="0">
                <a:latin typeface="+mn-lt"/>
              </a:rPr>
              <a:t> НАКАНУНЕ ВТОРОЙ МИРОВОЙ ВОЙНЫ</a:t>
            </a:r>
            <a:endParaRPr lang="ru-RU" sz="3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СБЛИЖЕНИЕ СССР И ГЕРМАНИИ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40968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«Заключение пакта с Советским Союзом означает лично для меня, - </a:t>
            </a:r>
            <a:r>
              <a:rPr lang="ru-RU" dirty="0" smtClean="0"/>
              <a:t>писал Гитлер</a:t>
            </a:r>
            <a:r>
              <a:rPr lang="ru-RU" i="1" dirty="0" smtClean="0"/>
              <a:t>,- установление долгосрочного курса политики Германии». 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СБЛИЖЕНИЕ СССР И ГЕРМАНИИ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73216"/>
            <a:ext cx="8229600" cy="936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         </a:t>
            </a:r>
            <a:r>
              <a:rPr lang="en-US" sz="2000" dirty="0" smtClean="0"/>
              <a:t>                 </a:t>
            </a:r>
            <a:r>
              <a:rPr lang="ru-RU" sz="2000" dirty="0" smtClean="0"/>
              <a:t>Встреча Риббентропа в Москве</a:t>
            </a:r>
            <a:endParaRPr lang="ru-RU" sz="2000" dirty="0"/>
          </a:p>
        </p:txBody>
      </p:sp>
      <p:pic>
        <p:nvPicPr>
          <p:cNvPr id="24578" name="Picture 2" descr="Картинка 2 из 2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3" y="1268760"/>
            <a:ext cx="6761925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1600200"/>
            <a:ext cx="4042792" cy="470916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i="1" dirty="0" smtClean="0"/>
              <a:t>    «Партия, которую нам предстоит сыграть, обещает быть трудной. Нужно усыпить недоверие советских руководителей – завтра, как и сегодня, они останутся нашими врагами. Придет время, и свастика заполощется здесь на месте серпа и молота», - Риббентроп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3554" name="Picture 2" descr="Картинка 3 из 55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4041719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ПОДПИСАНИЕ ДОГОВОРА О НЕНАПАДЕНИИ, 23 АВГУСТА 1939 Г.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661248"/>
            <a:ext cx="8229600" cy="6481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000" dirty="0" smtClean="0"/>
              <a:t>       </a:t>
            </a:r>
            <a:r>
              <a:rPr lang="ru-RU" sz="2000" dirty="0" smtClean="0"/>
              <a:t>Министры иностранных дел СССР В.М. Молотов и Германии Риббентроп подписали Договор о ненападении сроком на 10 лет </a:t>
            </a:r>
            <a:endParaRPr lang="ru-RU" sz="2000" dirty="0"/>
          </a:p>
        </p:txBody>
      </p:sp>
      <p:pic>
        <p:nvPicPr>
          <p:cNvPr id="4" name="Рисунок 3" descr="MolotovRibbentropStali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28800"/>
            <a:ext cx="331236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ртинка 151 из 2927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628800"/>
            <a:ext cx="316835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4e83a349d8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4896544" cy="6480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артинка 200 из 2927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628800"/>
            <a:ext cx="424847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ПОДПИСАНИЕ СЕКРЕТНОГО ДОПОЛНИТЕЛЬНОГО ПРОТОКОЛА</a:t>
            </a:r>
            <a:endParaRPr lang="ru-RU" sz="2800" dirty="0"/>
          </a:p>
        </p:txBody>
      </p:sp>
      <p:pic>
        <p:nvPicPr>
          <p:cNvPr id="4" name="Рисунок 3" descr="Картинка 43 из 73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85392"/>
            <a:ext cx="439248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ртинка 323 из 2928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708920"/>
            <a:ext cx="439248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73216"/>
            <a:ext cx="8229600" cy="93614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000" dirty="0" smtClean="0"/>
              <a:t>После подписания Договора </a:t>
            </a:r>
          </a:p>
          <a:p>
            <a:pPr>
              <a:buNone/>
            </a:pPr>
            <a:r>
              <a:rPr lang="ru-RU" sz="2000" dirty="0" smtClean="0"/>
              <a:t>и Секретного дополнительного</a:t>
            </a:r>
          </a:p>
          <a:p>
            <a:pPr>
              <a:buNone/>
            </a:pPr>
            <a:r>
              <a:rPr lang="ru-RU" sz="2000" dirty="0" smtClean="0"/>
              <a:t>протокола</a:t>
            </a:r>
            <a:endParaRPr lang="ru-RU" sz="2000" dirty="0"/>
          </a:p>
        </p:txBody>
      </p:sp>
      <p:pic>
        <p:nvPicPr>
          <p:cNvPr id="29698" name="Picture 2" descr="Картинка 11 из 418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068960"/>
            <a:ext cx="4824536" cy="3626443"/>
          </a:xfrm>
          <a:prstGeom prst="rect">
            <a:avLst/>
          </a:prstGeom>
          <a:noFill/>
        </p:spPr>
      </p:pic>
      <p:pic>
        <p:nvPicPr>
          <p:cNvPr id="6" name="Рисунок 5" descr="i?id=11896196-65-7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60648"/>
            <a:ext cx="432048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артинка 27 из 73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76672"/>
            <a:ext cx="3327648" cy="4824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1600200"/>
            <a:ext cx="4762872" cy="4709160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dirty="0" smtClean="0"/>
              <a:t>      24 августа газета «Правда» писала: </a:t>
            </a:r>
            <a:r>
              <a:rPr lang="ru-RU" i="1" dirty="0" smtClean="0"/>
              <a:t>«23 августа в час дня в Москву прибыл министр иностранных дел Германии господин </a:t>
            </a:r>
            <a:r>
              <a:rPr lang="ru-RU" i="1" dirty="0" err="1" smtClean="0"/>
              <a:t>Иоахим</a:t>
            </a:r>
            <a:r>
              <a:rPr lang="ru-RU" i="1" dirty="0" smtClean="0"/>
              <a:t> фон Риббентроп. На центральном аэропорте его встречали заместители народного комиссара иностранных дел - В.П.Потемкин, внешней торговли - М.С.Степанов, внутренних дел - В.Н.Меркулов. 23 августа в 3.30 состоялась первая беседа председателя Совнаркома и </a:t>
            </a:r>
            <a:r>
              <a:rPr lang="ru-RU" i="1" dirty="0" err="1" smtClean="0"/>
              <a:t>Наркоминдел</a:t>
            </a:r>
            <a:r>
              <a:rPr lang="ru-RU" i="1" dirty="0" smtClean="0"/>
              <a:t> тов. Молотова с министром иностранных дел Германии Риббентропом. Беседа проходила в присутствии тов. Сталина и немецкого посла в СССР </a:t>
            </a:r>
            <a:r>
              <a:rPr lang="ru-RU" i="1" dirty="0" err="1" smtClean="0"/>
              <a:t>Шуленбурга</a:t>
            </a:r>
            <a:r>
              <a:rPr lang="ru-RU" i="1" dirty="0" smtClean="0"/>
              <a:t> и продолжалась около трех часов. После перерыва в 10 часов вечера беседа была продолжена и завершилась подписанием Договора о ненападении».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Картинка 193 из 73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3924300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РЕАЛИЗАЦИЯ СЕКРЕТНОГО ПРОТОКОЛА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4437112"/>
            <a:ext cx="4474840" cy="21602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  1 сентября 1939 г. Германия напала на Польшу. Началась Вторая мировая война.</a:t>
            </a:r>
            <a:endParaRPr lang="ru-RU" sz="2000" dirty="0"/>
          </a:p>
        </p:txBody>
      </p:sp>
      <p:pic>
        <p:nvPicPr>
          <p:cNvPr id="27650" name="Picture 2" descr="Картинка 5 из 19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3939260" cy="2232248"/>
          </a:xfrm>
          <a:prstGeom prst="rect">
            <a:avLst/>
          </a:prstGeom>
          <a:noFill/>
        </p:spPr>
      </p:pic>
      <p:pic>
        <p:nvPicPr>
          <p:cNvPr id="27652" name="Picture 4" descr="Картинка 6 из 21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96752"/>
            <a:ext cx="4114743" cy="2880320"/>
          </a:xfrm>
          <a:prstGeom prst="rect">
            <a:avLst/>
          </a:prstGeom>
          <a:noFill/>
        </p:spPr>
      </p:pic>
      <p:pic>
        <p:nvPicPr>
          <p:cNvPr id="27654" name="Picture 6" descr="http://img.lenta.ru/photo/2009/09/01/polska/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212976"/>
            <a:ext cx="4061426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3268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	Осознавая неизбежность новой войны, СССР пытался создать систему коллективной безопасности, но эта попытка потерпела неудачу. В 1939 г. СССР заключил Пакт о ненападении с Германией. Тем самым Сталин пытался, оставшись в стороне от европейского конфликта, укрепить свое влияние на бывших территориях Российской Империи и мобилизовать ресурсы для неизбежной войны с Германией. Историки до сих пор спорят о том, насколько Пакт приблизил начало Второй мировой войны и способствовал укреплению безопасности СССР.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661248"/>
            <a:ext cx="8229600" cy="792088"/>
          </a:xfrm>
        </p:spPr>
        <p:txBody>
          <a:bodyPr/>
          <a:lstStyle/>
          <a:p>
            <a:pPr lvl="8">
              <a:buNone/>
            </a:pPr>
            <a:r>
              <a:rPr lang="ru-RU" sz="2000" dirty="0" smtClean="0"/>
              <a:t>На протяжении третьего десятилетия ХХ века мир медленно вползал во Вторую мировую войну</a:t>
            </a:r>
          </a:p>
          <a:p>
            <a:endParaRPr lang="ru-RU" dirty="0"/>
          </a:p>
        </p:txBody>
      </p:sp>
      <p:pic>
        <p:nvPicPr>
          <p:cNvPr id="4" name="Рисунок 3" descr="1614-890x6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42005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Вторая мировая война (часть 1)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48680"/>
            <a:ext cx="432048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Картинка 57 из 21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2996952"/>
            <a:ext cx="4006459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21088"/>
            <a:ext cx="4762872" cy="2088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  Отношение к этому историческому событию было и остается неоднозначным</a:t>
            </a:r>
            <a:endParaRPr lang="ru-RU" sz="2000" dirty="0"/>
          </a:p>
        </p:txBody>
      </p:sp>
      <p:pic>
        <p:nvPicPr>
          <p:cNvPr id="4" name="Рисунок 3" descr="51f5bc3e7c1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470726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ртинка 118 из 73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88640"/>
            <a:ext cx="3672408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                    АВТОР ПРЕЗЕНТАЦИИ:</a:t>
            </a:r>
          </a:p>
          <a:p>
            <a:pPr algn="just">
              <a:buNone/>
            </a:pPr>
            <a:r>
              <a:rPr lang="ru-RU" dirty="0" smtClean="0"/>
              <a:t>    211-115-855</a:t>
            </a:r>
          </a:p>
          <a:p>
            <a:pPr algn="just">
              <a:buNone/>
            </a:pPr>
            <a:r>
              <a:rPr lang="ru-RU" dirty="0" smtClean="0"/>
              <a:t>    Преподаватель истории Иркутского техникума речного и автомобильного транспорта</a:t>
            </a:r>
          </a:p>
          <a:p>
            <a:pPr algn="just">
              <a:buNone/>
            </a:pPr>
            <a:r>
              <a:rPr lang="ru-RU" dirty="0" smtClean="0"/>
              <a:t>             Мелешкина Марина Владимировна</a:t>
            </a:r>
          </a:p>
          <a:p>
            <a:pPr algn="just"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ЗАХВАТ МАНЬЧЖУРИИ ЯПОНИЕЙ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941168"/>
            <a:ext cx="8229600" cy="13681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Японские военные в Китае</a:t>
            </a:r>
            <a:endParaRPr lang="ru-RU" sz="2000" dirty="0"/>
          </a:p>
        </p:txBody>
      </p:sp>
      <p:pic>
        <p:nvPicPr>
          <p:cNvPr id="4" name="Рисунок 3" descr="0230-890x59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446449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0330-890x62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196752"/>
            <a:ext cx="424847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042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645024"/>
            <a:ext cx="453650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АГРЕССИЯ ИТАЛИИ ПРОТИВ АБИССИНИИ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5229200"/>
            <a:ext cx="8003232" cy="12961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Лидер итальянской фашистской партии Бенито Муссолини, в центре, с членами фашистской партии в Риме</a:t>
            </a:r>
          </a:p>
          <a:p>
            <a:pPr>
              <a:buNone/>
            </a:pPr>
            <a:r>
              <a:rPr lang="ru-RU" sz="2000" dirty="0" smtClean="0"/>
              <a:t>Итальянские солдаты в Эфиопии в 1935 году, во время Второй итало-абиссинской войны.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Рисунок 3" descr="072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24744"/>
            <a:ext cx="432048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0821-890x60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772816"/>
            <a:ext cx="468052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АГРЕССИЯ ПРОТИВ ИСПАНСКОЙ РЕСПУБЛИКИ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01208"/>
            <a:ext cx="8507288" cy="100815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Подготовка к обороне Барселоны против фашистов, 2 июня 1937 года</a:t>
            </a:r>
          </a:p>
          <a:p>
            <a:r>
              <a:rPr lang="ru-RU" sz="2000" dirty="0" smtClean="0"/>
              <a:t>Взрывы в Мадриде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4" name="Рисунок 3" descr="0922-890x58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381642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1024-890x62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556792"/>
            <a:ext cx="496855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АНШЛЮС АВСТРИИ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45224"/>
            <a:ext cx="8229600" cy="8641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                                   </a:t>
            </a:r>
            <a:r>
              <a:rPr lang="ru-RU" sz="2000" dirty="0" smtClean="0"/>
              <a:t>Немецкие войска в Австрии</a:t>
            </a:r>
            <a:endParaRPr lang="ru-RU" sz="2000" dirty="0"/>
          </a:p>
        </p:txBody>
      </p:sp>
      <p:pic>
        <p:nvPicPr>
          <p:cNvPr id="4" name="Рисунок 3" descr="Картинка 17 из 160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340768"/>
            <a:ext cx="489654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МЮНХЕНСКИЙ СГОВОР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РАЗДЕЛ ЧЕХОСЛОВАКИИ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17232"/>
            <a:ext cx="8229600" cy="79212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Мюнхен, 1938 г.</a:t>
            </a:r>
            <a:endParaRPr lang="ru-RU" dirty="0"/>
          </a:p>
        </p:txBody>
      </p:sp>
      <p:pic>
        <p:nvPicPr>
          <p:cNvPr id="6" name="Рисунок 5" descr="Картинка 11 из 2750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446449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Картинка 6 из 5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5" y="1340768"/>
            <a:ext cx="4430223" cy="2952328"/>
          </a:xfrm>
          <a:prstGeom prst="rect">
            <a:avLst/>
          </a:prstGeom>
          <a:noFill/>
        </p:spPr>
      </p:pic>
      <p:pic>
        <p:nvPicPr>
          <p:cNvPr id="10" name="Рисунок 9" descr="Картинка 133 из 2927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3977680"/>
            <a:ext cx="439248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9912" y="1916832"/>
            <a:ext cx="5040560" cy="43925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i="1" dirty="0" smtClean="0"/>
              <a:t>      «Нам всем известно желание Германии двинуться на Восток. Если бы он (Гитлер) двинулся на восток, мое сердце не разорвалось бы… Если бы в Европе дело дошло до драки, то я хотел бы чтобы это была драка между большевиками и нацистами» </a:t>
            </a:r>
            <a:r>
              <a:rPr lang="ru-RU" sz="2000" dirty="0" smtClean="0"/>
              <a:t>- так заявил премьер-министр Великобритании Болдуин еще в 1936 г.</a:t>
            </a:r>
            <a:endParaRPr lang="ru-RU" sz="2000" dirty="0"/>
          </a:p>
        </p:txBody>
      </p:sp>
      <p:pic>
        <p:nvPicPr>
          <p:cNvPr id="4" name="Рисунок 3" descr="220px-Stanley_Baldwin_ggbai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3888432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ПОПЫТКИ СОЗДАНИЯ КОЛЛЕКТИВНОЙ БЕЗОПАСНОСТИ В ЕВРОПЕ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17 апреля 1939 г.:  СССР предложил Англии и Франции подписать тройственный союз о взаимопомощи в случае агрессии со стороны Германии (Англия и Франция отклонили предложение)</a:t>
            </a:r>
          </a:p>
          <a:p>
            <a:r>
              <a:rPr lang="ru-RU" sz="2000" dirty="0" smtClean="0"/>
              <a:t>Май 1939 г.: Англия предлагает заключить односторонний договор, по которому в случае агрессии Германии против Англии или Франции СССР вступит в войну против Германии (условия не приемлемы для СССР)</a:t>
            </a:r>
          </a:p>
          <a:p>
            <a:r>
              <a:rPr lang="ru-RU" sz="2000" dirty="0" smtClean="0"/>
              <a:t>Июль-август 1939 г.: работа военных миссий Англии, Франции и СССР в Москве (закончилась безрезультатно)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    ТАКИМ ОБРАЗОМ, СОЗДАТЬ СОЮЗ ПРОТИВ ГЕРМАНИИ   </a:t>
            </a:r>
          </a:p>
          <a:p>
            <a:pPr>
              <a:buNone/>
            </a:pPr>
            <a:r>
              <a:rPr lang="ru-RU" sz="2000" dirty="0" smtClean="0"/>
              <a:t>                  ВЕДУЩИМ СТРАНАМ ЕВРОПЫ НЕ УДАЛОСЬ.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122</TotalTime>
  <Words>532</Words>
  <Application>Microsoft Office PowerPoint</Application>
  <PresentationFormat>On-screen Show (4:3)</PresentationFormat>
  <Paragraphs>43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Апекс</vt:lpstr>
      <vt:lpstr>ВНЕШНЯЯ ПОЛИТИКА ссср НАКАНУНЕ ВТОРОЙ МИРОВОЙ ВОЙНЫ</vt:lpstr>
      <vt:lpstr>Slide 2</vt:lpstr>
      <vt:lpstr>ЗАХВАТ МАНЬЧЖУРИИ ЯПОНИЕЙ</vt:lpstr>
      <vt:lpstr>АГРЕССИЯ ИТАЛИИ ПРОТИВ АБИССИНИИ</vt:lpstr>
      <vt:lpstr>АГРЕССИЯ ПРОТИВ ИСПАНСКОЙ РЕСПУБЛИКИ</vt:lpstr>
      <vt:lpstr>АНШЛЮС АВСТРИИ</vt:lpstr>
      <vt:lpstr>МЮНХЕНСКИЙ СГОВОР  РАЗДЕЛ ЧЕХОСЛОВАКИИ</vt:lpstr>
      <vt:lpstr>Slide 8</vt:lpstr>
      <vt:lpstr>ПОПЫТКИ СОЗДАНИЯ КОЛЛЕКТИВНОЙ БЕЗОПАСНОСТИ В ЕВРОПЕ</vt:lpstr>
      <vt:lpstr>СБЛИЖЕНИЕ СССР И ГЕРМАНИИ</vt:lpstr>
      <vt:lpstr>СБЛИЖЕНИЕ СССР И ГЕРМАНИИ</vt:lpstr>
      <vt:lpstr>Slide 12</vt:lpstr>
      <vt:lpstr>ПОДПИСАНИЕ ДОГОВОРА О НЕНАПАДЕНИИ, 23 АВГУСТА 1939 Г.</vt:lpstr>
      <vt:lpstr>Slide 14</vt:lpstr>
      <vt:lpstr>ПОДПИСАНИЕ СЕКРЕТНОГО ДОПОЛНИТЕЛЬНОГО ПРОТОКОЛА</vt:lpstr>
      <vt:lpstr>Slide 16</vt:lpstr>
      <vt:lpstr>Slide 17</vt:lpstr>
      <vt:lpstr>РЕАЛИЗАЦИЯ СЕКРЕТНОГО ПРОТОКОЛА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</dc:creator>
  <cp:lastModifiedBy>Virtual PC</cp:lastModifiedBy>
  <cp:revision>24</cp:revision>
  <dcterms:created xsi:type="dcterms:W3CDTF">2012-01-15T05:53:58Z</dcterms:created>
  <dcterms:modified xsi:type="dcterms:W3CDTF">2012-04-09T19:14:41Z</dcterms:modified>
</cp:coreProperties>
</file>