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3" r:id="rId36"/>
    <p:sldId id="324" r:id="rId37"/>
    <p:sldId id="284" r:id="rId38"/>
    <p:sldId id="327" r:id="rId39"/>
    <p:sldId id="256" r:id="rId40"/>
    <p:sldId id="257" r:id="rId41"/>
    <p:sldId id="258" r:id="rId42"/>
    <p:sldId id="259" r:id="rId43"/>
    <p:sldId id="262" r:id="rId44"/>
    <p:sldId id="326" r:id="rId45"/>
    <p:sldId id="328" r:id="rId46"/>
    <p:sldId id="263" r:id="rId47"/>
    <p:sldId id="265" r:id="rId48"/>
    <p:sldId id="267" r:id="rId49"/>
    <p:sldId id="268" r:id="rId50"/>
    <p:sldId id="269" r:id="rId51"/>
    <p:sldId id="270" r:id="rId52"/>
    <p:sldId id="271" r:id="rId53"/>
    <p:sldId id="272" r:id="rId54"/>
    <p:sldId id="273" r:id="rId55"/>
    <p:sldId id="274" r:id="rId56"/>
    <p:sldId id="275" r:id="rId57"/>
    <p:sldId id="276" r:id="rId58"/>
    <p:sldId id="279" r:id="rId59"/>
    <p:sldId id="277" r:id="rId60"/>
    <p:sldId id="278" r:id="rId61"/>
    <p:sldId id="330" r:id="rId62"/>
    <p:sldId id="329" r:id="rId63"/>
    <p:sldId id="331" r:id="rId64"/>
    <p:sldId id="281" r:id="rId65"/>
    <p:sldId id="286" r:id="rId66"/>
    <p:sldId id="287" r:id="rId67"/>
    <p:sldId id="288" r:id="rId68"/>
    <p:sldId id="289" r:id="rId69"/>
    <p:sldId id="325" r:id="rId70"/>
    <p:sldId id="337" r:id="rId71"/>
    <p:sldId id="338" r:id="rId72"/>
    <p:sldId id="339" r:id="rId73"/>
    <p:sldId id="340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91;&#1088;&#1086;&#1082;%20&#1047;&#1080;&#1084;&#1072;\&#1055;&#1088;&#1080;&#1083;&#1086;&#1078;&#1077;&#1085;&#1080;&#1077;%206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91;&#1088;&#1086;&#1082;%20&#1047;&#1080;&#1084;&#1072;\&#1055;&#1088;&#1080;&#1083;&#1086;&#1078;&#1077;&#1085;&#1080;&#1077;%205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91;&#1088;&#1086;&#1082;%20&#1047;&#1080;&#1084;&#1072;\&#1055;&#1088;&#1080;&#1083;&#1086;&#1078;&#1077;&#1085;&#1080;&#1077;%203.mp3" TargetMode="External"/><Relationship Id="rId4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91;&#1088;&#1086;&#1082;%20&#1047;&#1080;&#1084;&#1072;\&#1055;&#1088;&#1080;&#1083;&#1086;&#1078;&#1077;&#1085;&#1080;&#1077;%204.mp3" TargetMode="External"/><Relationship Id="rId4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3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птицы\4812694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-53578"/>
            <a:ext cx="9144000" cy="691157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</a:rPr>
              <a:t>Урок – путешествие</a:t>
            </a:r>
            <a:br>
              <a:rPr lang="ru-RU" sz="5400" b="1" i="1" dirty="0" smtClean="0">
                <a:solidFill>
                  <a:schemeClr val="bg1"/>
                </a:solidFill>
              </a:rPr>
            </a:br>
            <a:r>
              <a:rPr lang="ru-RU" sz="5400" b="1" i="1" dirty="0" smtClean="0">
                <a:solidFill>
                  <a:schemeClr val="bg1"/>
                </a:solidFill>
              </a:rPr>
              <a:t>«Зимняя сказка»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pic>
        <p:nvPicPr>
          <p:cNvPr id="7" name="Приложение 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31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79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823285"/>
      </p:ext>
    </p:extLst>
  </p:cSld>
  <p:clrMapOvr>
    <a:masterClrMapping/>
  </p:clrMapOvr>
  <p:transition advClick="0" advTm="500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3622201"/>
      </p:ext>
    </p:extLst>
  </p:cSld>
  <p:clrMapOvr>
    <a:masterClrMapping/>
  </p:clrMapOvr>
  <p:transition advClick="0" advTm="5000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3551680"/>
      </p:ext>
    </p:extLst>
  </p:cSld>
  <p:clrMapOvr>
    <a:masterClrMapping/>
  </p:clrMapOvr>
  <p:transition advClick="0" advTm="5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197"/>
            <a:ext cx="9144000" cy="682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7377818"/>
      </p:ext>
    </p:extLst>
  </p:cSld>
  <p:clrMapOvr>
    <a:masterClrMapping/>
  </p:clrMapOvr>
  <p:transition advClick="0" advTm="5000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7885" cy="685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3725245"/>
      </p:ext>
    </p:extLst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287"/>
            <a:ext cx="9144000" cy="683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5107530"/>
      </p:ext>
    </p:extLst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1433300"/>
      </p:ext>
    </p:extLst>
  </p:cSld>
  <p:clrMapOvr>
    <a:masterClrMapping/>
  </p:clrMapOvr>
  <p:transition advClick="0" advTm="5000"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3671221"/>
      </p:ext>
    </p:extLst>
  </p:cSld>
  <p:clrMapOvr>
    <a:masterClrMapping/>
  </p:clrMapOvr>
  <p:transition advClick="0" advTm="5000"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7279" y="0"/>
            <a:ext cx="91734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7801088"/>
      </p:ext>
    </p:extLst>
  </p:cSld>
  <p:clrMapOvr>
    <a:masterClrMapping/>
  </p:clrMapOvr>
  <p:transition advClick="0" advTm="5000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7624365"/>
      </p:ext>
    </p:extLst>
  </p:cSld>
  <p:clrMapOvr>
    <a:masterClrMapping/>
  </p:clrMapOvr>
  <p:transition advClick="0" advTm="5000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Приложение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6722747"/>
      </p:ext>
    </p:extLst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0"/>
            <a:ext cx="6302616" cy="682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4227608"/>
      </p:ext>
    </p:extLst>
  </p:cSld>
  <p:clrMapOvr>
    <a:masterClrMapping/>
  </p:clrMapOvr>
  <p:transition advClick="0" advTm="5000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5664297"/>
      </p:ext>
    </p:extLst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4517193"/>
      </p:ext>
    </p:extLst>
  </p:cSld>
  <p:clrMapOvr>
    <a:masterClrMapping/>
  </p:clrMapOvr>
  <p:transition advClick="0" advTm="5000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4" y="0"/>
            <a:ext cx="9135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6893820"/>
      </p:ext>
    </p:extLst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8437" cy="686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568930"/>
      </p:ext>
    </p:extLst>
  </p:cSld>
  <p:clrMapOvr>
    <a:masterClrMapping/>
  </p:clrMapOvr>
  <p:transition advClick="0" advTm="5000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1826"/>
            <a:ext cx="9144000" cy="684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5152064"/>
      </p:ext>
    </p:extLst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24634" cy="684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4879316"/>
      </p:ext>
    </p:extLst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5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273642"/>
      </p:ext>
    </p:extLst>
  </p:cSld>
  <p:clrMapOvr>
    <a:masterClrMapping/>
  </p:clrMapOvr>
  <p:transition advClick="0" advTm="5000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1169867"/>
      </p:ext>
    </p:extLst>
  </p:cSld>
  <p:clrMapOvr>
    <a:masterClrMapping/>
  </p:clrMapOvr>
  <p:transition advClick="0" advTm="5000"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60608" cy="68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0196221"/>
      </p:ext>
    </p:extLst>
  </p:cSld>
  <p:clrMapOvr>
    <a:masterClrMapping/>
  </p:clrMapOvr>
  <p:transition advClick="0" advTm="5000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0324023"/>
      </p:ext>
    </p:extLst>
  </p:cSld>
  <p:clrMapOvr>
    <a:masterClrMapping/>
  </p:clrMapOvr>
  <p:transition advClick="0" advTm="5000"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00" y="0"/>
            <a:ext cx="91535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0192809"/>
      </p:ext>
    </p:extLst>
  </p:cSld>
  <p:clrMapOvr>
    <a:masterClrMapping/>
  </p:clrMapOvr>
  <p:transition advClick="0" advTm="5000">
    <p:whee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6944323"/>
      </p:ext>
    </p:extLst>
  </p:cSld>
  <p:clrMapOvr>
    <a:masterClrMapping/>
  </p:clrMapOvr>
  <p:transition advClick="0" advTm="5000"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4885019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1" cy="683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418328"/>
      </p:ext>
    </p:extLst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9396202"/>
      </p:ext>
    </p:extLst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0421082"/>
      </p:ext>
    </p:extLst>
  </p:cSld>
  <p:clrMapOvr>
    <a:masterClrMapping/>
  </p:clrMapOvr>
  <p:transition advClick="0" advTm="5000">
    <p:wheel spokes="3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9453552"/>
      </p:ext>
    </p:extLst>
  </p:cSld>
  <p:clrMapOvr>
    <a:masterClrMapping/>
  </p:clrMapOvr>
  <p:transition advClick="0" advTm="5000">
    <p:zoom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Documents and Settings\UserXP\Рабочий стол\птицы\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5305" y="-285776"/>
            <a:ext cx="914930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FF"/>
                </a:solidFill>
              </a:rPr>
              <a:t>Работаем по ассоциациям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357298"/>
            <a:ext cx="78581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1 группа</a:t>
            </a:r>
            <a:r>
              <a:rPr lang="ru-RU" sz="4000" dirty="0" smtClean="0"/>
              <a:t>                      </a:t>
            </a:r>
            <a:r>
              <a:rPr lang="ru-RU" sz="4000" b="1" i="1" dirty="0" smtClean="0">
                <a:solidFill>
                  <a:srgbClr val="0066FF"/>
                </a:solidFill>
              </a:rPr>
              <a:t>снег</a:t>
            </a:r>
          </a:p>
          <a:p>
            <a:endParaRPr lang="ru-RU" sz="4000" b="1" i="1" dirty="0" smtClean="0">
              <a:solidFill>
                <a:srgbClr val="0066FF"/>
              </a:solidFill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</a:rPr>
              <a:t>2 группа                     </a:t>
            </a:r>
            <a:r>
              <a:rPr lang="ru-RU" sz="4000" b="1" i="1" dirty="0" smtClean="0">
                <a:solidFill>
                  <a:srgbClr val="0066FF"/>
                </a:solidFill>
              </a:rPr>
              <a:t> метет</a:t>
            </a:r>
          </a:p>
          <a:p>
            <a:endParaRPr lang="ru-RU" sz="4000" b="1" i="1" dirty="0" smtClean="0">
              <a:solidFill>
                <a:srgbClr val="0066FF"/>
              </a:solidFill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</a:rPr>
              <a:t>3 группа                      </a:t>
            </a:r>
            <a:r>
              <a:rPr lang="ru-RU" sz="4000" b="1" i="1" dirty="0" smtClean="0">
                <a:solidFill>
                  <a:srgbClr val="0066FF"/>
                </a:solidFill>
              </a:rPr>
              <a:t>пушистый </a:t>
            </a:r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птицы\ine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765" y="0"/>
            <a:ext cx="9157765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Белая береза 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Под моим окном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Принакрылась снегом,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Точно серебром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                                      С.Есенин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969" y="0"/>
            <a:ext cx="9143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164629"/>
      </p:ext>
    </p:extLst>
  </p:cSld>
  <p:clrMapOvr>
    <a:masterClrMapping/>
  </p:clrMapOvr>
  <p:transition advClick="0" advTm="5000">
    <p:wheel spokes="2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FFFF00"/>
                </a:solidFill>
              </a:rPr>
              <a:t/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/>
            </a:r>
            <a:br>
              <a:rPr lang="ru-RU" b="1" i="1" dirty="0" smtClean="0">
                <a:solidFill>
                  <a:srgbClr val="FFFF00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                                        Ф. Тютчев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XP\Рабочий стол\птицы\wallpaper_865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-285750"/>
            <a:ext cx="9550400" cy="71437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357166"/>
            <a:ext cx="635796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Чародейкою Зимою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Околдован, лес стоит –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И под снежной  бахромою,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Неподвижною, немою,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Чудной жизнью он блестит</a:t>
            </a:r>
          </a:p>
          <a:p>
            <a:endParaRPr lang="ru-RU" sz="3600" b="1" i="1" dirty="0" smtClean="0">
              <a:solidFill>
                <a:srgbClr val="FFFF00"/>
              </a:solidFill>
            </a:endParaRPr>
          </a:p>
          <a:p>
            <a:r>
              <a:rPr lang="ru-RU" sz="3600" b="1" i="1" dirty="0" smtClean="0">
                <a:solidFill>
                  <a:srgbClr val="FFFF00"/>
                </a:solidFill>
              </a:rPr>
              <a:t>                                Ф. Тютчев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/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XP\Рабочий стол\птицы\492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" y="0"/>
            <a:ext cx="9146477" cy="685799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5214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Не ветер бушует над бором,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Не с гор побежали ручьи,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Мороз – воевода дозором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Обходит владенья свои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                                           Н. Некрасов</a:t>
            </a:r>
            <a:endParaRPr lang="en-US" sz="3600" b="1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XP\Рабочий стол\птицы\zverushk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2786058"/>
            <a:ext cx="62150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Мама, глянь-ка из окошка -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Знать, вчера недаром кошка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Умывала нос.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Грязи нет, весь двор одело,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Посветлело, побелело -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Видно, есть мороз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                                             А.Фет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XP\Рабочий стол\птицы\84991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667"/>
            <a:ext cx="9144000" cy="6913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81" y="214290"/>
            <a:ext cx="8229600" cy="2214579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> </a:t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r>
              <a:rPr lang="ru-RU" sz="4800" b="1" i="1" dirty="0" smtClean="0">
                <a:solidFill>
                  <a:srgbClr val="0066FF"/>
                </a:solidFill>
              </a:rPr>
              <a:t/>
            </a:r>
            <a:br>
              <a:rPr lang="ru-RU" sz="4800" b="1" i="1" dirty="0" smtClean="0">
                <a:solidFill>
                  <a:srgbClr val="0066FF"/>
                </a:solidFill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2285992"/>
            <a:ext cx="113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371475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214290"/>
            <a:ext cx="67220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Вот север, тучи нагоняя,</a:t>
            </a:r>
          </a:p>
          <a:p>
            <a:r>
              <a:rPr lang="ru-RU" sz="4400" b="1" i="1" dirty="0" smtClean="0">
                <a:solidFill>
                  <a:schemeClr val="bg1"/>
                </a:solidFill>
              </a:rPr>
              <a:t>Дохнул, завыл, - вот сама</a:t>
            </a:r>
          </a:p>
          <a:p>
            <a:r>
              <a:rPr lang="ru-RU" sz="4400" b="1" i="1" dirty="0" smtClean="0">
                <a:solidFill>
                  <a:schemeClr val="bg1"/>
                </a:solidFill>
              </a:rPr>
              <a:t>Идет волшебница зима!</a:t>
            </a:r>
          </a:p>
          <a:p>
            <a:r>
              <a:rPr lang="ru-RU" sz="4400" b="1" i="1" dirty="0" smtClean="0">
                <a:solidFill>
                  <a:schemeClr val="bg1"/>
                </a:solidFill>
              </a:rPr>
              <a:t>                        А.С.Пушкин</a:t>
            </a:r>
            <a:endParaRPr lang="ru-RU" sz="4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tretch>
            <a:fillRect/>
          </a:stretch>
        </p:blipFill>
        <p:spPr bwMode="auto">
          <a:xfrm>
            <a:off x="-5305" y="0"/>
            <a:ext cx="914930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66FF"/>
                </a:solidFill>
              </a:rPr>
              <a:t>Зимний календарь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5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Декабрь год кончает, а зиму начинает. 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0066FF"/>
                </a:solidFill>
              </a:rPr>
              <a:t>      Декабрь «</a:t>
            </a:r>
            <a:r>
              <a:rPr lang="ru-RU" sz="3600" i="1" dirty="0" err="1" smtClean="0">
                <a:solidFill>
                  <a:srgbClr val="0066FF"/>
                </a:solidFill>
              </a:rPr>
              <a:t>хмурень</a:t>
            </a:r>
            <a:r>
              <a:rPr lang="ru-RU" sz="3600" i="1" dirty="0" smtClean="0">
                <a:solidFill>
                  <a:srgbClr val="0066FF"/>
                </a:solidFill>
              </a:rPr>
              <a:t>» , «студень» </a:t>
            </a:r>
          </a:p>
          <a:p>
            <a:pPr>
              <a:buNone/>
            </a:pPr>
            <a:endParaRPr lang="ru-RU" sz="3600" i="1" dirty="0" smtClean="0">
              <a:solidFill>
                <a:srgbClr val="0066FF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Январь - году начало - зиме середина.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0066FF"/>
                </a:solidFill>
              </a:rPr>
              <a:t>      Январь «</a:t>
            </a:r>
            <a:r>
              <a:rPr lang="ru-RU" sz="3600" i="1" dirty="0" err="1" smtClean="0">
                <a:solidFill>
                  <a:srgbClr val="0066FF"/>
                </a:solidFill>
              </a:rPr>
              <a:t>лютень</a:t>
            </a:r>
            <a:r>
              <a:rPr lang="ru-RU" sz="3600" i="1" dirty="0" smtClean="0">
                <a:solidFill>
                  <a:srgbClr val="0066FF"/>
                </a:solidFill>
              </a:rPr>
              <a:t>» или «</a:t>
            </a:r>
            <a:r>
              <a:rPr lang="ru-RU" sz="3600" i="1" dirty="0" err="1" smtClean="0">
                <a:solidFill>
                  <a:srgbClr val="0066FF"/>
                </a:solidFill>
              </a:rPr>
              <a:t>лютовей</a:t>
            </a:r>
            <a:r>
              <a:rPr lang="ru-RU" sz="3600" i="1" dirty="0" smtClean="0">
                <a:solidFill>
                  <a:srgbClr val="0066FF"/>
                </a:solidFill>
              </a:rPr>
              <a:t>». </a:t>
            </a:r>
          </a:p>
          <a:p>
            <a:pPr>
              <a:buNone/>
            </a:pPr>
            <a:endParaRPr lang="ru-RU" sz="3600" i="1" dirty="0" smtClean="0">
              <a:solidFill>
                <a:srgbClr val="0066FF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Февраль — последний месяц зимы. </a:t>
            </a:r>
          </a:p>
          <a:p>
            <a:pPr>
              <a:buNone/>
            </a:pPr>
            <a:r>
              <a:rPr lang="ru-RU" sz="3600" dirty="0" smtClean="0"/>
              <a:t>      </a:t>
            </a:r>
            <a:r>
              <a:rPr lang="ru-RU" sz="3600" i="1" dirty="0" smtClean="0">
                <a:solidFill>
                  <a:srgbClr val="0066FF"/>
                </a:solidFill>
              </a:rPr>
              <a:t>Февраль «</a:t>
            </a:r>
            <a:r>
              <a:rPr lang="ru-RU" sz="3600" i="1" dirty="0" err="1" smtClean="0">
                <a:solidFill>
                  <a:srgbClr val="0066FF"/>
                </a:solidFill>
              </a:rPr>
              <a:t>снеговей</a:t>
            </a:r>
            <a:r>
              <a:rPr lang="ru-RU" sz="3600" i="1" dirty="0" smtClean="0">
                <a:solidFill>
                  <a:srgbClr val="0066FF"/>
                </a:solidFill>
              </a:rPr>
              <a:t>», </a:t>
            </a:r>
            <a:r>
              <a:rPr lang="ru-RU" sz="3600" i="1" smtClean="0">
                <a:solidFill>
                  <a:srgbClr val="0066FF"/>
                </a:solidFill>
              </a:rPr>
              <a:t>«межень»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FF"/>
                </a:solidFill>
              </a:rPr>
              <a:t>Закончи пословицы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214422"/>
            <a:ext cx="72866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i="1" dirty="0" smtClean="0">
                <a:solidFill>
                  <a:srgbClr val="FF0000"/>
                </a:solidFill>
              </a:rPr>
              <a:t>Зима злится, да весне 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                                                    </a:t>
            </a:r>
            <a:r>
              <a:rPr lang="ru-RU" sz="3200" b="1" i="1" dirty="0" smtClean="0">
                <a:solidFill>
                  <a:srgbClr val="0066FF"/>
                </a:solidFill>
              </a:rPr>
              <a:t>покорится</a:t>
            </a:r>
          </a:p>
          <a:p>
            <a:pPr>
              <a:buFont typeface="Wingdings" pitchFamily="2" charset="2"/>
              <a:buChar char="v"/>
            </a:pPr>
            <a:r>
              <a:rPr lang="ru-RU" sz="3200" b="1" i="1" dirty="0" smtClean="0">
                <a:solidFill>
                  <a:srgbClr val="FF0000"/>
                </a:solidFill>
              </a:rPr>
              <a:t>Береги нос в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                                             </a:t>
            </a:r>
            <a:r>
              <a:rPr lang="ru-RU" sz="3200" b="1" i="1" dirty="0" smtClean="0">
                <a:solidFill>
                  <a:srgbClr val="0066FF"/>
                </a:solidFill>
              </a:rPr>
              <a:t>сильный мороз</a:t>
            </a:r>
          </a:p>
          <a:p>
            <a:pPr>
              <a:buFont typeface="Wingdings" pitchFamily="2" charset="2"/>
              <a:buChar char="v"/>
            </a:pPr>
            <a:r>
              <a:rPr lang="ru-RU" sz="3200" b="1" i="1" dirty="0" smtClean="0">
                <a:solidFill>
                  <a:srgbClr val="FF0000"/>
                </a:solidFill>
              </a:rPr>
              <a:t>Снег глубок и хлеб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                                                            </a:t>
            </a:r>
            <a:r>
              <a:rPr lang="ru-RU" sz="3200" b="1" i="1" dirty="0" smtClean="0">
                <a:solidFill>
                  <a:srgbClr val="0066FF"/>
                </a:solidFill>
              </a:rPr>
              <a:t>хорош</a:t>
            </a:r>
          </a:p>
          <a:p>
            <a:pPr>
              <a:buFont typeface="Wingdings" pitchFamily="2" charset="2"/>
              <a:buChar char="v"/>
            </a:pPr>
            <a:r>
              <a:rPr lang="ru-RU" sz="3200" b="1" i="1" dirty="0" smtClean="0">
                <a:solidFill>
                  <a:srgbClr val="FF0000"/>
                </a:solidFill>
              </a:rPr>
              <a:t>Зимой солнце светит, но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                                                    </a:t>
            </a:r>
            <a:r>
              <a:rPr lang="ru-RU" sz="3200" b="1" dirty="0" smtClean="0">
                <a:solidFill>
                  <a:srgbClr val="0066FF"/>
                </a:solidFill>
              </a:rPr>
              <a:t>не греет</a:t>
            </a:r>
          </a:p>
          <a:p>
            <a:pPr>
              <a:buFont typeface="Wingdings" pitchFamily="2" charset="2"/>
              <a:buChar char="v"/>
            </a:pPr>
            <a:r>
              <a:rPr lang="ru-RU" sz="3200" b="1" i="1" dirty="0" smtClean="0">
                <a:solidFill>
                  <a:srgbClr val="FF0000"/>
                </a:solidFill>
              </a:rPr>
              <a:t>Мороз ленивого за нос хватает, а перед проворным шапку 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                                                       </a:t>
            </a:r>
            <a:r>
              <a:rPr lang="ru-RU" sz="3200" b="1" i="1" dirty="0" smtClean="0">
                <a:solidFill>
                  <a:srgbClr val="0066FF"/>
                </a:solidFill>
              </a:rPr>
              <a:t>снимает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XP\Рабочий стол\птицы\дорог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37" y="0"/>
            <a:ext cx="915143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0712"/>
            <a:ext cx="8715436" cy="653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37" y="0"/>
            <a:ext cx="9294313" cy="697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7"/>
            <a:ext cx="7000924" cy="635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5766380"/>
      </p:ext>
    </p:extLst>
  </p:cSld>
  <p:clrMapOvr>
    <a:masterClrMapping/>
  </p:clrMapOvr>
  <p:transition advClick="0" advTm="5000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92195"/>
            <a:ext cx="6500858" cy="638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XP\Рабочий стол\птицы\0_2a964_8f04661b_-3-orig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4082" y="0"/>
            <a:ext cx="9215503" cy="6858000"/>
          </a:xfrm>
          <a:prstGeom prst="rect">
            <a:avLst/>
          </a:prstGeom>
          <a:noFill/>
        </p:spPr>
      </p:pic>
      <p:pic>
        <p:nvPicPr>
          <p:cNvPr id="6" name="Приложение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UserXP\Рабочий стол\птицы\0_4d2dd_bfb9e2cc_orig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7"/>
            <a:ext cx="6715172" cy="639777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UserXP\Рабочий стол\птицы\0_b0df_6bf89a56_XL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860"/>
            <a:ext cx="9144000" cy="6875860"/>
          </a:xfrm>
          <a:prstGeom prst="rect">
            <a:avLst/>
          </a:prstGeom>
          <a:noFill/>
        </p:spPr>
      </p:pic>
      <p:pic>
        <p:nvPicPr>
          <p:cNvPr id="5" name="Приложение 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UserXP\Рабочий стол\птицы\1762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55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UserXP\Рабочий стол\птицы\куз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6865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UserXP\Рабочий стол\птицы\дятел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5908"/>
            <a:ext cx="9239283" cy="6923908"/>
          </a:xfrm>
          <a:prstGeom prst="rect">
            <a:avLst/>
          </a:prstGeom>
          <a:noFill/>
        </p:spPr>
      </p:pic>
      <p:pic>
        <p:nvPicPr>
          <p:cNvPr id="5" name="Приложение 2.wav">
            <a:hlinkClick r:id="" action="ppaction://media"/>
          </p:cNvPr>
          <p:cNvPicPr>
            <a:picLocks noRot="1" noChangeAspect="1"/>
          </p:cNvPicPr>
          <p:nvPr>
            <a:wavAudioFile r:embed="rId1" name="Приложение 2.wav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UserXP\Рабочий стол\птицы\кузница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511" y="0"/>
            <a:ext cx="70527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FF"/>
                </a:solidFill>
              </a:rPr>
              <a:t>Кто погрыз еловую шишку?</a:t>
            </a:r>
            <a:endParaRPr lang="ru-RU" dirty="0">
              <a:solidFill>
                <a:srgbClr val="0066FF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829" y="1714488"/>
            <a:ext cx="440797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14488"/>
            <a:ext cx="40386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14480" y="600076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66FF"/>
                </a:solidFill>
              </a:rPr>
              <a:t>белка</a:t>
            </a:r>
            <a:endParaRPr lang="ru-RU" sz="2800" i="1" dirty="0">
              <a:solidFill>
                <a:srgbClr val="00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600076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66FF"/>
                </a:solidFill>
              </a:rPr>
              <a:t>дятел</a:t>
            </a:r>
            <a:endParaRPr lang="ru-RU" sz="2800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птицы\0_577a3_aad4c0c3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7523" y="1934"/>
            <a:ext cx="9273943" cy="695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3716807"/>
      </p:ext>
    </p:extLst>
  </p:cSld>
  <p:clrMapOvr>
    <a:masterClrMapping/>
  </p:clrMapOvr>
  <p:transition advClick="0" advTm="5000">
    <p:strips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XP\Рабочий стол\птицы\Kruisbek_Loxia-curviros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1.Отметь       птиц,   которые   зимуют   в   средней полосе   России.</a:t>
            </a:r>
            <a:endParaRPr lang="ru-RU" sz="24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484313"/>
            <a:ext cx="11509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133600"/>
            <a:ext cx="137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1557338"/>
            <a:ext cx="1309687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163" y="1557338"/>
            <a:ext cx="14732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4663" y="3068638"/>
            <a:ext cx="13716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1412875"/>
            <a:ext cx="13652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10" y="4714884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2. Почему птицы осенью улетают в тёплые края?  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1) им холодно   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2) не хватает корма  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3) это многолетняя привычка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5305" y="0"/>
            <a:ext cx="914930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dirty="0" smtClean="0">
                <a:solidFill>
                  <a:srgbClr val="FF0000"/>
                </a:solidFill>
              </a:rPr>
              <a:t>1.Отметь       птиц,   которые   зимуют   в   средней полосе   России.</a:t>
            </a:r>
            <a:endParaRPr lang="ru-RU" sz="27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628775"/>
            <a:ext cx="160178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1628775"/>
            <a:ext cx="15271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700213"/>
            <a:ext cx="18478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14348" y="4214818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2. Почему птицы осенью улетают в тёплые края?   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2) не хватает корма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FF"/>
                </a:solidFill>
              </a:rPr>
              <a:t>Биологическая викторина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142984"/>
            <a:ext cx="72866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1.Растет ли дерево зимой</a:t>
            </a:r>
            <a:r>
              <a:rPr lang="en-US" sz="2800" i="1" dirty="0" smtClean="0"/>
              <a:t>?</a:t>
            </a:r>
            <a:endParaRPr lang="ru-RU" sz="2800" i="1" dirty="0" smtClean="0"/>
          </a:p>
          <a:p>
            <a:r>
              <a:rPr lang="ru-RU" sz="2800" i="1" dirty="0" smtClean="0"/>
              <a:t>2.Почему заготовленные зимой дрова ценятся больше, чем летом</a:t>
            </a:r>
            <a:r>
              <a:rPr lang="en-US" sz="2800" i="1" dirty="0" smtClean="0"/>
              <a:t>?</a:t>
            </a:r>
            <a:endParaRPr lang="ru-RU" sz="2800" i="1" dirty="0" smtClean="0"/>
          </a:p>
          <a:p>
            <a:r>
              <a:rPr lang="en-US" sz="2800" i="1" dirty="0" smtClean="0"/>
              <a:t>3</a:t>
            </a:r>
            <a:r>
              <a:rPr lang="ru-RU" sz="2800" i="1" dirty="0" smtClean="0"/>
              <a:t>.  Где раньше начинает таять снег- в</a:t>
            </a:r>
            <a:r>
              <a:rPr lang="en-US" sz="2800" i="1" dirty="0" smtClean="0"/>
              <a:t> </a:t>
            </a:r>
            <a:r>
              <a:rPr lang="ru-RU" sz="2800" i="1" dirty="0" smtClean="0"/>
              <a:t>лесу или в городе</a:t>
            </a:r>
            <a:r>
              <a:rPr lang="en-US" sz="2800" i="1" dirty="0" smtClean="0"/>
              <a:t>?</a:t>
            </a:r>
            <a:r>
              <a:rPr lang="ru-RU" sz="2800" i="1" dirty="0" smtClean="0"/>
              <a:t>  </a:t>
            </a:r>
          </a:p>
          <a:p>
            <a:r>
              <a:rPr lang="ru-RU" sz="2800" i="1" dirty="0" smtClean="0"/>
              <a:t>4.Какого цвета одежда выгодней    охотнику зимой в лесу и в поле </a:t>
            </a:r>
            <a:r>
              <a:rPr lang="en-US" sz="2800" i="1" dirty="0" smtClean="0"/>
              <a:t>?</a:t>
            </a:r>
          </a:p>
          <a:p>
            <a:r>
              <a:rPr lang="en-US" sz="2800" i="1" dirty="0" smtClean="0"/>
              <a:t>5</a:t>
            </a:r>
            <a:r>
              <a:rPr lang="ru-RU" sz="2800" i="1" dirty="0" smtClean="0"/>
              <a:t>. Почему тушка мертвого клеста даже в тепле долго не разлагается</a:t>
            </a:r>
            <a:r>
              <a:rPr lang="en-US" sz="2800" i="1" dirty="0" smtClean="0"/>
              <a:t>?</a:t>
            </a:r>
            <a:endParaRPr lang="ru-RU" sz="2800" i="1" dirty="0" smtClean="0"/>
          </a:p>
          <a:p>
            <a:r>
              <a:rPr lang="ru-RU" sz="2800" i="1" dirty="0" smtClean="0"/>
              <a:t>6.Можно ли по стволу дерева или по срубленному пню определить стороны света?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XP\Рабочий стол\урок Зима\4335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3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XP\Рабочий стол\птицы\0_7c6dd_8f2dfaf4_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694"/>
            <a:ext cx="9144000" cy="6839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XP\Рабочий стол\птицы\Репи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86116" y="0"/>
            <a:ext cx="5857884" cy="6858000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1428736"/>
            <a:ext cx="3294065" cy="46910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000" b="1" i="1" dirty="0" smtClean="0">
              <a:solidFill>
                <a:srgbClr val="0066FF"/>
              </a:solidFill>
            </a:endParaRPr>
          </a:p>
          <a:p>
            <a:endParaRPr lang="ru-RU" sz="2000" b="1" i="1" dirty="0" smtClean="0">
              <a:solidFill>
                <a:srgbClr val="0066FF"/>
              </a:solidFill>
            </a:endParaRPr>
          </a:p>
          <a:p>
            <a:endParaRPr lang="ru-RU" sz="2000" b="1" i="1" dirty="0" smtClean="0">
              <a:solidFill>
                <a:srgbClr val="0066FF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66FF"/>
                </a:solidFill>
              </a:rPr>
              <a:t>Репин И.Е</a:t>
            </a:r>
          </a:p>
          <a:p>
            <a:r>
              <a:rPr lang="ru-RU" sz="2000" b="1" i="1" dirty="0" smtClean="0">
                <a:solidFill>
                  <a:srgbClr val="0066FF"/>
                </a:solidFill>
              </a:rPr>
              <a:t>«Рождество Христово»</a:t>
            </a:r>
            <a:endParaRPr lang="ru-RU" sz="2000" b="1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XP\Рабочий стол\птицы\Свят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5" y="0"/>
            <a:ext cx="9136755" cy="686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UserXP\Рабочий стол\птицы\сур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урок Зима\ee428c723ed8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72277" y="0"/>
            <a:ext cx="9221582" cy="6858000"/>
          </a:xfrm>
          <a:prstGeom prst="rect">
            <a:avLst/>
          </a:prstGeom>
          <a:solidFill>
            <a:schemeClr val="accent1">
              <a:alpha val="6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FF"/>
                </a:solidFill>
              </a:rPr>
              <a:t>Правила составления </a:t>
            </a:r>
            <a:r>
              <a:rPr lang="ru-RU" b="1" i="1" dirty="0" err="1" smtClean="0">
                <a:solidFill>
                  <a:srgbClr val="0066FF"/>
                </a:solidFill>
              </a:rPr>
              <a:t>синквейна</a:t>
            </a:r>
            <a:endParaRPr lang="ru-RU" b="1" i="1" dirty="0">
              <a:solidFill>
                <a:srgbClr val="0066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357298"/>
            <a:ext cx="8001056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1. В первой строчке тема называется одним словом (обычно существительным).</a:t>
            </a:r>
          </a:p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2. Вторая строчка – это описание темы в двух словах (двумя прилагательными).</a:t>
            </a:r>
          </a:p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3. Третья строчка – это описание действия в рамках этой темы тремя словами.</a:t>
            </a:r>
          </a:p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4. Четвертая строка – это фраза из четырех слов, показывающая отношение к теме.</a:t>
            </a:r>
          </a:p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5. Последняя строка – это синоним из одного слова, который повторяет суть темы.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3408065"/>
      </p:ext>
    </p:extLst>
  </p:cSld>
  <p:clrMapOvr>
    <a:masterClrMapping/>
  </p:clrMapOvr>
  <p:transition advClick="0" advTm="5000">
    <p:strips dir="l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tretch>
            <a:fillRect/>
          </a:stretch>
        </p:blipFill>
        <p:spPr bwMode="auto">
          <a:xfrm>
            <a:off x="-5305" y="0"/>
            <a:ext cx="914930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66FF"/>
                </a:solidFill>
              </a:rPr>
              <a:t>Снежинка</a:t>
            </a:r>
            <a:endParaRPr lang="ru-RU" sz="6600" b="1" dirty="0">
              <a:solidFill>
                <a:srgbClr val="0066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5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643050"/>
            <a:ext cx="7286676" cy="4369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Белая, легкая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Падает, кружится, опускается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Снежинка кружится над землей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Снег</a:t>
            </a:r>
            <a:endParaRPr lang="ru-RU" sz="3600" b="1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66FF"/>
                </a:solidFill>
              </a:rPr>
              <a:t>Рождество</a:t>
            </a:r>
            <a:br>
              <a:rPr lang="ru-RU" sz="6000" b="1" dirty="0" smtClean="0">
                <a:solidFill>
                  <a:srgbClr val="0066FF"/>
                </a:solidFill>
              </a:rPr>
            </a:br>
            <a:endParaRPr lang="ru-RU" sz="6000" b="1" dirty="0">
              <a:solidFill>
                <a:srgbClr val="0066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5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214422"/>
            <a:ext cx="8286808" cy="4369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Божественное, праздничное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Празднуют, ожидают, радуются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Рождество – это великий праздник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Добро</a:t>
            </a:r>
            <a:endParaRPr lang="ru-RU" sz="3600" b="1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66FF"/>
                </a:solidFill>
              </a:rPr>
              <a:t>Снегирь</a:t>
            </a:r>
            <a:endParaRPr lang="ru-RU" sz="6000" b="1" dirty="0">
              <a:solidFill>
                <a:srgbClr val="0066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5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1142984"/>
            <a:ext cx="75009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Красногрудый, звонкий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Прилетел, поет, кормится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Снегирь – это северный гость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Птица</a:t>
            </a:r>
            <a:endParaRPr lang="ru-RU" sz="3600" b="1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урок Зима\ee428c723ed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70000" contrast="-70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42876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66FF"/>
                </a:solidFill>
              </a:rPr>
              <a:t>Домашнее задание</a:t>
            </a:r>
            <a:endParaRPr lang="ru-RU" sz="6000" b="1" dirty="0">
              <a:solidFill>
                <a:srgbClr val="0066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071678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Написать сочинение </a:t>
            </a:r>
          </a:p>
          <a:p>
            <a:r>
              <a:rPr lang="ru-RU" sz="3600" b="1" i="1" dirty="0" smtClean="0">
                <a:solidFill>
                  <a:srgbClr val="0066FF"/>
                </a:solidFill>
              </a:rPr>
              <a:t>«Путешествие в зимнюю </a:t>
            </a:r>
            <a:r>
              <a:rPr lang="ru-RU" sz="3600" b="1" i="1" smtClean="0">
                <a:solidFill>
                  <a:srgbClr val="0066FF"/>
                </a:solidFill>
              </a:rPr>
              <a:t>сказку»</a:t>
            </a:r>
          </a:p>
          <a:p>
            <a:endParaRPr lang="ru-RU" sz="3600" b="1" i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66FF"/>
                </a:solidFill>
              </a:rPr>
              <a:t>Использовать элементы описания</a:t>
            </a:r>
            <a:endParaRPr lang="ru-RU" sz="3600" b="1" i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1191999"/>
      </p:ext>
    </p:extLst>
  </p:cSld>
  <p:clrMapOvr>
    <a:masterClrMapping/>
  </p:clrMapOvr>
  <p:transition advClick="0" advTm="5000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209" y="0"/>
            <a:ext cx="91732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9879624"/>
      </p:ext>
    </p:extLst>
  </p:cSld>
  <p:clrMapOvr>
    <a:masterClrMapping/>
  </p:clrMapOvr>
  <p:transition advClick="0" advTm="5000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450</Words>
  <Application>Microsoft Office PowerPoint</Application>
  <PresentationFormat>Экран (4:3)</PresentationFormat>
  <Paragraphs>109</Paragraphs>
  <Slides>73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Урок – путешествие «Зимняя сказка»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Работаем по ассоциациям</vt:lpstr>
      <vt:lpstr>Слайд 39</vt:lpstr>
      <vt:lpstr>                                          Ф. Тютчев</vt:lpstr>
      <vt:lpstr>Слайд 41</vt:lpstr>
      <vt:lpstr>Слайд 42</vt:lpstr>
      <vt:lpstr>          </vt:lpstr>
      <vt:lpstr>Зимний календарь</vt:lpstr>
      <vt:lpstr>Закончи пословицы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Кто погрыз еловую шишку?</vt:lpstr>
      <vt:lpstr>Слайд 59</vt:lpstr>
      <vt:lpstr>Слайд 60</vt:lpstr>
      <vt:lpstr>1.Отметь       птиц,   которые   зимуют   в   средней полосе   России.</vt:lpstr>
      <vt:lpstr>1.Отметь       птиц,   которые   зимуют   в   средней полосе   России.</vt:lpstr>
      <vt:lpstr>Биологическая викторина</vt:lpstr>
      <vt:lpstr>Слайд 64</vt:lpstr>
      <vt:lpstr>Слайд 65</vt:lpstr>
      <vt:lpstr>Слайд 66</vt:lpstr>
      <vt:lpstr>Слайд 67</vt:lpstr>
      <vt:lpstr>Слайд 68</vt:lpstr>
      <vt:lpstr>Правила составления синквейна</vt:lpstr>
      <vt:lpstr>Снежинка</vt:lpstr>
      <vt:lpstr>Рождество </vt:lpstr>
      <vt:lpstr>Снегирь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А.Селезнева</cp:lastModifiedBy>
  <cp:revision>54</cp:revision>
  <dcterms:modified xsi:type="dcterms:W3CDTF">2012-01-28T08:01:16Z</dcterms:modified>
</cp:coreProperties>
</file>