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6" r:id="rId3"/>
    <p:sldId id="275" r:id="rId4"/>
    <p:sldId id="272" r:id="rId5"/>
    <p:sldId id="278" r:id="rId6"/>
    <p:sldId id="307" r:id="rId7"/>
    <p:sldId id="312" r:id="rId8"/>
    <p:sldId id="309" r:id="rId9"/>
    <p:sldId id="280" r:id="rId10"/>
    <p:sldId id="298" r:id="rId11"/>
    <p:sldId id="284" r:id="rId12"/>
    <p:sldId id="295" r:id="rId13"/>
    <p:sldId id="286" r:id="rId14"/>
    <p:sldId id="305" r:id="rId15"/>
    <p:sldId id="303" r:id="rId16"/>
    <p:sldId id="261" r:id="rId17"/>
    <p:sldId id="306" r:id="rId18"/>
    <p:sldId id="311" r:id="rId19"/>
    <p:sldId id="290" r:id="rId20"/>
    <p:sldId id="315" r:id="rId21"/>
    <p:sldId id="317" r:id="rId22"/>
    <p:sldId id="31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D0F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709" autoAdjust="0"/>
  </p:normalViewPr>
  <p:slideViewPr>
    <p:cSldViewPr>
      <p:cViewPr varScale="1">
        <p:scale>
          <a:sx n="95" d="100"/>
          <a:sy n="95" d="100"/>
        </p:scale>
        <p:origin x="-44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DEE6-6681-4B33-8379-E733A04446A0}" type="datetimeFigureOut">
              <a:rPr lang="ru-RU" smtClean="0"/>
              <a:pPr/>
              <a:t>24.02.2012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A6F5-0601-45D1-A27C-F015F108225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DEE6-6681-4B33-8379-E733A04446A0}" type="datetimeFigureOut">
              <a:rPr lang="ru-RU" smtClean="0"/>
              <a:pPr/>
              <a:t>24.02.2012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A6F5-0601-45D1-A27C-F015F108225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DEE6-6681-4B33-8379-E733A04446A0}" type="datetimeFigureOut">
              <a:rPr lang="ru-RU" smtClean="0"/>
              <a:pPr/>
              <a:t>24.02.2012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A6F5-0601-45D1-A27C-F015F108225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DEE6-6681-4B33-8379-E733A04446A0}" type="datetimeFigureOut">
              <a:rPr lang="ru-RU" smtClean="0"/>
              <a:pPr/>
              <a:t>24.02.2012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A6F5-0601-45D1-A27C-F015F108225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DEE6-6681-4B33-8379-E733A04446A0}" type="datetimeFigureOut">
              <a:rPr lang="ru-RU" smtClean="0"/>
              <a:pPr/>
              <a:t>24.02.2012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A6F5-0601-45D1-A27C-F015F108225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DEE6-6681-4B33-8379-E733A04446A0}" type="datetimeFigureOut">
              <a:rPr lang="ru-RU" smtClean="0"/>
              <a:pPr/>
              <a:t>24.02.2012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A6F5-0601-45D1-A27C-F015F108225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DEE6-6681-4B33-8379-E733A04446A0}" type="datetimeFigureOut">
              <a:rPr lang="ru-RU" smtClean="0"/>
              <a:pPr/>
              <a:t>24.02.2012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A6F5-0601-45D1-A27C-F015F108225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DEE6-6681-4B33-8379-E733A04446A0}" type="datetimeFigureOut">
              <a:rPr lang="ru-RU" smtClean="0"/>
              <a:pPr/>
              <a:t>24.02.2012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A6F5-0601-45D1-A27C-F015F108225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DEE6-6681-4B33-8379-E733A04446A0}" type="datetimeFigureOut">
              <a:rPr lang="ru-RU" smtClean="0"/>
              <a:pPr/>
              <a:t>24.02.2012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A6F5-0601-45D1-A27C-F015F108225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DEE6-6681-4B33-8379-E733A04446A0}" type="datetimeFigureOut">
              <a:rPr lang="ru-RU" smtClean="0"/>
              <a:pPr/>
              <a:t>24.02.2012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A6F5-0601-45D1-A27C-F015F108225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DEE6-6681-4B33-8379-E733A04446A0}" type="datetimeFigureOut">
              <a:rPr lang="ru-RU" smtClean="0"/>
              <a:pPr/>
              <a:t>24.02.2012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A6F5-0601-45D1-A27C-F015F108225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D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6DEE6-6681-4B33-8379-E733A04446A0}" type="datetimeFigureOut">
              <a:rPr lang="ru-RU" smtClean="0"/>
              <a:pPr/>
              <a:t>24.02.2012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5A6F5-0601-45D1-A27C-F015F108225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Microsoft_Office_PowerPoint_Slide2.sldx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png"/><Relationship Id="rId4" Type="http://schemas.openxmlformats.org/officeDocument/2006/relationships/package" Target="../embeddings/Microsoft_Office_PowerPoint_Slide3.sldx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package" Target="../embeddings/Microsoft_Office_PowerPoint_Slide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D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2564904"/>
            <a:ext cx="3690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Автор: </a:t>
            </a:r>
          </a:p>
          <a:p>
            <a:r>
              <a:rPr lang="ru-RU" i="1" dirty="0" smtClean="0"/>
              <a:t>Кирьякова Нина Владимировна</a:t>
            </a:r>
          </a:p>
          <a:p>
            <a:r>
              <a:rPr lang="ru-RU" i="1" dirty="0" smtClean="0"/>
              <a:t>МОУ ООШ № 16 д. Кулиш Чунского </a:t>
            </a:r>
          </a:p>
          <a:p>
            <a:r>
              <a:rPr lang="ru-RU" i="1" dirty="0" smtClean="0"/>
              <a:t>района Иркутской области</a:t>
            </a:r>
            <a:endParaRPr lang="ru-RU" i="1" dirty="0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3796" name="Picture 4" descr="C:\C&amp;M\k_59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208912" cy="612068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416824" cy="1440160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Рельеф дна Мирового океана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1760" y="1772816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Урок географии в 6 классе</a:t>
            </a:r>
            <a:endParaRPr lang="ru-RU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5373216"/>
            <a:ext cx="5166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Автор: Кирьякова Нина Владимировна</a:t>
            </a:r>
          </a:p>
          <a:p>
            <a:r>
              <a:rPr lang="ru-RU" dirty="0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учитель географии МОУ ООШ №16</a:t>
            </a:r>
          </a:p>
          <a:p>
            <a:r>
              <a:rPr lang="ru-RU" dirty="0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 д. Кулиш Чунского района Иркутской области</a:t>
            </a:r>
            <a:endParaRPr lang="ru-RU" dirty="0">
              <a:solidFill>
                <a:schemeClr val="bg2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3960439" cy="331236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9512" y="1731876"/>
            <a:ext cx="4176464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Российское экспедиционное судно «Витязь» — плавучий научно-исследовательский институт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4355976" y="3140968"/>
          <a:ext cx="4562475" cy="3429000"/>
        </p:xfrm>
        <a:graphic>
          <a:graphicData uri="http://schemas.openxmlformats.org/presentationml/2006/ole">
            <p:oleObj spid="_x0000_s24579" name="Слайд" r:id="rId4" imgW="4567501" imgH="3424571" progId="PowerPoint.Slide.12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520" y="260648"/>
            <a:ext cx="864096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ahoma" pitchFamily="34" charset="0"/>
                <a:cs typeface="Tahoma" pitchFamily="34" charset="0"/>
              </a:rPr>
              <a:t>Современные исследования в океане открывают новые тайны</a:t>
            </a:r>
            <a:endParaRPr lang="ru-RU" sz="3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1844824"/>
            <a:ext cx="3541354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ahoma" pitchFamily="34" charset="0"/>
                <a:cs typeface="Tahoma" pitchFamily="34" charset="0"/>
              </a:rPr>
              <a:t>Подводный аппарат  для</a:t>
            </a:r>
          </a:p>
          <a:p>
            <a:r>
              <a:rPr lang="ru-RU" sz="2000" b="1" dirty="0" smtClean="0">
                <a:latin typeface="Tahoma" pitchFamily="34" charset="0"/>
                <a:cs typeface="Tahoma" pitchFamily="34" charset="0"/>
              </a:rPr>
              <a:t> исследования </a:t>
            </a:r>
          </a:p>
          <a:p>
            <a:r>
              <a:rPr lang="ru-RU" sz="2000" b="1" dirty="0" smtClean="0">
                <a:latin typeface="Tahoma" pitchFamily="34" charset="0"/>
                <a:cs typeface="Tahoma" pitchFamily="34" charset="0"/>
              </a:rPr>
              <a:t>природы дна океанов</a:t>
            </a:r>
            <a:endParaRPr lang="ru-RU" sz="20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8" name="Text Box 38"/>
          <p:cNvSpPr txBox="1">
            <a:spLocks noChangeArrowheads="1"/>
          </p:cNvSpPr>
          <p:nvPr/>
        </p:nvSpPr>
        <p:spPr bwMode="auto">
          <a:xfrm>
            <a:off x="3779912" y="548680"/>
            <a:ext cx="2232248" cy="6771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ahoma" pitchFamily="34" charset="0"/>
                <a:cs typeface="Tahoma" pitchFamily="34" charset="0"/>
              </a:rPr>
              <a:t>2.</a:t>
            </a:r>
            <a:r>
              <a:rPr lang="ru-RU" sz="18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800" b="1" dirty="0">
                <a:latin typeface="Tahoma" pitchFamily="34" charset="0"/>
                <a:cs typeface="Tahoma" pitchFamily="34" charset="0"/>
              </a:rPr>
              <a:t>Переходная</a:t>
            </a:r>
            <a:r>
              <a:rPr lang="ru-RU" sz="18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000" b="1" dirty="0">
                <a:latin typeface="Tahoma" pitchFamily="34" charset="0"/>
                <a:cs typeface="Tahoma" pitchFamily="34" charset="0"/>
              </a:rPr>
              <a:t>зона</a:t>
            </a:r>
            <a:r>
              <a:rPr lang="ru-RU" sz="16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ru-RU" sz="18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407" name="Text Box 47"/>
          <p:cNvSpPr txBox="1">
            <a:spLocks noChangeArrowheads="1"/>
          </p:cNvSpPr>
          <p:nvPr/>
        </p:nvSpPr>
        <p:spPr bwMode="auto">
          <a:xfrm>
            <a:off x="5257800" y="4419600"/>
            <a:ext cx="1371600" cy="3667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800" i="1" dirty="0">
                <a:latin typeface="Tahoma" pitchFamily="34" charset="0"/>
              </a:rPr>
              <a:t>Котловина</a:t>
            </a:r>
            <a:r>
              <a:rPr lang="ru-RU" sz="1800" i="1" dirty="0">
                <a:solidFill>
                  <a:srgbClr val="6633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5397" name="Text Box 37"/>
          <p:cNvSpPr txBox="1">
            <a:spLocks noChangeArrowheads="1"/>
          </p:cNvSpPr>
          <p:nvPr/>
        </p:nvSpPr>
        <p:spPr bwMode="auto">
          <a:xfrm>
            <a:off x="395536" y="548680"/>
            <a:ext cx="3304780" cy="7694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1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. Подводные окраины </a:t>
            </a:r>
          </a:p>
          <a:p>
            <a:pPr algn="ctr"/>
            <a:r>
              <a:rPr lang="ru-RU" sz="20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материков</a:t>
            </a:r>
            <a:endParaRPr lang="ru-RU" sz="2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5385" name="Line 25"/>
          <p:cNvSpPr>
            <a:spLocks noChangeShapeType="1"/>
          </p:cNvSpPr>
          <p:nvPr/>
        </p:nvSpPr>
        <p:spPr bwMode="auto">
          <a:xfrm>
            <a:off x="1219200" y="1600200"/>
            <a:ext cx="7924800" cy="0"/>
          </a:xfrm>
          <a:prstGeom prst="line">
            <a:avLst/>
          </a:prstGeom>
          <a:noFill/>
          <a:ln w="19050">
            <a:solidFill>
              <a:srgbClr val="000066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87" name="Line 27"/>
          <p:cNvSpPr>
            <a:spLocks noChangeShapeType="1"/>
          </p:cNvSpPr>
          <p:nvPr/>
        </p:nvSpPr>
        <p:spPr bwMode="auto">
          <a:xfrm>
            <a:off x="3581400" y="1295400"/>
            <a:ext cx="0" cy="5562600"/>
          </a:xfrm>
          <a:prstGeom prst="line">
            <a:avLst/>
          </a:prstGeom>
          <a:noFill/>
          <a:ln w="19050">
            <a:solidFill>
              <a:srgbClr val="0000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88" name="Line 28"/>
          <p:cNvSpPr>
            <a:spLocks noChangeShapeType="1"/>
          </p:cNvSpPr>
          <p:nvPr/>
        </p:nvSpPr>
        <p:spPr bwMode="auto">
          <a:xfrm>
            <a:off x="5257800" y="1295400"/>
            <a:ext cx="0" cy="5562600"/>
          </a:xfrm>
          <a:prstGeom prst="line">
            <a:avLst/>
          </a:prstGeom>
          <a:noFill/>
          <a:ln w="19050">
            <a:solidFill>
              <a:srgbClr val="0000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91" name="Freeform 31"/>
          <p:cNvSpPr>
            <a:spLocks/>
          </p:cNvSpPr>
          <p:nvPr/>
        </p:nvSpPr>
        <p:spPr bwMode="auto">
          <a:xfrm>
            <a:off x="1225550" y="1276350"/>
            <a:ext cx="7869238" cy="5583238"/>
          </a:xfrm>
          <a:custGeom>
            <a:avLst/>
            <a:gdLst/>
            <a:ahLst/>
            <a:cxnLst>
              <a:cxn ang="0">
                <a:pos x="98" y="250"/>
              </a:cxn>
              <a:cxn ang="0">
                <a:pos x="215" y="293"/>
              </a:cxn>
              <a:cxn ang="0">
                <a:pos x="349" y="348"/>
              </a:cxn>
              <a:cxn ang="0">
                <a:pos x="428" y="204"/>
              </a:cxn>
              <a:cxn ang="0">
                <a:pos x="484" y="189"/>
              </a:cxn>
              <a:cxn ang="0">
                <a:pos x="572" y="252"/>
              </a:cxn>
              <a:cxn ang="0">
                <a:pos x="620" y="348"/>
              </a:cxn>
              <a:cxn ang="0">
                <a:pos x="791" y="379"/>
              </a:cxn>
              <a:cxn ang="0">
                <a:pos x="925" y="771"/>
              </a:cxn>
              <a:cxn ang="0">
                <a:pos x="1060" y="1138"/>
              </a:cxn>
              <a:cxn ang="0">
                <a:pos x="1269" y="1169"/>
              </a:cxn>
              <a:cxn ang="0">
                <a:pos x="1436" y="1164"/>
              </a:cxn>
              <a:cxn ang="0">
                <a:pos x="1581" y="936"/>
              </a:cxn>
              <a:cxn ang="0">
                <a:pos x="1642" y="458"/>
              </a:cxn>
              <a:cxn ang="0">
                <a:pos x="1691" y="189"/>
              </a:cxn>
              <a:cxn ang="0">
                <a:pos x="1772" y="12"/>
              </a:cxn>
              <a:cxn ang="0">
                <a:pos x="1820" y="127"/>
              </a:cxn>
              <a:cxn ang="0">
                <a:pos x="1857" y="256"/>
              </a:cxn>
              <a:cxn ang="0">
                <a:pos x="1894" y="323"/>
              </a:cxn>
              <a:cxn ang="0">
                <a:pos x="1964" y="1068"/>
              </a:cxn>
              <a:cxn ang="0">
                <a:pos x="2065" y="1230"/>
              </a:cxn>
              <a:cxn ang="0">
                <a:pos x="2151" y="2787"/>
              </a:cxn>
              <a:cxn ang="0">
                <a:pos x="2204" y="3324"/>
              </a:cxn>
              <a:cxn ang="0">
                <a:pos x="2561" y="1855"/>
              </a:cxn>
              <a:cxn ang="0">
                <a:pos x="3162" y="1849"/>
              </a:cxn>
              <a:cxn ang="0">
                <a:pos x="3308" y="1404"/>
              </a:cxn>
              <a:cxn ang="0">
                <a:pos x="3407" y="1169"/>
              </a:cxn>
              <a:cxn ang="0">
                <a:pos x="3500" y="876"/>
              </a:cxn>
              <a:cxn ang="0">
                <a:pos x="3609" y="1157"/>
              </a:cxn>
              <a:cxn ang="0">
                <a:pos x="3726" y="1243"/>
              </a:cxn>
              <a:cxn ang="0">
                <a:pos x="3788" y="1356"/>
              </a:cxn>
              <a:cxn ang="0">
                <a:pos x="3836" y="1836"/>
              </a:cxn>
              <a:cxn ang="0">
                <a:pos x="3836" y="1932"/>
              </a:cxn>
              <a:cxn ang="0">
                <a:pos x="4577" y="1898"/>
              </a:cxn>
              <a:cxn ang="0">
                <a:pos x="4645" y="1059"/>
              </a:cxn>
              <a:cxn ang="0">
                <a:pos x="4700" y="428"/>
              </a:cxn>
              <a:cxn ang="0">
                <a:pos x="4749" y="146"/>
              </a:cxn>
              <a:cxn ang="0">
                <a:pos x="4844" y="492"/>
              </a:cxn>
              <a:cxn ang="0">
                <a:pos x="4892" y="1404"/>
              </a:cxn>
              <a:cxn ang="0">
                <a:pos x="4892" y="1884"/>
              </a:cxn>
            </a:cxnLst>
            <a:rect l="0" t="0" r="r" b="b"/>
            <a:pathLst>
              <a:path w="4957" h="3517">
                <a:moveTo>
                  <a:pt x="0" y="213"/>
                </a:moveTo>
                <a:cubicBezTo>
                  <a:pt x="16" y="219"/>
                  <a:pt x="78" y="244"/>
                  <a:pt x="98" y="250"/>
                </a:cubicBezTo>
                <a:cubicBezTo>
                  <a:pt x="118" y="256"/>
                  <a:pt x="98" y="243"/>
                  <a:pt x="117" y="250"/>
                </a:cubicBezTo>
                <a:cubicBezTo>
                  <a:pt x="136" y="257"/>
                  <a:pt x="186" y="278"/>
                  <a:pt x="215" y="293"/>
                </a:cubicBezTo>
                <a:cubicBezTo>
                  <a:pt x="244" y="308"/>
                  <a:pt x="266" y="333"/>
                  <a:pt x="288" y="342"/>
                </a:cubicBezTo>
                <a:cubicBezTo>
                  <a:pt x="310" y="351"/>
                  <a:pt x="330" y="357"/>
                  <a:pt x="349" y="348"/>
                </a:cubicBezTo>
                <a:cubicBezTo>
                  <a:pt x="368" y="339"/>
                  <a:pt x="392" y="311"/>
                  <a:pt x="405" y="287"/>
                </a:cubicBezTo>
                <a:cubicBezTo>
                  <a:pt x="418" y="263"/>
                  <a:pt x="420" y="226"/>
                  <a:pt x="428" y="204"/>
                </a:cubicBezTo>
                <a:cubicBezTo>
                  <a:pt x="436" y="182"/>
                  <a:pt x="445" y="154"/>
                  <a:pt x="454" y="152"/>
                </a:cubicBezTo>
                <a:cubicBezTo>
                  <a:pt x="463" y="150"/>
                  <a:pt x="475" y="189"/>
                  <a:pt x="484" y="189"/>
                </a:cubicBezTo>
                <a:cubicBezTo>
                  <a:pt x="493" y="189"/>
                  <a:pt x="494" y="142"/>
                  <a:pt x="509" y="152"/>
                </a:cubicBezTo>
                <a:cubicBezTo>
                  <a:pt x="524" y="162"/>
                  <a:pt x="559" y="228"/>
                  <a:pt x="572" y="252"/>
                </a:cubicBezTo>
                <a:cubicBezTo>
                  <a:pt x="585" y="276"/>
                  <a:pt x="580" y="283"/>
                  <a:pt x="588" y="299"/>
                </a:cubicBezTo>
                <a:cubicBezTo>
                  <a:pt x="596" y="315"/>
                  <a:pt x="599" y="340"/>
                  <a:pt x="620" y="348"/>
                </a:cubicBezTo>
                <a:cubicBezTo>
                  <a:pt x="641" y="356"/>
                  <a:pt x="688" y="343"/>
                  <a:pt x="716" y="348"/>
                </a:cubicBezTo>
                <a:cubicBezTo>
                  <a:pt x="744" y="353"/>
                  <a:pt x="765" y="343"/>
                  <a:pt x="791" y="379"/>
                </a:cubicBezTo>
                <a:cubicBezTo>
                  <a:pt x="817" y="415"/>
                  <a:pt x="848" y="497"/>
                  <a:pt x="870" y="562"/>
                </a:cubicBezTo>
                <a:cubicBezTo>
                  <a:pt x="892" y="627"/>
                  <a:pt x="903" y="679"/>
                  <a:pt x="925" y="771"/>
                </a:cubicBezTo>
                <a:cubicBezTo>
                  <a:pt x="947" y="863"/>
                  <a:pt x="982" y="1055"/>
                  <a:pt x="1004" y="1116"/>
                </a:cubicBezTo>
                <a:cubicBezTo>
                  <a:pt x="1026" y="1177"/>
                  <a:pt x="1041" y="1128"/>
                  <a:pt x="1060" y="1138"/>
                </a:cubicBezTo>
                <a:cubicBezTo>
                  <a:pt x="1079" y="1148"/>
                  <a:pt x="1086" y="1170"/>
                  <a:pt x="1121" y="1175"/>
                </a:cubicBezTo>
                <a:cubicBezTo>
                  <a:pt x="1156" y="1180"/>
                  <a:pt x="1231" y="1172"/>
                  <a:pt x="1269" y="1169"/>
                </a:cubicBezTo>
                <a:cubicBezTo>
                  <a:pt x="1307" y="1166"/>
                  <a:pt x="1320" y="1158"/>
                  <a:pt x="1348" y="1157"/>
                </a:cubicBezTo>
                <a:cubicBezTo>
                  <a:pt x="1376" y="1156"/>
                  <a:pt x="1413" y="1171"/>
                  <a:pt x="1436" y="1164"/>
                </a:cubicBezTo>
                <a:cubicBezTo>
                  <a:pt x="1459" y="1157"/>
                  <a:pt x="1460" y="1154"/>
                  <a:pt x="1484" y="1116"/>
                </a:cubicBezTo>
                <a:cubicBezTo>
                  <a:pt x="1508" y="1078"/>
                  <a:pt x="1560" y="1006"/>
                  <a:pt x="1581" y="936"/>
                </a:cubicBezTo>
                <a:cubicBezTo>
                  <a:pt x="1602" y="866"/>
                  <a:pt x="1602" y="777"/>
                  <a:pt x="1612" y="697"/>
                </a:cubicBezTo>
                <a:cubicBezTo>
                  <a:pt x="1622" y="617"/>
                  <a:pt x="1629" y="504"/>
                  <a:pt x="1642" y="458"/>
                </a:cubicBezTo>
                <a:cubicBezTo>
                  <a:pt x="1655" y="412"/>
                  <a:pt x="1683" y="467"/>
                  <a:pt x="1691" y="422"/>
                </a:cubicBezTo>
                <a:cubicBezTo>
                  <a:pt x="1699" y="377"/>
                  <a:pt x="1685" y="230"/>
                  <a:pt x="1691" y="189"/>
                </a:cubicBezTo>
                <a:cubicBezTo>
                  <a:pt x="1697" y="148"/>
                  <a:pt x="1714" y="206"/>
                  <a:pt x="1728" y="176"/>
                </a:cubicBezTo>
                <a:cubicBezTo>
                  <a:pt x="1742" y="146"/>
                  <a:pt x="1759" y="24"/>
                  <a:pt x="1772" y="12"/>
                </a:cubicBezTo>
                <a:cubicBezTo>
                  <a:pt x="1785" y="0"/>
                  <a:pt x="1800" y="84"/>
                  <a:pt x="1808" y="103"/>
                </a:cubicBezTo>
                <a:cubicBezTo>
                  <a:pt x="1816" y="122"/>
                  <a:pt x="1814" y="107"/>
                  <a:pt x="1820" y="127"/>
                </a:cubicBezTo>
                <a:cubicBezTo>
                  <a:pt x="1826" y="147"/>
                  <a:pt x="1839" y="204"/>
                  <a:pt x="1845" y="225"/>
                </a:cubicBezTo>
                <a:cubicBezTo>
                  <a:pt x="1851" y="246"/>
                  <a:pt x="1848" y="243"/>
                  <a:pt x="1857" y="256"/>
                </a:cubicBezTo>
                <a:cubicBezTo>
                  <a:pt x="1866" y="269"/>
                  <a:pt x="1894" y="294"/>
                  <a:pt x="1900" y="305"/>
                </a:cubicBezTo>
                <a:cubicBezTo>
                  <a:pt x="1906" y="316"/>
                  <a:pt x="1891" y="252"/>
                  <a:pt x="1894" y="323"/>
                </a:cubicBezTo>
                <a:cubicBezTo>
                  <a:pt x="1897" y="394"/>
                  <a:pt x="1904" y="608"/>
                  <a:pt x="1916" y="732"/>
                </a:cubicBezTo>
                <a:cubicBezTo>
                  <a:pt x="1928" y="856"/>
                  <a:pt x="1948" y="988"/>
                  <a:pt x="1964" y="1068"/>
                </a:cubicBezTo>
                <a:cubicBezTo>
                  <a:pt x="1980" y="1148"/>
                  <a:pt x="1995" y="1185"/>
                  <a:pt x="2012" y="1212"/>
                </a:cubicBezTo>
                <a:cubicBezTo>
                  <a:pt x="2029" y="1239"/>
                  <a:pt x="2049" y="1190"/>
                  <a:pt x="2065" y="1230"/>
                </a:cubicBezTo>
                <a:cubicBezTo>
                  <a:pt x="2081" y="1270"/>
                  <a:pt x="2094" y="1193"/>
                  <a:pt x="2108" y="1452"/>
                </a:cubicBezTo>
                <a:cubicBezTo>
                  <a:pt x="2122" y="1711"/>
                  <a:pt x="2143" y="2535"/>
                  <a:pt x="2151" y="2787"/>
                </a:cubicBezTo>
                <a:cubicBezTo>
                  <a:pt x="2159" y="3039"/>
                  <a:pt x="2148" y="2876"/>
                  <a:pt x="2157" y="2965"/>
                </a:cubicBezTo>
                <a:cubicBezTo>
                  <a:pt x="2166" y="3054"/>
                  <a:pt x="2152" y="3517"/>
                  <a:pt x="2204" y="3324"/>
                </a:cubicBezTo>
                <a:cubicBezTo>
                  <a:pt x="2256" y="3131"/>
                  <a:pt x="2411" y="2051"/>
                  <a:pt x="2470" y="1806"/>
                </a:cubicBezTo>
                <a:cubicBezTo>
                  <a:pt x="2529" y="1561"/>
                  <a:pt x="2520" y="1845"/>
                  <a:pt x="2561" y="1855"/>
                </a:cubicBezTo>
                <a:cubicBezTo>
                  <a:pt x="2602" y="1865"/>
                  <a:pt x="2615" y="1869"/>
                  <a:pt x="2715" y="1868"/>
                </a:cubicBezTo>
                <a:cubicBezTo>
                  <a:pt x="2815" y="1867"/>
                  <a:pt x="3071" y="1878"/>
                  <a:pt x="3162" y="1849"/>
                </a:cubicBezTo>
                <a:cubicBezTo>
                  <a:pt x="3253" y="1820"/>
                  <a:pt x="3236" y="1766"/>
                  <a:pt x="3260" y="1692"/>
                </a:cubicBezTo>
                <a:cubicBezTo>
                  <a:pt x="3284" y="1618"/>
                  <a:pt x="3293" y="1498"/>
                  <a:pt x="3308" y="1404"/>
                </a:cubicBezTo>
                <a:cubicBezTo>
                  <a:pt x="3323" y="1310"/>
                  <a:pt x="3336" y="1165"/>
                  <a:pt x="3352" y="1126"/>
                </a:cubicBezTo>
                <a:cubicBezTo>
                  <a:pt x="3368" y="1087"/>
                  <a:pt x="3391" y="1179"/>
                  <a:pt x="3407" y="1169"/>
                </a:cubicBezTo>
                <a:cubicBezTo>
                  <a:pt x="3423" y="1159"/>
                  <a:pt x="3436" y="1117"/>
                  <a:pt x="3452" y="1068"/>
                </a:cubicBezTo>
                <a:cubicBezTo>
                  <a:pt x="3468" y="1019"/>
                  <a:pt x="3485" y="885"/>
                  <a:pt x="3500" y="876"/>
                </a:cubicBezTo>
                <a:cubicBezTo>
                  <a:pt x="3515" y="867"/>
                  <a:pt x="3524" y="969"/>
                  <a:pt x="3542" y="1016"/>
                </a:cubicBezTo>
                <a:cubicBezTo>
                  <a:pt x="3560" y="1063"/>
                  <a:pt x="3584" y="1140"/>
                  <a:pt x="3609" y="1157"/>
                </a:cubicBezTo>
                <a:cubicBezTo>
                  <a:pt x="3634" y="1174"/>
                  <a:pt x="3673" y="1102"/>
                  <a:pt x="3692" y="1116"/>
                </a:cubicBezTo>
                <a:cubicBezTo>
                  <a:pt x="3711" y="1130"/>
                  <a:pt x="3720" y="1201"/>
                  <a:pt x="3726" y="1243"/>
                </a:cubicBezTo>
                <a:cubicBezTo>
                  <a:pt x="3732" y="1285"/>
                  <a:pt x="3716" y="1352"/>
                  <a:pt x="3726" y="1371"/>
                </a:cubicBezTo>
                <a:cubicBezTo>
                  <a:pt x="3736" y="1390"/>
                  <a:pt x="3774" y="1301"/>
                  <a:pt x="3788" y="1356"/>
                </a:cubicBezTo>
                <a:cubicBezTo>
                  <a:pt x="3802" y="1411"/>
                  <a:pt x="3803" y="1622"/>
                  <a:pt x="3811" y="1702"/>
                </a:cubicBezTo>
                <a:cubicBezTo>
                  <a:pt x="3819" y="1782"/>
                  <a:pt x="3832" y="1801"/>
                  <a:pt x="3836" y="1836"/>
                </a:cubicBezTo>
                <a:cubicBezTo>
                  <a:pt x="3840" y="1871"/>
                  <a:pt x="3836" y="1895"/>
                  <a:pt x="3836" y="1911"/>
                </a:cubicBezTo>
                <a:cubicBezTo>
                  <a:pt x="3836" y="1927"/>
                  <a:pt x="3732" y="1928"/>
                  <a:pt x="3836" y="1932"/>
                </a:cubicBezTo>
                <a:cubicBezTo>
                  <a:pt x="3940" y="1936"/>
                  <a:pt x="4336" y="1938"/>
                  <a:pt x="4460" y="1932"/>
                </a:cubicBezTo>
                <a:cubicBezTo>
                  <a:pt x="4584" y="1926"/>
                  <a:pt x="4554" y="1952"/>
                  <a:pt x="4577" y="1898"/>
                </a:cubicBezTo>
                <a:cubicBezTo>
                  <a:pt x="4600" y="1844"/>
                  <a:pt x="4585" y="1750"/>
                  <a:pt x="4596" y="1610"/>
                </a:cubicBezTo>
                <a:cubicBezTo>
                  <a:pt x="4607" y="1470"/>
                  <a:pt x="4633" y="1212"/>
                  <a:pt x="4645" y="1059"/>
                </a:cubicBezTo>
                <a:cubicBezTo>
                  <a:pt x="4657" y="906"/>
                  <a:pt x="4660" y="796"/>
                  <a:pt x="4669" y="691"/>
                </a:cubicBezTo>
                <a:cubicBezTo>
                  <a:pt x="4678" y="586"/>
                  <a:pt x="4692" y="509"/>
                  <a:pt x="4700" y="428"/>
                </a:cubicBezTo>
                <a:cubicBezTo>
                  <a:pt x="4708" y="347"/>
                  <a:pt x="4710" y="254"/>
                  <a:pt x="4718" y="207"/>
                </a:cubicBezTo>
                <a:cubicBezTo>
                  <a:pt x="4726" y="160"/>
                  <a:pt x="4738" y="150"/>
                  <a:pt x="4749" y="146"/>
                </a:cubicBezTo>
                <a:cubicBezTo>
                  <a:pt x="4760" y="142"/>
                  <a:pt x="4770" y="126"/>
                  <a:pt x="4786" y="183"/>
                </a:cubicBezTo>
                <a:cubicBezTo>
                  <a:pt x="4802" y="240"/>
                  <a:pt x="4826" y="313"/>
                  <a:pt x="4844" y="492"/>
                </a:cubicBezTo>
                <a:cubicBezTo>
                  <a:pt x="4862" y="671"/>
                  <a:pt x="4884" y="1108"/>
                  <a:pt x="4892" y="1260"/>
                </a:cubicBezTo>
                <a:cubicBezTo>
                  <a:pt x="4900" y="1412"/>
                  <a:pt x="4892" y="1316"/>
                  <a:pt x="4892" y="1404"/>
                </a:cubicBezTo>
                <a:cubicBezTo>
                  <a:pt x="4892" y="1492"/>
                  <a:pt x="4890" y="1708"/>
                  <a:pt x="4890" y="1788"/>
                </a:cubicBezTo>
                <a:cubicBezTo>
                  <a:pt x="4890" y="1868"/>
                  <a:pt x="4881" y="1864"/>
                  <a:pt x="4892" y="1884"/>
                </a:cubicBezTo>
                <a:cubicBezTo>
                  <a:pt x="4903" y="1904"/>
                  <a:pt x="4944" y="1906"/>
                  <a:pt x="4957" y="1911"/>
                </a:cubicBezTo>
              </a:path>
            </a:pathLst>
          </a:custGeom>
          <a:noFill/>
          <a:ln w="28575" cap="flat" cmpd="sng">
            <a:solidFill>
              <a:srgbClr val="6633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1143000" y="1676400"/>
            <a:ext cx="581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i="1">
                <a:solidFill>
                  <a:srgbClr val="000066"/>
                </a:solidFill>
                <a:latin typeface="Tahoma" pitchFamily="34" charset="0"/>
              </a:rPr>
              <a:t>200 </a:t>
            </a:r>
          </a:p>
        </p:txBody>
      </p:sp>
      <p:sp>
        <p:nvSpPr>
          <p:cNvPr id="15392" name="Line 32"/>
          <p:cNvSpPr>
            <a:spLocks noChangeShapeType="1"/>
          </p:cNvSpPr>
          <p:nvPr/>
        </p:nvSpPr>
        <p:spPr bwMode="auto">
          <a:xfrm>
            <a:off x="1219200" y="4267200"/>
            <a:ext cx="7924800" cy="0"/>
          </a:xfrm>
          <a:prstGeom prst="line">
            <a:avLst/>
          </a:prstGeom>
          <a:noFill/>
          <a:ln w="19050">
            <a:solidFill>
              <a:srgbClr val="00CC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93" name="Line 33"/>
          <p:cNvSpPr>
            <a:spLocks noChangeShapeType="1"/>
          </p:cNvSpPr>
          <p:nvPr/>
        </p:nvSpPr>
        <p:spPr bwMode="auto">
          <a:xfrm>
            <a:off x="1219200" y="3200400"/>
            <a:ext cx="7924800" cy="0"/>
          </a:xfrm>
          <a:prstGeom prst="line">
            <a:avLst/>
          </a:prstGeom>
          <a:noFill/>
          <a:ln w="19050">
            <a:solidFill>
              <a:srgbClr val="00CC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94" name="Line 34"/>
          <p:cNvSpPr>
            <a:spLocks noChangeShapeType="1"/>
          </p:cNvSpPr>
          <p:nvPr/>
        </p:nvSpPr>
        <p:spPr bwMode="auto">
          <a:xfrm>
            <a:off x="1752600" y="1828800"/>
            <a:ext cx="7391400" cy="0"/>
          </a:xfrm>
          <a:prstGeom prst="line">
            <a:avLst/>
          </a:prstGeom>
          <a:noFill/>
          <a:ln w="19050">
            <a:solidFill>
              <a:srgbClr val="00CC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1143000" y="4191000"/>
            <a:ext cx="819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i="1">
                <a:solidFill>
                  <a:srgbClr val="000066"/>
                </a:solidFill>
                <a:latin typeface="Tahoma" pitchFamily="34" charset="0"/>
              </a:rPr>
              <a:t>5 000  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1143000" y="3124200"/>
            <a:ext cx="755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i="1">
                <a:solidFill>
                  <a:srgbClr val="000066"/>
                </a:solidFill>
                <a:latin typeface="Tahoma" pitchFamily="34" charset="0"/>
              </a:rPr>
              <a:t>3 000 </a:t>
            </a:r>
          </a:p>
        </p:txBody>
      </p:sp>
      <p:sp>
        <p:nvSpPr>
          <p:cNvPr id="15396" name="Line 36"/>
          <p:cNvSpPr>
            <a:spLocks noChangeShapeType="1"/>
          </p:cNvSpPr>
          <p:nvPr/>
        </p:nvSpPr>
        <p:spPr bwMode="auto">
          <a:xfrm>
            <a:off x="1219200" y="6629400"/>
            <a:ext cx="7772400" cy="0"/>
          </a:xfrm>
          <a:prstGeom prst="line">
            <a:avLst/>
          </a:prstGeom>
          <a:noFill/>
          <a:ln w="19050">
            <a:solidFill>
              <a:srgbClr val="00CC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1143000" y="6324600"/>
            <a:ext cx="930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i="1">
                <a:solidFill>
                  <a:srgbClr val="000066"/>
                </a:solidFill>
                <a:latin typeface="Tahoma" pitchFamily="34" charset="0"/>
              </a:rPr>
              <a:t>11 022  </a:t>
            </a:r>
          </a:p>
        </p:txBody>
      </p:sp>
      <p:sp>
        <p:nvSpPr>
          <p:cNvPr id="15399" name="Text Box 39"/>
          <p:cNvSpPr txBox="1">
            <a:spLocks noChangeArrowheads="1"/>
          </p:cNvSpPr>
          <p:nvPr/>
        </p:nvSpPr>
        <p:spPr bwMode="auto">
          <a:xfrm>
            <a:off x="6343125" y="764704"/>
            <a:ext cx="2045753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3</a:t>
            </a:r>
            <a:r>
              <a:rPr lang="ru-RU" sz="1800" b="1" dirty="0"/>
              <a:t>. </a:t>
            </a:r>
            <a:r>
              <a:rPr lang="ru-RU" sz="1800" b="1" dirty="0">
                <a:latin typeface="Tahoma" pitchFamily="34" charset="0"/>
                <a:cs typeface="Tahoma" pitchFamily="34" charset="0"/>
              </a:rPr>
              <a:t>Ложе</a:t>
            </a:r>
            <a:r>
              <a:rPr lang="ru-RU" sz="1800" b="1" dirty="0"/>
              <a:t> </a:t>
            </a:r>
            <a:r>
              <a:rPr lang="ru-RU" sz="1800" b="1" dirty="0">
                <a:latin typeface="Tahoma" pitchFamily="34" charset="0"/>
                <a:cs typeface="Tahoma" pitchFamily="34" charset="0"/>
              </a:rPr>
              <a:t>океана</a:t>
            </a:r>
            <a:r>
              <a:rPr lang="ru-RU" sz="1800" b="1" dirty="0"/>
              <a:t> </a:t>
            </a:r>
          </a:p>
        </p:txBody>
      </p:sp>
      <p:sp>
        <p:nvSpPr>
          <p:cNvPr id="15400" name="Text Box 40"/>
          <p:cNvSpPr txBox="1">
            <a:spLocks noChangeArrowheads="1"/>
          </p:cNvSpPr>
          <p:nvPr/>
        </p:nvSpPr>
        <p:spPr bwMode="auto">
          <a:xfrm>
            <a:off x="1524000" y="1981200"/>
            <a:ext cx="1006475" cy="3667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800" i="1" dirty="0">
                <a:latin typeface="Tahoma" pitchFamily="34" charset="0"/>
                <a:cs typeface="Tahoma" pitchFamily="34" charset="0"/>
              </a:rPr>
              <a:t>Шельф</a:t>
            </a:r>
            <a:r>
              <a:rPr lang="ru-RU" sz="1800" i="1" dirty="0">
                <a:solidFill>
                  <a:srgbClr val="66330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5373" name="Picture 13" descr="Глубин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1025525" cy="50863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5401" name="Text Box 41"/>
          <p:cNvSpPr txBox="1">
            <a:spLocks noChangeArrowheads="1"/>
          </p:cNvSpPr>
          <p:nvPr/>
        </p:nvSpPr>
        <p:spPr bwMode="auto">
          <a:xfrm>
            <a:off x="1676400" y="2590800"/>
            <a:ext cx="1006475" cy="3667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800" i="1" dirty="0">
                <a:latin typeface="Tahoma" pitchFamily="34" charset="0"/>
              </a:rPr>
              <a:t>Склон</a:t>
            </a:r>
          </a:p>
        </p:txBody>
      </p:sp>
      <p:sp>
        <p:nvSpPr>
          <p:cNvPr id="15402" name="Text Box 42"/>
          <p:cNvSpPr txBox="1">
            <a:spLocks noChangeArrowheads="1"/>
          </p:cNvSpPr>
          <p:nvPr/>
        </p:nvSpPr>
        <p:spPr bwMode="auto">
          <a:xfrm>
            <a:off x="3962400" y="1905000"/>
            <a:ext cx="1371600" cy="6413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800" i="1" dirty="0">
                <a:latin typeface="Tahoma" pitchFamily="34" charset="0"/>
              </a:rPr>
              <a:t>Островные дуги </a:t>
            </a:r>
          </a:p>
        </p:txBody>
      </p:sp>
      <p:sp>
        <p:nvSpPr>
          <p:cNvPr id="15403" name="Text Box 43"/>
          <p:cNvSpPr txBox="1">
            <a:spLocks noChangeArrowheads="1"/>
          </p:cNvSpPr>
          <p:nvPr/>
        </p:nvSpPr>
        <p:spPr bwMode="auto">
          <a:xfrm>
            <a:off x="3657600" y="6172200"/>
            <a:ext cx="1006475" cy="3667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800" i="1" dirty="0">
                <a:latin typeface="Tahoma" pitchFamily="34" charset="0"/>
              </a:rPr>
              <a:t>Желоб</a:t>
            </a:r>
          </a:p>
        </p:txBody>
      </p:sp>
      <p:sp>
        <p:nvSpPr>
          <p:cNvPr id="15404" name="Text Box 44"/>
          <p:cNvSpPr txBox="1">
            <a:spLocks noChangeArrowheads="1"/>
          </p:cNvSpPr>
          <p:nvPr/>
        </p:nvSpPr>
        <p:spPr bwMode="auto">
          <a:xfrm>
            <a:off x="7239000" y="4419600"/>
            <a:ext cx="1371600" cy="3667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800" i="1" dirty="0">
                <a:latin typeface="Tahoma" pitchFamily="34" charset="0"/>
              </a:rPr>
              <a:t>Котловина</a:t>
            </a:r>
            <a:r>
              <a:rPr lang="ru-RU" sz="1800" i="1" dirty="0">
                <a:solidFill>
                  <a:srgbClr val="6633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5405" name="Text Box 45"/>
          <p:cNvSpPr txBox="1">
            <a:spLocks noChangeArrowheads="1"/>
          </p:cNvSpPr>
          <p:nvPr/>
        </p:nvSpPr>
        <p:spPr bwMode="auto">
          <a:xfrm>
            <a:off x="6248400" y="2209800"/>
            <a:ext cx="1006475" cy="3667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800" i="1" dirty="0">
                <a:latin typeface="Tahoma" pitchFamily="34" charset="0"/>
              </a:rPr>
              <a:t>СОХ</a:t>
            </a:r>
            <a:r>
              <a:rPr lang="ru-RU" sz="1800" i="1" dirty="0">
                <a:solidFill>
                  <a:schemeClr val="bg1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5406" name="Text Box 46"/>
          <p:cNvSpPr txBox="1">
            <a:spLocks noChangeArrowheads="1"/>
          </p:cNvSpPr>
          <p:nvPr/>
        </p:nvSpPr>
        <p:spPr bwMode="auto">
          <a:xfrm>
            <a:off x="7620000" y="1905000"/>
            <a:ext cx="1143000" cy="4862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i="1" dirty="0" smtClean="0">
                <a:solidFill>
                  <a:schemeClr val="tx1"/>
                </a:solidFill>
                <a:latin typeface="Tahoma" pitchFamily="34" charset="0"/>
              </a:rPr>
              <a:t>Вулканич</a:t>
            </a:r>
            <a:r>
              <a:rPr lang="ru-RU" sz="1600" i="1" dirty="0">
                <a:solidFill>
                  <a:schemeClr val="bg1"/>
                </a:solidFill>
                <a:latin typeface="Tahoma" pitchFamily="34" charset="0"/>
              </a:rPr>
              <a:t>.</a:t>
            </a:r>
            <a:r>
              <a:rPr lang="ru-RU" sz="1600" i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ru-RU" sz="1600" i="1" dirty="0" smtClean="0">
                <a:solidFill>
                  <a:schemeClr val="tx1"/>
                </a:solidFill>
                <a:latin typeface="Tahoma" pitchFamily="34" charset="0"/>
              </a:rPr>
              <a:t>острова.</a:t>
            </a:r>
            <a:endParaRPr lang="ru-RU" sz="1600" i="1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5395" name="Text Box 35"/>
          <p:cNvSpPr txBox="1">
            <a:spLocks noChangeArrowheads="1"/>
          </p:cNvSpPr>
          <p:nvPr/>
        </p:nvSpPr>
        <p:spPr bwMode="auto">
          <a:xfrm>
            <a:off x="0" y="6324600"/>
            <a:ext cx="12350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500" i="1">
                <a:solidFill>
                  <a:schemeClr val="bg1"/>
                </a:solidFill>
                <a:latin typeface="Tahoma" pitchFamily="34" charset="0"/>
              </a:rPr>
              <a:t>Глубины, м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576" y="0"/>
            <a:ext cx="756084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Tahoma" pitchFamily="34" charset="0"/>
                <a:cs typeface="Tahoma" pitchFamily="34" charset="0"/>
              </a:rPr>
              <a:t>      Схема  поперечного сечения дна океана</a:t>
            </a:r>
            <a:endParaRPr lang="ru-RU" sz="240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8" grpId="0" animBg="1" autoUpdateAnimBg="0"/>
      <p:bldP spid="15407" grpId="0" animBg="1" autoUpdateAnimBg="0"/>
      <p:bldP spid="15397" grpId="0" animBg="1" autoUpdateAnimBg="0"/>
      <p:bldP spid="15387" grpId="0" animBg="1"/>
      <p:bldP spid="15388" grpId="0" animBg="1"/>
      <p:bldP spid="15392" grpId="0" animBg="1"/>
      <p:bldP spid="15393" grpId="0" animBg="1"/>
      <p:bldP spid="15394" grpId="0" animBg="1"/>
      <p:bldP spid="15396" grpId="0" animBg="1"/>
      <p:bldP spid="15399" grpId="0" animBg="1" autoUpdateAnimBg="0"/>
      <p:bldP spid="15400" grpId="0" animBg="1" autoUpdateAnimBg="0"/>
      <p:bldP spid="15401" grpId="0" animBg="1" autoUpdateAnimBg="0"/>
      <p:bldP spid="15402" grpId="0" animBg="1" autoUpdateAnimBg="0"/>
      <p:bldP spid="15403" grpId="0" animBg="1" autoUpdateAnimBg="0"/>
      <p:bldP spid="15404" grpId="0" animBg="1" autoUpdateAnimBg="0"/>
      <p:bldP spid="15405" grpId="0" animBg="1" autoUpdateAnimBg="0"/>
      <p:bldP spid="15406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8" name="Line 260"/>
          <p:cNvSpPr>
            <a:spLocks noChangeShapeType="1"/>
          </p:cNvSpPr>
          <p:nvPr/>
        </p:nvSpPr>
        <p:spPr bwMode="auto">
          <a:xfrm flipV="1">
            <a:off x="4648200" y="1371600"/>
            <a:ext cx="1219200" cy="3810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549" name="Line 261"/>
          <p:cNvSpPr>
            <a:spLocks noChangeShapeType="1"/>
          </p:cNvSpPr>
          <p:nvPr/>
        </p:nvSpPr>
        <p:spPr bwMode="auto">
          <a:xfrm>
            <a:off x="4648200" y="1905000"/>
            <a:ext cx="1219200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552" name="AutoShape 264"/>
          <p:cNvSpPr>
            <a:spLocks noChangeArrowheads="1"/>
          </p:cNvSpPr>
          <p:nvPr/>
        </p:nvSpPr>
        <p:spPr bwMode="auto">
          <a:xfrm>
            <a:off x="5867400" y="1143000"/>
            <a:ext cx="28956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kumimoji="1" lang="ru-RU" sz="1900" b="1" dirty="0">
                <a:solidFill>
                  <a:srgbClr val="00003A"/>
                </a:solidFill>
                <a:latin typeface="Tahoma" pitchFamily="34" charset="0"/>
              </a:rPr>
              <a:t>Шельф </a:t>
            </a:r>
            <a:r>
              <a:rPr kumimoji="1" lang="ru-RU" sz="1900" i="1" dirty="0">
                <a:solidFill>
                  <a:srgbClr val="00003A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2560" name="Text Box 272"/>
          <p:cNvSpPr txBox="1">
            <a:spLocks noChangeArrowheads="1"/>
          </p:cNvSpPr>
          <p:nvPr/>
        </p:nvSpPr>
        <p:spPr bwMode="auto">
          <a:xfrm>
            <a:off x="2057400" y="228600"/>
            <a:ext cx="5758308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>
                <a:latin typeface="Tahoma" pitchFamily="34" charset="0"/>
              </a:rPr>
              <a:t>Рельеф дна Мирового океана</a:t>
            </a:r>
          </a:p>
        </p:txBody>
      </p:sp>
      <p:sp>
        <p:nvSpPr>
          <p:cNvPr id="12561" name="AutoShape 273"/>
          <p:cNvSpPr>
            <a:spLocks noChangeArrowheads="1"/>
          </p:cNvSpPr>
          <p:nvPr/>
        </p:nvSpPr>
        <p:spPr bwMode="auto">
          <a:xfrm>
            <a:off x="5867400" y="1676400"/>
            <a:ext cx="2895600" cy="457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kumimoji="1" lang="ru-RU" sz="1900" b="1" dirty="0">
                <a:solidFill>
                  <a:srgbClr val="00003A"/>
                </a:solidFill>
                <a:latin typeface="Tahoma" pitchFamily="34" charset="0"/>
              </a:rPr>
              <a:t>Материковый склон </a:t>
            </a:r>
          </a:p>
        </p:txBody>
      </p:sp>
      <p:sp>
        <p:nvSpPr>
          <p:cNvPr id="12562" name="AutoShape 274"/>
          <p:cNvSpPr>
            <a:spLocks noChangeArrowheads="1"/>
          </p:cNvSpPr>
          <p:nvPr/>
        </p:nvSpPr>
        <p:spPr bwMode="auto">
          <a:xfrm>
            <a:off x="5867400" y="2286000"/>
            <a:ext cx="28956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kumimoji="1" lang="ru-RU" sz="1900" b="1" dirty="0">
                <a:solidFill>
                  <a:srgbClr val="00003A"/>
                </a:solidFill>
                <a:latin typeface="Tahoma" pitchFamily="34" charset="0"/>
              </a:rPr>
              <a:t>Материковый остров </a:t>
            </a:r>
          </a:p>
        </p:txBody>
      </p:sp>
      <p:sp>
        <p:nvSpPr>
          <p:cNvPr id="12563" name="Line 275"/>
          <p:cNvSpPr>
            <a:spLocks noChangeShapeType="1"/>
          </p:cNvSpPr>
          <p:nvPr/>
        </p:nvSpPr>
        <p:spPr bwMode="auto">
          <a:xfrm>
            <a:off x="4648200" y="2057400"/>
            <a:ext cx="1219200" cy="3810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566" name="AutoShape 278"/>
          <p:cNvSpPr>
            <a:spLocks noChangeArrowheads="1"/>
          </p:cNvSpPr>
          <p:nvPr/>
        </p:nvSpPr>
        <p:spPr bwMode="auto">
          <a:xfrm>
            <a:off x="5436096" y="3276600"/>
            <a:ext cx="3240360" cy="440432"/>
          </a:xfrm>
          <a:prstGeom prst="roundRect">
            <a:avLst>
              <a:gd name="adj" fmla="val 13318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kumimoji="1" lang="ru-RU" sz="1900" b="1" dirty="0">
                <a:solidFill>
                  <a:schemeClr val="bg1"/>
                </a:solidFill>
                <a:latin typeface="Tahoma" pitchFamily="34" charset="0"/>
              </a:rPr>
              <a:t>Глубоководные</a:t>
            </a:r>
            <a:r>
              <a:rPr kumimoji="1" lang="ru-RU" sz="1900" b="1" dirty="0">
                <a:solidFill>
                  <a:srgbClr val="00003A"/>
                </a:solidFill>
                <a:latin typeface="Tahoma" pitchFamily="34" charset="0"/>
              </a:rPr>
              <a:t> </a:t>
            </a:r>
            <a:r>
              <a:rPr kumimoji="1" lang="ru-RU" sz="1900" b="1" dirty="0">
                <a:solidFill>
                  <a:schemeClr val="bg1"/>
                </a:solidFill>
                <a:latin typeface="Tahoma" pitchFamily="34" charset="0"/>
              </a:rPr>
              <a:t>желоба</a:t>
            </a:r>
            <a:r>
              <a:rPr kumimoji="1" lang="ru-RU" sz="1900" b="1" dirty="0">
                <a:solidFill>
                  <a:srgbClr val="00003A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2567" name="AutoShape 279"/>
          <p:cNvSpPr>
            <a:spLocks noChangeArrowheads="1"/>
          </p:cNvSpPr>
          <p:nvPr/>
        </p:nvSpPr>
        <p:spPr bwMode="auto">
          <a:xfrm>
            <a:off x="5791200" y="3810000"/>
            <a:ext cx="28956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kumimoji="1" lang="ru-RU" sz="1900" b="1" dirty="0">
                <a:solidFill>
                  <a:srgbClr val="00003A"/>
                </a:solidFill>
                <a:latin typeface="Tahoma" pitchFamily="34" charset="0"/>
              </a:rPr>
              <a:t>Островные дуги </a:t>
            </a:r>
          </a:p>
        </p:txBody>
      </p:sp>
      <p:sp>
        <p:nvSpPr>
          <p:cNvPr id="12568" name="Line 280"/>
          <p:cNvSpPr>
            <a:spLocks noChangeShapeType="1"/>
          </p:cNvSpPr>
          <p:nvPr/>
        </p:nvSpPr>
        <p:spPr bwMode="auto">
          <a:xfrm flipV="1">
            <a:off x="4648200" y="3505200"/>
            <a:ext cx="1143000" cy="1524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569" name="Line 281"/>
          <p:cNvSpPr>
            <a:spLocks noChangeShapeType="1"/>
          </p:cNvSpPr>
          <p:nvPr/>
        </p:nvSpPr>
        <p:spPr bwMode="auto">
          <a:xfrm>
            <a:off x="4648200" y="3810000"/>
            <a:ext cx="1143000" cy="1524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570" name="AutoShape 282"/>
          <p:cNvSpPr>
            <a:spLocks noChangeArrowheads="1"/>
          </p:cNvSpPr>
          <p:nvPr/>
        </p:nvSpPr>
        <p:spPr bwMode="auto">
          <a:xfrm>
            <a:off x="5791200" y="4800600"/>
            <a:ext cx="28956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kumimoji="1" lang="ru-RU" sz="1900" b="1" dirty="0">
                <a:solidFill>
                  <a:srgbClr val="00003A"/>
                </a:solidFill>
                <a:latin typeface="Tahoma" pitchFamily="34" charset="0"/>
              </a:rPr>
              <a:t>Котловины </a:t>
            </a:r>
            <a:r>
              <a:rPr kumimoji="1" lang="ru-RU" sz="1900" i="1" dirty="0">
                <a:solidFill>
                  <a:srgbClr val="00003A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2571" name="AutoShape 283"/>
          <p:cNvSpPr>
            <a:spLocks noChangeArrowheads="1"/>
          </p:cNvSpPr>
          <p:nvPr/>
        </p:nvSpPr>
        <p:spPr bwMode="auto">
          <a:xfrm>
            <a:off x="5791200" y="5410200"/>
            <a:ext cx="2895600" cy="5334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kumimoji="1" lang="ru-RU" sz="1900" b="1" dirty="0" err="1">
                <a:solidFill>
                  <a:srgbClr val="00003A"/>
                </a:solidFill>
                <a:latin typeface="Tahoma" pitchFamily="34" charset="0"/>
              </a:rPr>
              <a:t>Срединно</a:t>
            </a:r>
            <a:r>
              <a:rPr kumimoji="1" lang="ru-RU" sz="1900" b="1" dirty="0">
                <a:solidFill>
                  <a:srgbClr val="00003A"/>
                </a:solidFill>
                <a:latin typeface="Tahoma" pitchFamily="34" charset="0"/>
              </a:rPr>
              <a:t>- </a:t>
            </a:r>
          </a:p>
          <a:p>
            <a:pPr algn="ctr">
              <a:lnSpc>
                <a:spcPct val="80000"/>
              </a:lnSpc>
            </a:pPr>
            <a:r>
              <a:rPr kumimoji="1" lang="ru-RU" sz="1900" b="1" dirty="0">
                <a:solidFill>
                  <a:srgbClr val="00003A"/>
                </a:solidFill>
                <a:latin typeface="Tahoma" pitchFamily="34" charset="0"/>
              </a:rPr>
              <a:t>океанические хребты  </a:t>
            </a:r>
          </a:p>
        </p:txBody>
      </p:sp>
      <p:sp>
        <p:nvSpPr>
          <p:cNvPr id="12572" name="AutoShape 284"/>
          <p:cNvSpPr>
            <a:spLocks noChangeArrowheads="1"/>
          </p:cNvSpPr>
          <p:nvPr/>
        </p:nvSpPr>
        <p:spPr bwMode="auto">
          <a:xfrm>
            <a:off x="5580112" y="6096000"/>
            <a:ext cx="3106688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kumimoji="1" lang="ru-RU" sz="1900" b="1" dirty="0">
                <a:solidFill>
                  <a:srgbClr val="00003A"/>
                </a:solidFill>
                <a:latin typeface="Tahoma" pitchFamily="34" charset="0"/>
              </a:rPr>
              <a:t>В</a:t>
            </a:r>
            <a:r>
              <a:rPr kumimoji="1" lang="ru-RU" sz="1900" b="1" dirty="0" smtClean="0">
                <a:solidFill>
                  <a:srgbClr val="00003A"/>
                </a:solidFill>
                <a:latin typeface="Tahoma" pitchFamily="34" charset="0"/>
              </a:rPr>
              <a:t>улканические </a:t>
            </a:r>
            <a:r>
              <a:rPr kumimoji="1" lang="ru-RU" sz="1900" b="1" dirty="0">
                <a:solidFill>
                  <a:srgbClr val="00003A"/>
                </a:solidFill>
                <a:latin typeface="Tahoma" pitchFamily="34" charset="0"/>
              </a:rPr>
              <a:t>острова </a:t>
            </a:r>
          </a:p>
        </p:txBody>
      </p:sp>
      <p:sp>
        <p:nvSpPr>
          <p:cNvPr id="12573" name="Line 285"/>
          <p:cNvSpPr>
            <a:spLocks noChangeShapeType="1"/>
          </p:cNvSpPr>
          <p:nvPr/>
        </p:nvSpPr>
        <p:spPr bwMode="auto">
          <a:xfrm flipV="1">
            <a:off x="4724400" y="5029200"/>
            <a:ext cx="1066800" cy="4572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574" name="Line 286"/>
          <p:cNvSpPr>
            <a:spLocks noChangeShapeType="1"/>
          </p:cNvSpPr>
          <p:nvPr/>
        </p:nvSpPr>
        <p:spPr bwMode="auto">
          <a:xfrm>
            <a:off x="4724400" y="5638800"/>
            <a:ext cx="1066800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575" name="Line 287"/>
          <p:cNvSpPr>
            <a:spLocks noChangeShapeType="1"/>
          </p:cNvSpPr>
          <p:nvPr/>
        </p:nvSpPr>
        <p:spPr bwMode="auto">
          <a:xfrm>
            <a:off x="4724400" y="5791200"/>
            <a:ext cx="1066800" cy="5334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565" name="AutoShape 277"/>
          <p:cNvSpPr>
            <a:spLocks noChangeArrowheads="1"/>
          </p:cNvSpPr>
          <p:nvPr/>
        </p:nvSpPr>
        <p:spPr bwMode="auto">
          <a:xfrm>
            <a:off x="1066800" y="5257800"/>
            <a:ext cx="3657600" cy="762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kumimoji="1" lang="ru-RU" sz="2200" b="1" dirty="0">
                <a:solidFill>
                  <a:srgbClr val="00003A"/>
                </a:solidFill>
                <a:latin typeface="Tahoma" pitchFamily="34" charset="0"/>
              </a:rPr>
              <a:t>3. Ложе океана </a:t>
            </a:r>
          </a:p>
        </p:txBody>
      </p:sp>
      <p:sp>
        <p:nvSpPr>
          <p:cNvPr id="12550" name="AutoShape 262"/>
          <p:cNvSpPr>
            <a:spLocks noChangeArrowheads="1"/>
          </p:cNvSpPr>
          <p:nvPr/>
        </p:nvSpPr>
        <p:spPr bwMode="auto">
          <a:xfrm>
            <a:off x="990600" y="1524000"/>
            <a:ext cx="3657600" cy="762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kumimoji="1" lang="ru-RU" sz="2200" b="1" dirty="0">
                <a:solidFill>
                  <a:srgbClr val="00003A"/>
                </a:solidFill>
                <a:latin typeface="Tahoma" pitchFamily="34" charset="0"/>
              </a:rPr>
              <a:t>1</a:t>
            </a:r>
            <a:r>
              <a:rPr kumimoji="1" lang="ru-RU" sz="2200" b="1" dirty="0" smtClean="0">
                <a:solidFill>
                  <a:srgbClr val="00003A"/>
                </a:solidFill>
                <a:latin typeface="Tahoma" pitchFamily="34" charset="0"/>
              </a:rPr>
              <a:t>. </a:t>
            </a:r>
            <a:r>
              <a:rPr kumimoji="1" lang="ru-RU" sz="2200" b="1" dirty="0">
                <a:solidFill>
                  <a:srgbClr val="00003A"/>
                </a:solidFill>
                <a:latin typeface="Tahoma" pitchFamily="34" charset="0"/>
              </a:rPr>
              <a:t>Подводные окраины </a:t>
            </a:r>
          </a:p>
          <a:p>
            <a:pPr algn="ctr"/>
            <a:r>
              <a:rPr kumimoji="1" lang="ru-RU" sz="2200" b="1" dirty="0">
                <a:solidFill>
                  <a:srgbClr val="00003A"/>
                </a:solidFill>
                <a:latin typeface="Tahoma" pitchFamily="34" charset="0"/>
              </a:rPr>
              <a:t>  материков </a:t>
            </a:r>
          </a:p>
        </p:txBody>
      </p:sp>
      <p:sp>
        <p:nvSpPr>
          <p:cNvPr id="12564" name="AutoShape 276"/>
          <p:cNvSpPr>
            <a:spLocks noChangeArrowheads="1"/>
          </p:cNvSpPr>
          <p:nvPr/>
        </p:nvSpPr>
        <p:spPr bwMode="auto">
          <a:xfrm>
            <a:off x="990600" y="3352800"/>
            <a:ext cx="3657600" cy="762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kumimoji="1" lang="ru-RU" sz="2200" b="1" dirty="0">
                <a:solidFill>
                  <a:srgbClr val="00003A"/>
                </a:solidFill>
                <a:latin typeface="Tahoma" pitchFamily="34" charset="0"/>
              </a:rPr>
              <a:t>2. Переходная зона 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48" grpId="0" animBg="1"/>
      <p:bldP spid="12549" grpId="0" animBg="1"/>
      <p:bldP spid="12552" grpId="0" animBg="1" autoUpdateAnimBg="0"/>
      <p:bldP spid="12561" grpId="0" animBg="1" autoUpdateAnimBg="0"/>
      <p:bldP spid="12562" grpId="0" animBg="1" autoUpdateAnimBg="0"/>
      <p:bldP spid="12563" grpId="0" animBg="1"/>
      <p:bldP spid="12566" grpId="0" animBg="1" autoUpdateAnimBg="0"/>
      <p:bldP spid="12567" grpId="0" animBg="1" autoUpdateAnimBg="0"/>
      <p:bldP spid="12568" grpId="0" animBg="1"/>
      <p:bldP spid="12569" grpId="0" animBg="1"/>
      <p:bldP spid="12570" grpId="0" animBg="1" autoUpdateAnimBg="0"/>
      <p:bldP spid="12571" grpId="0" animBg="1" autoUpdateAnimBg="0"/>
      <p:bldP spid="12572" grpId="0" animBg="1" autoUpdateAnimBg="0"/>
      <p:bldP spid="12573" grpId="0" animBg="1"/>
      <p:bldP spid="12574" grpId="0" animBg="1"/>
      <p:bldP spid="12575" grpId="0" animBg="1"/>
      <p:bldP spid="12565" grpId="0" animBg="1" autoUpdateAnimBg="0"/>
      <p:bldP spid="12550" grpId="0" animBg="1" autoUpdateAnimBg="0"/>
      <p:bldP spid="12564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дно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2590800" cy="1828800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581400" y="1143000"/>
            <a:ext cx="5562600" cy="13111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600" b="1" dirty="0">
                <a:latin typeface="Tahoma" pitchFamily="34" charset="0"/>
                <a:cs typeface="Tahoma" pitchFamily="34" charset="0"/>
              </a:rPr>
              <a:t>1. Шельф</a:t>
            </a:r>
            <a:r>
              <a:rPr lang="ru-RU" sz="20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sz="2000" i="1" dirty="0">
                <a:solidFill>
                  <a:srgbClr val="000032"/>
                </a:solidFill>
                <a:latin typeface="Tahoma" pitchFamily="34" charset="0"/>
                <a:cs typeface="Tahoma" pitchFamily="34" charset="0"/>
              </a:rPr>
              <a:t>– часть материковой земной </a:t>
            </a:r>
          </a:p>
          <a:p>
            <a:pPr>
              <a:lnSpc>
                <a:spcPct val="120000"/>
              </a:lnSpc>
            </a:pPr>
            <a:r>
              <a:rPr lang="ru-RU" sz="2000" i="1" dirty="0">
                <a:solidFill>
                  <a:srgbClr val="000032"/>
                </a:solidFill>
                <a:latin typeface="Tahoma" pitchFamily="34" charset="0"/>
                <a:cs typeface="Tahoma" pitchFamily="34" charset="0"/>
              </a:rPr>
              <a:t>коры,  продолжающаяся  под океаном. </a:t>
            </a:r>
          </a:p>
          <a:p>
            <a:pPr>
              <a:lnSpc>
                <a:spcPct val="120000"/>
              </a:lnSpc>
            </a:pPr>
            <a:r>
              <a:rPr lang="ru-RU" sz="2000" i="1" dirty="0">
                <a:solidFill>
                  <a:srgbClr val="000032"/>
                </a:solidFill>
                <a:latin typeface="Tahoma" pitchFamily="34" charset="0"/>
                <a:cs typeface="Tahoma" pitchFamily="34" charset="0"/>
              </a:rPr>
              <a:t>Глубина – 100-200 м 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779912" y="3048000"/>
            <a:ext cx="5364088" cy="16804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600" b="1" dirty="0">
                <a:latin typeface="Tahoma" pitchFamily="34" charset="0"/>
                <a:cs typeface="Tahoma" pitchFamily="34" charset="0"/>
              </a:rPr>
              <a:t>2. Материковый склон</a:t>
            </a:r>
            <a:r>
              <a:rPr lang="ru-RU" sz="20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sz="2000" b="1" i="1" dirty="0">
                <a:solidFill>
                  <a:srgbClr val="00003A"/>
                </a:solidFill>
                <a:latin typeface="Tahoma" pitchFamily="34" charset="0"/>
                <a:cs typeface="Tahoma" pitchFamily="34" charset="0"/>
              </a:rPr>
              <a:t>– </a:t>
            </a:r>
            <a:r>
              <a:rPr lang="ru-RU" sz="2000" i="1" dirty="0">
                <a:solidFill>
                  <a:srgbClr val="00003A"/>
                </a:solidFill>
                <a:latin typeface="Tahoma" pitchFamily="34" charset="0"/>
                <a:cs typeface="Tahoma" pitchFamily="34" charset="0"/>
              </a:rPr>
              <a:t>часть дна </a:t>
            </a:r>
          </a:p>
          <a:p>
            <a:pPr>
              <a:lnSpc>
                <a:spcPct val="120000"/>
              </a:lnSpc>
            </a:pPr>
            <a:r>
              <a:rPr lang="ru-RU" sz="2000" i="1" dirty="0">
                <a:solidFill>
                  <a:srgbClr val="00003A"/>
                </a:solidFill>
                <a:latin typeface="Tahoma" pitchFamily="34" charset="0"/>
                <a:cs typeface="Tahoma" pitchFamily="34" charset="0"/>
              </a:rPr>
              <a:t>между    шельфом    и    ложем   океана. </a:t>
            </a:r>
          </a:p>
          <a:p>
            <a:pPr>
              <a:lnSpc>
                <a:spcPct val="120000"/>
              </a:lnSpc>
            </a:pPr>
            <a:r>
              <a:rPr lang="ru-RU" sz="2000" i="1" dirty="0">
                <a:solidFill>
                  <a:srgbClr val="00003A"/>
                </a:solidFill>
                <a:latin typeface="Tahoma" pitchFamily="34" charset="0"/>
                <a:cs typeface="Tahoma" pitchFamily="34" charset="0"/>
              </a:rPr>
              <a:t>Глубина 200 – 3 000 м </a:t>
            </a:r>
            <a:r>
              <a:rPr lang="ru-RU" sz="2000" b="1" i="1" dirty="0">
                <a:solidFill>
                  <a:srgbClr val="00003A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000" i="1" dirty="0">
                <a:solidFill>
                  <a:srgbClr val="00003A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403648" y="188640"/>
            <a:ext cx="6131807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latin typeface="Tahoma" pitchFamily="34" charset="0"/>
                <a:cs typeface="Tahoma" pitchFamily="34" charset="0"/>
              </a:rPr>
              <a:t>Подводная </a:t>
            </a:r>
            <a:r>
              <a:rPr lang="ru-RU" sz="2800" b="1" dirty="0">
                <a:latin typeface="Tahoma" pitchFamily="34" charset="0"/>
                <a:cs typeface="Tahoma" pitchFamily="34" charset="0"/>
              </a:rPr>
              <a:t>окраина материков 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851920" y="5029200"/>
            <a:ext cx="5292080" cy="16804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600" b="1" dirty="0">
                <a:latin typeface="Tahoma" pitchFamily="34" charset="0"/>
                <a:cs typeface="Tahoma" pitchFamily="34" charset="0"/>
              </a:rPr>
              <a:t>3. Материковые  острова</a:t>
            </a:r>
            <a:r>
              <a:rPr lang="ru-RU" sz="2000" b="1" dirty="0">
                <a:latin typeface="Tahoma" pitchFamily="34" charset="0"/>
                <a:cs typeface="Tahoma" pitchFamily="34" charset="0"/>
              </a:rPr>
              <a:t>  </a:t>
            </a:r>
            <a:r>
              <a:rPr lang="ru-RU" sz="2000" i="1" dirty="0">
                <a:solidFill>
                  <a:srgbClr val="00003A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ru-RU" sz="2000" i="1" dirty="0">
                <a:solidFill>
                  <a:srgbClr val="000032"/>
                </a:solidFill>
                <a:latin typeface="Tahoma" pitchFamily="34" charset="0"/>
                <a:cs typeface="Tahoma" pitchFamily="34" charset="0"/>
              </a:rPr>
              <a:t>  острова,</a:t>
            </a:r>
          </a:p>
          <a:p>
            <a:pPr>
              <a:lnSpc>
                <a:spcPct val="120000"/>
              </a:lnSpc>
            </a:pPr>
            <a:r>
              <a:rPr lang="ru-RU" sz="2000" i="1" dirty="0">
                <a:solidFill>
                  <a:srgbClr val="000032"/>
                </a:solidFill>
                <a:latin typeface="Tahoma" pitchFamily="34" charset="0"/>
                <a:cs typeface="Tahoma" pitchFamily="34" charset="0"/>
              </a:rPr>
              <a:t>расположенные   на  подводной  окраине </a:t>
            </a:r>
          </a:p>
          <a:p>
            <a:pPr>
              <a:lnSpc>
                <a:spcPct val="120000"/>
              </a:lnSpc>
            </a:pPr>
            <a:r>
              <a:rPr lang="ru-RU" sz="2000" i="1" dirty="0">
                <a:solidFill>
                  <a:srgbClr val="000032"/>
                </a:solidFill>
                <a:latin typeface="Tahoma" pitchFamily="34" charset="0"/>
                <a:cs typeface="Tahoma" pitchFamily="34" charset="0"/>
              </a:rPr>
              <a:t>материков</a:t>
            </a:r>
            <a:r>
              <a:rPr lang="ru-RU" sz="2000" i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000" i="1" dirty="0">
                <a:solidFill>
                  <a:srgbClr val="000032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10252" name="Picture 12" descr="2 остров"/>
          <p:cNvPicPr>
            <a:picLocks noChangeAspect="1" noChangeArrowheads="1"/>
          </p:cNvPicPr>
          <p:nvPr/>
        </p:nvPicPr>
        <p:blipFill>
          <a:blip r:embed="rId3" cstate="print"/>
          <a:srcRect l="22673" r="15234"/>
          <a:stretch>
            <a:fillRect/>
          </a:stretch>
        </p:blipFill>
        <p:spPr bwMode="auto">
          <a:xfrm>
            <a:off x="609600" y="4953000"/>
            <a:ext cx="2590800" cy="1676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53" name="Picture 13" descr="океан 1"/>
          <p:cNvPicPr>
            <a:picLocks noChangeAspect="1" noChangeArrowheads="1"/>
          </p:cNvPicPr>
          <p:nvPr/>
        </p:nvPicPr>
        <p:blipFill>
          <a:blip r:embed="rId4" cstate="print"/>
          <a:srcRect t="12166" b="18188"/>
          <a:stretch>
            <a:fillRect/>
          </a:stretch>
        </p:blipFill>
        <p:spPr bwMode="auto">
          <a:xfrm>
            <a:off x="609600" y="2971800"/>
            <a:ext cx="2590800" cy="17510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02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02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02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nimBg="1"/>
      <p:bldP spid="10248" grpId="0" animBg="1"/>
      <p:bldP spid="10249" grpId="0" animBg="1"/>
      <p:bldP spid="102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286000" y="152400"/>
            <a:ext cx="3727302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ru-RU" sz="2800" b="1" dirty="0">
                <a:latin typeface="Tahoma" pitchFamily="34" charset="0"/>
              </a:rPr>
              <a:t>Переходная зона  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923928" y="2636912"/>
            <a:ext cx="5040560" cy="11079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ahoma" pitchFamily="34" charset="0"/>
                <a:cs typeface="Tahoma" pitchFamily="34" charset="0"/>
              </a:rPr>
              <a:t>2. Островные дуги  </a:t>
            </a:r>
            <a:r>
              <a:rPr lang="ru-RU" sz="2000" dirty="0">
                <a:solidFill>
                  <a:srgbClr val="00003A"/>
                </a:solidFill>
                <a:latin typeface="Tahoma" pitchFamily="34" charset="0"/>
                <a:cs typeface="Tahoma" pitchFamily="34" charset="0"/>
              </a:rPr>
              <a:t>- гористые острова и вулканы </a:t>
            </a:r>
            <a:endParaRPr lang="ru-RU" sz="2000" dirty="0">
              <a:solidFill>
                <a:srgbClr val="00003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995936" y="980728"/>
            <a:ext cx="5148064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ahoma" pitchFamily="34" charset="0"/>
                <a:cs typeface="Tahoma" pitchFamily="34" charset="0"/>
              </a:rPr>
              <a:t>1. Глубоководные желоба</a:t>
            </a:r>
            <a:r>
              <a:rPr lang="ru-RU" dirty="0">
                <a:latin typeface="Tahoma" pitchFamily="34" charset="0"/>
                <a:cs typeface="Tahoma" pitchFamily="34" charset="0"/>
              </a:rPr>
              <a:t>  –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32"/>
                </a:solidFill>
                <a:latin typeface="Tahoma" pitchFamily="34" charset="0"/>
                <a:cs typeface="Tahoma" pitchFamily="34" charset="0"/>
              </a:rPr>
              <a:t>глубокие понижения океанического </a:t>
            </a:r>
            <a:r>
              <a:rPr lang="ru-RU" sz="2000" dirty="0" smtClean="0">
                <a:solidFill>
                  <a:srgbClr val="000032"/>
                </a:solidFill>
                <a:latin typeface="Tahoma" pitchFamily="34" charset="0"/>
                <a:cs typeface="Tahoma" pitchFamily="34" charset="0"/>
              </a:rPr>
              <a:t>дна, глубина </a:t>
            </a:r>
            <a:r>
              <a:rPr lang="ru-RU" sz="2000" dirty="0">
                <a:solidFill>
                  <a:srgbClr val="000032"/>
                </a:solidFill>
                <a:latin typeface="Tahoma" pitchFamily="34" charset="0"/>
                <a:cs typeface="Tahoma" pitchFamily="34" charset="0"/>
              </a:rPr>
              <a:t>– 5 - 11 км </a:t>
            </a: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441" y="3933056"/>
            <a:ext cx="478903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297" name="Object 1"/>
          <p:cNvGraphicFramePr>
            <a:graphicFrameLocks noChangeAspect="1"/>
          </p:cNvGraphicFramePr>
          <p:nvPr/>
        </p:nvGraphicFramePr>
        <p:xfrm>
          <a:off x="574865" y="3861048"/>
          <a:ext cx="3421072" cy="2571161"/>
        </p:xfrm>
        <a:graphic>
          <a:graphicData uri="http://schemas.openxmlformats.org/presentationml/2006/ole">
            <p:oleObj spid="_x0000_s55297" name="Слайд" r:id="rId4" imgW="4567501" imgH="3424571" progId="PowerPoint.Slide.12">
              <p:embed/>
            </p:oleObj>
          </a:graphicData>
        </a:graphic>
      </p:graphicFrame>
      <p:pic>
        <p:nvPicPr>
          <p:cNvPr id="55299" name="Picture 3" descr="C:\Documents and Settings\Admin\Мои документы\Океаны и жизнь в океане\Морская змея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980728"/>
            <a:ext cx="3024336" cy="28083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71" grpId="0" animBg="1"/>
      <p:bldP spid="112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гор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6984776" cy="4032448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9552" y="5293754"/>
            <a:ext cx="3168352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3A"/>
                </a:solidFill>
                <a:latin typeface="Tahoma" pitchFamily="34" charset="0"/>
              </a:rPr>
              <a:t>Срединно-океанический </a:t>
            </a:r>
            <a:r>
              <a:rPr lang="ru-RU" sz="2000" dirty="0" smtClean="0">
                <a:solidFill>
                  <a:srgbClr val="00003A"/>
                </a:solidFill>
                <a:latin typeface="Tahoma" pitchFamily="34" charset="0"/>
              </a:rPr>
              <a:t>хребет</a:t>
            </a:r>
          </a:p>
          <a:p>
            <a:r>
              <a:rPr lang="ru-RU" sz="2000" dirty="0" smtClean="0">
                <a:solidFill>
                  <a:srgbClr val="00003A"/>
                </a:solidFill>
                <a:latin typeface="Tahoma" pitchFamily="34" charset="0"/>
              </a:rPr>
              <a:t>Высота - 3-4 км; длина -2000 км.</a:t>
            </a:r>
            <a:endParaRPr lang="ru-RU" sz="2000" dirty="0">
              <a:solidFill>
                <a:srgbClr val="00003A"/>
              </a:solidFill>
              <a:latin typeface="Tahoma" pitchFamily="34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995936" y="5135918"/>
            <a:ext cx="4680520" cy="16312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Ложе океана занимает более 70% его дна,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оно имеет самые большие равнины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ahoma" pitchFamily="34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котловины, глубина которых от 4 до 7 тыс. м.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60" y="260648"/>
            <a:ext cx="374441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Tahoma" pitchFamily="34" charset="0"/>
                <a:cs typeface="Tahoma" pitchFamily="34" charset="0"/>
              </a:rPr>
              <a:t>    Ложе океана</a:t>
            </a:r>
            <a:endParaRPr lang="ru-RU" sz="280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17409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C&amp;M\10s0004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6890329" cy="417646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548681"/>
            <a:ext cx="828092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ahoma" pitchFamily="34" charset="0"/>
                <a:cs typeface="Tahoma" pitchFamily="34" charset="0"/>
              </a:rPr>
              <a:t>Большинство глубоководных желобов находятся на границах плит дна океана.</a:t>
            </a:r>
          </a:p>
          <a:p>
            <a:r>
              <a:rPr lang="ru-RU" sz="2000" b="1" dirty="0" smtClean="0">
                <a:latin typeface="Tahoma" pitchFamily="34" charset="0"/>
                <a:cs typeface="Tahoma" pitchFamily="34" charset="0"/>
              </a:rPr>
              <a:t>Желоба меньших размеров имеются в Атлантическом и Индийском океанах</a:t>
            </a:r>
            <a:endParaRPr lang="ru-RU" sz="2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0"/>
            <a:ext cx="820891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itchFamily="34" charset="0"/>
                <a:cs typeface="Tahoma" pitchFamily="34" charset="0"/>
              </a:rPr>
              <a:t>            Глубоководные желоба океанов</a:t>
            </a:r>
            <a:endParaRPr lang="ru-RU" sz="24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Рельеф дна Атлантического океана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764704"/>
            <a:ext cx="5544616" cy="5616624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547664" y="0"/>
            <a:ext cx="626469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Рельеф дна Атлантического океана</a:t>
            </a:r>
            <a:endParaRPr lang="ru-RU" sz="2800" dirty="0"/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6084168" y="1467446"/>
            <a:ext cx="2808312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Ложе океана занимает более 70% его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дна.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Tahoma" pitchFamily="34" charset="0"/>
                <a:ea typeface="Calibri" pitchFamily="34" charset="0"/>
                <a:cs typeface="Tahoma" pitchFamily="34" charset="0"/>
              </a:rPr>
              <a:t>Г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лубина котловин  - от 4 до 7 тыс. м.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6156176" y="4032914"/>
            <a:ext cx="2736304" cy="2031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Срединно-океанические хребты. Относительная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высота 3-4 км, ширина – до2 тыс. км.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265" grpId="0" animBg="1"/>
      <p:bldP spid="112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5"/>
          <p:cNvPicPr>
            <a:picLocks noChangeAspect="1" noChangeArrowheads="1"/>
          </p:cNvPicPr>
          <p:nvPr/>
        </p:nvPicPr>
        <p:blipFill>
          <a:blip r:embed="rId2" cstate="print"/>
          <a:srcRect l="17323" r="1323"/>
          <a:stretch>
            <a:fillRect/>
          </a:stretch>
        </p:blipFill>
        <p:spPr bwMode="auto">
          <a:xfrm>
            <a:off x="5105400" y="990600"/>
            <a:ext cx="2819400" cy="22082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8435" name="Picture 3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990600"/>
            <a:ext cx="3355975" cy="2241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442" name="Picture 10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886200"/>
            <a:ext cx="5334000" cy="2273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899592" y="152401"/>
            <a:ext cx="7632847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Tahoma" pitchFamily="34" charset="0"/>
                <a:cs typeface="Tahoma" pitchFamily="34" charset="0"/>
              </a:rPr>
              <a:t>Образование вулканического острова  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2555776" y="6324600"/>
            <a:ext cx="3948734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3A"/>
                </a:solidFill>
                <a:latin typeface="Tahoma" pitchFamily="34" charset="0"/>
                <a:cs typeface="Tahoma" pitchFamily="34" charset="0"/>
              </a:rPr>
              <a:t>Вулканический остров 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1403648" y="3352800"/>
            <a:ext cx="6756705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3A"/>
                </a:solidFill>
                <a:latin typeface="Tahoma" pitchFamily="34" charset="0"/>
                <a:cs typeface="Tahoma" pitchFamily="34" charset="0"/>
              </a:rPr>
              <a:t>Появление вулкана на поверхности океана 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4" grpId="0" animBg="1"/>
      <p:bldP spid="18445" grpId="0" animBg="1" autoUpdateAnimBg="0"/>
      <p:bldP spid="18446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ukuoro_ISS013-E-286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501009"/>
            <a:ext cx="3810000" cy="230425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4583" name="Picture 7" descr="Atoll_forming-i18"/>
          <p:cNvPicPr>
            <a:picLocks noChangeAspect="1" noChangeArrowheads="1"/>
          </p:cNvPicPr>
          <p:nvPr/>
        </p:nvPicPr>
        <p:blipFill>
          <a:blip r:embed="rId3" cstate="print"/>
          <a:srcRect l="41208"/>
          <a:stretch>
            <a:fillRect/>
          </a:stretch>
        </p:blipFill>
        <p:spPr bwMode="auto">
          <a:xfrm>
            <a:off x="1259632" y="836712"/>
            <a:ext cx="2497088" cy="4518248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685800" y="152400"/>
            <a:ext cx="7342584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>
                <a:latin typeface="Tahoma" pitchFamily="34" charset="0"/>
              </a:rPr>
              <a:t>Образование коралловых островов</a:t>
            </a:r>
            <a:endParaRPr lang="ru-RU" sz="2800" dirty="0">
              <a:latin typeface="Tahoma" pitchFamily="34" charset="0"/>
            </a:endParaRPr>
          </a:p>
        </p:txBody>
      </p:sp>
      <p:pic>
        <p:nvPicPr>
          <p:cNvPr id="24589" name="Picture 13" descr="рангироа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764705"/>
            <a:ext cx="3810000" cy="252027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16016" y="5949280"/>
            <a:ext cx="309634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ahoma" pitchFamily="34" charset="0"/>
                <a:cs typeface="Tahoma" pitchFamily="34" charset="0"/>
              </a:rPr>
              <a:t>       Атолл</a:t>
            </a:r>
            <a:endParaRPr lang="ru-RU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5517232"/>
            <a:ext cx="252028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itchFamily="34" charset="0"/>
                <a:cs typeface="Tahoma" pitchFamily="34" charset="0"/>
              </a:rPr>
              <a:t>    Фазы развития</a:t>
            </a:r>
            <a:endParaRPr lang="ru-RU" sz="24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3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23528" y="228600"/>
            <a:ext cx="1296145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ahoma" pitchFamily="34" charset="0"/>
              </a:rPr>
              <a:t>Тема: 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051720" y="188640"/>
            <a:ext cx="684076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ahoma" pitchFamily="34" charset="0"/>
                <a:cs typeface="Tahoma" pitchFamily="34" charset="0"/>
              </a:rPr>
              <a:t>Рельеф дна Мирового</a:t>
            </a:r>
            <a:r>
              <a:rPr lang="ru-RU" sz="4000" b="1" i="1" dirty="0">
                <a:latin typeface="Tahoma" pitchFamily="34" charset="0"/>
                <a:cs typeface="Tahoma" pitchFamily="34" charset="0"/>
              </a:rPr>
              <a:t> океана</a:t>
            </a:r>
          </a:p>
        </p:txBody>
      </p:sp>
      <p:pic>
        <p:nvPicPr>
          <p:cNvPr id="3080" name="Picture 8" descr="дно"/>
          <p:cNvPicPr>
            <a:picLocks noChangeAspect="1" noChangeArrowheads="1"/>
          </p:cNvPicPr>
          <p:nvPr/>
        </p:nvPicPr>
        <p:blipFill>
          <a:blip r:embed="rId2" cstate="print"/>
          <a:srcRect r="22559"/>
          <a:stretch>
            <a:fillRect/>
          </a:stretch>
        </p:blipFill>
        <p:spPr bwMode="auto">
          <a:xfrm>
            <a:off x="323528" y="1600200"/>
            <a:ext cx="2808312" cy="3629000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11960" y="1556792"/>
            <a:ext cx="280831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Цель урока: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5856" y="2348880"/>
            <a:ext cx="5544615" cy="28623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ahoma" pitchFamily="34" charset="0"/>
                <a:cs typeface="Tahoma" pitchFamily="34" charset="0"/>
              </a:rPr>
              <a:t>1. Изучить строение рельефа</a:t>
            </a:r>
          </a:p>
          <a:p>
            <a:r>
              <a:rPr lang="ru-RU" sz="2000" b="1" dirty="0" smtClean="0">
                <a:latin typeface="Tahoma" pitchFamily="34" charset="0"/>
                <a:cs typeface="Tahoma" pitchFamily="34" charset="0"/>
              </a:rPr>
              <a:t>дна Мирового океана;</a:t>
            </a:r>
          </a:p>
          <a:p>
            <a:r>
              <a:rPr lang="ru-RU" sz="2000" b="1" dirty="0" smtClean="0">
                <a:latin typeface="Tahoma" pitchFamily="34" charset="0"/>
                <a:cs typeface="Tahoma" pitchFamily="34" charset="0"/>
              </a:rPr>
              <a:t>2.Ознакомиться с географией</a:t>
            </a:r>
          </a:p>
          <a:p>
            <a:r>
              <a:rPr lang="ru-RU" sz="2000" b="1" dirty="0" smtClean="0">
                <a:latin typeface="Tahoma" pitchFamily="34" charset="0"/>
                <a:cs typeface="Tahoma" pitchFamily="34" charset="0"/>
              </a:rPr>
              <a:t> расположения частей океана на физической карте;</a:t>
            </a:r>
          </a:p>
          <a:p>
            <a:r>
              <a:rPr lang="ru-RU" sz="2000" b="1" dirty="0" smtClean="0">
                <a:latin typeface="Tahoma" pitchFamily="34" charset="0"/>
                <a:cs typeface="Tahoma" pitchFamily="34" charset="0"/>
              </a:rPr>
              <a:t>3. Научиться определять и </a:t>
            </a:r>
          </a:p>
          <a:p>
            <a:r>
              <a:rPr lang="ru-RU" sz="2000" b="1" dirty="0" smtClean="0">
                <a:latin typeface="Tahoma" pitchFamily="34" charset="0"/>
                <a:cs typeface="Tahoma" pitchFamily="34" charset="0"/>
              </a:rPr>
              <a:t>находить их на физической карте с помощью шкалы глубин.</a:t>
            </a:r>
          </a:p>
          <a:p>
            <a:endParaRPr lang="ru-RU" sz="20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052736"/>
            <a:ext cx="6480720" cy="8002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Tahoma" pitchFamily="34" charset="0"/>
                <a:cs typeface="Tahoma" pitchFamily="34" charset="0"/>
              </a:rPr>
              <a:t>Домашнее задание: §22 </a:t>
            </a:r>
          </a:p>
          <a:p>
            <a:endParaRPr lang="ru-RU" dirty="0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403648" y="1906598"/>
            <a:ext cx="6768752" cy="240065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Обозначить на контурной карте крупнейшие горные хребты океанов Земли и впадины, используя карту полушарий.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1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1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09600" y="228600"/>
            <a:ext cx="12410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ahoma" pitchFamily="34" charset="0"/>
              </a:rPr>
              <a:t>Тема: </a:t>
            </a:r>
          </a:p>
        </p:txBody>
      </p:sp>
      <p:pic>
        <p:nvPicPr>
          <p:cNvPr id="3080" name="Picture 8" descr="дно"/>
          <p:cNvPicPr>
            <a:picLocks noChangeAspect="1" noChangeArrowheads="1"/>
          </p:cNvPicPr>
          <p:nvPr/>
        </p:nvPicPr>
        <p:blipFill>
          <a:blip r:embed="rId2" cstate="print"/>
          <a:srcRect r="22559"/>
          <a:stretch>
            <a:fillRect/>
          </a:stretch>
        </p:blipFill>
        <p:spPr bwMode="auto">
          <a:xfrm>
            <a:off x="323528" y="908720"/>
            <a:ext cx="8568952" cy="5688632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07704" y="1484784"/>
            <a:ext cx="6552728" cy="31700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/>
              <a:t>1. </a:t>
            </a:r>
            <a:r>
              <a:rPr lang="ru-RU" sz="2000" dirty="0" smtClean="0">
                <a:latin typeface="Tahoma" pitchFamily="34" charset="0"/>
                <a:cs typeface="Tahoma" pitchFamily="34" charset="0"/>
              </a:rPr>
              <a:t>Изучить строение рельефа</a:t>
            </a:r>
          </a:p>
          <a:p>
            <a:r>
              <a:rPr lang="ru-RU" sz="2000" dirty="0" smtClean="0">
                <a:latin typeface="Tahoma" pitchFamily="34" charset="0"/>
                <a:cs typeface="Tahoma" pitchFamily="34" charset="0"/>
              </a:rPr>
              <a:t>дна Мирового океана;</a:t>
            </a:r>
          </a:p>
          <a:p>
            <a:endParaRPr lang="ru-RU" sz="2000" dirty="0" smtClean="0">
              <a:latin typeface="Tahoma" pitchFamily="34" charset="0"/>
              <a:cs typeface="Tahoma" pitchFamily="34" charset="0"/>
            </a:endParaRPr>
          </a:p>
          <a:p>
            <a:r>
              <a:rPr lang="ru-RU" sz="2000" dirty="0" smtClean="0">
                <a:latin typeface="Tahoma" pitchFamily="34" charset="0"/>
                <a:cs typeface="Tahoma" pitchFamily="34" charset="0"/>
              </a:rPr>
              <a:t>2.Ознакомиться с географией</a:t>
            </a:r>
          </a:p>
          <a:p>
            <a:r>
              <a:rPr lang="ru-RU" sz="2000" dirty="0" smtClean="0">
                <a:latin typeface="Tahoma" pitchFamily="34" charset="0"/>
                <a:cs typeface="Tahoma" pitchFamily="34" charset="0"/>
              </a:rPr>
              <a:t> расположения частей океана на физической карте;</a:t>
            </a:r>
          </a:p>
          <a:p>
            <a:endParaRPr lang="ru-RU" sz="2000" dirty="0" smtClean="0">
              <a:latin typeface="Tahoma" pitchFamily="34" charset="0"/>
              <a:cs typeface="Tahoma" pitchFamily="34" charset="0"/>
            </a:endParaRPr>
          </a:p>
          <a:p>
            <a:r>
              <a:rPr lang="ru-RU" sz="2000" dirty="0" smtClean="0">
                <a:latin typeface="Tahoma" pitchFamily="34" charset="0"/>
                <a:cs typeface="Tahoma" pitchFamily="34" charset="0"/>
              </a:rPr>
              <a:t>3. Научиться определять и </a:t>
            </a:r>
          </a:p>
          <a:p>
            <a:r>
              <a:rPr lang="ru-RU" sz="2000" dirty="0" smtClean="0">
                <a:latin typeface="Tahoma" pitchFamily="34" charset="0"/>
                <a:cs typeface="Tahoma" pitchFamily="34" charset="0"/>
              </a:rPr>
              <a:t>находить их на физической карте с помощью шкалы глубин.</a:t>
            </a:r>
          </a:p>
          <a:p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849694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Tahoma" pitchFamily="34" charset="0"/>
                <a:cs typeface="Tahoma" pitchFamily="34" charset="0"/>
              </a:rPr>
              <a:t>             Какие цели мы ставили на уроке?</a:t>
            </a:r>
          </a:p>
          <a:p>
            <a:r>
              <a:rPr lang="ru-RU" sz="2800" dirty="0" smtClean="0">
                <a:latin typeface="Tahoma" pitchFamily="34" charset="0"/>
                <a:cs typeface="Tahoma" pitchFamily="34" charset="0"/>
              </a:rPr>
              <a:t>                     Выполнили ли мы их</a:t>
            </a:r>
            <a:r>
              <a:rPr lang="ru-RU" sz="2000" dirty="0" smtClean="0">
                <a:latin typeface="Tahoma" pitchFamily="34" charset="0"/>
                <a:cs typeface="Tahoma" pitchFamily="34" charset="0"/>
              </a:rPr>
              <a:t>?</a:t>
            </a:r>
            <a:endParaRPr lang="ru-RU" sz="200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48881"/>
            <a:ext cx="8229600" cy="93610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609600" indent="-609600">
              <a:buFontTx/>
              <a:buNone/>
            </a:pPr>
            <a:r>
              <a:rPr lang="ru-RU" sz="2000" dirty="0" smtClean="0"/>
              <a:t>1.   </a:t>
            </a:r>
            <a:r>
              <a:rPr lang="ru-RU" sz="2000" dirty="0"/>
              <a:t>Электронные наглядные пособия «География» 6-10 класс</a:t>
            </a:r>
          </a:p>
          <a:p>
            <a:pPr marL="609600" indent="-609600">
              <a:buFontTx/>
              <a:buAutoNum type="arabicPeriod" startAt="2"/>
            </a:pPr>
            <a:r>
              <a:rPr lang="ru-RU" sz="2000" dirty="0" smtClean="0"/>
              <a:t>Ресурсы интернета:</a:t>
            </a:r>
            <a:r>
              <a:rPr lang="ru-RU" sz="2000" dirty="0"/>
              <a:t> http://</a:t>
            </a:r>
            <a:r>
              <a:rPr lang="ru-RU" sz="2000" dirty="0" smtClean="0"/>
              <a:t>www.rnmc.ru</a:t>
            </a:r>
            <a:endParaRPr lang="en-US" sz="2000" dirty="0" smtClean="0"/>
          </a:p>
          <a:p>
            <a:pPr marL="609600" indent="-609600">
              <a:buFontTx/>
              <a:buAutoNum type="arabicPeriod" startAt="2"/>
            </a:pPr>
            <a:endParaRPr lang="en-US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403648" y="836712"/>
            <a:ext cx="6480720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             </a:t>
            </a:r>
            <a:r>
              <a:rPr lang="ru-RU" sz="3200" dirty="0" smtClean="0"/>
              <a:t>Использованы материалы:</a:t>
            </a:r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556792"/>
            <a:ext cx="8028384" cy="34470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ahoma" pitchFamily="34" charset="0"/>
                <a:cs typeface="Tahoma" pitchFamily="34" charset="0"/>
              </a:rPr>
              <a:t>               План урока:</a:t>
            </a:r>
          </a:p>
          <a:p>
            <a:r>
              <a:rPr lang="ru-RU" sz="2400" b="1" dirty="0" smtClean="0">
                <a:latin typeface="Tahoma" pitchFamily="34" charset="0"/>
                <a:cs typeface="Tahoma" pitchFamily="34" charset="0"/>
              </a:rPr>
              <a:t>1.История изучения Мирового океана;</a:t>
            </a:r>
          </a:p>
          <a:p>
            <a:r>
              <a:rPr lang="ru-RU" sz="2400" b="1" dirty="0" smtClean="0">
                <a:latin typeface="Tahoma" pitchFamily="34" charset="0"/>
                <a:cs typeface="Tahoma" pitchFamily="34" charset="0"/>
              </a:rPr>
              <a:t>2.Рельеф дна;</a:t>
            </a:r>
          </a:p>
          <a:p>
            <a:r>
              <a:rPr lang="ru-RU" sz="2400" b="1" dirty="0" smtClean="0">
                <a:latin typeface="Tahoma" pitchFamily="34" charset="0"/>
                <a:cs typeface="Tahoma" pitchFamily="34" charset="0"/>
              </a:rPr>
              <a:t>3.Изучение строения частей дна океана;</a:t>
            </a:r>
          </a:p>
          <a:p>
            <a:r>
              <a:rPr lang="ru-RU" sz="2400" b="1" dirty="0" smtClean="0">
                <a:latin typeface="Tahoma" pitchFamily="34" charset="0"/>
                <a:cs typeface="Tahoma" pitchFamily="34" charset="0"/>
              </a:rPr>
              <a:t>4.География расположения  глубоководных</a:t>
            </a:r>
          </a:p>
          <a:p>
            <a:r>
              <a:rPr lang="ru-RU" sz="2400" b="1" dirty="0" smtClean="0">
                <a:latin typeface="Tahoma" pitchFamily="34" charset="0"/>
                <a:cs typeface="Tahoma" pitchFamily="34" charset="0"/>
              </a:rPr>
              <a:t>     впадин, хребтов и котловин в  разных</a:t>
            </a:r>
          </a:p>
          <a:p>
            <a:r>
              <a:rPr lang="ru-RU" sz="2400" b="1" dirty="0" smtClean="0">
                <a:latin typeface="Tahoma" pitchFamily="34" charset="0"/>
                <a:cs typeface="Tahoma" pitchFamily="34" charset="0"/>
              </a:rPr>
              <a:t>     частях Мирового океана;</a:t>
            </a:r>
          </a:p>
          <a:p>
            <a:r>
              <a:rPr lang="ru-RU" sz="2400" b="1" dirty="0" smtClean="0">
                <a:latin typeface="Tahoma" pitchFamily="34" charset="0"/>
                <a:cs typeface="Tahoma" pitchFamily="34" charset="0"/>
              </a:rPr>
              <a:t>5. Образование островов в океане и их виды.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1"/>
            <a:ext cx="8712967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547664" y="77726"/>
            <a:ext cx="5760640" cy="46166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Иван Айвазовский </a:t>
            </a:r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Кораблекрушение»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445224"/>
            <a:ext cx="8640960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ahoma" pitchFamily="34" charset="0"/>
                <a:cs typeface="Tahoma" pitchFamily="34" charset="0"/>
              </a:rPr>
              <a:t>История мореплавания — это и хроника гибели кораблей. По подсчетам американских океанографов, в настоящее время на дне океана покоится не менее одного миллиона судов. </a:t>
            </a:r>
            <a:endParaRPr lang="ru-RU" sz="200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219200" y="228600"/>
            <a:ext cx="6853158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latin typeface="Tahoma" pitchFamily="34" charset="0"/>
                <a:cs typeface="Tahoma" pitchFamily="34" charset="0"/>
              </a:rPr>
              <a:t>История изучения дна Мирового океана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895600" y="1525588"/>
            <a:ext cx="6135013" cy="47705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380000"/>
              </a:lnSpc>
              <a:buFontTx/>
              <a:buBlip>
                <a:blip r:embed="rId3"/>
              </a:buBlip>
            </a:pPr>
            <a:r>
              <a:rPr lang="ru-RU" sz="2000" i="1" dirty="0">
                <a:solidFill>
                  <a:srgbClr val="000032"/>
                </a:solidFill>
                <a:latin typeface="Tahoma" pitchFamily="34" charset="0"/>
                <a:cs typeface="Tahoma" pitchFamily="34" charset="0"/>
              </a:rPr>
              <a:t>  Путешествие Ф. Магеллана  (1519-1521 гг.)</a:t>
            </a:r>
          </a:p>
          <a:p>
            <a:pPr>
              <a:lnSpc>
                <a:spcPct val="380000"/>
              </a:lnSpc>
              <a:buFontTx/>
              <a:buBlip>
                <a:blip r:embed="rId3"/>
              </a:buBlip>
            </a:pPr>
            <a:r>
              <a:rPr lang="ru-RU" sz="2000" i="1" dirty="0">
                <a:solidFill>
                  <a:srgbClr val="000032"/>
                </a:solidFill>
                <a:latin typeface="Tahoma" pitchFamily="34" charset="0"/>
                <a:cs typeface="Tahoma" pitchFamily="34" charset="0"/>
              </a:rPr>
              <a:t>  Английское судно «Челленджер» 1872-1876 гг</a:t>
            </a:r>
            <a:r>
              <a:rPr lang="ru-RU" sz="2000" i="1" dirty="0" smtClean="0">
                <a:solidFill>
                  <a:srgbClr val="000032"/>
                </a:solidFill>
                <a:latin typeface="Tahoma" pitchFamily="34" charset="0"/>
                <a:cs typeface="Tahoma" pitchFamily="34" charset="0"/>
              </a:rPr>
              <a:t>.</a:t>
            </a:r>
          </a:p>
          <a:p>
            <a:pPr>
              <a:lnSpc>
                <a:spcPct val="380000"/>
              </a:lnSpc>
              <a:buFontTx/>
              <a:buBlip>
                <a:blip r:embed="rId3"/>
              </a:buBlip>
            </a:pPr>
            <a:r>
              <a:rPr lang="ru-RU" sz="2000" i="1" dirty="0" smtClean="0">
                <a:solidFill>
                  <a:srgbClr val="000032"/>
                </a:solidFill>
                <a:latin typeface="Tahoma" pitchFamily="34" charset="0"/>
                <a:cs typeface="Tahoma" pitchFamily="34" charset="0"/>
              </a:rPr>
              <a:t>Русские и советские исследования в океане</a:t>
            </a:r>
            <a:endParaRPr lang="ru-RU" sz="2000" i="1" dirty="0">
              <a:solidFill>
                <a:srgbClr val="000032"/>
              </a:solidFill>
              <a:latin typeface="Tahoma" pitchFamily="34" charset="0"/>
              <a:cs typeface="Tahoma" pitchFamily="34" charset="0"/>
            </a:endParaRPr>
          </a:p>
          <a:p>
            <a:pPr>
              <a:lnSpc>
                <a:spcPct val="380000"/>
              </a:lnSpc>
              <a:buFontTx/>
              <a:buBlip>
                <a:blip r:embed="rId3"/>
              </a:buBlip>
            </a:pPr>
            <a:r>
              <a:rPr lang="ru-RU" sz="2000" i="1" dirty="0">
                <a:solidFill>
                  <a:srgbClr val="000032"/>
                </a:solidFill>
                <a:latin typeface="Tahoma" pitchFamily="34" charset="0"/>
                <a:cs typeface="Tahoma" pitchFamily="34" charset="0"/>
              </a:rPr>
              <a:t>Исследования Жака-Ива Кусто</a:t>
            </a:r>
          </a:p>
        </p:txBody>
      </p:sp>
      <p:pic>
        <p:nvPicPr>
          <p:cNvPr id="4104" name="Picture 8" descr="1 Жак-Ив Кусто 1910-1997"/>
          <p:cNvPicPr>
            <a:picLocks noChangeAspect="1" noChangeArrowheads="1"/>
          </p:cNvPicPr>
          <p:nvPr/>
        </p:nvPicPr>
        <p:blipFill>
          <a:blip r:embed="rId4" cstate="print">
            <a:lum bright="12000" contrast="60000"/>
          </a:blip>
          <a:srcRect/>
          <a:stretch>
            <a:fillRect/>
          </a:stretch>
        </p:blipFill>
        <p:spPr bwMode="auto">
          <a:xfrm>
            <a:off x="1043608" y="5013176"/>
            <a:ext cx="1272952" cy="1296144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4106" name="Picture 10" descr="Магеллан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3" y="980729"/>
            <a:ext cx="1296145" cy="1296144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29697" name="Picture 1" descr="C:\Documents and Settings\Admin\Мои документы\Океаны и жизнь в океане\Баркус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2348880"/>
            <a:ext cx="1728192" cy="1080120"/>
          </a:xfrm>
          <a:prstGeom prst="rect">
            <a:avLst/>
          </a:prstGeom>
          <a:noFill/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1043608" y="3693638"/>
          <a:ext cx="1512168" cy="1266537"/>
        </p:xfrm>
        <a:graphic>
          <a:graphicData uri="http://schemas.openxmlformats.org/presentationml/2006/ole">
            <p:oleObj spid="_x0000_s29698" name="Слайд" r:id="rId7" imgW="4567501" imgH="3424571" progId="PowerPoint.Slide.12">
              <p:embed/>
            </p:oleObj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1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Исследования океана (I период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260648"/>
            <a:ext cx="8640960" cy="6264696"/>
          </a:xfrm>
          <a:noFill/>
          <a:ln/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476375" y="4070350"/>
            <a:ext cx="1366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chemeClr val="bg1"/>
                </a:solidFill>
              </a:rPr>
              <a:t>I</a:t>
            </a:r>
            <a:r>
              <a:rPr lang="ru-RU">
                <a:solidFill>
                  <a:schemeClr val="bg1"/>
                </a:solidFill>
              </a:rPr>
              <a:t> период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6084888" y="28527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endParaRPr lang="ru-RU"/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6135688" y="2635250"/>
            <a:ext cx="2225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400">
                <a:solidFill>
                  <a:schemeClr val="bg1"/>
                </a:solidFill>
              </a:rPr>
              <a:t>2 тыс до н.э прибрежное</a:t>
            </a:r>
          </a:p>
          <a:p>
            <a:pPr algn="l">
              <a:spcBef>
                <a:spcPct val="0"/>
              </a:spcBef>
            </a:pPr>
            <a:r>
              <a:rPr lang="ru-RU" sz="1400">
                <a:solidFill>
                  <a:schemeClr val="bg1"/>
                </a:solidFill>
              </a:rPr>
              <a:t> мореплавание</a:t>
            </a: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 flipV="1">
            <a:off x="4027488" y="3640138"/>
            <a:ext cx="1089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endParaRPr lang="ru-R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07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290"/>
            <a:ext cx="7643867" cy="621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Исследования океана (III период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260648"/>
            <a:ext cx="8591108" cy="6336704"/>
          </a:xfrm>
          <a:noFill/>
          <a:ln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mph" presetSubtype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539552" y="260648"/>
            <a:ext cx="7992887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/>
              <a:t>История изучения дна Мирового океана</a:t>
            </a:r>
          </a:p>
        </p:txBody>
      </p:sp>
      <p:pic>
        <p:nvPicPr>
          <p:cNvPr id="25606" name="Picture 6" descr="Эхоло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2584450" cy="4267200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23528" y="5715000"/>
            <a:ext cx="3528393" cy="70788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ahoma" pitchFamily="34" charset="0"/>
              </a:rPr>
              <a:t>Измерение глубин эхолотом </a:t>
            </a:r>
          </a:p>
        </p:txBody>
      </p:sp>
      <p:pic>
        <p:nvPicPr>
          <p:cNvPr id="25609" name="Picture 9" descr="батискаф"/>
          <p:cNvPicPr>
            <a:picLocks noChangeAspect="1" noChangeArrowheads="1"/>
          </p:cNvPicPr>
          <p:nvPr/>
        </p:nvPicPr>
        <p:blipFill>
          <a:blip r:embed="rId3" cstate="print"/>
          <a:srcRect l="17010" t="31311" r="18994" b="28665"/>
          <a:stretch>
            <a:fillRect/>
          </a:stretch>
        </p:blipFill>
        <p:spPr bwMode="auto">
          <a:xfrm>
            <a:off x="4267200" y="1143000"/>
            <a:ext cx="4191000" cy="1966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4114800" y="3429000"/>
            <a:ext cx="4334392" cy="4001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Исследовательское</a:t>
            </a:r>
            <a:r>
              <a:rPr lang="ru-RU" sz="2000" b="1" dirty="0">
                <a:solidFill>
                  <a:srgbClr val="00003A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судно - батискаф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3212975"/>
            <a:ext cx="4752528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ahoma" pitchFamily="34" charset="0"/>
                <a:cs typeface="Tahoma" pitchFamily="34" charset="0"/>
              </a:rPr>
              <a:t>На современных судах установлены радары и эхолоты. Поскольку звук в воде распространяется с большей скоростью, чем в воздухе, сигнал об опасности по гидролокатору поступает гораздо быстрее. Существуют и множество других средств безопасности. </a:t>
            </a:r>
            <a:endParaRPr lang="ru-RU" sz="200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 animBg="1" autoUpdateAnimBg="0"/>
      <p:bldP spid="25610" grpId="0" animBg="1" autoUpdateAnimBg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Impact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</TotalTime>
  <Words>645</Words>
  <Application>Microsoft Office PowerPoint</Application>
  <PresentationFormat>On-screen Show (4:3)</PresentationFormat>
  <Paragraphs>128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Тема Office</vt:lpstr>
      <vt:lpstr>Слайд</vt:lpstr>
      <vt:lpstr>Рельеф дна Мирового океана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Virtual PC</cp:lastModifiedBy>
  <cp:revision>19</cp:revision>
  <dcterms:created xsi:type="dcterms:W3CDTF">2012-01-17T18:32:34Z</dcterms:created>
  <dcterms:modified xsi:type="dcterms:W3CDTF">2012-02-24T18:30:46Z</dcterms:modified>
</cp:coreProperties>
</file>