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ABBBAE-150B-49CA-94BD-443D00779685}" type="datetimeFigureOut">
              <a:rPr lang="ru-RU" smtClean="0"/>
              <a:pPr/>
              <a:t>19.01.2012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519F72-EE0A-4910-9B16-4F1F34A5D6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8000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ABBBAE-150B-49CA-94BD-443D00779685}" type="datetimeFigureOut">
              <a:rPr lang="ru-RU" smtClean="0"/>
              <a:pPr/>
              <a:t>19.01.2012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519F72-EE0A-4910-9B16-4F1F34A5D6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8000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ABBBAE-150B-49CA-94BD-443D00779685}" type="datetimeFigureOut">
              <a:rPr lang="ru-RU" smtClean="0"/>
              <a:pPr/>
              <a:t>19.01.2012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519F72-EE0A-4910-9B16-4F1F34A5D6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8000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ABBBAE-150B-49CA-94BD-443D00779685}" type="datetimeFigureOut">
              <a:rPr lang="ru-RU" smtClean="0"/>
              <a:pPr/>
              <a:t>19.01.2012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519F72-EE0A-4910-9B16-4F1F34A5D6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8000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ABBBAE-150B-49CA-94BD-443D00779685}" type="datetimeFigureOut">
              <a:rPr lang="ru-RU" smtClean="0"/>
              <a:pPr/>
              <a:t>19.01.2012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519F72-EE0A-4910-9B16-4F1F34A5D6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8000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ABBBAE-150B-49CA-94BD-443D00779685}" type="datetimeFigureOut">
              <a:rPr lang="ru-RU" smtClean="0"/>
              <a:pPr/>
              <a:t>19.01.2012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519F72-EE0A-4910-9B16-4F1F34A5D6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8000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ABBBAE-150B-49CA-94BD-443D00779685}" type="datetimeFigureOut">
              <a:rPr lang="ru-RU" smtClean="0"/>
              <a:pPr/>
              <a:t>19.01.2012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519F72-EE0A-4910-9B16-4F1F34A5D6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8000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ABBBAE-150B-49CA-94BD-443D00779685}" type="datetimeFigureOut">
              <a:rPr lang="ru-RU" smtClean="0"/>
              <a:pPr/>
              <a:t>19.01.2012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519F72-EE0A-4910-9B16-4F1F34A5D6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8000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ABBBAE-150B-49CA-94BD-443D00779685}" type="datetimeFigureOut">
              <a:rPr lang="ru-RU" smtClean="0"/>
              <a:pPr/>
              <a:t>19.01.2012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519F72-EE0A-4910-9B16-4F1F34A5D6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8000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ABBBAE-150B-49CA-94BD-443D00779685}" type="datetimeFigureOut">
              <a:rPr lang="ru-RU" smtClean="0"/>
              <a:pPr/>
              <a:t>19.01.2012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519F72-EE0A-4910-9B16-4F1F34A5D6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8000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ABBBAE-150B-49CA-94BD-443D00779685}" type="datetimeFigureOut">
              <a:rPr lang="ru-RU" smtClean="0"/>
              <a:pPr/>
              <a:t>19.01.2012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519F72-EE0A-4910-9B16-4F1F34A5D6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8000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46000" b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25ABBBAE-150B-49CA-94BD-443D00779685}" type="datetimeFigureOut">
              <a:rPr lang="ru-RU" smtClean="0"/>
              <a:pPr/>
              <a:t>19.01.2012</a:t>
            </a:fld>
            <a:endParaRPr lang="ru-RU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778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8519F72-EE0A-4910-9B16-4F1F34A5D6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Tm="8000">
    <p:zoom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4044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2000" b="1" i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                                        </a:t>
            </a:r>
            <a:r>
              <a:rPr lang="ru-RU" sz="2000" b="1" i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На берегу пустынных волн</a:t>
            </a:r>
            <a:br>
              <a:rPr lang="ru-RU" sz="2000" b="1" i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ru-RU" sz="2000" b="1" i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                                         Стоял он, дум великих </a:t>
            </a:r>
            <a:r>
              <a:rPr lang="ru-RU" sz="2000" b="1" i="1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полн</a:t>
            </a:r>
            <a:r>
              <a:rPr lang="ru-RU" sz="2000" b="1" i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,</a:t>
            </a:r>
            <a:br>
              <a:rPr lang="ru-RU" sz="2000" b="1" i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ru-RU" sz="2000" b="1" i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                                                  И вдаль глядел. Пред ним широко</a:t>
            </a:r>
            <a:br>
              <a:rPr lang="ru-RU" sz="2000" b="1" i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ru-RU" sz="2000" b="1" i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                                   Река неслась. И думал он:</a:t>
            </a:r>
            <a:br>
              <a:rPr lang="ru-RU" sz="2000" b="1" i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ru-RU" sz="2000" b="1" i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                                                  Отсель грозить мы будем шведу,</a:t>
            </a:r>
            <a:br>
              <a:rPr lang="ru-RU" sz="2000" b="1" i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ru-RU" sz="2000" b="1" i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                                       Здесь будет город заложён</a:t>
            </a:r>
            <a:br>
              <a:rPr lang="ru-RU" sz="2000" b="1" i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ru-RU" sz="2000" b="1" i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                                     Назло надменному соседу.</a:t>
            </a:r>
            <a:br>
              <a:rPr lang="ru-RU" sz="2000" b="1" i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ru-RU" sz="2000" b="1" i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                                         Природой здесь нам суждено</a:t>
            </a:r>
            <a:br>
              <a:rPr lang="ru-RU" sz="2000" b="1" i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ru-RU" sz="2000" b="1" i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                                     В Европу прорубить окно, </a:t>
            </a:r>
            <a:br>
              <a:rPr lang="ru-RU" sz="2000" b="1" i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ru-RU" sz="2000" b="1" i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                                                  Ногою твёрдой стать при море.</a:t>
            </a:r>
            <a:br>
              <a:rPr lang="ru-RU" sz="2000" b="1" i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endParaRPr lang="ru-RU" sz="2000" b="1" i="1" dirty="0">
              <a:solidFill>
                <a:schemeClr val="bg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5429264"/>
            <a:ext cx="8229600" cy="1071570"/>
          </a:xfrm>
        </p:spPr>
        <p:txBody>
          <a:bodyPr/>
          <a:lstStyle/>
          <a:p>
            <a:pPr>
              <a:buNone/>
            </a:pPr>
            <a:r>
              <a:rPr lang="ru-RU" b="1" i="1" dirty="0" smtClean="0">
                <a:solidFill>
                  <a:schemeClr val="bg1"/>
                </a:solidFill>
              </a:rPr>
              <a:t>                                                А.С.Пушкин</a:t>
            </a:r>
            <a:endParaRPr lang="ru-RU" b="1" i="1" dirty="0">
              <a:solidFill>
                <a:schemeClr val="bg1"/>
              </a:solidFill>
            </a:endParaRPr>
          </a:p>
        </p:txBody>
      </p:sp>
      <p:pic>
        <p:nvPicPr>
          <p:cNvPr id="13314" name="Picture 2" descr="http://shgpi.edu.ru/biblioteka/forum/img/nashi_daty/PetertheGrea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20" y="654476"/>
            <a:ext cx="3854900" cy="5417730"/>
          </a:xfrm>
          <a:prstGeom prst="ellipse">
            <a:avLst/>
          </a:prstGeom>
          <a:ln>
            <a:noFill/>
          </a:ln>
          <a:effectLst>
            <a:softEdge rad="127000"/>
          </a:effectLst>
        </p:spPr>
      </p:pic>
    </p:spTree>
  </p:cSld>
  <p:clrMapOvr>
    <a:masterClrMapping/>
  </p:clrMapOvr>
  <p:transition spd="slow" advTm="8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2d73d29d2d9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0"/>
            <a:ext cx="5224006" cy="68580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4" name="TextBox 3"/>
          <p:cNvSpPr txBox="1"/>
          <p:nvPr/>
        </p:nvSpPr>
        <p:spPr>
          <a:xfrm>
            <a:off x="5286380" y="2786058"/>
            <a:ext cx="36433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</a:rPr>
              <a:t>2)Царевна </a:t>
            </a:r>
            <a:r>
              <a:rPr lang="ru-RU" sz="2400" b="1" i="1" dirty="0" smtClean="0">
                <a:solidFill>
                  <a:schemeClr val="bg1"/>
                </a:solidFill>
              </a:rPr>
              <a:t>Софья в Новодевичьем монастыре.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86380" y="1071547"/>
            <a:ext cx="35719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ru-RU" sz="2400" b="1" i="1" dirty="0" smtClean="0">
                <a:solidFill>
                  <a:schemeClr val="bg1"/>
                </a:solidFill>
              </a:rPr>
              <a:t>1) </a:t>
            </a:r>
            <a:r>
              <a:rPr lang="ru-RU" sz="2400" b="1" i="1" dirty="0" smtClean="0">
                <a:solidFill>
                  <a:schemeClr val="bg1"/>
                </a:solidFill>
              </a:rPr>
              <a:t>Петр – самостоятельное правление;</a:t>
            </a:r>
          </a:p>
          <a:p>
            <a:pPr>
              <a:buFontTx/>
              <a:buNone/>
            </a:pPr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Tm="8000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ost-23-12628680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290"/>
            <a:ext cx="4072376" cy="5715016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4" name="Рисунок 3" descr="azov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6182" y="714356"/>
            <a:ext cx="5251638" cy="5899478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7" name="TextBox 6"/>
          <p:cNvSpPr txBox="1"/>
          <p:nvPr/>
        </p:nvSpPr>
        <p:spPr>
          <a:xfrm>
            <a:off x="357158" y="5786454"/>
            <a:ext cx="32861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Франс Яковлевич 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Лефорт, его роль в становлении 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личности Петра  </a:t>
            </a:r>
            <a:r>
              <a:rPr lang="en-US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57752" y="214290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Азовский поход Петра 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86182" y="857233"/>
            <a:ext cx="51435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>
              <a:buFontTx/>
              <a:buAutoNum type="arabicPeriod"/>
            </a:pPr>
            <a:r>
              <a:rPr lang="ru-RU" dirty="0" smtClean="0"/>
              <a:t>Азовские походы: 1695 </a:t>
            </a:r>
            <a:r>
              <a:rPr lang="ru-RU" dirty="0" smtClean="0"/>
              <a:t> , </a:t>
            </a:r>
            <a:r>
              <a:rPr lang="ru-RU" dirty="0" smtClean="0"/>
              <a:t>1696 </a:t>
            </a:r>
            <a:r>
              <a:rPr lang="ru-RU" dirty="0" smtClean="0"/>
              <a:t>  </a:t>
            </a:r>
            <a:r>
              <a:rPr lang="ru-RU" dirty="0" smtClean="0"/>
              <a:t>г.г.</a:t>
            </a:r>
            <a:endParaRPr lang="ru-RU" dirty="0"/>
          </a:p>
        </p:txBody>
      </p:sp>
    </p:spTree>
  </p:cSld>
  <p:clrMapOvr>
    <a:masterClrMapping/>
  </p:clrMapOvr>
  <p:transition spd="slow" advTm="8000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3855009_Beseda_Petra_I_v_Gollandi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2908" y="1000108"/>
            <a:ext cx="7058811" cy="5069418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4" name="Рисунок 3" descr="0024-028-Velikoe-posolstvo-1697-1698-g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255" y="1714488"/>
            <a:ext cx="3640573" cy="492691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" name="TextBox 4"/>
          <p:cNvSpPr txBox="1"/>
          <p:nvPr/>
        </p:nvSpPr>
        <p:spPr>
          <a:xfrm>
            <a:off x="1928794" y="428604"/>
            <a:ext cx="61436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Великое посольство Петра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I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200" dirty="0" smtClean="0"/>
              <a:t> </a:t>
            </a:r>
            <a:r>
              <a:rPr lang="ru-RU" sz="3200" b="1" dirty="0" smtClean="0">
                <a:solidFill>
                  <a:schemeClr val="bg1"/>
                </a:solidFill>
              </a:rPr>
              <a:t>1697-1698 </a:t>
            </a:r>
            <a:r>
              <a:rPr lang="ru-RU" sz="3200" b="1" dirty="0" smtClean="0">
                <a:solidFill>
                  <a:schemeClr val="bg1"/>
                </a:solidFill>
              </a:rPr>
              <a:t>г.г.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8000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trelc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659"/>
            <a:ext cx="5321292" cy="6813341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3" name="Рисунок 2" descr="61d37a73203b38281ab7ee24038_prev.jpg"/>
          <p:cNvPicPr>
            <a:picLocks noChangeAspect="1"/>
          </p:cNvPicPr>
          <p:nvPr/>
        </p:nvPicPr>
        <p:blipFill>
          <a:blip r:embed="rId3"/>
          <a:srcRect l="39831" r="425"/>
          <a:stretch>
            <a:fillRect/>
          </a:stretch>
        </p:blipFill>
        <p:spPr>
          <a:xfrm>
            <a:off x="5214942" y="1712304"/>
            <a:ext cx="3929058" cy="4926614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4" name="TextBox 3"/>
          <p:cNvSpPr txBox="1"/>
          <p:nvPr/>
        </p:nvSpPr>
        <p:spPr>
          <a:xfrm>
            <a:off x="5357818" y="571480"/>
            <a:ext cx="36433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Стрелецкий  бунт 1698 г.</a:t>
            </a:r>
            <a:endParaRPr lang="ru-RU" sz="28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8000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640x4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85860"/>
            <a:ext cx="9144064" cy="5286412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" name="TextBox 2"/>
          <p:cNvSpPr txBox="1"/>
          <p:nvPr/>
        </p:nvSpPr>
        <p:spPr>
          <a:xfrm>
            <a:off x="1428728" y="500042"/>
            <a:ext cx="6572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Утро стрелецкой казни  Сурикова В. И.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8000"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Victory_at_Narv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09049"/>
            <a:ext cx="9160254" cy="674895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" name="TextBox 2"/>
          <p:cNvSpPr txBox="1"/>
          <p:nvPr/>
        </p:nvSpPr>
        <p:spPr>
          <a:xfrm>
            <a:off x="2285984" y="500042"/>
            <a:ext cx="5286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Начало Северной войны 1700 г.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8000"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ar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1546"/>
            <a:ext cx="4500562" cy="578645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" name="Рисунок 2" descr="72501161_i_102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3115" y="1000108"/>
            <a:ext cx="4920885" cy="5857892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4" name="TextBox 3"/>
          <p:cNvSpPr txBox="1"/>
          <p:nvPr/>
        </p:nvSpPr>
        <p:spPr>
          <a:xfrm>
            <a:off x="1000100" y="214290"/>
            <a:ext cx="32861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Карл 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XII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сравнительный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43438" y="214290"/>
            <a:ext cx="3571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Петр 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нализ личностей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8000"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5984" y="571480"/>
            <a:ext cx="5072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Петр 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 кто он???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1285860"/>
            <a:ext cx="3571900" cy="3671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Земной бог.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«Западники» славили его восторженной хвалой.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Великий государь</a:t>
            </a:r>
            <a:endParaRPr lang="ru-RU" sz="24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00562" y="1225689"/>
            <a:ext cx="407196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Антихрист.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«Славянофилы порицали за искажение  русских самобытных начал».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Мироед или самозванец.</a:t>
            </a:r>
          </a:p>
          <a:p>
            <a:pPr>
              <a:buFont typeface="Wingdings" pitchFamily="2" charset="2"/>
              <a:buChar char="Ø"/>
            </a:pP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8000"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ертикальный свиток 3"/>
          <p:cNvSpPr/>
          <p:nvPr/>
        </p:nvSpPr>
        <p:spPr>
          <a:xfrm>
            <a:off x="0" y="214290"/>
            <a:ext cx="4071934" cy="3214710"/>
          </a:xfrm>
          <a:prstGeom prst="verticalScroll">
            <a:avLst/>
          </a:prstGeom>
          <a:solidFill>
            <a:schemeClr val="accent1">
              <a:alpha val="31000"/>
            </a:schemeClr>
          </a:solidFill>
          <a:ln>
            <a:solidFill>
              <a:schemeClr val="tx1"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неколебимой вышине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Над возмущенною Невою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Стоит с простертою рукою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Кумир на бронзовом коне.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А.С.Пушкин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8000"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Использованный для презентации материал: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00034" y="928670"/>
            <a:ext cx="6715108" cy="5572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www.greatcaptains.ru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kira-savina2012.ya.ru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odessa-daily.com.ua:8080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collection.edu.yar.ru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vott.ru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historydoc.edu.ru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petr-pervy.ru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de.ifmo.ru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www.kljaksa.ru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1" i="0" u="sng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www.gnuman.ru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Tm="8000"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24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Интегрированный </a:t>
            </a:r>
            <a:r>
              <a:rPr lang="ru-RU" sz="2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урок литература-история  в 11-ом классе </a:t>
            </a:r>
            <a:r>
              <a:rPr lang="ru-RU" sz="2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2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3200" b="1" i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«Образ </a:t>
            </a:r>
            <a:r>
              <a:rPr lang="ru-RU" sz="3200" b="1" i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Петра</a:t>
            </a:r>
            <a:r>
              <a:rPr lang="en-US" sz="3200" b="1" i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</a:t>
            </a:r>
            <a:r>
              <a:rPr lang="ru-RU" sz="3200" b="1" i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3200" b="1" i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и образ России в их драматическом единстве</a:t>
            </a:r>
            <a:r>
              <a:rPr lang="ru-RU" sz="3200" b="1" i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» </a:t>
            </a:r>
            <a:r>
              <a:rPr lang="ru-RU" sz="3200" b="1" i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3200" b="1" i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ru-RU" sz="3200" b="1" i="1" dirty="0">
                <a:solidFill>
                  <a:schemeClr val="bg1"/>
                </a:solidFill>
              </a:rPr>
              <a:t> </a:t>
            </a:r>
            <a:br>
              <a:rPr lang="ru-RU" sz="3200" b="1" i="1" dirty="0">
                <a:solidFill>
                  <a:schemeClr val="bg1"/>
                </a:solidFill>
              </a:rPr>
            </a:br>
            <a:r>
              <a:rPr lang="ru-RU" sz="3200" b="1" i="1" dirty="0" smtClean="0">
                <a:solidFill>
                  <a:schemeClr val="bg1"/>
                </a:solidFill>
              </a:rPr>
              <a:t/>
            </a:r>
            <a:br>
              <a:rPr lang="ru-RU" sz="3200" b="1" i="1" dirty="0" smtClean="0">
                <a:solidFill>
                  <a:schemeClr val="bg1"/>
                </a:solidFill>
              </a:rPr>
            </a:br>
            <a:r>
              <a:rPr lang="ru-RU" sz="3200" b="1" i="1" dirty="0">
                <a:solidFill>
                  <a:schemeClr val="bg1"/>
                </a:solidFill>
              </a:rPr>
              <a:t/>
            </a:r>
            <a:br>
              <a:rPr lang="ru-RU" sz="3200" b="1" i="1" dirty="0">
                <a:solidFill>
                  <a:schemeClr val="bg1"/>
                </a:solidFill>
              </a:rPr>
            </a:br>
            <a:r>
              <a:rPr lang="ru-RU" sz="3200" b="1" i="1" dirty="0" smtClean="0">
                <a:solidFill>
                  <a:schemeClr val="bg1"/>
                </a:solidFill>
              </a:rPr>
              <a:t/>
            </a:r>
            <a:br>
              <a:rPr lang="ru-RU" sz="3200" b="1" i="1" dirty="0" smtClean="0">
                <a:solidFill>
                  <a:schemeClr val="bg1"/>
                </a:solidFill>
              </a:rPr>
            </a:br>
            <a:r>
              <a:rPr lang="ru-RU" sz="3200" b="1" i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3200" b="1" i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ru-RU" sz="3200" b="1" i="1" dirty="0"/>
          </a:p>
        </p:txBody>
      </p:sp>
      <p:pic>
        <p:nvPicPr>
          <p:cNvPr id="4" name="Содержимое 3" descr="Bronze_Horseman0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8290" y="1839876"/>
            <a:ext cx="3656454" cy="4875272"/>
          </a:xfrm>
          <a:effectLst>
            <a:softEdge rad="317500"/>
          </a:effectLst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214810" y="4357694"/>
            <a:ext cx="450056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Презентацию подготовила учитель истории МКОУ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Сосновская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СОШ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Омской области,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Азовского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района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Титоренко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Светлана Ивановна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Tm="8000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14290"/>
            <a:ext cx="8858312" cy="6500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О, мощный властелин Судьбы!</a:t>
            </a:r>
          </a:p>
          <a:p>
            <a:pPr>
              <a:lnSpc>
                <a:spcPct val="150000"/>
              </a:lnSpc>
            </a:pP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Не так ли ты над самой бездной,</a:t>
            </a:r>
          </a:p>
          <a:p>
            <a:pPr>
              <a:lnSpc>
                <a:spcPct val="150000"/>
              </a:lnSpc>
            </a:pP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На высоте, уздой железной</a:t>
            </a:r>
          </a:p>
          <a:p>
            <a:pPr>
              <a:lnSpc>
                <a:spcPct val="150000"/>
              </a:lnSpc>
            </a:pP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Россию поднял на дыбы?</a:t>
            </a:r>
          </a:p>
          <a:p>
            <a:pPr>
              <a:lnSpc>
                <a:spcPct val="150000"/>
              </a:lnSpc>
            </a:pP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А.С.Пушкин</a:t>
            </a:r>
          </a:p>
          <a:p>
            <a:pPr>
              <a:lnSpc>
                <a:spcPct val="150000"/>
              </a:lnSpc>
            </a:pP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Самодержавною рукой</a:t>
            </a:r>
          </a:p>
          <a:p>
            <a:pPr>
              <a:lnSpc>
                <a:spcPct val="150000"/>
              </a:lnSpc>
            </a:pP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Он смело сеял просвещенье,</a:t>
            </a:r>
          </a:p>
          <a:p>
            <a:pPr>
              <a:lnSpc>
                <a:spcPct val="150000"/>
              </a:lnSpc>
            </a:pP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Не презирал страны родной:</a:t>
            </a:r>
          </a:p>
          <a:p>
            <a:pPr>
              <a:lnSpc>
                <a:spcPct val="150000"/>
              </a:lnSpc>
            </a:pP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Он знал её предназначенье.</a:t>
            </a:r>
          </a:p>
          <a:p>
            <a:pPr>
              <a:lnSpc>
                <a:spcPct val="150000"/>
              </a:lnSpc>
            </a:pP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То академик, то герой,</a:t>
            </a:r>
          </a:p>
          <a:p>
            <a:pPr>
              <a:lnSpc>
                <a:spcPct val="150000"/>
              </a:lnSpc>
            </a:pP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То мореплаватель, то плотник,</a:t>
            </a:r>
          </a:p>
          <a:p>
            <a:pPr>
              <a:lnSpc>
                <a:spcPct val="150000"/>
              </a:lnSpc>
            </a:pP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Он всеобъемлющей рукой</a:t>
            </a:r>
          </a:p>
          <a:p>
            <a:pPr>
              <a:lnSpc>
                <a:spcPct val="150000"/>
              </a:lnSpc>
            </a:pP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На троне вечный был работник.</a:t>
            </a:r>
          </a:p>
          <a:p>
            <a:pPr>
              <a:lnSpc>
                <a:spcPct val="150000"/>
              </a:lnSpc>
            </a:pP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А.С.Пушкин</a:t>
            </a:r>
            <a:endParaRPr lang="ru-RU" sz="20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94045_image_large.jpg"/>
          <p:cNvPicPr>
            <a:picLocks noChangeAspect="1"/>
          </p:cNvPicPr>
          <p:nvPr/>
        </p:nvPicPr>
        <p:blipFill>
          <a:blip r:embed="rId2"/>
          <a:srcRect l="27500" r="27500"/>
          <a:stretch>
            <a:fillRect/>
          </a:stretch>
        </p:blipFill>
        <p:spPr>
          <a:xfrm>
            <a:off x="248194" y="2214554"/>
            <a:ext cx="3037922" cy="450059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6" name="Рисунок 5" descr="72501161_i_102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0826" y="0"/>
            <a:ext cx="2114554" cy="2732079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 spd="slow" advTm="8000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571480"/>
            <a:ext cx="8215370" cy="3892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урока: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Показать становление личности Петра и изображение эпохи в её историческом движении.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Выявить приёмы создания образа героя.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Сопоставить события романа «Пётр1» с фактами истории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8000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 dirty="0" smtClean="0">
                <a:solidFill>
                  <a:schemeClr val="bg1"/>
                </a:solidFill>
              </a:rPr>
              <a:t>Допетровская Русь</a:t>
            </a:r>
            <a:endParaRPr lang="ru-RU" sz="3200" b="1" i="1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0000072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464" y="1571612"/>
            <a:ext cx="5143536" cy="3857652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5" name="Рисунок 4" descr="NN11-600x79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746" y="1142984"/>
            <a:ext cx="4217556" cy="5715016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 spd="slow" advTm="8000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053" y="354612"/>
            <a:ext cx="9173053" cy="5931908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714612" y="428604"/>
            <a:ext cx="39290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bg1"/>
                </a:solidFill>
              </a:rPr>
              <a:t>Допетровская Русь</a:t>
            </a:r>
            <a:endParaRPr lang="ru-RU" sz="2400" dirty="0"/>
          </a:p>
        </p:txBody>
      </p:sp>
    </p:spTree>
  </p:cSld>
  <p:clrMapOvr>
    <a:masterClrMapping/>
  </p:clrMapOvr>
  <p:transition spd="slow" advTm="8000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treltsy_mutiny_in_168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000" y="2400300"/>
            <a:ext cx="6985000" cy="445770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" name="Рисунок 2" descr="Orenburgsk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5728"/>
            <a:ext cx="5420418" cy="4107661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Стрелецкий бунт 1682 г.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72066" y="1500174"/>
            <a:ext cx="36433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ru-RU" dirty="0" smtClean="0">
                <a:solidFill>
                  <a:schemeClr val="bg1"/>
                </a:solidFill>
              </a:rPr>
              <a:t>1)Иван </a:t>
            </a:r>
            <a:r>
              <a:rPr lang="ru-RU" dirty="0" smtClean="0">
                <a:solidFill>
                  <a:schemeClr val="bg1"/>
                </a:solidFill>
              </a:rPr>
              <a:t>и Петр- цари;</a:t>
            </a:r>
          </a:p>
          <a:p>
            <a:pPr>
              <a:buFontTx/>
              <a:buNone/>
            </a:pPr>
            <a:r>
              <a:rPr lang="ru-RU" dirty="0" smtClean="0">
                <a:solidFill>
                  <a:schemeClr val="bg1"/>
                </a:solidFill>
              </a:rPr>
              <a:t>2)Софья -регентша </a:t>
            </a:r>
            <a:r>
              <a:rPr lang="ru-RU" dirty="0" smtClean="0">
                <a:solidFill>
                  <a:schemeClr val="bg1"/>
                </a:solidFill>
              </a:rPr>
              <a:t>(временная правительница</a:t>
            </a:r>
            <a:r>
              <a:rPr lang="ru-RU" dirty="0" smtClean="0">
                <a:solidFill>
                  <a:schemeClr val="bg1"/>
                </a:solidFill>
              </a:rPr>
              <a:t>)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Tm="8000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6003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0"/>
            <a:ext cx="3314700" cy="45720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Юность Петра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I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318243558_yunost-petra.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6116" y="2500306"/>
            <a:ext cx="5619750" cy="4238625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5" name="Рисунок 4" descr="pet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388" y="0"/>
            <a:ext cx="2571768" cy="3083741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071802" y="1214422"/>
            <a:ext cx="378619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ru-RU" dirty="0" smtClean="0">
                <a:solidFill>
                  <a:schemeClr val="bg1"/>
                </a:solidFill>
              </a:rPr>
              <a:t>1) </a:t>
            </a:r>
            <a:r>
              <a:rPr lang="ru-RU" dirty="0" smtClean="0">
                <a:solidFill>
                  <a:schemeClr val="bg1"/>
                </a:solidFill>
              </a:rPr>
              <a:t>обучение (Н.Зотов);</a:t>
            </a:r>
          </a:p>
          <a:p>
            <a:pPr>
              <a:buFontTx/>
              <a:buNone/>
            </a:pPr>
            <a:r>
              <a:rPr lang="ru-RU" dirty="0" smtClean="0">
                <a:solidFill>
                  <a:schemeClr val="bg1"/>
                </a:solidFill>
              </a:rPr>
              <a:t>2) </a:t>
            </a:r>
            <a:r>
              <a:rPr lang="ru-RU" dirty="0" smtClean="0">
                <a:solidFill>
                  <a:schemeClr val="bg1"/>
                </a:solidFill>
              </a:rPr>
              <a:t>«потешные» полки;</a:t>
            </a:r>
          </a:p>
          <a:p>
            <a:pPr>
              <a:buFontTx/>
              <a:buNone/>
            </a:pPr>
            <a:r>
              <a:rPr lang="ru-RU" dirty="0" smtClean="0">
                <a:solidFill>
                  <a:schemeClr val="bg1"/>
                </a:solidFill>
              </a:rPr>
              <a:t>3) </a:t>
            </a:r>
            <a:r>
              <a:rPr lang="ru-RU" dirty="0" smtClean="0">
                <a:solidFill>
                  <a:schemeClr val="bg1"/>
                </a:solidFill>
              </a:rPr>
              <a:t>кораблевождение на </a:t>
            </a:r>
            <a:r>
              <a:rPr lang="ru-RU" dirty="0" err="1" smtClean="0">
                <a:solidFill>
                  <a:schemeClr val="bg1"/>
                </a:solidFill>
              </a:rPr>
              <a:t>Переяславском</a:t>
            </a:r>
            <a:r>
              <a:rPr lang="ru-RU" dirty="0" smtClean="0">
                <a:solidFill>
                  <a:schemeClr val="bg1"/>
                </a:solidFill>
              </a:rPr>
              <a:t> озере;</a:t>
            </a:r>
          </a:p>
          <a:p>
            <a:pPr>
              <a:buFontTx/>
              <a:buNone/>
            </a:pPr>
            <a:r>
              <a:rPr lang="ru-RU" dirty="0" smtClean="0">
                <a:solidFill>
                  <a:schemeClr val="bg1"/>
                </a:solidFill>
              </a:rPr>
              <a:t>4) </a:t>
            </a:r>
            <a:r>
              <a:rPr lang="ru-RU" dirty="0" smtClean="0">
                <a:solidFill>
                  <a:schemeClr val="bg1"/>
                </a:solidFill>
              </a:rPr>
              <a:t>посещение Немецкой слободы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Tm="8000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ofiya-strelc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29" y="285728"/>
            <a:ext cx="9049404" cy="6512339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Стрелецкий бунт 1689 г.</a:t>
            </a:r>
            <a:endParaRPr lang="ru-RU" sz="32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8000"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lapértelmezett terv">
  <a:themeElements>
    <a:clrScheme name="Alapértelmezett terv 8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Dali</Template>
  <TotalTime>249</TotalTime>
  <Words>331</Words>
  <Application>Microsoft Office PowerPoint</Application>
  <PresentationFormat>Экран (4:3)</PresentationFormat>
  <Paragraphs>71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Alapértelmezett terv</vt:lpstr>
      <vt:lpstr>                                         На берегу пустынных волн                                           Стоял он, дум великих полн,                                                    И вдаль глядел. Пред ним широко                                     Река неслась. И думал он:                                                    Отсель грозить мы будем шведу,                                         Здесь будет город заложён                                       Назло надменному соседу.                                           Природой здесь нам суждено                                       В Европу прорубить окно,                                                     Ногою твёрдой стать при море. </vt:lpstr>
      <vt:lpstr>        Интегрированный урок литература-история  в 11-ом классе   «Образ ПетраI и образ России в их драматическом единстве»        </vt:lpstr>
      <vt:lpstr>Слайд 3</vt:lpstr>
      <vt:lpstr>Слайд 4</vt:lpstr>
      <vt:lpstr>Допетровская Русь</vt:lpstr>
      <vt:lpstr>Слайд 6</vt:lpstr>
      <vt:lpstr>Стрелецкий бунт 1682 г.</vt:lpstr>
      <vt:lpstr>Юность Петра I.</vt:lpstr>
      <vt:lpstr>Стрелецкий бунт 1689 г.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Использованный для презентации материал: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vera</dc:creator>
  <cp:lastModifiedBy>vera</cp:lastModifiedBy>
  <cp:revision>27</cp:revision>
  <dcterms:created xsi:type="dcterms:W3CDTF">2012-01-03T13:44:26Z</dcterms:created>
  <dcterms:modified xsi:type="dcterms:W3CDTF">2012-01-19T11:42:02Z</dcterms:modified>
</cp:coreProperties>
</file>