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334"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3300"/>
    <a:srgbClr val="F1D795"/>
    <a:srgbClr val="D3A77B"/>
    <a:srgbClr val="FFCC00"/>
    <a:srgbClr val="E5CBB1"/>
    <a:srgbClr val="660033"/>
    <a:srgbClr val="B2B2B2"/>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19" autoAdjust="0"/>
  </p:normalViewPr>
  <p:slideViewPr>
    <p:cSldViewPr>
      <p:cViewPr varScale="1">
        <p:scale>
          <a:sx n="76" d="100"/>
          <a:sy n="76" d="100"/>
        </p:scale>
        <p:origin x="-9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5E4B60-ACA0-45B4-8FC2-C86F8D5C4C76}" type="slidenum">
              <a:rPr lang="ru-RU"/>
              <a:pPr>
                <a:defRPr/>
              </a:pPr>
              <a:t>‹#›</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418C73F-38E3-478B-BD15-87D8F1BA6924}" type="slidenum">
              <a:rPr lang="ru-RU"/>
              <a:pPr>
                <a:defRPr/>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D87AA6-0B0E-4350-B94D-DD613058CA44}" type="slidenum">
              <a:rPr lang="ru-RU"/>
              <a:pPr>
                <a:defRPr/>
              </a:pPr>
              <a:t>‹#›</a:t>
            </a:fld>
            <a:endParaRPr lang="ru-R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4FD8075-5948-4654-AD78-10FC63BB62E7}" type="slidenum">
              <a:rPr lang="ru-RU"/>
              <a:pPr>
                <a:defRPr/>
              </a:pPr>
              <a:t>‹#›</a:t>
            </a:fld>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D7A7A50-EAA9-4CD4-86E9-AC01A274C486}" type="slidenum">
              <a:rPr lang="ru-RU"/>
              <a:pPr>
                <a:defRPr/>
              </a:pPr>
              <a:t>‹#›</a:t>
            </a:fld>
            <a:endParaRPr lang="ru-R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EFF8FEE-02A7-43A6-A986-4E523657A303}" type="slidenum">
              <a:rPr lang="ru-RU"/>
              <a:pPr>
                <a:defRPr/>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2F6C37F-6824-4F54-BDC2-1FEBCD5EC123}" type="slidenum">
              <a:rPr lang="ru-RU"/>
              <a:pPr>
                <a:defRPr/>
              </a:pPr>
              <a:t>‹#›</a:t>
            </a:fld>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0C8E7C7-9F58-4860-A19D-0DAFB2D3B1D8}" type="slidenum">
              <a:rPr lang="ru-RU"/>
              <a:pPr>
                <a:defRPr/>
              </a:pPr>
              <a:t>‹#›</a:t>
            </a:fld>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4F0ED6F-B719-41CF-9D5A-E2B829E69CC3}" type="slidenum">
              <a:rPr lang="ru-RU"/>
              <a:pPr>
                <a:defRPr/>
              </a:pPr>
              <a:t>‹#›</a:t>
            </a:fld>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EA951C-2C82-4493-A83B-AAD3C79543BE}" type="slidenum">
              <a:rPr lang="ru-RU"/>
              <a:pPr>
                <a:defRPr/>
              </a:pPr>
              <a:t>‹#›</a:t>
            </a:fld>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F8BEAF8-2B7B-43DD-B495-9FEF43BE3FF0}" type="slidenum">
              <a:rPr lang="ru-RU"/>
              <a:pPr>
                <a:defRPr/>
              </a:pPr>
              <a:t>‹#›</a:t>
            </a:fld>
            <a:endParaRPr lang="ru-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82EC50-3A5F-4F1C-B69F-F2A3BE4D2F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4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4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5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6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6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6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6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jpeg"/></Relationships>
</file>

<file path=ppt/slides/_rels/slide7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2.jpeg"/><Relationship Id="rId4" Type="http://schemas.openxmlformats.org/officeDocument/2006/relationships/image" Target="../media/image131.jpeg"/></Relationships>
</file>

<file path=ppt/slides/_rels/slide7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135.jpeg"/><Relationship Id="rId7" Type="http://schemas.openxmlformats.org/officeDocument/2006/relationships/image" Target="../media/image13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8.jpeg"/><Relationship Id="rId11" Type="http://schemas.openxmlformats.org/officeDocument/2006/relationships/image" Target="../media/image143.jpeg"/><Relationship Id="rId5" Type="http://schemas.openxmlformats.org/officeDocument/2006/relationships/image" Target="../media/image137.jpeg"/><Relationship Id="rId10" Type="http://schemas.openxmlformats.org/officeDocument/2006/relationships/image" Target="../media/image142.jpeg"/><Relationship Id="rId4" Type="http://schemas.openxmlformats.org/officeDocument/2006/relationships/image" Target="../media/image136.jpeg"/><Relationship Id="rId9" Type="http://schemas.openxmlformats.org/officeDocument/2006/relationships/image" Target="../media/image14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101380" name="Text Box 4"/>
          <p:cNvSpPr txBox="1">
            <a:spLocks noChangeArrowheads="1"/>
          </p:cNvSpPr>
          <p:nvPr/>
        </p:nvSpPr>
        <p:spPr bwMode="auto">
          <a:xfrm>
            <a:off x="611188" y="692150"/>
            <a:ext cx="7920037" cy="2565400"/>
          </a:xfrm>
          <a:prstGeom prst="rect">
            <a:avLst/>
          </a:prstGeom>
          <a:noFill/>
          <a:ln w="9525">
            <a:noFill/>
            <a:miter lim="800000"/>
            <a:headEnd/>
            <a:tailEnd/>
          </a:ln>
          <a:effectLst/>
        </p:spPr>
        <p:txBody>
          <a:bodyPr>
            <a:spAutoFit/>
          </a:bodyPr>
          <a:lstStyle/>
          <a:p>
            <a:pPr>
              <a:spcBef>
                <a:spcPct val="50000"/>
              </a:spcBef>
              <a:defRPr/>
            </a:pPr>
            <a:r>
              <a:rPr lang="ru-RU" sz="2800" b="1" dirty="0">
                <a:solidFill>
                  <a:srgbClr val="993300"/>
                </a:solidFill>
                <a:effectLst>
                  <a:outerShdw blurRad="38100" dist="38100" dir="2700000" algn="tl">
                    <a:srgbClr val="C0C0C0"/>
                  </a:outerShdw>
                </a:effectLst>
                <a:latin typeface="Rockwell Condensed" pitchFamily="18" charset="0"/>
              </a:rPr>
              <a:t>          Презентация </a:t>
            </a:r>
            <a:r>
              <a:rPr lang="ru-RU" sz="3600" b="1" dirty="0">
                <a:solidFill>
                  <a:srgbClr val="CC3300"/>
                </a:solidFill>
                <a:effectLst>
                  <a:outerShdw blurRad="38100" dist="38100" dir="2700000" algn="tl">
                    <a:srgbClr val="C0C0C0"/>
                  </a:outerShdw>
                </a:effectLst>
                <a:latin typeface="Monotype Corsiva" pitchFamily="66" charset="0"/>
              </a:rPr>
              <a:t>«Василий Суриков» </a:t>
            </a:r>
          </a:p>
          <a:p>
            <a:pPr>
              <a:spcBef>
                <a:spcPct val="50000"/>
              </a:spcBef>
              <a:defRPr/>
            </a:pPr>
            <a:r>
              <a:rPr lang="ru-RU" sz="2800" b="1" dirty="0">
                <a:solidFill>
                  <a:srgbClr val="993300"/>
                </a:solidFill>
                <a:effectLst>
                  <a:outerShdw blurRad="38100" dist="38100" dir="2700000" algn="tl">
                    <a:srgbClr val="C0C0C0"/>
                  </a:outerShdw>
                </a:effectLst>
                <a:latin typeface="Rockwell Condensed" pitchFamily="18" charset="0"/>
              </a:rPr>
              <a:t>к уроку изобразительного искусства в 7 классе</a:t>
            </a:r>
          </a:p>
          <a:p>
            <a:pPr>
              <a:spcBef>
                <a:spcPct val="50000"/>
              </a:spcBef>
              <a:defRPr/>
            </a:pPr>
            <a:r>
              <a:rPr lang="ru-RU" sz="2800" b="1" dirty="0">
                <a:solidFill>
                  <a:srgbClr val="993300"/>
                </a:solidFill>
                <a:effectLst>
                  <a:outerShdw blurRad="38100" dist="38100" dir="2700000" algn="tl">
                    <a:srgbClr val="C0C0C0"/>
                  </a:outerShdw>
                </a:effectLst>
                <a:latin typeface="Rockwell Condensed" pitchFamily="18" charset="0"/>
              </a:rPr>
              <a:t>          «Историческая тема в искусстве.</a:t>
            </a:r>
          </a:p>
          <a:p>
            <a:pPr>
              <a:spcBef>
                <a:spcPct val="50000"/>
              </a:spcBef>
              <a:defRPr/>
            </a:pPr>
            <a:r>
              <a:rPr lang="ru-RU" sz="2800" b="1" dirty="0">
                <a:solidFill>
                  <a:srgbClr val="993300"/>
                </a:solidFill>
                <a:effectLst>
                  <a:outerShdw blurRad="38100" dist="38100" dir="2700000" algn="tl">
                    <a:srgbClr val="C0C0C0"/>
                  </a:outerShdw>
                </a:effectLst>
                <a:latin typeface="Rockwell Condensed" pitchFamily="18" charset="0"/>
              </a:rPr>
              <a:t>             Творчество В.И.Сурикова»</a:t>
            </a:r>
          </a:p>
        </p:txBody>
      </p:sp>
      <p:sp>
        <p:nvSpPr>
          <p:cNvPr id="13315" name="Text Box 5"/>
          <p:cNvSpPr txBox="1">
            <a:spLocks noChangeArrowheads="1"/>
          </p:cNvSpPr>
          <p:nvPr/>
        </p:nvSpPr>
        <p:spPr bwMode="auto">
          <a:xfrm>
            <a:off x="4643438" y="4365625"/>
            <a:ext cx="4105275" cy="1768475"/>
          </a:xfrm>
          <a:prstGeom prst="rect">
            <a:avLst/>
          </a:prstGeom>
          <a:noFill/>
          <a:ln w="9525">
            <a:noFill/>
            <a:miter lim="800000"/>
            <a:headEnd/>
            <a:tailEnd/>
          </a:ln>
        </p:spPr>
        <p:txBody>
          <a:bodyPr>
            <a:spAutoFit/>
          </a:bodyPr>
          <a:lstStyle/>
          <a:p>
            <a:pPr>
              <a:spcBef>
                <a:spcPct val="50000"/>
              </a:spcBef>
            </a:pPr>
            <a:r>
              <a:rPr lang="ru-RU" sz="2000" b="1"/>
              <a:t>Автор:</a:t>
            </a:r>
          </a:p>
          <a:p>
            <a:pPr>
              <a:spcBef>
                <a:spcPct val="50000"/>
              </a:spcBef>
            </a:pPr>
            <a:r>
              <a:rPr lang="ru-RU" sz="2000" b="1"/>
              <a:t>Клац Н.А. – </a:t>
            </a:r>
          </a:p>
          <a:p>
            <a:pPr>
              <a:spcBef>
                <a:spcPct val="50000"/>
              </a:spcBef>
            </a:pPr>
            <a:r>
              <a:rPr lang="ru-RU" sz="2000" b="1"/>
              <a:t>учитель ИЗО и черчения</a:t>
            </a:r>
          </a:p>
          <a:p>
            <a:pPr>
              <a:spcBef>
                <a:spcPct val="50000"/>
              </a:spcBef>
            </a:pPr>
            <a:r>
              <a:rPr lang="ru-RU" sz="2000" b="1"/>
              <a:t>МОУ Артемовская СОШ</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22530" name="Text Box 4"/>
          <p:cNvSpPr txBox="1">
            <a:spLocks noChangeArrowheads="1"/>
          </p:cNvSpPr>
          <p:nvPr/>
        </p:nvSpPr>
        <p:spPr bwMode="auto">
          <a:xfrm>
            <a:off x="214313" y="3643313"/>
            <a:ext cx="4214812" cy="2708275"/>
          </a:xfrm>
          <a:prstGeom prst="rect">
            <a:avLst/>
          </a:prstGeom>
          <a:noFill/>
          <a:ln w="9525">
            <a:noFill/>
            <a:miter lim="800000"/>
            <a:headEnd/>
            <a:tailEnd/>
          </a:ln>
        </p:spPr>
        <p:txBody>
          <a:bodyPr>
            <a:spAutoFit/>
          </a:bodyPr>
          <a:lstStyle/>
          <a:p>
            <a:pPr>
              <a:spcBef>
                <a:spcPct val="50000"/>
              </a:spcBef>
            </a:pPr>
            <a:r>
              <a:rPr lang="ru-RU" sz="2000" b="1"/>
              <a:t>   Дедов по многочисленной родне у Васи было много. </a:t>
            </a:r>
          </a:p>
          <a:p>
            <a:pPr>
              <a:spcBef>
                <a:spcPct val="50000"/>
              </a:spcBef>
            </a:pPr>
            <a:r>
              <a:rPr lang="ru-RU" sz="2000" b="1"/>
              <a:t>   Об одном из них, полковом атамане Александре Степановиче Сурикове, с лицом «темным, как голенище», о его силе непомерной ходили легенды. </a:t>
            </a:r>
          </a:p>
        </p:txBody>
      </p:sp>
      <p:pic>
        <p:nvPicPr>
          <p:cNvPr id="22531" name="Picture 5" descr="8"/>
          <p:cNvPicPr>
            <a:picLocks noChangeAspect="1" noChangeArrowheads="1"/>
          </p:cNvPicPr>
          <p:nvPr/>
        </p:nvPicPr>
        <p:blipFill>
          <a:blip r:embed="rId3"/>
          <a:srcRect/>
          <a:stretch>
            <a:fillRect/>
          </a:stretch>
        </p:blipFill>
        <p:spPr bwMode="auto">
          <a:xfrm>
            <a:off x="4714875" y="285750"/>
            <a:ext cx="4117975" cy="6275388"/>
          </a:xfrm>
          <a:prstGeom prst="rect">
            <a:avLst/>
          </a:prstGeom>
          <a:noFill/>
          <a:ln w="38100">
            <a:solidFill>
              <a:srgbClr val="6C2400"/>
            </a:solidFill>
            <a:miter lim="800000"/>
            <a:headEnd/>
            <a:tailEnd/>
          </a:ln>
        </p:spPr>
      </p:pic>
      <p:sp>
        <p:nvSpPr>
          <p:cNvPr id="22532" name="Text Box 6"/>
          <p:cNvSpPr txBox="1">
            <a:spLocks noChangeArrowheads="1"/>
          </p:cNvSpPr>
          <p:nvPr/>
        </p:nvSpPr>
        <p:spPr bwMode="auto">
          <a:xfrm>
            <a:off x="2286000" y="285750"/>
            <a:ext cx="2376488" cy="1006475"/>
          </a:xfrm>
          <a:prstGeom prst="rect">
            <a:avLst/>
          </a:prstGeom>
          <a:noFill/>
          <a:ln w="9525">
            <a:noFill/>
            <a:miter lim="800000"/>
            <a:headEnd/>
            <a:tailEnd/>
          </a:ln>
        </p:spPr>
        <p:txBody>
          <a:bodyPr>
            <a:spAutoFit/>
          </a:bodyPr>
          <a:lstStyle/>
          <a:p>
            <a:pPr>
              <a:spcBef>
                <a:spcPct val="50000"/>
              </a:spcBef>
            </a:pPr>
            <a:r>
              <a:rPr lang="ru-RU" sz="2000" b="1">
                <a:latin typeface="Monotype Corsiva" pitchFamily="66" charset="0"/>
              </a:rPr>
              <a:t>Герои произведений       В.И. Сурикова часто походят на его дедов</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23554" name="Rectangle 4"/>
          <p:cNvSpPr>
            <a:spLocks noChangeArrowheads="1"/>
          </p:cNvSpPr>
          <p:nvPr/>
        </p:nvSpPr>
        <p:spPr bwMode="auto">
          <a:xfrm>
            <a:off x="323850" y="188913"/>
            <a:ext cx="8640763" cy="708025"/>
          </a:xfrm>
          <a:prstGeom prst="rect">
            <a:avLst/>
          </a:prstGeom>
          <a:noFill/>
          <a:ln w="9525">
            <a:noFill/>
            <a:miter lim="800000"/>
            <a:headEnd/>
            <a:tailEnd/>
          </a:ln>
        </p:spPr>
        <p:txBody>
          <a:bodyPr anchor="ctr">
            <a:spAutoFit/>
          </a:bodyPr>
          <a:lstStyle/>
          <a:p>
            <a:pPr algn="just"/>
            <a:r>
              <a:rPr lang="ru-RU" sz="2000" b="1"/>
              <a:t>   Были у Васи двое любимых дядей – отцовы братья. Один, по имени Марк, а другой, как и Васин отец, - Иван. </a:t>
            </a:r>
          </a:p>
        </p:txBody>
      </p:sp>
      <p:pic>
        <p:nvPicPr>
          <p:cNvPr id="23555" name="Picture 6" descr="Изображение 132"/>
          <p:cNvPicPr>
            <a:picLocks noChangeAspect="1" noChangeArrowheads="1"/>
          </p:cNvPicPr>
          <p:nvPr/>
        </p:nvPicPr>
        <p:blipFill>
          <a:blip r:embed="rId3"/>
          <a:srcRect/>
          <a:stretch>
            <a:fillRect/>
          </a:stretch>
        </p:blipFill>
        <p:spPr bwMode="auto">
          <a:xfrm>
            <a:off x="1714500" y="928688"/>
            <a:ext cx="5676900" cy="3786187"/>
          </a:xfrm>
          <a:prstGeom prst="rect">
            <a:avLst/>
          </a:prstGeom>
          <a:noFill/>
          <a:ln w="38100">
            <a:solidFill>
              <a:srgbClr val="6C2400"/>
            </a:solidFill>
            <a:miter lim="800000"/>
            <a:headEnd/>
            <a:tailEnd/>
          </a:ln>
        </p:spPr>
      </p:pic>
      <p:sp>
        <p:nvSpPr>
          <p:cNvPr id="23556" name="Rectangle 7"/>
          <p:cNvSpPr>
            <a:spLocks noChangeArrowheads="1"/>
          </p:cNvSpPr>
          <p:nvPr/>
        </p:nvSpPr>
        <p:spPr bwMode="auto">
          <a:xfrm>
            <a:off x="428625" y="5072063"/>
            <a:ext cx="8335963" cy="1616075"/>
          </a:xfrm>
          <a:prstGeom prst="rect">
            <a:avLst/>
          </a:prstGeom>
          <a:noFill/>
          <a:ln w="9525">
            <a:noFill/>
            <a:miter lim="800000"/>
            <a:headEnd/>
            <a:tailEnd/>
          </a:ln>
        </p:spPr>
        <p:txBody>
          <a:bodyPr>
            <a:spAutoFit/>
          </a:bodyPr>
          <a:lstStyle/>
          <a:p>
            <a:r>
              <a:rPr lang="ru-RU" sz="2000" b="1"/>
              <a:t>   Дядя Иван Васильевич жизнь прожил интересно. Довелось ему сопровождать одного декабриста из Сибири на Кавказ. Вернулся он с Кавказа с подарком от декабриста – дорогой шашкой – и полный восхищенья Лермонтовым, с которым там встретился.</a:t>
            </a:r>
          </a:p>
        </p:txBody>
      </p:sp>
      <p:sp>
        <p:nvSpPr>
          <p:cNvPr id="23557" name="Text Box 8"/>
          <p:cNvSpPr txBox="1">
            <a:spLocks noChangeArrowheads="1"/>
          </p:cNvSpPr>
          <p:nvPr/>
        </p:nvSpPr>
        <p:spPr bwMode="auto">
          <a:xfrm>
            <a:off x="3000375" y="4714875"/>
            <a:ext cx="3143250"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Кавказ. Современный вид.</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6" name="Rectangle 1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24578" name="Rectangle 13"/>
          <p:cNvSpPr>
            <a:spLocks noChangeArrowheads="1"/>
          </p:cNvSpPr>
          <p:nvPr/>
        </p:nvSpPr>
        <p:spPr bwMode="auto">
          <a:xfrm>
            <a:off x="4572000" y="3214688"/>
            <a:ext cx="4248150" cy="3003550"/>
          </a:xfrm>
          <a:prstGeom prst="rect">
            <a:avLst/>
          </a:prstGeom>
          <a:solidFill>
            <a:srgbClr val="996633"/>
          </a:solidFill>
          <a:ln w="19050">
            <a:solidFill>
              <a:srgbClr val="6C2400"/>
            </a:solidFill>
            <a:miter lim="800000"/>
            <a:headEnd/>
            <a:tailEnd/>
          </a:ln>
        </p:spPr>
        <p:txBody>
          <a:bodyPr wrap="none" anchor="ctr"/>
          <a:lstStyle/>
          <a:p>
            <a:endParaRPr lang="ru-RU"/>
          </a:p>
        </p:txBody>
      </p:sp>
      <p:pic>
        <p:nvPicPr>
          <p:cNvPr id="24579" name="Picture 5" descr="ж"/>
          <p:cNvPicPr>
            <a:picLocks noChangeAspect="1" noChangeArrowheads="1"/>
          </p:cNvPicPr>
          <p:nvPr/>
        </p:nvPicPr>
        <p:blipFill>
          <a:blip r:embed="rId3"/>
          <a:srcRect/>
          <a:stretch>
            <a:fillRect/>
          </a:stretch>
        </p:blipFill>
        <p:spPr bwMode="auto">
          <a:xfrm>
            <a:off x="323850" y="260350"/>
            <a:ext cx="3171825" cy="4681538"/>
          </a:xfrm>
          <a:prstGeom prst="rect">
            <a:avLst/>
          </a:prstGeom>
          <a:noFill/>
          <a:ln w="38100">
            <a:solidFill>
              <a:srgbClr val="6C2400"/>
            </a:solidFill>
            <a:miter lim="800000"/>
            <a:headEnd/>
            <a:tailEnd/>
          </a:ln>
        </p:spPr>
      </p:pic>
      <p:sp>
        <p:nvSpPr>
          <p:cNvPr id="24580" name="Text Box 7"/>
          <p:cNvSpPr txBox="1">
            <a:spLocks noChangeArrowheads="1"/>
          </p:cNvSpPr>
          <p:nvPr/>
        </p:nvSpPr>
        <p:spPr bwMode="auto">
          <a:xfrm>
            <a:off x="323850" y="5013325"/>
            <a:ext cx="3313113" cy="16160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любимого дяди, Марка Васильевича. Суриков рисовал эту акварель с фотографии, через семнадцать лет после смерти дяди.</a:t>
            </a:r>
          </a:p>
        </p:txBody>
      </p:sp>
      <p:sp>
        <p:nvSpPr>
          <p:cNvPr id="24581" name="Rectangle 10"/>
          <p:cNvSpPr>
            <a:spLocks noChangeArrowheads="1"/>
          </p:cNvSpPr>
          <p:nvPr/>
        </p:nvSpPr>
        <p:spPr bwMode="auto">
          <a:xfrm>
            <a:off x="3714750" y="285750"/>
            <a:ext cx="5214938" cy="2554288"/>
          </a:xfrm>
          <a:prstGeom prst="rect">
            <a:avLst/>
          </a:prstGeom>
          <a:noFill/>
          <a:ln w="9525">
            <a:noFill/>
            <a:miter lim="800000"/>
            <a:headEnd/>
            <a:tailEnd/>
          </a:ln>
        </p:spPr>
        <p:txBody>
          <a:bodyPr>
            <a:spAutoFit/>
          </a:bodyPr>
          <a:lstStyle/>
          <a:p>
            <a:r>
              <a:rPr lang="ru-RU" sz="2000" b="1"/>
              <a:t>   Дядя Марк Васильевич тоже стремился к культуре, выписывал журналы «Современник» и «Новоселье». Он знал обо всём в мире искусства: рассказывал, что из Рима вернулась картина Иванова «Явление Христа народу» или что в Питере открыли Исаакиевский собор.</a:t>
            </a:r>
          </a:p>
        </p:txBody>
      </p:sp>
      <p:pic>
        <p:nvPicPr>
          <p:cNvPr id="24582" name="Picture 11" descr="img063"/>
          <p:cNvPicPr>
            <a:picLocks noChangeAspect="1" noChangeArrowheads="1"/>
          </p:cNvPicPr>
          <p:nvPr/>
        </p:nvPicPr>
        <p:blipFill>
          <a:blip r:embed="rId4"/>
          <a:srcRect/>
          <a:stretch>
            <a:fillRect/>
          </a:stretch>
        </p:blipFill>
        <p:spPr bwMode="auto">
          <a:xfrm>
            <a:off x="4643438" y="3286125"/>
            <a:ext cx="2071687" cy="2879725"/>
          </a:xfrm>
          <a:prstGeom prst="rect">
            <a:avLst/>
          </a:prstGeom>
          <a:noFill/>
          <a:ln w="9525">
            <a:noFill/>
            <a:miter lim="800000"/>
            <a:headEnd/>
            <a:tailEnd/>
          </a:ln>
        </p:spPr>
      </p:pic>
      <p:sp>
        <p:nvSpPr>
          <p:cNvPr id="24583" name="Text Box 15"/>
          <p:cNvSpPr txBox="1">
            <a:spLocks noChangeArrowheads="1"/>
          </p:cNvSpPr>
          <p:nvPr/>
        </p:nvSpPr>
        <p:spPr bwMode="auto">
          <a:xfrm>
            <a:off x="4643438" y="6215063"/>
            <a:ext cx="4143375"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Иванов. «Явление Христа народу».</a:t>
            </a:r>
          </a:p>
        </p:txBody>
      </p:sp>
      <p:pic>
        <p:nvPicPr>
          <p:cNvPr id="24584" name="Picture 12" descr="img065"/>
          <p:cNvPicPr>
            <a:picLocks noChangeAspect="1" noChangeArrowheads="1"/>
          </p:cNvPicPr>
          <p:nvPr/>
        </p:nvPicPr>
        <p:blipFill>
          <a:blip r:embed="rId5"/>
          <a:srcRect/>
          <a:stretch>
            <a:fillRect/>
          </a:stretch>
        </p:blipFill>
        <p:spPr bwMode="auto">
          <a:xfrm>
            <a:off x="6715125" y="3286125"/>
            <a:ext cx="2066925" cy="29051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5"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3802" name="AutoShape 10" descr="Крупная сетка"/>
          <p:cNvSpPr>
            <a:spLocks noChangeArrowheads="1"/>
          </p:cNvSpPr>
          <p:nvPr/>
        </p:nvSpPr>
        <p:spPr bwMode="auto">
          <a:xfrm>
            <a:off x="6072188" y="1357313"/>
            <a:ext cx="2892425" cy="5286375"/>
          </a:xfrm>
          <a:prstGeom prst="foldedCorner">
            <a:avLst>
              <a:gd name="adj" fmla="val 12500"/>
            </a:avLst>
          </a:prstGeom>
          <a:pattFill prst="lgGrid">
            <a:fgClr>
              <a:srgbClr val="DDDDDD"/>
            </a:fgClr>
            <a:bgClr>
              <a:schemeClr val="bg1"/>
            </a:bgClr>
          </a:pattFill>
          <a:ln w="9525">
            <a:solidFill>
              <a:schemeClr val="tx1"/>
            </a:solidFill>
            <a:round/>
            <a:headEnd/>
            <a:tailEnd/>
          </a:ln>
          <a:effectLst>
            <a:outerShdw dist="53882" dir="2700000" algn="ctr" rotWithShape="0">
              <a:schemeClr val="bg2"/>
            </a:outerShdw>
          </a:effectLst>
        </p:spPr>
        <p:txBody>
          <a:bodyPr wrap="none" anchor="ctr"/>
          <a:lstStyle/>
          <a:p>
            <a:pPr>
              <a:defRPr/>
            </a:pPr>
            <a:endParaRPr lang="ru-RU"/>
          </a:p>
        </p:txBody>
      </p:sp>
      <p:sp>
        <p:nvSpPr>
          <p:cNvPr id="25603" name="Rectangle 4"/>
          <p:cNvSpPr>
            <a:spLocks noChangeArrowheads="1"/>
          </p:cNvSpPr>
          <p:nvPr/>
        </p:nvSpPr>
        <p:spPr bwMode="auto">
          <a:xfrm>
            <a:off x="179388" y="188913"/>
            <a:ext cx="8713787" cy="1016000"/>
          </a:xfrm>
          <a:prstGeom prst="rect">
            <a:avLst/>
          </a:prstGeom>
          <a:noFill/>
          <a:ln w="9525">
            <a:noFill/>
            <a:miter lim="800000"/>
            <a:headEnd/>
            <a:tailEnd/>
          </a:ln>
        </p:spPr>
        <p:txBody>
          <a:bodyPr anchor="ctr">
            <a:spAutoFit/>
          </a:bodyPr>
          <a:lstStyle/>
          <a:p>
            <a:r>
              <a:rPr lang="ru-RU" sz="2000" b="1"/>
              <a:t>  Видно, в роду Суриковых была склонность к «грудной болезни». В 1854 году Иван Васильевич почувствовал себя больным и для поправки здоровья попросился на службу в село.</a:t>
            </a:r>
          </a:p>
        </p:txBody>
      </p:sp>
      <p:pic>
        <p:nvPicPr>
          <p:cNvPr id="25604" name="Picture 5" descr="э"/>
          <p:cNvPicPr>
            <a:picLocks noChangeAspect="1" noChangeArrowheads="1"/>
          </p:cNvPicPr>
          <p:nvPr/>
        </p:nvPicPr>
        <p:blipFill>
          <a:blip r:embed="rId3"/>
          <a:srcRect/>
          <a:stretch>
            <a:fillRect/>
          </a:stretch>
        </p:blipFill>
        <p:spPr bwMode="auto">
          <a:xfrm>
            <a:off x="285750" y="1357313"/>
            <a:ext cx="5429250" cy="4471987"/>
          </a:xfrm>
          <a:prstGeom prst="rect">
            <a:avLst/>
          </a:prstGeom>
          <a:noFill/>
          <a:ln w="38100">
            <a:solidFill>
              <a:srgbClr val="6C2400"/>
            </a:solidFill>
            <a:miter lim="800000"/>
            <a:headEnd/>
            <a:tailEnd/>
          </a:ln>
        </p:spPr>
      </p:pic>
      <p:sp>
        <p:nvSpPr>
          <p:cNvPr id="25605" name="Text Box 6"/>
          <p:cNvSpPr txBox="1">
            <a:spLocks noChangeArrowheads="1"/>
          </p:cNvSpPr>
          <p:nvPr/>
        </p:nvSpPr>
        <p:spPr bwMode="auto">
          <a:xfrm>
            <a:off x="285750" y="5929313"/>
            <a:ext cx="5429250"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Дом в Сухобузимском, в котором жили Суриковы. Он сложен из бревен лиственницы и стоит до сих пор. </a:t>
            </a:r>
          </a:p>
        </p:txBody>
      </p:sp>
      <p:sp>
        <p:nvSpPr>
          <p:cNvPr id="25606" name="Text Box 7"/>
          <p:cNvSpPr txBox="1">
            <a:spLocks noChangeArrowheads="1"/>
          </p:cNvSpPr>
          <p:nvPr/>
        </p:nvSpPr>
        <p:spPr bwMode="auto">
          <a:xfrm>
            <a:off x="6215063" y="1357313"/>
            <a:ext cx="2749550" cy="4400550"/>
          </a:xfrm>
          <a:prstGeom prst="rect">
            <a:avLst/>
          </a:prstGeom>
          <a:noFill/>
          <a:ln w="9525">
            <a:noFill/>
            <a:miter lim="800000"/>
            <a:headEnd/>
            <a:tailEnd/>
          </a:ln>
        </p:spPr>
        <p:txBody>
          <a:bodyPr>
            <a:spAutoFit/>
          </a:bodyPr>
          <a:lstStyle/>
          <a:p>
            <a:pPr>
              <a:spcBef>
                <a:spcPct val="50000"/>
              </a:spcBef>
            </a:pPr>
            <a:r>
              <a:rPr lang="ru-RU" sz="2000" b="1" i="1">
                <a:solidFill>
                  <a:srgbClr val="660066"/>
                </a:solidFill>
                <a:latin typeface="Monotype Corsiva" pitchFamily="66" charset="0"/>
              </a:rPr>
              <a:t>  «Сижу сегодня вечером и вспоминаю мое детство. Помнишь ли ты, мамаша, как мы в первый раз поехали в Бузим, мне тогда пять лет было. Приехавши в Бузим, мы остановились у Матониных. Как старуха пекла калачи на поду и говорила: «Кушай, кушай, Вася, пощё не ешь?» И многое, многое иногда припоминаю!..»</a:t>
            </a:r>
            <a:r>
              <a:rPr lang="ru-RU" sz="2000" b="1" i="1">
                <a:latin typeface="Baskerville Old Face"/>
              </a:rPr>
              <a:t>                  </a:t>
            </a:r>
          </a:p>
        </p:txBody>
      </p:sp>
      <p:pic>
        <p:nvPicPr>
          <p:cNvPr id="25607" name="Picture 11" descr="v25ani"/>
          <p:cNvPicPr>
            <a:picLocks noChangeAspect="1" noChangeArrowheads="1"/>
          </p:cNvPicPr>
          <p:nvPr/>
        </p:nvPicPr>
        <p:blipFill>
          <a:blip r:embed="rId4"/>
          <a:srcRect/>
          <a:stretch>
            <a:fillRect/>
          </a:stretch>
        </p:blipFill>
        <p:spPr bwMode="auto">
          <a:xfrm>
            <a:off x="7524750" y="5589588"/>
            <a:ext cx="857250" cy="857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26626" name="Picture 8" descr="шщ"/>
          <p:cNvPicPr>
            <a:picLocks noChangeAspect="1" noChangeArrowheads="1"/>
          </p:cNvPicPr>
          <p:nvPr/>
        </p:nvPicPr>
        <p:blipFill>
          <a:blip r:embed="rId3">
            <a:lum bright="6000"/>
          </a:blip>
          <a:srcRect/>
          <a:stretch>
            <a:fillRect/>
          </a:stretch>
        </p:blipFill>
        <p:spPr bwMode="auto">
          <a:xfrm>
            <a:off x="357188" y="785813"/>
            <a:ext cx="8501062" cy="2803525"/>
          </a:xfrm>
          <a:prstGeom prst="rect">
            <a:avLst/>
          </a:prstGeom>
          <a:noFill/>
          <a:ln w="38100">
            <a:solidFill>
              <a:srgbClr val="6C2400"/>
            </a:solidFill>
            <a:miter lim="800000"/>
            <a:headEnd/>
            <a:tailEnd/>
          </a:ln>
        </p:spPr>
      </p:pic>
      <p:sp>
        <p:nvSpPr>
          <p:cNvPr id="26627" name="Rectangle 13"/>
          <p:cNvSpPr>
            <a:spLocks noChangeArrowheads="1"/>
          </p:cNvSpPr>
          <p:nvPr/>
        </p:nvSpPr>
        <p:spPr bwMode="auto">
          <a:xfrm>
            <a:off x="785813" y="4929188"/>
            <a:ext cx="7715250" cy="1323975"/>
          </a:xfrm>
          <a:prstGeom prst="rect">
            <a:avLst/>
          </a:prstGeom>
          <a:noFill/>
          <a:ln w="9525">
            <a:noFill/>
            <a:miter lim="800000"/>
            <a:headEnd/>
            <a:tailEnd/>
          </a:ln>
        </p:spPr>
        <p:txBody>
          <a:bodyPr>
            <a:spAutoFit/>
          </a:bodyPr>
          <a:lstStyle/>
          <a:p>
            <a:r>
              <a:rPr lang="ru-RU" sz="2000" b="1"/>
              <a:t>   Васе исполнилось восемь лет – пора учиться, а в Бузиме школы не было. Решили отвезти его в Красноярск к крёстной матери – Ольге Матвеевне Дурандиной, которая с радостью приняла крестника.                                                                                                        </a:t>
            </a:r>
          </a:p>
        </p:txBody>
      </p:sp>
      <p:sp>
        <p:nvSpPr>
          <p:cNvPr id="26628" name="Text Box 6"/>
          <p:cNvSpPr txBox="1">
            <a:spLocks noChangeArrowheads="1"/>
          </p:cNvSpPr>
          <p:nvPr/>
        </p:nvSpPr>
        <p:spPr bwMode="auto">
          <a:xfrm>
            <a:off x="1857375" y="3786188"/>
            <a:ext cx="5429250"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Одна из первых акварелей</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8"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5844" name="Rectangle 4"/>
          <p:cNvSpPr>
            <a:spLocks noChangeArrowheads="1"/>
          </p:cNvSpPr>
          <p:nvPr/>
        </p:nvSpPr>
        <p:spPr bwMode="auto">
          <a:xfrm>
            <a:off x="250825" y="188913"/>
            <a:ext cx="8713788" cy="1938337"/>
          </a:xfrm>
          <a:prstGeom prst="rect">
            <a:avLst/>
          </a:prstGeom>
          <a:noFill/>
          <a:ln w="9525">
            <a:noFill/>
            <a:miter lim="800000"/>
            <a:headEnd/>
            <a:tailEnd/>
          </a:ln>
          <a:effectLst/>
        </p:spPr>
        <p:txBody>
          <a:bodyPr anchor="ctr">
            <a:spAutoFit/>
          </a:bodyPr>
          <a:lstStyle/>
          <a:p>
            <a:pPr>
              <a:defRPr/>
            </a:pPr>
            <a:r>
              <a:rPr lang="ru-RU" sz="2000" b="1" dirty="0"/>
              <a:t>   Самый </a:t>
            </a:r>
            <a:r>
              <a:rPr lang="ru-RU" sz="2000" b="1" dirty="0"/>
              <a:t>любимый урок – рисование. К нему Вася готовился заранее: оттачивал карандаши, запасался резинками, красками, альбомами.</a:t>
            </a:r>
          </a:p>
          <a:p>
            <a:pPr>
              <a:defRPr/>
            </a:pPr>
            <a:r>
              <a:rPr lang="ru-RU" sz="2000" b="1" dirty="0"/>
              <a:t>   Учитель рисования </a:t>
            </a:r>
            <a:r>
              <a:rPr lang="ru-RU" sz="2000" b="1" dirty="0">
                <a:solidFill>
                  <a:srgbClr val="A50021"/>
                </a:solidFill>
                <a:effectLst>
                  <a:outerShdw blurRad="38100" dist="38100" dir="2700000" algn="tl">
                    <a:srgbClr val="C0C0C0"/>
                  </a:outerShdw>
                </a:effectLst>
              </a:rPr>
              <a:t>Николай Васильевич Гребнев</a:t>
            </a:r>
            <a:r>
              <a:rPr lang="ru-RU" sz="2000" b="1" dirty="0"/>
              <a:t> совсем не похож на всех других. Человек спокойный, тихий, никогда не кричит, не хлопает линейкой по пальцам, не бранится</a:t>
            </a:r>
            <a:r>
              <a:rPr lang="ru-RU" sz="2000" b="1" dirty="0"/>
              <a:t>.</a:t>
            </a:r>
            <a:endParaRPr lang="ru-RU" sz="2000" b="1" dirty="0"/>
          </a:p>
        </p:txBody>
      </p:sp>
      <p:pic>
        <p:nvPicPr>
          <p:cNvPr id="35849" name="Picture 9" descr="img060"/>
          <p:cNvPicPr>
            <a:picLocks noChangeAspect="1" noChangeArrowheads="1"/>
          </p:cNvPicPr>
          <p:nvPr/>
        </p:nvPicPr>
        <p:blipFill>
          <a:blip r:embed="rId3"/>
          <a:srcRect/>
          <a:stretch>
            <a:fillRect/>
          </a:stretch>
        </p:blipFill>
        <p:spPr bwMode="auto">
          <a:xfrm>
            <a:off x="3429000" y="2857500"/>
            <a:ext cx="2357438" cy="2733675"/>
          </a:xfrm>
          <a:prstGeom prst="rect">
            <a:avLst/>
          </a:prstGeom>
          <a:noFill/>
          <a:ln w="38100">
            <a:solidFill>
              <a:srgbClr val="6C2400"/>
            </a:solidFill>
            <a:miter lim="800000"/>
            <a:headEnd/>
            <a:tailEnd/>
          </a:ln>
        </p:spPr>
      </p:pic>
      <p:pic>
        <p:nvPicPr>
          <p:cNvPr id="35851" name="Picture 11" descr="img073"/>
          <p:cNvPicPr>
            <a:picLocks noChangeAspect="1" noChangeArrowheads="1"/>
          </p:cNvPicPr>
          <p:nvPr/>
        </p:nvPicPr>
        <p:blipFill>
          <a:blip r:embed="rId4"/>
          <a:srcRect/>
          <a:stretch>
            <a:fillRect/>
          </a:stretch>
        </p:blipFill>
        <p:spPr bwMode="auto">
          <a:xfrm>
            <a:off x="6429375" y="4357688"/>
            <a:ext cx="1928813" cy="2227262"/>
          </a:xfrm>
          <a:prstGeom prst="rect">
            <a:avLst/>
          </a:prstGeom>
          <a:noFill/>
          <a:ln w="38100">
            <a:solidFill>
              <a:srgbClr val="6C2400"/>
            </a:solidFill>
            <a:miter lim="800000"/>
            <a:headEnd/>
            <a:tailEnd/>
          </a:ln>
        </p:spPr>
      </p:pic>
      <p:pic>
        <p:nvPicPr>
          <p:cNvPr id="35853" name="Picture 13" descr="img068"/>
          <p:cNvPicPr>
            <a:picLocks noChangeAspect="1" noChangeArrowheads="1"/>
          </p:cNvPicPr>
          <p:nvPr/>
        </p:nvPicPr>
        <p:blipFill>
          <a:blip r:embed="rId5"/>
          <a:srcRect/>
          <a:stretch>
            <a:fillRect/>
          </a:stretch>
        </p:blipFill>
        <p:spPr bwMode="auto">
          <a:xfrm>
            <a:off x="928688" y="4286250"/>
            <a:ext cx="1882775" cy="2311400"/>
          </a:xfrm>
          <a:prstGeom prst="rect">
            <a:avLst/>
          </a:prstGeom>
          <a:noFill/>
          <a:ln w="38100">
            <a:solidFill>
              <a:srgbClr val="993300"/>
            </a:solidFill>
            <a:miter lim="800000"/>
            <a:headEnd/>
            <a:tailEnd/>
          </a:ln>
        </p:spPr>
      </p:pic>
      <p:pic>
        <p:nvPicPr>
          <p:cNvPr id="35854" name="Picture 14" descr="img069"/>
          <p:cNvPicPr>
            <a:picLocks noChangeAspect="1" noChangeArrowheads="1"/>
          </p:cNvPicPr>
          <p:nvPr/>
        </p:nvPicPr>
        <p:blipFill>
          <a:blip r:embed="rId6"/>
          <a:srcRect/>
          <a:stretch>
            <a:fillRect/>
          </a:stretch>
        </p:blipFill>
        <p:spPr bwMode="auto">
          <a:xfrm>
            <a:off x="6215063" y="2428875"/>
            <a:ext cx="2468562" cy="1673225"/>
          </a:xfrm>
          <a:prstGeom prst="rect">
            <a:avLst/>
          </a:prstGeom>
          <a:noFill/>
          <a:ln w="38100">
            <a:solidFill>
              <a:srgbClr val="993300"/>
            </a:solidFill>
            <a:miter lim="800000"/>
            <a:headEnd/>
            <a:tailEnd/>
          </a:ln>
        </p:spPr>
      </p:pic>
      <p:pic>
        <p:nvPicPr>
          <p:cNvPr id="35850" name="Picture 10" descr="img066"/>
          <p:cNvPicPr>
            <a:picLocks noChangeAspect="1" noChangeArrowheads="1"/>
          </p:cNvPicPr>
          <p:nvPr/>
        </p:nvPicPr>
        <p:blipFill>
          <a:blip r:embed="rId7"/>
          <a:srcRect/>
          <a:stretch>
            <a:fillRect/>
          </a:stretch>
        </p:blipFill>
        <p:spPr bwMode="auto">
          <a:xfrm>
            <a:off x="428625" y="2428875"/>
            <a:ext cx="2571750" cy="1616075"/>
          </a:xfrm>
          <a:prstGeom prst="rect">
            <a:avLst/>
          </a:prstGeom>
          <a:noFill/>
          <a:ln w="38100">
            <a:solidFill>
              <a:srgbClr val="6C24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28674" name="Picture 5" descr="с"/>
          <p:cNvPicPr>
            <a:picLocks noChangeAspect="1" noChangeArrowheads="1"/>
          </p:cNvPicPr>
          <p:nvPr/>
        </p:nvPicPr>
        <p:blipFill>
          <a:blip r:embed="rId3"/>
          <a:srcRect/>
          <a:stretch>
            <a:fillRect/>
          </a:stretch>
        </p:blipFill>
        <p:spPr bwMode="auto">
          <a:xfrm>
            <a:off x="1143000" y="357188"/>
            <a:ext cx="6932613" cy="4511675"/>
          </a:xfrm>
          <a:prstGeom prst="rect">
            <a:avLst/>
          </a:prstGeom>
          <a:noFill/>
          <a:ln w="38100">
            <a:solidFill>
              <a:srgbClr val="6C2400"/>
            </a:solidFill>
            <a:miter lim="800000"/>
            <a:headEnd/>
            <a:tailEnd/>
          </a:ln>
        </p:spPr>
      </p:pic>
      <p:sp>
        <p:nvSpPr>
          <p:cNvPr id="28675" name="Rectangle 6"/>
          <p:cNvSpPr>
            <a:spLocks noChangeArrowheads="1"/>
          </p:cNvSpPr>
          <p:nvPr/>
        </p:nvSpPr>
        <p:spPr bwMode="auto">
          <a:xfrm>
            <a:off x="285750" y="5286375"/>
            <a:ext cx="8572500" cy="1323975"/>
          </a:xfrm>
          <a:prstGeom prst="rect">
            <a:avLst/>
          </a:prstGeom>
          <a:noFill/>
          <a:ln w="9525">
            <a:noFill/>
            <a:miter lim="800000"/>
            <a:headEnd/>
            <a:tailEnd/>
          </a:ln>
        </p:spPr>
        <p:txBody>
          <a:bodyPr>
            <a:spAutoFit/>
          </a:bodyPr>
          <a:lstStyle/>
          <a:p>
            <a:r>
              <a:rPr lang="ru-RU" sz="2000" b="1"/>
              <a:t>  С Гребневым Вася крепко подружился. Вместе они ходили на Часовенную гору, писали акварелью Красноярск, что раскинулся под ними. Вместе ездили на Енисей, к горным кряжам – Столбам, в тайгу. И понемногу приучался Вася рисовать с натуры.</a:t>
            </a:r>
          </a:p>
        </p:txBody>
      </p:sp>
      <p:sp>
        <p:nvSpPr>
          <p:cNvPr id="28676" name="Text Box 7"/>
          <p:cNvSpPr txBox="1">
            <a:spLocks noChangeArrowheads="1"/>
          </p:cNvSpPr>
          <p:nvPr/>
        </p:nvSpPr>
        <p:spPr bwMode="auto">
          <a:xfrm>
            <a:off x="1143000" y="4857750"/>
            <a:ext cx="6929438"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Одна из первых акварелей с натуры . Енисейский пейзаж.</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29698" name="Picture 5" descr="з"/>
          <p:cNvPicPr>
            <a:picLocks noChangeAspect="1" noChangeArrowheads="1"/>
          </p:cNvPicPr>
          <p:nvPr/>
        </p:nvPicPr>
        <p:blipFill>
          <a:blip r:embed="rId3"/>
          <a:srcRect/>
          <a:stretch>
            <a:fillRect/>
          </a:stretch>
        </p:blipFill>
        <p:spPr bwMode="auto">
          <a:xfrm>
            <a:off x="357188" y="214313"/>
            <a:ext cx="4429125" cy="5924550"/>
          </a:xfrm>
          <a:prstGeom prst="rect">
            <a:avLst/>
          </a:prstGeom>
          <a:noFill/>
          <a:ln w="38100">
            <a:solidFill>
              <a:srgbClr val="6C2400"/>
            </a:solidFill>
            <a:miter lim="800000"/>
            <a:headEnd/>
            <a:tailEnd/>
          </a:ln>
        </p:spPr>
      </p:pic>
      <p:sp>
        <p:nvSpPr>
          <p:cNvPr id="29699" name="Rectangle 4"/>
          <p:cNvSpPr>
            <a:spLocks noChangeArrowheads="1"/>
          </p:cNvSpPr>
          <p:nvPr/>
        </p:nvSpPr>
        <p:spPr bwMode="auto">
          <a:xfrm>
            <a:off x="5000625" y="3143250"/>
            <a:ext cx="3929063" cy="3478213"/>
          </a:xfrm>
          <a:prstGeom prst="rect">
            <a:avLst/>
          </a:prstGeom>
          <a:noFill/>
          <a:ln w="9525">
            <a:noFill/>
            <a:miter lim="800000"/>
            <a:headEnd/>
            <a:tailEnd/>
          </a:ln>
        </p:spPr>
        <p:txBody>
          <a:bodyPr anchor="ctr">
            <a:spAutoFit/>
          </a:bodyPr>
          <a:lstStyle/>
          <a:p>
            <a:r>
              <a:rPr lang="ru-RU" sz="2000" b="1"/>
              <a:t>   Вася умел во всё вглядываться. Покроется мать платком, а он глядит, как ложатся складки возле лица. На масленичном гулянье примечал раскрашенные дуги и резные передки у саней, запоминал узор на тюменском  ковре, которым крыта чья-нибудь кошева.</a:t>
            </a:r>
          </a:p>
        </p:txBody>
      </p:sp>
      <p:sp>
        <p:nvSpPr>
          <p:cNvPr id="29700" name="Text Box 8"/>
          <p:cNvSpPr txBox="1">
            <a:spLocks noChangeArrowheads="1"/>
          </p:cNvSpPr>
          <p:nvPr/>
        </p:nvSpPr>
        <p:spPr bwMode="auto">
          <a:xfrm>
            <a:off x="785813" y="6215063"/>
            <a:ext cx="3714750"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Казачка. Портрет Л.Т.Моториной</a:t>
            </a:r>
          </a:p>
        </p:txBody>
      </p:sp>
      <p:pic>
        <p:nvPicPr>
          <p:cNvPr id="29701" name="Picture 11" descr="у"/>
          <p:cNvPicPr>
            <a:picLocks noChangeAspect="1" noChangeArrowheads="1"/>
          </p:cNvPicPr>
          <p:nvPr/>
        </p:nvPicPr>
        <p:blipFill>
          <a:blip r:embed="rId4"/>
          <a:srcRect/>
          <a:stretch>
            <a:fillRect/>
          </a:stretch>
        </p:blipFill>
        <p:spPr bwMode="auto">
          <a:xfrm>
            <a:off x="6929438" y="214313"/>
            <a:ext cx="1922462" cy="2878137"/>
          </a:xfrm>
          <a:prstGeom prst="rect">
            <a:avLst/>
          </a:prstGeom>
          <a:noFill/>
          <a:ln w="38100">
            <a:solidFill>
              <a:srgbClr val="6C2400"/>
            </a:solidFill>
            <a:miter lim="800000"/>
            <a:headEnd/>
            <a:tailEnd/>
          </a:ln>
        </p:spPr>
      </p:pic>
      <p:sp>
        <p:nvSpPr>
          <p:cNvPr id="29702" name="Text Box 12"/>
          <p:cNvSpPr txBox="1">
            <a:spLocks noChangeArrowheads="1"/>
          </p:cNvSpPr>
          <p:nvPr/>
        </p:nvSpPr>
        <p:spPr bwMode="auto">
          <a:xfrm>
            <a:off x="5286375" y="214313"/>
            <a:ext cx="1714500" cy="13239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Фрагмент картины «Боярыня Морозова»</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7" name="Rectangle 15"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0722" name="Rectangle 4"/>
          <p:cNvSpPr>
            <a:spLocks noChangeArrowheads="1"/>
          </p:cNvSpPr>
          <p:nvPr/>
        </p:nvSpPr>
        <p:spPr bwMode="auto">
          <a:xfrm>
            <a:off x="250825" y="260350"/>
            <a:ext cx="8893175" cy="1006475"/>
          </a:xfrm>
          <a:prstGeom prst="rect">
            <a:avLst/>
          </a:prstGeom>
          <a:noFill/>
          <a:ln w="9525">
            <a:noFill/>
            <a:miter lim="800000"/>
            <a:headEnd/>
            <a:tailEnd/>
          </a:ln>
        </p:spPr>
        <p:txBody>
          <a:bodyPr>
            <a:spAutoFit/>
          </a:bodyPr>
          <a:lstStyle/>
          <a:p>
            <a:r>
              <a:rPr lang="ru-RU" sz="2000" b="1"/>
              <a:t>   Ничто не ускользало от Васиного жадного глаза, и всё откладывалось в благодарной памяти, чтобы потом, когда придёт время, ожить на холстах под кистью мастера.</a:t>
            </a:r>
          </a:p>
        </p:txBody>
      </p:sp>
      <p:pic>
        <p:nvPicPr>
          <p:cNvPr id="30723" name="Picture 5" descr="н"/>
          <p:cNvPicPr>
            <a:picLocks noChangeAspect="1" noChangeArrowheads="1"/>
          </p:cNvPicPr>
          <p:nvPr/>
        </p:nvPicPr>
        <p:blipFill>
          <a:blip r:embed="rId3"/>
          <a:srcRect/>
          <a:stretch>
            <a:fillRect/>
          </a:stretch>
        </p:blipFill>
        <p:spPr bwMode="auto">
          <a:xfrm>
            <a:off x="3203575" y="1484313"/>
            <a:ext cx="2527300" cy="3816350"/>
          </a:xfrm>
          <a:prstGeom prst="rect">
            <a:avLst/>
          </a:prstGeom>
          <a:noFill/>
          <a:ln w="38100">
            <a:solidFill>
              <a:srgbClr val="6C2400"/>
            </a:solidFill>
            <a:miter lim="800000"/>
            <a:headEnd/>
            <a:tailEnd/>
          </a:ln>
        </p:spPr>
      </p:pic>
      <p:pic>
        <p:nvPicPr>
          <p:cNvPr id="30724" name="Picture 7" descr="65"/>
          <p:cNvPicPr>
            <a:picLocks noChangeAspect="1" noChangeArrowheads="1"/>
          </p:cNvPicPr>
          <p:nvPr/>
        </p:nvPicPr>
        <p:blipFill>
          <a:blip r:embed="rId4"/>
          <a:srcRect/>
          <a:stretch>
            <a:fillRect/>
          </a:stretch>
        </p:blipFill>
        <p:spPr bwMode="auto">
          <a:xfrm>
            <a:off x="6084888" y="2852738"/>
            <a:ext cx="2740025" cy="3168650"/>
          </a:xfrm>
          <a:prstGeom prst="rect">
            <a:avLst/>
          </a:prstGeom>
          <a:noFill/>
          <a:ln w="38100">
            <a:solidFill>
              <a:srgbClr val="6C2400"/>
            </a:solidFill>
            <a:miter lim="800000"/>
            <a:headEnd/>
            <a:tailEnd/>
          </a:ln>
        </p:spPr>
      </p:pic>
      <p:pic>
        <p:nvPicPr>
          <p:cNvPr id="30725" name="Picture 9" descr="25"/>
          <p:cNvPicPr>
            <a:picLocks noChangeAspect="1" noChangeArrowheads="1"/>
          </p:cNvPicPr>
          <p:nvPr/>
        </p:nvPicPr>
        <p:blipFill>
          <a:blip r:embed="rId5">
            <a:lum bright="6000" contrast="6000"/>
          </a:blip>
          <a:srcRect/>
          <a:stretch>
            <a:fillRect/>
          </a:stretch>
        </p:blipFill>
        <p:spPr bwMode="auto">
          <a:xfrm>
            <a:off x="468313" y="1412875"/>
            <a:ext cx="2328862" cy="3357563"/>
          </a:xfrm>
          <a:prstGeom prst="rect">
            <a:avLst/>
          </a:prstGeom>
          <a:noFill/>
          <a:ln w="38100">
            <a:solidFill>
              <a:srgbClr val="6C2400"/>
            </a:solidFill>
            <a:miter lim="800000"/>
            <a:headEnd/>
            <a:tailEnd/>
          </a:ln>
        </p:spPr>
      </p:pic>
      <p:sp>
        <p:nvSpPr>
          <p:cNvPr id="30726" name="Text Box 10"/>
          <p:cNvSpPr txBox="1">
            <a:spLocks noChangeArrowheads="1"/>
          </p:cNvSpPr>
          <p:nvPr/>
        </p:nvSpPr>
        <p:spPr bwMode="auto">
          <a:xfrm>
            <a:off x="971550" y="4797425"/>
            <a:ext cx="1223963"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Огородник</a:t>
            </a:r>
          </a:p>
        </p:txBody>
      </p:sp>
      <p:sp>
        <p:nvSpPr>
          <p:cNvPr id="30727" name="Text Box 11"/>
          <p:cNvSpPr txBox="1">
            <a:spLocks noChangeArrowheads="1"/>
          </p:cNvSpPr>
          <p:nvPr/>
        </p:nvSpPr>
        <p:spPr bwMode="auto">
          <a:xfrm>
            <a:off x="6732588" y="6165850"/>
            <a:ext cx="165576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Этюд царевны</a:t>
            </a:r>
          </a:p>
        </p:txBody>
      </p:sp>
      <p:sp>
        <p:nvSpPr>
          <p:cNvPr id="30728" name="Text Box 12"/>
          <p:cNvSpPr txBox="1">
            <a:spLocks noChangeArrowheads="1"/>
          </p:cNvSpPr>
          <p:nvPr/>
        </p:nvSpPr>
        <p:spPr bwMode="auto">
          <a:xfrm>
            <a:off x="3276600" y="5434013"/>
            <a:ext cx="2303463"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Горожанка. Портрет А.И.Емельяновой.</a:t>
            </a:r>
          </a:p>
        </p:txBody>
      </p:sp>
      <p:pic>
        <p:nvPicPr>
          <p:cNvPr id="30729" name="Picture 13" descr="ED00182_"/>
          <p:cNvPicPr>
            <a:picLocks noChangeAspect="1" noChangeArrowheads="1"/>
          </p:cNvPicPr>
          <p:nvPr/>
        </p:nvPicPr>
        <p:blipFill>
          <a:blip r:embed="rId6"/>
          <a:srcRect/>
          <a:stretch>
            <a:fillRect/>
          </a:stretch>
        </p:blipFill>
        <p:spPr bwMode="auto">
          <a:xfrm rot="4693536">
            <a:off x="6777038" y="833438"/>
            <a:ext cx="1150937" cy="2230437"/>
          </a:xfrm>
          <a:prstGeom prst="rect">
            <a:avLst/>
          </a:prstGeom>
          <a:noFill/>
          <a:ln w="9525">
            <a:noFill/>
            <a:miter lim="800000"/>
            <a:headEnd/>
            <a:tailEnd/>
          </a:ln>
        </p:spPr>
      </p:pic>
      <p:pic>
        <p:nvPicPr>
          <p:cNvPr id="30730" name="Picture 16" descr="PAINTBRH"/>
          <p:cNvPicPr>
            <a:picLocks noChangeAspect="1" noChangeArrowheads="1"/>
          </p:cNvPicPr>
          <p:nvPr/>
        </p:nvPicPr>
        <p:blipFill>
          <a:blip r:embed="rId7"/>
          <a:srcRect/>
          <a:stretch>
            <a:fillRect/>
          </a:stretch>
        </p:blipFill>
        <p:spPr bwMode="auto">
          <a:xfrm rot="-4572105">
            <a:off x="4433094" y="5512594"/>
            <a:ext cx="133350" cy="1871662"/>
          </a:xfrm>
          <a:prstGeom prst="rect">
            <a:avLst/>
          </a:prstGeom>
          <a:noFill/>
          <a:ln w="9525">
            <a:noFill/>
            <a:miter lim="800000"/>
            <a:headEnd/>
            <a:tailEnd/>
          </a:ln>
        </p:spPr>
      </p:pic>
      <p:pic>
        <p:nvPicPr>
          <p:cNvPr id="30731" name="Picture 17" descr="Print0003"/>
          <p:cNvPicPr>
            <a:picLocks noChangeAspect="1" noChangeArrowheads="1"/>
          </p:cNvPicPr>
          <p:nvPr/>
        </p:nvPicPr>
        <p:blipFill>
          <a:blip r:embed="rId8"/>
          <a:srcRect/>
          <a:stretch>
            <a:fillRect/>
          </a:stretch>
        </p:blipFill>
        <p:spPr bwMode="auto">
          <a:xfrm>
            <a:off x="900113" y="5229225"/>
            <a:ext cx="1439862" cy="1081088"/>
          </a:xfrm>
          <a:prstGeom prst="rect">
            <a:avLst/>
          </a:prstGeom>
          <a:noFill/>
          <a:ln w="38100">
            <a:solidFill>
              <a:srgbClr val="993300"/>
            </a:solidFill>
            <a:miter lim="800000"/>
            <a:headEnd/>
            <a:tailEnd/>
          </a:ln>
        </p:spPr>
      </p:pic>
      <p:sp>
        <p:nvSpPr>
          <p:cNvPr id="30732" name="Text Box 18"/>
          <p:cNvSpPr txBox="1">
            <a:spLocks noChangeArrowheads="1"/>
          </p:cNvSpPr>
          <p:nvPr/>
        </p:nvSpPr>
        <p:spPr bwMode="auto">
          <a:xfrm>
            <a:off x="900113" y="6308725"/>
            <a:ext cx="143986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Изба. Этюд.</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9940" name="Rectangle 4"/>
          <p:cNvSpPr>
            <a:spLocks noChangeArrowheads="1"/>
          </p:cNvSpPr>
          <p:nvPr/>
        </p:nvSpPr>
        <p:spPr bwMode="auto">
          <a:xfrm>
            <a:off x="179388" y="188913"/>
            <a:ext cx="8785225" cy="2246312"/>
          </a:xfrm>
          <a:prstGeom prst="rect">
            <a:avLst/>
          </a:prstGeom>
          <a:noFill/>
          <a:ln w="9525">
            <a:noFill/>
            <a:miter lim="800000"/>
            <a:headEnd/>
            <a:tailEnd/>
          </a:ln>
          <a:effectLst/>
        </p:spPr>
        <p:txBody>
          <a:bodyPr anchor="ctr">
            <a:spAutoFit/>
          </a:bodyPr>
          <a:lstStyle/>
          <a:p>
            <a:pPr>
              <a:tabLst>
                <a:tab pos="228600" algn="l"/>
              </a:tabLst>
              <a:defRPr/>
            </a:pPr>
            <a:r>
              <a:rPr lang="ru-RU" sz="2000" b="1" dirty="0"/>
              <a:t>   Пришла весна 1861 года. Вася с отличными отметками закончил школу. </a:t>
            </a:r>
            <a:r>
              <a:rPr lang="ru-RU" sz="2000" b="1" dirty="0"/>
              <a:t>В </a:t>
            </a:r>
            <a:r>
              <a:rPr lang="ru-RU" sz="2000" b="1" dirty="0"/>
              <a:t>день окончания школы заместителю губернатора </a:t>
            </a:r>
            <a:r>
              <a:rPr lang="ru-RU" sz="2000" b="1" dirty="0" err="1"/>
              <a:t>Родикову</a:t>
            </a:r>
            <a:r>
              <a:rPr lang="ru-RU" sz="2000" b="1" dirty="0"/>
              <a:t> была преподнесена акварель, изображавшая букет живых цветов. Старик надел очки и долго, с интересом рассматривал рисунок, потом спросил:«Кто рисовал?»</a:t>
            </a:r>
          </a:p>
          <a:p>
            <a:pPr>
              <a:tabLst>
                <a:tab pos="228600" algn="l"/>
              </a:tabLst>
              <a:defRPr/>
            </a:pPr>
            <a:r>
              <a:rPr lang="ru-RU" sz="2000" b="1" dirty="0"/>
              <a:t>   К нему подвели Васю Сурикова. Старик поглядел на него поверх очков и сказал: </a:t>
            </a:r>
            <a:r>
              <a:rPr lang="ru-RU" sz="2000" b="1" dirty="0">
                <a:solidFill>
                  <a:srgbClr val="A50021"/>
                </a:solidFill>
                <a:effectLst>
                  <a:outerShdw blurRad="38100" dist="38100" dir="2700000" algn="tl">
                    <a:srgbClr val="C0C0C0"/>
                  </a:outerShdw>
                </a:effectLst>
              </a:rPr>
              <a:t>«Ты будешь художником</a:t>
            </a:r>
            <a:r>
              <a:rPr lang="ru-RU" sz="2000" b="1" dirty="0">
                <a:solidFill>
                  <a:srgbClr val="A50021"/>
                </a:solidFill>
                <a:effectLst>
                  <a:outerShdw blurRad="38100" dist="38100" dir="2700000" algn="tl">
                    <a:srgbClr val="C0C0C0"/>
                  </a:outerShdw>
                </a:effectLst>
              </a:rPr>
              <a:t>».</a:t>
            </a:r>
            <a:endParaRPr lang="ru-RU" sz="2000" b="1" dirty="0">
              <a:solidFill>
                <a:srgbClr val="A50021"/>
              </a:solidFill>
              <a:effectLst>
                <a:outerShdw blurRad="38100" dist="38100" dir="2700000" algn="tl">
                  <a:srgbClr val="C0C0C0"/>
                </a:outerShdw>
              </a:effectLst>
            </a:endParaRPr>
          </a:p>
        </p:txBody>
      </p:sp>
      <p:pic>
        <p:nvPicPr>
          <p:cNvPr id="31747" name="Picture 9" descr="нг"/>
          <p:cNvPicPr>
            <a:picLocks noChangeAspect="1" noChangeArrowheads="1"/>
          </p:cNvPicPr>
          <p:nvPr/>
        </p:nvPicPr>
        <p:blipFill>
          <a:blip r:embed="rId3">
            <a:lum bright="6000" contrast="6000"/>
          </a:blip>
          <a:srcRect/>
          <a:stretch>
            <a:fillRect/>
          </a:stretch>
        </p:blipFill>
        <p:spPr bwMode="auto">
          <a:xfrm>
            <a:off x="714375" y="2500313"/>
            <a:ext cx="7786688" cy="3133725"/>
          </a:xfrm>
          <a:prstGeom prst="rect">
            <a:avLst/>
          </a:prstGeom>
          <a:noFill/>
          <a:ln w="38100">
            <a:solidFill>
              <a:srgbClr val="6C2400"/>
            </a:solidFill>
            <a:miter lim="800000"/>
            <a:headEnd/>
            <a:tailEnd/>
          </a:ln>
        </p:spPr>
      </p:pic>
      <p:sp>
        <p:nvSpPr>
          <p:cNvPr id="31748" name="Text Box 10"/>
          <p:cNvSpPr txBox="1">
            <a:spLocks noChangeArrowheads="1"/>
          </p:cNvSpPr>
          <p:nvPr/>
        </p:nvSpPr>
        <p:spPr bwMode="auto">
          <a:xfrm>
            <a:off x="642938" y="5643563"/>
            <a:ext cx="7929562" cy="10064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Сибирские просторы дороги сердцу художника. Вдали Саяны с дремучими лесами, квадраты вспаханных и засеянных полей на склонах…До конца жизни своей Суриков был предан родному краю.</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11" name="Rectangle 7" descr="Полотно"/>
          <p:cNvSpPr>
            <a:spLocks noChangeArrowheads="1"/>
          </p:cNvSpPr>
          <p:nvPr/>
        </p:nvSpPr>
        <p:spPr bwMode="auto">
          <a:xfrm>
            <a:off x="755650" y="0"/>
            <a:ext cx="8388350" cy="6858000"/>
          </a:xfrm>
          <a:prstGeom prst="rect">
            <a:avLst/>
          </a:prstGeom>
          <a:blipFill dpi="0" rotWithShape="1">
            <a:blip r:embed="rId3"/>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14339" name="Oval 10" descr="3"/>
          <p:cNvSpPr>
            <a:spLocks noGrp="1" noChangeAspect="1" noChangeArrowheads="1"/>
          </p:cNvSpPr>
          <p:nvPr isPhoto="1"/>
        </p:nvSpPr>
        <p:spPr bwMode="auto">
          <a:xfrm>
            <a:off x="3541713" y="549275"/>
            <a:ext cx="2546350" cy="3311525"/>
          </a:xfrm>
          <a:prstGeom prst="ellipse">
            <a:avLst/>
          </a:prstGeom>
          <a:blipFill dpi="0" rotWithShape="1">
            <a:blip r:embed="rId4"/>
            <a:srcRect/>
            <a:stretch>
              <a:fillRect/>
            </a:stretch>
          </a:blipFill>
          <a:ln w="38100">
            <a:solidFill>
              <a:srgbClr val="6C2400"/>
            </a:solidFill>
            <a:round/>
            <a:headEnd/>
            <a:tailEnd/>
          </a:ln>
        </p:spPr>
        <p:txBody>
          <a:bodyPr/>
          <a:lstStyle/>
          <a:p>
            <a:endParaRPr lang="ru-RU"/>
          </a:p>
        </p:txBody>
      </p:sp>
      <p:sp>
        <p:nvSpPr>
          <p:cNvPr id="14340" name="WordArt 11"/>
          <p:cNvSpPr>
            <a:spLocks noChangeArrowheads="1" noChangeShapeType="1" noTextEdit="1"/>
          </p:cNvSpPr>
          <p:nvPr/>
        </p:nvSpPr>
        <p:spPr bwMode="auto">
          <a:xfrm>
            <a:off x="1692275" y="4868863"/>
            <a:ext cx="6480175" cy="936625"/>
          </a:xfrm>
          <a:prstGeom prst="rect">
            <a:avLst/>
          </a:prstGeom>
        </p:spPr>
        <p:txBody>
          <a:bodyPr wrap="none" fromWordArt="1">
            <a:prstTxWarp prst="textPlain">
              <a:avLst>
                <a:gd name="adj" fmla="val 50000"/>
              </a:avLst>
            </a:prstTxWarp>
          </a:bodyPr>
          <a:lstStyle/>
          <a:p>
            <a:pPr algn="ctr"/>
            <a:r>
              <a:rPr lang="ru-RU" sz="3600" b="1" kern="10">
                <a:ln w="9525">
                  <a:solidFill>
                    <a:srgbClr val="6C2400"/>
                  </a:solidFill>
                  <a:round/>
                  <a:headEnd/>
                  <a:tailEnd/>
                </a:ln>
                <a:solidFill>
                  <a:srgbClr val="996633"/>
                </a:solidFill>
                <a:effectLst>
                  <a:outerShdw dist="53882" dir="2700000" algn="ctr" rotWithShape="0">
                    <a:schemeClr val="tx1"/>
                  </a:outerShdw>
                </a:effectLst>
                <a:latin typeface="Monotype Corsiva"/>
              </a:rPr>
              <a:t>Василий Суриков</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Rectangle 12"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2770" name="Rectangle 5"/>
          <p:cNvSpPr>
            <a:spLocks noChangeArrowheads="1"/>
          </p:cNvSpPr>
          <p:nvPr/>
        </p:nvSpPr>
        <p:spPr bwMode="auto">
          <a:xfrm>
            <a:off x="323850" y="188913"/>
            <a:ext cx="8569325" cy="1016000"/>
          </a:xfrm>
          <a:prstGeom prst="rect">
            <a:avLst/>
          </a:prstGeom>
          <a:noFill/>
          <a:ln w="9525">
            <a:noFill/>
            <a:miter lim="800000"/>
            <a:headEnd/>
            <a:tailEnd/>
          </a:ln>
        </p:spPr>
        <p:txBody>
          <a:bodyPr>
            <a:spAutoFit/>
          </a:bodyPr>
          <a:lstStyle/>
          <a:p>
            <a:r>
              <a:rPr lang="ru-RU" sz="2000" b="1"/>
              <a:t>   После смерти отца жили трудно, поэтому пришлось Васе бросить училище – надо было зарабатывать на хлеб. Он устроился в губернский совет на должность писца.</a:t>
            </a:r>
          </a:p>
        </p:txBody>
      </p:sp>
      <p:pic>
        <p:nvPicPr>
          <p:cNvPr id="32771" name="Picture 6" descr="зъ"/>
          <p:cNvPicPr>
            <a:picLocks noChangeAspect="1" noChangeArrowheads="1"/>
          </p:cNvPicPr>
          <p:nvPr/>
        </p:nvPicPr>
        <p:blipFill>
          <a:blip r:embed="rId3"/>
          <a:srcRect/>
          <a:stretch>
            <a:fillRect/>
          </a:stretch>
        </p:blipFill>
        <p:spPr bwMode="auto">
          <a:xfrm>
            <a:off x="6429375" y="2786063"/>
            <a:ext cx="2414588" cy="3238500"/>
          </a:xfrm>
          <a:prstGeom prst="rect">
            <a:avLst/>
          </a:prstGeom>
          <a:noFill/>
          <a:ln w="38100">
            <a:solidFill>
              <a:srgbClr val="6C2400"/>
            </a:solidFill>
            <a:miter lim="800000"/>
            <a:headEnd/>
            <a:tailEnd/>
          </a:ln>
        </p:spPr>
      </p:pic>
      <p:sp>
        <p:nvSpPr>
          <p:cNvPr id="32772" name="Text Box 11"/>
          <p:cNvSpPr txBox="1">
            <a:spLocks noChangeArrowheads="1"/>
          </p:cNvSpPr>
          <p:nvPr/>
        </p:nvSpPr>
        <p:spPr bwMode="auto">
          <a:xfrm>
            <a:off x="6370638" y="6143625"/>
            <a:ext cx="277336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Е.А.Рачковской</a:t>
            </a:r>
          </a:p>
        </p:txBody>
      </p:sp>
      <p:pic>
        <p:nvPicPr>
          <p:cNvPr id="32773" name="Picture 14" descr="я"/>
          <p:cNvPicPr>
            <a:picLocks noChangeAspect="1" noChangeArrowheads="1"/>
          </p:cNvPicPr>
          <p:nvPr/>
        </p:nvPicPr>
        <p:blipFill>
          <a:blip r:embed="rId4"/>
          <a:srcRect/>
          <a:stretch>
            <a:fillRect/>
          </a:stretch>
        </p:blipFill>
        <p:spPr bwMode="auto">
          <a:xfrm>
            <a:off x="3357563" y="1785938"/>
            <a:ext cx="2824162" cy="2881312"/>
          </a:xfrm>
          <a:prstGeom prst="rect">
            <a:avLst/>
          </a:prstGeom>
          <a:noFill/>
          <a:ln w="38100">
            <a:solidFill>
              <a:srgbClr val="6C2400"/>
            </a:solidFill>
            <a:miter lim="800000"/>
            <a:headEnd/>
            <a:tailEnd/>
          </a:ln>
        </p:spPr>
      </p:pic>
      <p:pic>
        <p:nvPicPr>
          <p:cNvPr id="32774" name="Picture 15" descr="гш"/>
          <p:cNvPicPr>
            <a:picLocks noChangeAspect="1" noChangeArrowheads="1"/>
          </p:cNvPicPr>
          <p:nvPr/>
        </p:nvPicPr>
        <p:blipFill>
          <a:blip r:embed="rId5">
            <a:lum bright="6000" contrast="6000"/>
          </a:blip>
          <a:srcRect/>
          <a:stretch>
            <a:fillRect/>
          </a:stretch>
        </p:blipFill>
        <p:spPr bwMode="auto">
          <a:xfrm>
            <a:off x="428625" y="2714625"/>
            <a:ext cx="2659063" cy="3313113"/>
          </a:xfrm>
          <a:prstGeom prst="rect">
            <a:avLst/>
          </a:prstGeom>
          <a:noFill/>
          <a:ln w="38100">
            <a:solidFill>
              <a:srgbClr val="6C2400"/>
            </a:solidFill>
            <a:miter lim="800000"/>
            <a:headEnd/>
            <a:tailEnd/>
          </a:ln>
        </p:spPr>
      </p:pic>
      <p:sp>
        <p:nvSpPr>
          <p:cNvPr id="32775" name="Text Box 16"/>
          <p:cNvSpPr txBox="1">
            <a:spLocks noChangeArrowheads="1"/>
          </p:cNvSpPr>
          <p:nvPr/>
        </p:nvSpPr>
        <p:spPr bwMode="auto">
          <a:xfrm>
            <a:off x="1000125" y="6143625"/>
            <a:ext cx="1944688"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Брат Саша</a:t>
            </a:r>
          </a:p>
        </p:txBody>
      </p:sp>
      <p:sp>
        <p:nvSpPr>
          <p:cNvPr id="32776" name="Text Box 17"/>
          <p:cNvSpPr txBox="1">
            <a:spLocks noChangeArrowheads="1"/>
          </p:cNvSpPr>
          <p:nvPr/>
        </p:nvSpPr>
        <p:spPr bwMode="auto">
          <a:xfrm>
            <a:off x="3500438" y="4714875"/>
            <a:ext cx="2592387" cy="701675"/>
          </a:xfrm>
          <a:prstGeom prst="rect">
            <a:avLst/>
          </a:prstGeom>
          <a:noFill/>
          <a:ln w="9525">
            <a:noFill/>
            <a:miter lim="800000"/>
            <a:headEnd/>
            <a:tailEnd/>
          </a:ln>
        </p:spPr>
        <p:txBody>
          <a:bodyPr>
            <a:spAutoFit/>
          </a:bodyPr>
          <a:lstStyle/>
          <a:p>
            <a:pPr>
              <a:spcBef>
                <a:spcPct val="50000"/>
              </a:spcBef>
            </a:pPr>
            <a:r>
              <a:rPr lang="ru-RU" sz="2000" b="1">
                <a:latin typeface="Monotype Corsiva" pitchFamily="66" charset="0"/>
              </a:rPr>
              <a:t>Сестра Катя с мужем – Сергеем Виноградовым</a:t>
            </a:r>
          </a:p>
        </p:txBody>
      </p:sp>
      <p:pic>
        <p:nvPicPr>
          <p:cNvPr id="32777" name="Picture 18" descr="ED00085_"/>
          <p:cNvPicPr>
            <a:picLocks noChangeAspect="1" noChangeArrowheads="1"/>
          </p:cNvPicPr>
          <p:nvPr/>
        </p:nvPicPr>
        <p:blipFill>
          <a:blip r:embed="rId6"/>
          <a:srcRect/>
          <a:stretch>
            <a:fillRect/>
          </a:stretch>
        </p:blipFill>
        <p:spPr bwMode="auto">
          <a:xfrm rot="225103">
            <a:off x="7540625" y="952500"/>
            <a:ext cx="782638" cy="12334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5" name="Rectangle 2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3794" name="Rectangle 4"/>
          <p:cNvSpPr>
            <a:spLocks noChangeArrowheads="1"/>
          </p:cNvSpPr>
          <p:nvPr/>
        </p:nvSpPr>
        <p:spPr bwMode="auto">
          <a:xfrm>
            <a:off x="1042988" y="1503363"/>
            <a:ext cx="6457950" cy="366712"/>
          </a:xfrm>
          <a:prstGeom prst="rect">
            <a:avLst/>
          </a:prstGeom>
          <a:noFill/>
          <a:ln w="9525">
            <a:noFill/>
            <a:miter lim="800000"/>
            <a:headEnd/>
            <a:tailEnd/>
          </a:ln>
        </p:spPr>
        <p:txBody>
          <a:bodyPr anchor="ctr">
            <a:spAutoFit/>
          </a:bodyPr>
          <a:lstStyle/>
          <a:p>
            <a:pPr algn="ctr">
              <a:tabLst>
                <a:tab pos="228600" algn="l"/>
              </a:tabLst>
            </a:pPr>
            <a:r>
              <a:rPr lang="ru-RU"/>
              <a:t>   </a:t>
            </a:r>
          </a:p>
        </p:txBody>
      </p:sp>
      <p:sp>
        <p:nvSpPr>
          <p:cNvPr id="33795" name="Rectangle 5"/>
          <p:cNvSpPr>
            <a:spLocks noChangeArrowheads="1"/>
          </p:cNvSpPr>
          <p:nvPr/>
        </p:nvSpPr>
        <p:spPr bwMode="auto">
          <a:xfrm>
            <a:off x="357188" y="357188"/>
            <a:ext cx="4286250" cy="1938337"/>
          </a:xfrm>
          <a:prstGeom prst="rect">
            <a:avLst/>
          </a:prstGeom>
          <a:noFill/>
          <a:ln w="9525">
            <a:noFill/>
            <a:miter lim="800000"/>
            <a:headEnd/>
            <a:tailEnd/>
          </a:ln>
        </p:spPr>
        <p:txBody>
          <a:bodyPr>
            <a:spAutoFit/>
          </a:bodyPr>
          <a:lstStyle/>
          <a:p>
            <a:r>
              <a:rPr lang="ru-RU" sz="2000" b="1"/>
              <a:t>  Канцелярская работа сушила Васину душу, он изнывал от тоски, ему хотелось писать, хотелось учиться, но ничего впереди не предвиделось. И вдруг повезло. Помогла… муха!</a:t>
            </a:r>
          </a:p>
        </p:txBody>
      </p:sp>
      <p:pic>
        <p:nvPicPr>
          <p:cNvPr id="41999" name="Picture 15" descr="101059_thum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28521">
            <a:off x="1727200" y="2878138"/>
            <a:ext cx="1085850" cy="693737"/>
          </a:xfrm>
          <a:prstGeom prst="rect">
            <a:avLst/>
          </a:prstGeom>
          <a:noFill/>
          <a:ln w="9525">
            <a:noFill/>
            <a:miter lim="800000"/>
            <a:headEnd/>
            <a:tailEnd/>
          </a:ln>
        </p:spPr>
      </p:pic>
      <p:pic>
        <p:nvPicPr>
          <p:cNvPr id="33797" name="Picture 17" descr="ен"/>
          <p:cNvPicPr>
            <a:picLocks noChangeAspect="1" noChangeArrowheads="1"/>
          </p:cNvPicPr>
          <p:nvPr/>
        </p:nvPicPr>
        <p:blipFill>
          <a:blip r:embed="rId4"/>
          <a:srcRect/>
          <a:stretch>
            <a:fillRect/>
          </a:stretch>
        </p:blipFill>
        <p:spPr bwMode="auto">
          <a:xfrm>
            <a:off x="4857750" y="133350"/>
            <a:ext cx="3995738" cy="6173788"/>
          </a:xfrm>
          <a:prstGeom prst="rect">
            <a:avLst/>
          </a:prstGeom>
          <a:noFill/>
          <a:ln w="38100">
            <a:solidFill>
              <a:srgbClr val="6C2400"/>
            </a:solidFill>
            <a:miter lim="800000"/>
            <a:headEnd/>
            <a:tailEnd/>
          </a:ln>
        </p:spPr>
      </p:pic>
      <p:sp>
        <p:nvSpPr>
          <p:cNvPr id="42003" name="Rectangle 19"/>
          <p:cNvSpPr>
            <a:spLocks noChangeArrowheads="1"/>
          </p:cNvSpPr>
          <p:nvPr/>
        </p:nvSpPr>
        <p:spPr bwMode="auto">
          <a:xfrm>
            <a:off x="357188" y="3929063"/>
            <a:ext cx="4071937" cy="2246312"/>
          </a:xfrm>
          <a:prstGeom prst="rect">
            <a:avLst/>
          </a:prstGeom>
          <a:noFill/>
          <a:ln w="9525">
            <a:noFill/>
            <a:miter lim="800000"/>
            <a:headEnd/>
            <a:tailEnd/>
          </a:ln>
          <a:effectLst/>
        </p:spPr>
        <p:txBody>
          <a:bodyPr>
            <a:spAutoFit/>
          </a:bodyPr>
          <a:lstStyle/>
          <a:p>
            <a:pPr>
              <a:defRPr/>
            </a:pPr>
            <a:r>
              <a:rPr lang="ru-RU" sz="2000" b="1" dirty="0"/>
              <a:t>  На какой-то деловой бумаге нарисовал Вася муху, и так точно, что столоначальник решил сыграть шутку и подложил эту бумагу на стол губернатору </a:t>
            </a:r>
            <a:r>
              <a:rPr lang="ru-RU" sz="2000" b="1" dirty="0">
                <a:solidFill>
                  <a:srgbClr val="A50021"/>
                </a:solidFill>
                <a:effectLst>
                  <a:outerShdw blurRad="38100" dist="38100" dir="2700000" algn="tl">
                    <a:srgbClr val="C0C0C0"/>
                  </a:outerShdw>
                </a:effectLst>
              </a:rPr>
              <a:t>Павлу Николаевичу Замятину.</a:t>
            </a:r>
          </a:p>
        </p:txBody>
      </p:sp>
      <p:sp>
        <p:nvSpPr>
          <p:cNvPr id="33799" name="Text Box 20"/>
          <p:cNvSpPr txBox="1">
            <a:spLocks noChangeArrowheads="1"/>
          </p:cNvSpPr>
          <p:nvPr/>
        </p:nvSpPr>
        <p:spPr bwMode="auto">
          <a:xfrm>
            <a:off x="5929313" y="6286500"/>
            <a:ext cx="1944687"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Молодой Суриков.</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4818" name="Rectangle 4"/>
          <p:cNvSpPr>
            <a:spLocks noChangeArrowheads="1"/>
          </p:cNvSpPr>
          <p:nvPr/>
        </p:nvSpPr>
        <p:spPr bwMode="auto">
          <a:xfrm>
            <a:off x="285750" y="857250"/>
            <a:ext cx="3606800" cy="5016500"/>
          </a:xfrm>
          <a:prstGeom prst="rect">
            <a:avLst/>
          </a:prstGeom>
          <a:noFill/>
          <a:ln w="9525">
            <a:noFill/>
            <a:miter lim="800000"/>
            <a:headEnd/>
            <a:tailEnd/>
          </a:ln>
        </p:spPr>
        <p:txBody>
          <a:bodyPr>
            <a:spAutoFit/>
          </a:bodyPr>
          <a:lstStyle/>
          <a:p>
            <a:r>
              <a:rPr lang="ru-RU" sz="2000" b="1"/>
              <a:t>   Вася принес губернатору папку со своими рисунками; среди них был акварельный портрет самого Замятина. Все это Замятин отослал в Петербург, в                                           Академию художеств.        Через несколько                                    месяцев пришел ответ, что в Академии                                            согласны взять Сурикова в число учеников,                                      но на содержание и дорогу средств                                              отпустить они  не могут.</a:t>
            </a:r>
          </a:p>
        </p:txBody>
      </p:sp>
      <p:pic>
        <p:nvPicPr>
          <p:cNvPr id="34819" name="Picture 5" descr="ч"/>
          <p:cNvPicPr>
            <a:picLocks noChangeAspect="1" noChangeArrowheads="1"/>
          </p:cNvPicPr>
          <p:nvPr/>
        </p:nvPicPr>
        <p:blipFill>
          <a:blip r:embed="rId3"/>
          <a:srcRect/>
          <a:stretch>
            <a:fillRect/>
          </a:stretch>
        </p:blipFill>
        <p:spPr bwMode="auto">
          <a:xfrm>
            <a:off x="4143375" y="285750"/>
            <a:ext cx="4583113" cy="5707063"/>
          </a:xfrm>
          <a:prstGeom prst="rect">
            <a:avLst/>
          </a:prstGeom>
          <a:noFill/>
          <a:ln w="38100">
            <a:solidFill>
              <a:srgbClr val="6C2400"/>
            </a:solidFill>
            <a:miter lim="800000"/>
            <a:headEnd/>
            <a:tailEnd/>
          </a:ln>
        </p:spPr>
      </p:pic>
      <p:sp>
        <p:nvSpPr>
          <p:cNvPr id="34820" name="Rectangle 6"/>
          <p:cNvSpPr>
            <a:spLocks noChangeArrowheads="1"/>
          </p:cNvSpPr>
          <p:nvPr/>
        </p:nvSpPr>
        <p:spPr bwMode="auto">
          <a:xfrm>
            <a:off x="4000500" y="6000750"/>
            <a:ext cx="4929188"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Тот самый портрет    Замятина, который Суриков сделал юношей.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35842" name="Picture 6" descr="м"/>
          <p:cNvPicPr>
            <a:picLocks noChangeAspect="1" noChangeArrowheads="1"/>
          </p:cNvPicPr>
          <p:nvPr/>
        </p:nvPicPr>
        <p:blipFill>
          <a:blip r:embed="rId3"/>
          <a:srcRect/>
          <a:stretch>
            <a:fillRect/>
          </a:stretch>
        </p:blipFill>
        <p:spPr bwMode="auto">
          <a:xfrm>
            <a:off x="357188" y="285750"/>
            <a:ext cx="4214812" cy="5976938"/>
          </a:xfrm>
          <a:prstGeom prst="rect">
            <a:avLst/>
          </a:prstGeom>
          <a:noFill/>
          <a:ln w="38100">
            <a:solidFill>
              <a:srgbClr val="6C2400"/>
            </a:solidFill>
            <a:miter lim="800000"/>
            <a:headEnd/>
            <a:tailEnd/>
          </a:ln>
        </p:spPr>
      </p:pic>
      <p:sp>
        <p:nvSpPr>
          <p:cNvPr id="35843" name="Text Box 7"/>
          <p:cNvSpPr txBox="1">
            <a:spLocks noChangeArrowheads="1"/>
          </p:cNvSpPr>
          <p:nvPr/>
        </p:nvSpPr>
        <p:spPr bwMode="auto">
          <a:xfrm>
            <a:off x="1643063" y="6286500"/>
            <a:ext cx="158432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П.И.Кузнецов</a:t>
            </a:r>
          </a:p>
        </p:txBody>
      </p:sp>
      <p:sp>
        <p:nvSpPr>
          <p:cNvPr id="44040" name="Text Box 8"/>
          <p:cNvSpPr txBox="1">
            <a:spLocks noChangeArrowheads="1"/>
          </p:cNvSpPr>
          <p:nvPr/>
        </p:nvSpPr>
        <p:spPr bwMode="auto">
          <a:xfrm>
            <a:off x="5357813" y="357188"/>
            <a:ext cx="3249612" cy="5940425"/>
          </a:xfrm>
          <a:prstGeom prst="rect">
            <a:avLst/>
          </a:prstGeom>
          <a:noFill/>
          <a:ln w="9525">
            <a:noFill/>
            <a:miter lim="800000"/>
            <a:headEnd/>
            <a:tailEnd/>
          </a:ln>
          <a:effectLst/>
        </p:spPr>
        <p:txBody>
          <a:bodyPr>
            <a:spAutoFit/>
          </a:bodyPr>
          <a:lstStyle/>
          <a:p>
            <a:pPr>
              <a:spcBef>
                <a:spcPct val="50000"/>
              </a:spcBef>
              <a:defRPr/>
            </a:pPr>
            <a:r>
              <a:rPr lang="ru-RU" dirty="0"/>
              <a:t>   </a:t>
            </a:r>
            <a:r>
              <a:rPr lang="ru-RU" sz="2000" b="1" dirty="0"/>
              <a:t>В доме Замятина на званый обед собрались гости. Гости не случайные – самые именитые купцы города, и в их числе городской голова, золотопромышленник </a:t>
            </a:r>
            <a:r>
              <a:rPr lang="ru-RU" sz="2000" b="1" dirty="0">
                <a:solidFill>
                  <a:srgbClr val="A50021"/>
                </a:solidFill>
                <a:effectLst>
                  <a:outerShdw blurRad="38100" dist="38100" dir="2700000" algn="tl">
                    <a:srgbClr val="C0C0C0"/>
                  </a:outerShdw>
                </a:effectLst>
              </a:rPr>
              <a:t>Петр Иванович Кузнецов</a:t>
            </a:r>
            <a:r>
              <a:rPr lang="ru-RU" sz="2000" b="1" dirty="0"/>
              <a:t>. </a:t>
            </a:r>
            <a:r>
              <a:rPr lang="ru-RU" sz="2000" b="1" dirty="0"/>
              <a:t>Видно</a:t>
            </a:r>
            <a:r>
              <a:rPr lang="ru-RU" sz="2000" b="1" dirty="0"/>
              <a:t>, судьба молодого Сурикова не на шутку интересовала его, если он обратился к гостям с предложением собрать деньги по подписке и помочь молодому художнику выйти на широкий путь.</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6866" name="Text Box 4"/>
          <p:cNvSpPr txBox="1">
            <a:spLocks noChangeArrowheads="1"/>
          </p:cNvSpPr>
          <p:nvPr/>
        </p:nvSpPr>
        <p:spPr bwMode="auto">
          <a:xfrm>
            <a:off x="357188" y="1143000"/>
            <a:ext cx="4035425" cy="3016250"/>
          </a:xfrm>
          <a:prstGeom prst="rect">
            <a:avLst/>
          </a:prstGeom>
          <a:noFill/>
          <a:ln w="9525">
            <a:noFill/>
            <a:miter lim="800000"/>
            <a:headEnd/>
            <a:tailEnd/>
          </a:ln>
        </p:spPr>
        <p:txBody>
          <a:bodyPr>
            <a:spAutoFit/>
          </a:bodyPr>
          <a:lstStyle/>
          <a:p>
            <a:pPr>
              <a:spcBef>
                <a:spcPct val="50000"/>
              </a:spcBef>
            </a:pPr>
            <a:r>
              <a:rPr lang="ru-RU"/>
              <a:t>  </a:t>
            </a:r>
            <a:endParaRPr lang="ru-RU" sz="2000" b="1"/>
          </a:p>
          <a:p>
            <a:pPr>
              <a:spcBef>
                <a:spcPct val="50000"/>
              </a:spcBef>
            </a:pPr>
            <a:r>
              <a:rPr lang="ru-RU" sz="2000" b="1"/>
              <a:t>  …Казалось, весь мир перевернулся. Вася чувствовал прилив сил, он был полон надежд и какого-то сумасшедшего ликования. Он был готов каждую минуту петь, плясать и смеяться без причины.</a:t>
            </a:r>
          </a:p>
        </p:txBody>
      </p:sp>
      <p:pic>
        <p:nvPicPr>
          <p:cNvPr id="36867" name="Picture 5" descr="ю"/>
          <p:cNvPicPr>
            <a:picLocks noChangeAspect="1" noChangeArrowheads="1"/>
          </p:cNvPicPr>
          <p:nvPr/>
        </p:nvPicPr>
        <p:blipFill>
          <a:blip r:embed="rId3">
            <a:lum bright="6000" contrast="6000"/>
          </a:blip>
          <a:srcRect/>
          <a:stretch>
            <a:fillRect/>
          </a:stretch>
        </p:blipFill>
        <p:spPr bwMode="auto">
          <a:xfrm>
            <a:off x="4714875" y="333375"/>
            <a:ext cx="4122738" cy="6242050"/>
          </a:xfrm>
          <a:prstGeom prst="rect">
            <a:avLst/>
          </a:prstGeom>
          <a:noFill/>
          <a:ln w="38100">
            <a:solidFill>
              <a:srgbClr val="6C2400"/>
            </a:solidFill>
            <a:miter lim="800000"/>
            <a:headEnd/>
            <a:tailEnd/>
          </a:ln>
        </p:spPr>
      </p:pic>
      <p:sp>
        <p:nvSpPr>
          <p:cNvPr id="36868" name="Text Box 6"/>
          <p:cNvSpPr txBox="1">
            <a:spLocks noChangeArrowheads="1"/>
          </p:cNvSpPr>
          <p:nvPr/>
        </p:nvSpPr>
        <p:spPr bwMode="auto">
          <a:xfrm>
            <a:off x="714375" y="5572125"/>
            <a:ext cx="3954463" cy="101600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Перед отъездом Вася, Саша и Прасковья Федоровна  снялись у лучшего фотографа в Красноярске.</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3"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37890" name="Picture 11" descr="у"/>
          <p:cNvPicPr>
            <a:picLocks noChangeAspect="1" noChangeArrowheads="1"/>
          </p:cNvPicPr>
          <p:nvPr/>
        </p:nvPicPr>
        <p:blipFill>
          <a:blip r:embed="rId3"/>
          <a:srcRect/>
          <a:stretch>
            <a:fillRect/>
          </a:stretch>
        </p:blipFill>
        <p:spPr bwMode="auto">
          <a:xfrm>
            <a:off x="3857625" y="3786188"/>
            <a:ext cx="4932363" cy="2278062"/>
          </a:xfrm>
          <a:prstGeom prst="rect">
            <a:avLst/>
          </a:prstGeom>
          <a:noFill/>
          <a:ln w="38100">
            <a:solidFill>
              <a:srgbClr val="6C2400"/>
            </a:solidFill>
            <a:miter lim="800000"/>
            <a:headEnd/>
            <a:tailEnd/>
          </a:ln>
        </p:spPr>
      </p:pic>
      <p:sp>
        <p:nvSpPr>
          <p:cNvPr id="37891" name="Rectangle 5"/>
          <p:cNvSpPr>
            <a:spLocks noChangeArrowheads="1"/>
          </p:cNvSpPr>
          <p:nvPr/>
        </p:nvSpPr>
        <p:spPr bwMode="auto">
          <a:xfrm>
            <a:off x="250825" y="188913"/>
            <a:ext cx="8642350" cy="1616075"/>
          </a:xfrm>
          <a:prstGeom prst="rect">
            <a:avLst/>
          </a:prstGeom>
          <a:noFill/>
          <a:ln w="9525">
            <a:noFill/>
            <a:miter lim="800000"/>
            <a:headEnd/>
            <a:tailEnd/>
          </a:ln>
        </p:spPr>
        <p:txBody>
          <a:bodyPr>
            <a:spAutoFit/>
          </a:bodyPr>
          <a:lstStyle/>
          <a:p>
            <a:r>
              <a:rPr lang="ru-RU" sz="2000" b="1"/>
              <a:t>  Морозная ночь стояла накануне отъезда Васи в Петербург. Ледяной ветер мел по Благовещенской улице позёмку. В доме Суриковых далеко за полночь в окнах нижнего этажа горел свет, от окна к окну двигалась тень: Прасковья Фёдоровна собирала сына в дальний путь.</a:t>
            </a:r>
          </a:p>
        </p:txBody>
      </p:sp>
      <p:pic>
        <p:nvPicPr>
          <p:cNvPr id="37892" name="Picture 9" descr="P4240824"/>
          <p:cNvPicPr>
            <a:picLocks noChangeAspect="1" noChangeArrowheads="1"/>
          </p:cNvPicPr>
          <p:nvPr/>
        </p:nvPicPr>
        <p:blipFill>
          <a:blip r:embed="rId4">
            <a:lum bright="12000" contrast="18000"/>
          </a:blip>
          <a:srcRect/>
          <a:stretch>
            <a:fillRect/>
          </a:stretch>
        </p:blipFill>
        <p:spPr bwMode="auto">
          <a:xfrm>
            <a:off x="395288" y="1989138"/>
            <a:ext cx="3105150" cy="4392612"/>
          </a:xfrm>
          <a:prstGeom prst="rect">
            <a:avLst/>
          </a:prstGeom>
          <a:noFill/>
          <a:ln w="38100">
            <a:solidFill>
              <a:srgbClr val="6C2400"/>
            </a:solidFill>
            <a:miter lim="800000"/>
            <a:headEnd/>
            <a:tailEnd/>
          </a:ln>
        </p:spPr>
      </p:pic>
      <p:sp>
        <p:nvSpPr>
          <p:cNvPr id="37893" name="Text Box 12"/>
          <p:cNvSpPr txBox="1">
            <a:spLocks noChangeArrowheads="1"/>
          </p:cNvSpPr>
          <p:nvPr/>
        </p:nvSpPr>
        <p:spPr bwMode="auto">
          <a:xfrm>
            <a:off x="3500438" y="2000250"/>
            <a:ext cx="3714750" cy="70802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Один из первых автопортретов В.И.Сурикова.</a:t>
            </a:r>
          </a:p>
        </p:txBody>
      </p:sp>
      <p:sp>
        <p:nvSpPr>
          <p:cNvPr id="37894" name="Text Box 15"/>
          <p:cNvSpPr txBox="1">
            <a:spLocks noChangeArrowheads="1"/>
          </p:cNvSpPr>
          <p:nvPr/>
        </p:nvSpPr>
        <p:spPr bwMode="auto">
          <a:xfrm>
            <a:off x="4643438" y="6143625"/>
            <a:ext cx="3455987"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Фрагмент «Боярыни Морозовой».</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9"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38914" name="Rectangle 4"/>
          <p:cNvSpPr>
            <a:spLocks noChangeArrowheads="1"/>
          </p:cNvSpPr>
          <p:nvPr/>
        </p:nvSpPr>
        <p:spPr bwMode="auto">
          <a:xfrm>
            <a:off x="755650" y="2935288"/>
            <a:ext cx="7096125" cy="366712"/>
          </a:xfrm>
          <a:prstGeom prst="rect">
            <a:avLst/>
          </a:prstGeom>
          <a:noFill/>
          <a:ln w="9525">
            <a:noFill/>
            <a:miter lim="800000"/>
            <a:headEnd/>
            <a:tailEnd/>
          </a:ln>
        </p:spPr>
        <p:txBody>
          <a:bodyPr anchor="ctr">
            <a:spAutoFit/>
          </a:bodyPr>
          <a:lstStyle/>
          <a:p>
            <a:pPr algn="ctr"/>
            <a:r>
              <a:rPr lang="ru-RU"/>
              <a:t>   </a:t>
            </a:r>
          </a:p>
        </p:txBody>
      </p:sp>
      <p:sp>
        <p:nvSpPr>
          <p:cNvPr id="48133" name="Rectangle 5"/>
          <p:cNvSpPr>
            <a:spLocks noChangeArrowheads="1"/>
          </p:cNvSpPr>
          <p:nvPr/>
        </p:nvSpPr>
        <p:spPr bwMode="auto">
          <a:xfrm>
            <a:off x="179388" y="260350"/>
            <a:ext cx="3106737" cy="6248400"/>
          </a:xfrm>
          <a:prstGeom prst="rect">
            <a:avLst/>
          </a:prstGeom>
          <a:noFill/>
          <a:ln w="9525">
            <a:noFill/>
            <a:miter lim="800000"/>
            <a:headEnd/>
            <a:tailEnd/>
          </a:ln>
          <a:effectLst/>
        </p:spPr>
        <p:txBody>
          <a:bodyPr>
            <a:spAutoFit/>
          </a:bodyPr>
          <a:lstStyle/>
          <a:p>
            <a:pPr>
              <a:defRPr/>
            </a:pPr>
            <a:r>
              <a:rPr lang="ru-RU" sz="2000" b="1" dirty="0">
                <a:solidFill>
                  <a:srgbClr val="A50021"/>
                </a:solidFill>
                <a:effectLst>
                  <a:outerShdw blurRad="38100" dist="38100" dir="2700000" algn="tl">
                    <a:srgbClr val="C0C0C0"/>
                  </a:outerShdw>
                </a:effectLst>
              </a:rPr>
              <a:t>    </a:t>
            </a:r>
            <a:r>
              <a:rPr lang="ru-RU" sz="2000" b="1" dirty="0">
                <a:solidFill>
                  <a:srgbClr val="A50021"/>
                </a:solidFill>
                <a:effectLst>
                  <a:outerShdw blurRad="38100" dist="38100" dir="2700000" algn="tl">
                    <a:srgbClr val="C0C0C0"/>
                  </a:outerShdw>
                </a:effectLst>
              </a:rPr>
              <a:t>«</a:t>
            </a:r>
            <a:r>
              <a:rPr lang="ru-RU" sz="2000" b="1" dirty="0" err="1">
                <a:solidFill>
                  <a:srgbClr val="A50021"/>
                </a:solidFill>
                <a:effectLst>
                  <a:outerShdw blurRad="38100" dist="38100" dir="2700000" algn="tl">
                    <a:srgbClr val="C0C0C0"/>
                  </a:outerShdw>
                </a:effectLst>
              </a:rPr>
              <a:t>Краснояры</a:t>
            </a:r>
            <a:r>
              <a:rPr lang="ru-RU" sz="2000" b="1" dirty="0">
                <a:solidFill>
                  <a:srgbClr val="A50021"/>
                </a:solidFill>
                <a:effectLst>
                  <a:outerShdw blurRad="38100" dist="38100" dir="2700000" algn="tl">
                    <a:srgbClr val="C0C0C0"/>
                  </a:outerShdw>
                </a:effectLst>
              </a:rPr>
              <a:t> сердцем яры!»</a:t>
            </a:r>
          </a:p>
          <a:p>
            <a:pPr>
              <a:defRPr/>
            </a:pPr>
            <a:r>
              <a:rPr lang="ru-RU" sz="2000" b="1" dirty="0"/>
              <a:t>   Верная сибирская поговорка! Как бы мог вынести всю горечь провала на экзамене и всю тяжесть ложного положения неопытный юноша, приехавший на чужие средства за пять тысяч вёрст из глухого городка в неприветливую, холодную столицу, если бы не эта «ярость сердца», не упорство и не постоянное внутреннее горение</a:t>
            </a:r>
            <a:r>
              <a:rPr lang="ru-RU" sz="2000" b="1" dirty="0"/>
              <a:t>.</a:t>
            </a:r>
            <a:endParaRPr lang="ru-RU" sz="2000" b="1" dirty="0"/>
          </a:p>
        </p:txBody>
      </p:sp>
      <p:pic>
        <p:nvPicPr>
          <p:cNvPr id="38916" name="Picture 6" descr="йц"/>
          <p:cNvPicPr>
            <a:picLocks noChangeAspect="1" noChangeArrowheads="1"/>
          </p:cNvPicPr>
          <p:nvPr/>
        </p:nvPicPr>
        <p:blipFill>
          <a:blip r:embed="rId3"/>
          <a:srcRect/>
          <a:stretch>
            <a:fillRect/>
          </a:stretch>
        </p:blipFill>
        <p:spPr bwMode="auto">
          <a:xfrm>
            <a:off x="3357563" y="357188"/>
            <a:ext cx="3819525" cy="2932112"/>
          </a:xfrm>
          <a:prstGeom prst="rect">
            <a:avLst/>
          </a:prstGeom>
          <a:noFill/>
          <a:ln w="38100">
            <a:solidFill>
              <a:srgbClr val="6C2400"/>
            </a:solidFill>
            <a:miter lim="800000"/>
            <a:headEnd/>
            <a:tailEnd/>
          </a:ln>
        </p:spPr>
      </p:pic>
      <p:sp>
        <p:nvSpPr>
          <p:cNvPr id="38917" name="Text Box 7"/>
          <p:cNvSpPr txBox="1">
            <a:spLocks noChangeArrowheads="1"/>
          </p:cNvSpPr>
          <p:nvPr/>
        </p:nvSpPr>
        <p:spPr bwMode="auto">
          <a:xfrm>
            <a:off x="7215188" y="214313"/>
            <a:ext cx="1670050" cy="2246312"/>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Вот в таком дилижансе путешествовал Суриков по Петербургу. Акварель 1871 года.</a:t>
            </a:r>
          </a:p>
        </p:txBody>
      </p:sp>
      <p:pic>
        <p:nvPicPr>
          <p:cNvPr id="38918" name="Picture 9" descr="ук"/>
          <p:cNvPicPr>
            <a:picLocks noChangeAspect="1" noChangeArrowheads="1"/>
          </p:cNvPicPr>
          <p:nvPr/>
        </p:nvPicPr>
        <p:blipFill>
          <a:blip r:embed="rId4"/>
          <a:srcRect/>
          <a:stretch>
            <a:fillRect/>
          </a:stretch>
        </p:blipFill>
        <p:spPr bwMode="auto">
          <a:xfrm>
            <a:off x="5072063" y="3643313"/>
            <a:ext cx="3819525" cy="2832100"/>
          </a:xfrm>
          <a:prstGeom prst="rect">
            <a:avLst/>
          </a:prstGeom>
          <a:noFill/>
          <a:ln w="38100">
            <a:solidFill>
              <a:srgbClr val="6C2400"/>
            </a:solidFill>
            <a:miter lim="800000"/>
            <a:headEnd/>
            <a:tailEnd/>
          </a:ln>
        </p:spPr>
      </p:pic>
      <p:sp>
        <p:nvSpPr>
          <p:cNvPr id="38919" name="Text Box 10"/>
          <p:cNvSpPr txBox="1">
            <a:spLocks noChangeArrowheads="1"/>
          </p:cNvSpPr>
          <p:nvPr/>
        </p:nvSpPr>
        <p:spPr bwMode="auto">
          <a:xfrm>
            <a:off x="3357563" y="5214938"/>
            <a:ext cx="1662112" cy="13239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Памятник Петру </a:t>
            </a:r>
            <a:r>
              <a:rPr lang="en-US" sz="2000" b="1" i="1">
                <a:latin typeface="Monotype Corsiva" pitchFamily="66" charset="0"/>
              </a:rPr>
              <a:t>I</a:t>
            </a:r>
            <a:r>
              <a:rPr lang="ru-RU" sz="2000" b="1" i="1">
                <a:latin typeface="Monotype Corsiva" pitchFamily="66" charset="0"/>
              </a:rPr>
              <a:t>                в лунном свете. Масло.</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49156" name="Rectangle 4"/>
          <p:cNvSpPr>
            <a:spLocks noChangeArrowheads="1"/>
          </p:cNvSpPr>
          <p:nvPr/>
        </p:nvSpPr>
        <p:spPr bwMode="auto">
          <a:xfrm>
            <a:off x="5429250" y="3357563"/>
            <a:ext cx="3429000" cy="3170237"/>
          </a:xfrm>
          <a:prstGeom prst="rect">
            <a:avLst/>
          </a:prstGeom>
          <a:noFill/>
          <a:ln w="9525">
            <a:noFill/>
            <a:miter lim="800000"/>
            <a:headEnd/>
            <a:tailEnd/>
          </a:ln>
          <a:effectLst/>
        </p:spPr>
        <p:txBody>
          <a:bodyPr anchor="ctr">
            <a:spAutoFit/>
          </a:bodyPr>
          <a:lstStyle/>
          <a:p>
            <a:pPr>
              <a:defRPr/>
            </a:pPr>
            <a:r>
              <a:rPr lang="ru-RU" sz="2000" b="1" dirty="0"/>
              <a:t>  </a:t>
            </a:r>
            <a:r>
              <a:rPr lang="ru-RU" sz="2000" b="1" dirty="0"/>
              <a:t> Двадцатидвухлетним </a:t>
            </a:r>
            <a:r>
              <a:rPr lang="ru-RU" sz="2000" b="1" dirty="0"/>
              <a:t>молодым человеком в 1870 году он поступил в Академию художеств, где его главным учителем был </a:t>
            </a:r>
            <a:r>
              <a:rPr lang="ru-RU" sz="2000" b="1" dirty="0">
                <a:solidFill>
                  <a:srgbClr val="A50021"/>
                </a:solidFill>
                <a:effectLst>
                  <a:outerShdw blurRad="38100" dist="38100" dir="2700000" algn="tl">
                    <a:srgbClr val="C0C0C0"/>
                  </a:outerShdw>
                </a:effectLst>
              </a:rPr>
              <a:t>Павел Петрович Чистяков</a:t>
            </a:r>
            <a:r>
              <a:rPr lang="ru-RU" sz="2000" b="1" dirty="0"/>
              <a:t> – большой мастер рисунка и тонкий знаток живописи. </a:t>
            </a:r>
          </a:p>
        </p:txBody>
      </p:sp>
      <p:pic>
        <p:nvPicPr>
          <p:cNvPr id="39939" name="Picture 6" descr="щз"/>
          <p:cNvPicPr>
            <a:picLocks noChangeAspect="1" noChangeArrowheads="1"/>
          </p:cNvPicPr>
          <p:nvPr/>
        </p:nvPicPr>
        <p:blipFill>
          <a:blip r:embed="rId3"/>
          <a:srcRect/>
          <a:stretch>
            <a:fillRect/>
          </a:stretch>
        </p:blipFill>
        <p:spPr bwMode="auto">
          <a:xfrm>
            <a:off x="428625" y="285750"/>
            <a:ext cx="4643438" cy="6253163"/>
          </a:xfrm>
          <a:prstGeom prst="rect">
            <a:avLst/>
          </a:prstGeom>
          <a:noFill/>
          <a:ln w="38100">
            <a:solidFill>
              <a:srgbClr val="6C2400"/>
            </a:solidFill>
            <a:miter lim="800000"/>
            <a:headEnd/>
            <a:tailEnd/>
          </a:ln>
        </p:spPr>
      </p:pic>
      <p:sp>
        <p:nvSpPr>
          <p:cNvPr id="39940" name="Text Box 8"/>
          <p:cNvSpPr txBox="1">
            <a:spLocks noChangeArrowheads="1"/>
          </p:cNvSpPr>
          <p:nvPr/>
        </p:nvSpPr>
        <p:spPr bwMode="auto">
          <a:xfrm>
            <a:off x="5143500" y="214313"/>
            <a:ext cx="3097213"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Павла Петровича Чистякова работы Репина, который тоже был учеником Чистякова.</a:t>
            </a:r>
          </a:p>
        </p:txBody>
      </p:sp>
      <p:sp>
        <p:nvSpPr>
          <p:cNvPr id="39941" name="Text Box 11"/>
          <p:cNvSpPr txBox="1">
            <a:spLocks noChangeArrowheads="1"/>
          </p:cNvSpPr>
          <p:nvPr/>
        </p:nvSpPr>
        <p:spPr bwMode="auto">
          <a:xfrm>
            <a:off x="179388" y="1700213"/>
            <a:ext cx="5976937" cy="400050"/>
          </a:xfrm>
          <a:prstGeom prst="rect">
            <a:avLst/>
          </a:prstGeom>
          <a:noFill/>
          <a:ln w="9525">
            <a:noFill/>
            <a:miter lim="800000"/>
            <a:headEnd/>
            <a:tailEnd/>
          </a:ln>
        </p:spPr>
        <p:txBody>
          <a:bodyPr>
            <a:spAutoFit/>
          </a:bodyPr>
          <a:lstStyle/>
          <a:p>
            <a:pPr>
              <a:spcBef>
                <a:spcPct val="50000"/>
              </a:spcBef>
            </a:pPr>
            <a:r>
              <a:rPr lang="ru-RU" sz="2000" b="1"/>
              <a:t>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0962" name="Picture 7" descr="хъ"/>
          <p:cNvPicPr>
            <a:picLocks noChangeAspect="1" noChangeArrowheads="1"/>
          </p:cNvPicPr>
          <p:nvPr/>
        </p:nvPicPr>
        <p:blipFill>
          <a:blip r:embed="rId3">
            <a:lum bright="6000"/>
          </a:blip>
          <a:srcRect/>
          <a:stretch>
            <a:fillRect/>
          </a:stretch>
        </p:blipFill>
        <p:spPr bwMode="auto">
          <a:xfrm>
            <a:off x="4716463" y="260350"/>
            <a:ext cx="4176712" cy="2846388"/>
          </a:xfrm>
          <a:prstGeom prst="rect">
            <a:avLst/>
          </a:prstGeom>
          <a:noFill/>
          <a:ln w="38100">
            <a:solidFill>
              <a:srgbClr val="6C2400"/>
            </a:solidFill>
            <a:miter lim="800000"/>
            <a:headEnd/>
            <a:tailEnd/>
          </a:ln>
        </p:spPr>
      </p:pic>
      <p:pic>
        <p:nvPicPr>
          <p:cNvPr id="40963" name="Picture 4" descr="зх"/>
          <p:cNvPicPr>
            <a:picLocks noChangeAspect="1" noChangeArrowheads="1"/>
          </p:cNvPicPr>
          <p:nvPr/>
        </p:nvPicPr>
        <p:blipFill>
          <a:blip r:embed="rId4">
            <a:lum bright="6000"/>
          </a:blip>
          <a:srcRect/>
          <a:stretch>
            <a:fillRect/>
          </a:stretch>
        </p:blipFill>
        <p:spPr bwMode="auto">
          <a:xfrm>
            <a:off x="323850" y="3429000"/>
            <a:ext cx="4608513" cy="2609850"/>
          </a:xfrm>
          <a:prstGeom prst="rect">
            <a:avLst/>
          </a:prstGeom>
          <a:noFill/>
          <a:ln w="38100">
            <a:solidFill>
              <a:srgbClr val="6C2400"/>
            </a:solidFill>
            <a:miter lim="800000"/>
            <a:headEnd/>
            <a:tailEnd/>
          </a:ln>
        </p:spPr>
      </p:pic>
      <p:sp>
        <p:nvSpPr>
          <p:cNvPr id="40964" name="Text Box 5"/>
          <p:cNvSpPr txBox="1">
            <a:spLocks noChangeArrowheads="1"/>
          </p:cNvSpPr>
          <p:nvPr/>
        </p:nvSpPr>
        <p:spPr bwMode="auto">
          <a:xfrm>
            <a:off x="4932363" y="5373688"/>
            <a:ext cx="4033837"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«Пир Валтасара» - студенческая                      работа Сурикова, удостоенная премии.</a:t>
            </a:r>
          </a:p>
        </p:txBody>
      </p:sp>
      <p:sp>
        <p:nvSpPr>
          <p:cNvPr id="40965" name="Rectangle 6"/>
          <p:cNvSpPr>
            <a:spLocks noChangeArrowheads="1"/>
          </p:cNvSpPr>
          <p:nvPr/>
        </p:nvSpPr>
        <p:spPr bwMode="auto">
          <a:xfrm>
            <a:off x="179388" y="6156325"/>
            <a:ext cx="8964612" cy="701675"/>
          </a:xfrm>
          <a:prstGeom prst="rect">
            <a:avLst/>
          </a:prstGeom>
          <a:noFill/>
          <a:ln w="9525">
            <a:noFill/>
            <a:miter lim="800000"/>
            <a:headEnd/>
            <a:tailEnd/>
          </a:ln>
        </p:spPr>
        <p:txBody>
          <a:bodyPr>
            <a:spAutoFit/>
          </a:bodyPr>
          <a:lstStyle/>
          <a:p>
            <a:r>
              <a:rPr lang="ru-RU" sz="2000" b="1"/>
              <a:t>   Во время учёбы Суриков неоднократно участвовал в конкурсах и завоёвывал медали. </a:t>
            </a:r>
          </a:p>
        </p:txBody>
      </p:sp>
      <p:sp>
        <p:nvSpPr>
          <p:cNvPr id="40966" name="Text Box 8"/>
          <p:cNvSpPr txBox="1">
            <a:spLocks noChangeArrowheads="1"/>
          </p:cNvSpPr>
          <p:nvPr/>
        </p:nvSpPr>
        <p:spPr bwMode="auto">
          <a:xfrm>
            <a:off x="5003800" y="3141663"/>
            <a:ext cx="3889375" cy="16160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Эта студенческая работа маслом, «Милосердный самарянин», была подарена Суриковым Кузнецову. Ныне картина находится в Красноярской галерее.</a:t>
            </a:r>
          </a:p>
        </p:txBody>
      </p:sp>
      <p:pic>
        <p:nvPicPr>
          <p:cNvPr id="40967" name="Picture 10" descr="img081"/>
          <p:cNvPicPr>
            <a:picLocks noChangeAspect="1" noChangeArrowheads="1"/>
          </p:cNvPicPr>
          <p:nvPr/>
        </p:nvPicPr>
        <p:blipFill>
          <a:blip r:embed="rId5"/>
          <a:srcRect/>
          <a:stretch>
            <a:fillRect/>
          </a:stretch>
        </p:blipFill>
        <p:spPr bwMode="auto">
          <a:xfrm>
            <a:off x="1403350" y="260350"/>
            <a:ext cx="2376488" cy="2736850"/>
          </a:xfrm>
          <a:prstGeom prst="rect">
            <a:avLst/>
          </a:prstGeom>
          <a:noFill/>
          <a:ln w="38100">
            <a:solidFill>
              <a:srgbClr val="993300"/>
            </a:solidFill>
            <a:miter lim="800000"/>
            <a:headEnd/>
            <a:tailEnd/>
          </a:ln>
        </p:spPr>
      </p:pic>
      <p:sp>
        <p:nvSpPr>
          <p:cNvPr id="40968" name="Text Box 11"/>
          <p:cNvSpPr txBox="1">
            <a:spLocks noChangeArrowheads="1"/>
          </p:cNvSpPr>
          <p:nvPr/>
        </p:nvSpPr>
        <p:spPr bwMode="auto">
          <a:xfrm>
            <a:off x="1619250" y="2997200"/>
            <a:ext cx="201612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Студент Суриков.</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1986" name="Picture 5" descr="фы"/>
          <p:cNvPicPr>
            <a:picLocks noChangeAspect="1" noChangeArrowheads="1"/>
          </p:cNvPicPr>
          <p:nvPr/>
        </p:nvPicPr>
        <p:blipFill>
          <a:blip r:embed="rId3"/>
          <a:srcRect/>
          <a:stretch>
            <a:fillRect/>
          </a:stretch>
        </p:blipFill>
        <p:spPr bwMode="auto">
          <a:xfrm>
            <a:off x="357188" y="285750"/>
            <a:ext cx="4643437" cy="4933950"/>
          </a:xfrm>
          <a:prstGeom prst="rect">
            <a:avLst/>
          </a:prstGeom>
          <a:noFill/>
          <a:ln w="38100">
            <a:solidFill>
              <a:srgbClr val="6C2400"/>
            </a:solidFill>
            <a:miter lim="800000"/>
            <a:headEnd/>
            <a:tailEnd/>
          </a:ln>
        </p:spPr>
      </p:pic>
      <p:sp>
        <p:nvSpPr>
          <p:cNvPr id="41987" name="Text Box 6"/>
          <p:cNvSpPr txBox="1">
            <a:spLocks noChangeArrowheads="1"/>
          </p:cNvSpPr>
          <p:nvPr/>
        </p:nvSpPr>
        <p:spPr bwMode="auto">
          <a:xfrm>
            <a:off x="357188" y="5214938"/>
            <a:ext cx="4643437" cy="13239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Вот один из эскизов «Вселенских соборов» к  росписи храма Христа Спасителя в Москве. Первая большая работа Сурикова после окончания Академии.</a:t>
            </a:r>
          </a:p>
        </p:txBody>
      </p:sp>
      <p:sp>
        <p:nvSpPr>
          <p:cNvPr id="41988" name="Rectangle 8"/>
          <p:cNvSpPr>
            <a:spLocks noChangeArrowheads="1"/>
          </p:cNvSpPr>
          <p:nvPr/>
        </p:nvSpPr>
        <p:spPr bwMode="auto">
          <a:xfrm>
            <a:off x="5214938" y="928688"/>
            <a:ext cx="3678237" cy="5016500"/>
          </a:xfrm>
          <a:prstGeom prst="rect">
            <a:avLst/>
          </a:prstGeom>
          <a:noFill/>
          <a:ln w="9525">
            <a:noFill/>
            <a:miter lim="800000"/>
            <a:headEnd/>
            <a:tailEnd/>
          </a:ln>
        </p:spPr>
        <p:txBody>
          <a:bodyPr>
            <a:spAutoFit/>
          </a:bodyPr>
          <a:lstStyle/>
          <a:p>
            <a:r>
              <a:rPr lang="ru-RU" sz="2000" b="1"/>
              <a:t>   Заканчивая в 1875 году Академию художеств, участвуя в главном академическом конкурсе на золотую медаль, Суриков рассчитывал на  право поездки в Европу для продолжения образования. Но Совет Академии не присудил в этот год золотых медалей ни одному из конкурсантов. </a:t>
            </a:r>
          </a:p>
          <a:p>
            <a:r>
              <a:rPr lang="ru-RU" sz="2000" b="1"/>
              <a:t>   Весной 1877 года Суриков переезжает в Москву.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17413" name="Picture 5" descr="3"/>
          <p:cNvPicPr>
            <a:picLocks noChangeAspect="1" noChangeArrowheads="1"/>
          </p:cNvPicPr>
          <p:nvPr/>
        </p:nvPicPr>
        <p:blipFill>
          <a:blip r:embed="rId3"/>
          <a:srcRect/>
          <a:stretch>
            <a:fillRect/>
          </a:stretch>
        </p:blipFill>
        <p:spPr bwMode="auto">
          <a:xfrm>
            <a:off x="4572000" y="620713"/>
            <a:ext cx="3944938" cy="5541962"/>
          </a:xfrm>
          <a:prstGeom prst="rect">
            <a:avLst/>
          </a:prstGeom>
          <a:noFill/>
          <a:ln w="9525">
            <a:solidFill>
              <a:srgbClr val="996633"/>
            </a:solidFill>
            <a:miter lim="800000"/>
            <a:headEnd/>
            <a:tailEnd/>
          </a:ln>
          <a:effectLst>
            <a:outerShdw dist="53882" dir="2700000" algn="ctr" rotWithShape="0">
              <a:srgbClr val="996633"/>
            </a:outerShdw>
          </a:effectLst>
        </p:spPr>
      </p:pic>
      <p:sp>
        <p:nvSpPr>
          <p:cNvPr id="17414" name="Text Box 6"/>
          <p:cNvSpPr txBox="1">
            <a:spLocks noChangeArrowheads="1"/>
          </p:cNvSpPr>
          <p:nvPr/>
        </p:nvSpPr>
        <p:spPr bwMode="auto">
          <a:xfrm>
            <a:off x="539750" y="1114425"/>
            <a:ext cx="3816350" cy="4175125"/>
          </a:xfrm>
          <a:prstGeom prst="rect">
            <a:avLst/>
          </a:prstGeom>
          <a:noFill/>
          <a:ln w="9525">
            <a:noFill/>
            <a:miter lim="800000"/>
            <a:headEnd/>
            <a:tailEnd/>
          </a:ln>
          <a:effectLst/>
        </p:spPr>
        <p:txBody>
          <a:bodyPr>
            <a:spAutoFit/>
          </a:bodyPr>
          <a:lstStyle/>
          <a:p>
            <a:pPr>
              <a:spcBef>
                <a:spcPct val="50000"/>
              </a:spcBef>
              <a:defRPr/>
            </a:pPr>
            <a:r>
              <a:rPr lang="ru-RU" sz="2000" b="1" dirty="0"/>
              <a:t>  Гениальным живописцем минувших эпох, художником, обладавшим гениальным даром прозрения, умевшим в своих грандиозных трагедиях установить таинственную связь между днем нынешним и ушедшим в вечность, называют исторического живописца  </a:t>
            </a:r>
            <a:r>
              <a:rPr lang="ru-RU" sz="2400" b="1" dirty="0">
                <a:solidFill>
                  <a:srgbClr val="A50021"/>
                </a:solidFill>
                <a:effectLst>
                  <a:outerShdw blurRad="38100" dist="38100" dir="2700000" algn="tl">
                    <a:srgbClr val="C0C0C0"/>
                  </a:outerShdw>
                </a:effectLst>
              </a:rPr>
              <a:t>Василия Ивановича Сурикова.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43010" name="Rectangle 5"/>
          <p:cNvSpPr>
            <a:spLocks noChangeArrowheads="1"/>
          </p:cNvSpPr>
          <p:nvPr/>
        </p:nvSpPr>
        <p:spPr bwMode="auto">
          <a:xfrm>
            <a:off x="179388" y="188913"/>
            <a:ext cx="8785225" cy="2225675"/>
          </a:xfrm>
          <a:prstGeom prst="rect">
            <a:avLst/>
          </a:prstGeom>
          <a:noFill/>
          <a:ln w="9525">
            <a:noFill/>
            <a:miter lim="800000"/>
            <a:headEnd/>
            <a:tailEnd/>
          </a:ln>
        </p:spPr>
        <p:txBody>
          <a:bodyPr>
            <a:spAutoFit/>
          </a:bodyPr>
          <a:lstStyle/>
          <a:p>
            <a:r>
              <a:rPr lang="ru-RU" sz="2000" b="1"/>
              <a:t>   «Я как в Москву переехал, прямо спасён был, - рассказывает Суриков. – Старые дрожжи, как Толстой говорил, поднялись. Москва с её старинными церквями, улицами и площадями и дали ту обстановку, в которой я мог поместить свои сибирские впечатления. Я на памятники как на живых людей смотрел, - расспрашивал их: Вы видели, Вы слышали, Вы свидетели… стены я допрашивал, а не книги».</a:t>
            </a:r>
          </a:p>
        </p:txBody>
      </p:sp>
      <p:pic>
        <p:nvPicPr>
          <p:cNvPr id="43011" name="Picture 6" descr="и"/>
          <p:cNvPicPr>
            <a:picLocks noChangeAspect="1" noChangeArrowheads="1"/>
          </p:cNvPicPr>
          <p:nvPr/>
        </p:nvPicPr>
        <p:blipFill>
          <a:blip r:embed="rId3"/>
          <a:srcRect/>
          <a:stretch>
            <a:fillRect/>
          </a:stretch>
        </p:blipFill>
        <p:spPr bwMode="auto">
          <a:xfrm>
            <a:off x="250825" y="2492375"/>
            <a:ext cx="4392613" cy="2736850"/>
          </a:xfrm>
          <a:prstGeom prst="rect">
            <a:avLst/>
          </a:prstGeom>
          <a:noFill/>
          <a:ln w="38100">
            <a:solidFill>
              <a:srgbClr val="6C2400"/>
            </a:solidFill>
            <a:miter lim="800000"/>
            <a:headEnd/>
            <a:tailEnd/>
          </a:ln>
        </p:spPr>
      </p:pic>
      <p:pic>
        <p:nvPicPr>
          <p:cNvPr id="43012" name="Picture 7" descr="ц"/>
          <p:cNvPicPr>
            <a:picLocks noChangeAspect="1" noChangeArrowheads="1"/>
          </p:cNvPicPr>
          <p:nvPr/>
        </p:nvPicPr>
        <p:blipFill>
          <a:blip r:embed="rId4"/>
          <a:srcRect/>
          <a:stretch>
            <a:fillRect/>
          </a:stretch>
        </p:blipFill>
        <p:spPr bwMode="auto">
          <a:xfrm>
            <a:off x="4932363" y="2492375"/>
            <a:ext cx="3935412" cy="2724150"/>
          </a:xfrm>
          <a:prstGeom prst="rect">
            <a:avLst/>
          </a:prstGeom>
          <a:noFill/>
          <a:ln w="38100">
            <a:solidFill>
              <a:srgbClr val="6C2400"/>
            </a:solidFill>
            <a:miter lim="800000"/>
            <a:headEnd/>
            <a:tailEnd/>
          </a:ln>
        </p:spPr>
      </p:pic>
      <p:sp>
        <p:nvSpPr>
          <p:cNvPr id="43013" name="Text Box 8"/>
          <p:cNvSpPr txBox="1">
            <a:spLocks noChangeArrowheads="1"/>
          </p:cNvSpPr>
          <p:nvPr/>
        </p:nvSpPr>
        <p:spPr bwMode="auto">
          <a:xfrm>
            <a:off x="323850" y="5229225"/>
            <a:ext cx="4319588"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Василий Иванович страстно любил древние стены и башни Кремля. Эту акварель писал он, приехав в Москву по окончании Академии.</a:t>
            </a:r>
          </a:p>
        </p:txBody>
      </p:sp>
      <p:sp>
        <p:nvSpPr>
          <p:cNvPr id="43014" name="Text Box 9"/>
          <p:cNvSpPr txBox="1">
            <a:spLocks noChangeArrowheads="1"/>
          </p:cNvSpPr>
          <p:nvPr/>
        </p:nvSpPr>
        <p:spPr bwMode="auto">
          <a:xfrm>
            <a:off x="4932363" y="5300663"/>
            <a:ext cx="3887787"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Колокольня Ивана Великого. 1876. Бумага, акварель.</a:t>
            </a:r>
          </a:p>
        </p:txBody>
      </p:sp>
      <p:pic>
        <p:nvPicPr>
          <p:cNvPr id="43015" name="Picture 10" descr="PAINTBRH"/>
          <p:cNvPicPr>
            <a:picLocks noChangeAspect="1" noChangeArrowheads="1"/>
          </p:cNvPicPr>
          <p:nvPr/>
        </p:nvPicPr>
        <p:blipFill>
          <a:blip r:embed="rId5"/>
          <a:srcRect/>
          <a:stretch>
            <a:fillRect/>
          </a:stretch>
        </p:blipFill>
        <p:spPr bwMode="auto">
          <a:xfrm rot="4748345">
            <a:off x="7011988" y="4887913"/>
            <a:ext cx="185737" cy="25923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3252" name="Text Box 4"/>
          <p:cNvSpPr txBox="1">
            <a:spLocks noChangeArrowheads="1"/>
          </p:cNvSpPr>
          <p:nvPr/>
        </p:nvSpPr>
        <p:spPr bwMode="auto">
          <a:xfrm>
            <a:off x="5143500" y="285750"/>
            <a:ext cx="3678238" cy="4554538"/>
          </a:xfrm>
          <a:prstGeom prst="rect">
            <a:avLst/>
          </a:prstGeom>
          <a:noFill/>
          <a:ln w="9525">
            <a:noFill/>
            <a:miter lim="800000"/>
            <a:headEnd/>
            <a:tailEnd/>
          </a:ln>
          <a:effectLst/>
        </p:spPr>
        <p:txBody>
          <a:bodyPr>
            <a:spAutoFit/>
          </a:bodyPr>
          <a:lstStyle/>
          <a:p>
            <a:pPr>
              <a:spcBef>
                <a:spcPct val="50000"/>
              </a:spcBef>
              <a:defRPr/>
            </a:pPr>
            <a:r>
              <a:rPr lang="ru-RU" sz="2000" b="1" dirty="0"/>
              <a:t>   Москва, которую он каждый день после работы в храме обходил и осматривал, пленяла его все больше и больше. В Петербург тянуло только одно – там осталась </a:t>
            </a:r>
            <a:r>
              <a:rPr lang="ru-RU" sz="2000" b="1" dirty="0">
                <a:solidFill>
                  <a:srgbClr val="A50021"/>
                </a:solidFill>
                <a:effectLst>
                  <a:outerShdw blurRad="38100" dist="38100" dir="2700000" algn="tl">
                    <a:srgbClr val="C0C0C0"/>
                  </a:outerShdw>
                </a:effectLst>
              </a:rPr>
              <a:t>Лиза  </a:t>
            </a:r>
            <a:r>
              <a:rPr lang="ru-RU" sz="2000" b="1" dirty="0" err="1">
                <a:solidFill>
                  <a:srgbClr val="A50021"/>
                </a:solidFill>
                <a:effectLst>
                  <a:outerShdw blurRad="38100" dist="38100" dir="2700000" algn="tl">
                    <a:srgbClr val="C0C0C0"/>
                  </a:outerShdw>
                </a:effectLst>
              </a:rPr>
              <a:t>Шарэ</a:t>
            </a:r>
            <a:r>
              <a:rPr lang="ru-RU" sz="2000" b="1" dirty="0"/>
              <a:t>. </a:t>
            </a:r>
            <a:endParaRPr lang="ru-RU" sz="2000" b="1" dirty="0"/>
          </a:p>
          <a:p>
            <a:pPr>
              <a:spcBef>
                <a:spcPct val="50000"/>
              </a:spcBef>
              <a:defRPr/>
            </a:pPr>
            <a:r>
              <a:rPr lang="ru-RU" sz="2000" b="1" dirty="0"/>
              <a:t>   В </a:t>
            </a:r>
            <a:r>
              <a:rPr lang="ru-RU" sz="2000" b="1" dirty="0"/>
              <a:t>январе 1878 года ему исполнилось тридцать! Его невеста была на десять лет моложе. Он был счастлив, любим и независим.</a:t>
            </a:r>
          </a:p>
        </p:txBody>
      </p:sp>
      <p:pic>
        <p:nvPicPr>
          <p:cNvPr id="44035" name="Picture 5" descr="ва"/>
          <p:cNvPicPr>
            <a:picLocks noChangeAspect="1" noChangeArrowheads="1"/>
          </p:cNvPicPr>
          <p:nvPr/>
        </p:nvPicPr>
        <p:blipFill>
          <a:blip r:embed="rId3"/>
          <a:srcRect/>
          <a:stretch>
            <a:fillRect/>
          </a:stretch>
        </p:blipFill>
        <p:spPr bwMode="auto">
          <a:xfrm>
            <a:off x="323850" y="333375"/>
            <a:ext cx="4319588" cy="6208713"/>
          </a:xfrm>
          <a:prstGeom prst="rect">
            <a:avLst/>
          </a:prstGeom>
          <a:noFill/>
          <a:ln w="38100">
            <a:solidFill>
              <a:srgbClr val="6C2400"/>
            </a:solidFill>
            <a:miter lim="800000"/>
            <a:headEnd/>
            <a:tailEnd/>
          </a:ln>
        </p:spPr>
      </p:pic>
      <p:sp>
        <p:nvSpPr>
          <p:cNvPr id="44036" name="Text Box 6"/>
          <p:cNvSpPr txBox="1">
            <a:spLocks noChangeArrowheads="1"/>
          </p:cNvSpPr>
          <p:nvPr/>
        </p:nvSpPr>
        <p:spPr bwMode="auto">
          <a:xfrm>
            <a:off x="4643438" y="5929313"/>
            <a:ext cx="3455987"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Елизавета Августовна Сурикова. Фотография 1870-х годов.</a:t>
            </a:r>
          </a:p>
        </p:txBody>
      </p:sp>
      <p:sp>
        <p:nvSpPr>
          <p:cNvPr id="44037" name="Oval 7"/>
          <p:cNvSpPr>
            <a:spLocks noChangeArrowheads="1"/>
          </p:cNvSpPr>
          <p:nvPr/>
        </p:nvSpPr>
        <p:spPr bwMode="auto">
          <a:xfrm>
            <a:off x="6143625" y="4929188"/>
            <a:ext cx="647700" cy="649287"/>
          </a:xfrm>
          <a:prstGeom prst="ellipse">
            <a:avLst/>
          </a:prstGeom>
          <a:solidFill>
            <a:srgbClr val="FFCC00">
              <a:alpha val="0"/>
            </a:srgbClr>
          </a:solidFill>
          <a:ln w="76200">
            <a:solidFill>
              <a:srgbClr val="D2AA00"/>
            </a:solidFill>
            <a:round/>
            <a:headEnd/>
            <a:tailEnd/>
          </a:ln>
        </p:spPr>
        <p:txBody>
          <a:bodyPr wrap="none" anchor="ctr"/>
          <a:lstStyle/>
          <a:p>
            <a:endParaRPr lang="ru-RU"/>
          </a:p>
        </p:txBody>
      </p:sp>
      <p:sp>
        <p:nvSpPr>
          <p:cNvPr id="44038" name="Oval 8"/>
          <p:cNvSpPr>
            <a:spLocks noChangeArrowheads="1"/>
          </p:cNvSpPr>
          <p:nvPr/>
        </p:nvSpPr>
        <p:spPr bwMode="auto">
          <a:xfrm>
            <a:off x="6643688" y="5000625"/>
            <a:ext cx="576262" cy="576263"/>
          </a:xfrm>
          <a:prstGeom prst="ellipse">
            <a:avLst/>
          </a:prstGeom>
          <a:solidFill>
            <a:srgbClr val="FFCC00">
              <a:alpha val="0"/>
            </a:srgbClr>
          </a:solidFill>
          <a:ln w="76200">
            <a:solidFill>
              <a:srgbClr val="D2AA00"/>
            </a:solidFill>
            <a:round/>
            <a:headEnd/>
            <a:tailEnd/>
          </a:ln>
        </p:spPr>
        <p:txBody>
          <a:bodyPr wrap="none" anchor="ctr"/>
          <a:lstStyle/>
          <a:p>
            <a:endParaRPr lang="ru-RU"/>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45058" name="Text Box 4"/>
          <p:cNvSpPr txBox="1">
            <a:spLocks noChangeArrowheads="1"/>
          </p:cNvSpPr>
          <p:nvPr/>
        </p:nvSpPr>
        <p:spPr bwMode="auto">
          <a:xfrm>
            <a:off x="285750" y="357188"/>
            <a:ext cx="3606800" cy="2554287"/>
          </a:xfrm>
          <a:prstGeom prst="rect">
            <a:avLst/>
          </a:prstGeom>
          <a:noFill/>
          <a:ln w="9525">
            <a:noFill/>
            <a:miter lim="800000"/>
            <a:headEnd/>
            <a:tailEnd/>
          </a:ln>
        </p:spPr>
        <p:txBody>
          <a:bodyPr>
            <a:spAutoFit/>
          </a:bodyPr>
          <a:lstStyle/>
          <a:p>
            <a:pPr>
              <a:spcBef>
                <a:spcPct val="50000"/>
              </a:spcBef>
            </a:pPr>
            <a:r>
              <a:rPr lang="ru-RU" sz="2000" b="1"/>
              <a:t>  Суриков работал. Он работал непрестанно. Василий Иванович задумал написать картину о стрельцах… Он бродил по музеям, по церквам, заходил в Кремль, в Оружейную палату. </a:t>
            </a:r>
          </a:p>
        </p:txBody>
      </p:sp>
      <p:pic>
        <p:nvPicPr>
          <p:cNvPr id="45059" name="Picture 5" descr="лд"/>
          <p:cNvPicPr>
            <a:picLocks noChangeAspect="1" noChangeArrowheads="1"/>
          </p:cNvPicPr>
          <p:nvPr/>
        </p:nvPicPr>
        <p:blipFill>
          <a:blip r:embed="rId3"/>
          <a:srcRect/>
          <a:stretch>
            <a:fillRect/>
          </a:stretch>
        </p:blipFill>
        <p:spPr bwMode="auto">
          <a:xfrm>
            <a:off x="4286250" y="285750"/>
            <a:ext cx="4633913" cy="5937250"/>
          </a:xfrm>
          <a:prstGeom prst="rect">
            <a:avLst/>
          </a:prstGeom>
          <a:solidFill>
            <a:srgbClr val="993300"/>
          </a:solidFill>
          <a:ln w="38100">
            <a:solidFill>
              <a:srgbClr val="6C2400"/>
            </a:solidFill>
            <a:miter lim="800000"/>
            <a:headEnd/>
            <a:tailEnd/>
          </a:ln>
        </p:spPr>
      </p:pic>
      <p:sp>
        <p:nvSpPr>
          <p:cNvPr id="45060" name="Text Box 6"/>
          <p:cNvSpPr txBox="1">
            <a:spLocks noChangeArrowheads="1"/>
          </p:cNvSpPr>
          <p:nvPr/>
        </p:nvSpPr>
        <p:spPr bwMode="auto">
          <a:xfrm>
            <a:off x="285750" y="4286250"/>
            <a:ext cx="3714750" cy="1938338"/>
          </a:xfrm>
          <a:prstGeom prst="rect">
            <a:avLst/>
          </a:prstGeom>
          <a:noFill/>
          <a:ln w="9525">
            <a:noFill/>
            <a:miter lim="800000"/>
            <a:headEnd/>
            <a:tailEnd/>
          </a:ln>
        </p:spPr>
        <p:txBody>
          <a:bodyPr>
            <a:spAutoFit/>
          </a:bodyPr>
          <a:lstStyle/>
          <a:p>
            <a:pPr>
              <a:spcBef>
                <a:spcPct val="50000"/>
              </a:spcBef>
            </a:pPr>
            <a:r>
              <a:rPr lang="ru-RU" sz="2000" b="1"/>
              <a:t>  Начались поиски типажей. Репин познакомил его с могильщиком Кузьмой, который здорово подходил для типа рыжего стрельца.  Суриков начал рисовать…</a:t>
            </a:r>
          </a:p>
        </p:txBody>
      </p:sp>
      <p:sp>
        <p:nvSpPr>
          <p:cNvPr id="45061" name="Text Box 7"/>
          <p:cNvSpPr txBox="1">
            <a:spLocks noChangeArrowheads="1"/>
          </p:cNvSpPr>
          <p:nvPr/>
        </p:nvSpPr>
        <p:spPr bwMode="auto">
          <a:xfrm>
            <a:off x="4214813" y="6215063"/>
            <a:ext cx="4786312"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Этюд головы рыжего – непокорного стрельца</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6082" name="Picture 5" descr="img055"/>
          <p:cNvPicPr>
            <a:picLocks noChangeAspect="1" noChangeArrowheads="1"/>
          </p:cNvPicPr>
          <p:nvPr/>
        </p:nvPicPr>
        <p:blipFill>
          <a:blip r:embed="rId3"/>
          <a:srcRect/>
          <a:stretch>
            <a:fillRect/>
          </a:stretch>
        </p:blipFill>
        <p:spPr bwMode="auto">
          <a:xfrm>
            <a:off x="250825" y="188913"/>
            <a:ext cx="3900488" cy="6480175"/>
          </a:xfrm>
          <a:prstGeom prst="rect">
            <a:avLst/>
          </a:prstGeom>
          <a:noFill/>
          <a:ln w="38100">
            <a:solidFill>
              <a:srgbClr val="993300"/>
            </a:solidFill>
            <a:miter lim="800000"/>
            <a:headEnd/>
            <a:tailEnd/>
          </a:ln>
        </p:spPr>
      </p:pic>
      <p:pic>
        <p:nvPicPr>
          <p:cNvPr id="46083" name="Picture 6" descr="img057"/>
          <p:cNvPicPr>
            <a:picLocks noChangeAspect="1" noChangeArrowheads="1"/>
          </p:cNvPicPr>
          <p:nvPr/>
        </p:nvPicPr>
        <p:blipFill>
          <a:blip r:embed="rId4"/>
          <a:srcRect/>
          <a:stretch>
            <a:fillRect/>
          </a:stretch>
        </p:blipFill>
        <p:spPr bwMode="auto">
          <a:xfrm>
            <a:off x="4787900" y="2492375"/>
            <a:ext cx="3887788" cy="2535238"/>
          </a:xfrm>
          <a:prstGeom prst="rect">
            <a:avLst/>
          </a:prstGeom>
          <a:noFill/>
          <a:ln w="38100">
            <a:solidFill>
              <a:srgbClr val="993300"/>
            </a:solidFill>
            <a:miter lim="800000"/>
            <a:headEnd/>
            <a:tailEnd/>
          </a:ln>
        </p:spPr>
      </p:pic>
      <p:sp>
        <p:nvSpPr>
          <p:cNvPr id="46084" name="Text Box 8"/>
          <p:cNvSpPr txBox="1">
            <a:spLocks noChangeArrowheads="1"/>
          </p:cNvSpPr>
          <p:nvPr/>
        </p:nvSpPr>
        <p:spPr bwMode="auto">
          <a:xfrm>
            <a:off x="4284663" y="188913"/>
            <a:ext cx="4679950" cy="2225675"/>
          </a:xfrm>
          <a:prstGeom prst="rect">
            <a:avLst/>
          </a:prstGeom>
          <a:noFill/>
          <a:ln w="9525">
            <a:noFill/>
            <a:miter lim="800000"/>
            <a:headEnd/>
            <a:tailEnd/>
          </a:ln>
        </p:spPr>
        <p:txBody>
          <a:bodyPr>
            <a:spAutoFit/>
          </a:bodyPr>
          <a:lstStyle/>
          <a:p>
            <a:r>
              <a:rPr lang="ru-RU" sz="2000" b="1" i="1">
                <a:latin typeface="Monotype Corsiva" pitchFamily="66" charset="0"/>
              </a:rPr>
              <a:t>Каждая деталь пришла из подлинной жизни: будь то втулка колеса, или веревка, заплетенная за грядку телеги, или железные ободья, запачканные осенней грязью; будь то узор платка у матери Рыжего или узор на дуге, - все это надо было выискать, зарисовать с любовью.</a:t>
            </a:r>
          </a:p>
        </p:txBody>
      </p:sp>
      <p:sp>
        <p:nvSpPr>
          <p:cNvPr id="46085" name="Text Box 9"/>
          <p:cNvSpPr txBox="1">
            <a:spLocks noChangeArrowheads="1"/>
          </p:cNvSpPr>
          <p:nvPr/>
        </p:nvSpPr>
        <p:spPr bwMode="auto">
          <a:xfrm>
            <a:off x="4716463" y="5084763"/>
            <a:ext cx="4105275" cy="16160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Как выразительно написаны руки! Рука стрельчихи, в отчаянии рвущая ворот; рука преображенца, заботливо обхватившая спину обреченного; рука Петра, в гневе сжатая в кулак.</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0"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7106" name="Picture 4" descr="img057"/>
          <p:cNvPicPr>
            <a:picLocks noChangeAspect="1" noChangeArrowheads="1"/>
          </p:cNvPicPr>
          <p:nvPr/>
        </p:nvPicPr>
        <p:blipFill>
          <a:blip r:embed="rId3"/>
          <a:srcRect/>
          <a:stretch>
            <a:fillRect/>
          </a:stretch>
        </p:blipFill>
        <p:spPr bwMode="auto">
          <a:xfrm>
            <a:off x="6659563" y="260350"/>
            <a:ext cx="2232025" cy="6337300"/>
          </a:xfrm>
          <a:prstGeom prst="rect">
            <a:avLst/>
          </a:prstGeom>
          <a:noFill/>
          <a:ln w="38100">
            <a:solidFill>
              <a:srgbClr val="993300"/>
            </a:solidFill>
            <a:miter lim="800000"/>
            <a:headEnd/>
            <a:tailEnd/>
          </a:ln>
        </p:spPr>
      </p:pic>
      <p:pic>
        <p:nvPicPr>
          <p:cNvPr id="47107" name="Picture 5" descr="img055"/>
          <p:cNvPicPr>
            <a:picLocks noChangeAspect="1" noChangeArrowheads="1"/>
          </p:cNvPicPr>
          <p:nvPr/>
        </p:nvPicPr>
        <p:blipFill>
          <a:blip r:embed="rId4">
            <a:lum bright="6000"/>
          </a:blip>
          <a:srcRect/>
          <a:stretch>
            <a:fillRect/>
          </a:stretch>
        </p:blipFill>
        <p:spPr bwMode="auto">
          <a:xfrm>
            <a:off x="323850" y="260350"/>
            <a:ext cx="3078163" cy="3816350"/>
          </a:xfrm>
          <a:prstGeom prst="rect">
            <a:avLst/>
          </a:prstGeom>
          <a:noFill/>
          <a:ln w="38100">
            <a:solidFill>
              <a:srgbClr val="993300"/>
            </a:solidFill>
            <a:miter lim="800000"/>
            <a:headEnd/>
            <a:tailEnd/>
          </a:ln>
        </p:spPr>
      </p:pic>
      <p:sp>
        <p:nvSpPr>
          <p:cNvPr id="47108" name="Text Box 6"/>
          <p:cNvSpPr txBox="1">
            <a:spLocks noChangeArrowheads="1"/>
          </p:cNvSpPr>
          <p:nvPr/>
        </p:nvSpPr>
        <p:spPr bwMode="auto">
          <a:xfrm>
            <a:off x="179388" y="4076700"/>
            <a:ext cx="3311525"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Для стрелецкой внучки позировала Василию Ивановичу трехлетняя дочка его, Оленька.</a:t>
            </a:r>
          </a:p>
        </p:txBody>
      </p:sp>
      <p:sp>
        <p:nvSpPr>
          <p:cNvPr id="47109" name="Text Box 7"/>
          <p:cNvSpPr txBox="1">
            <a:spLocks noChangeArrowheads="1"/>
          </p:cNvSpPr>
          <p:nvPr/>
        </p:nvSpPr>
        <p:spPr bwMode="auto">
          <a:xfrm>
            <a:off x="755650" y="5373688"/>
            <a:ext cx="5832475"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Трудно представить себе, что весь правый кусок холста с каретой был пришит к картине позднее, а как совершенно необходимы здесь все, кто изображен в этой группе, с австрийским послом во главе!</a:t>
            </a:r>
          </a:p>
        </p:txBody>
      </p:sp>
      <p:pic>
        <p:nvPicPr>
          <p:cNvPr id="47110" name="Picture 8" descr="img057"/>
          <p:cNvPicPr>
            <a:picLocks noChangeAspect="1" noChangeArrowheads="1"/>
          </p:cNvPicPr>
          <p:nvPr/>
        </p:nvPicPr>
        <p:blipFill>
          <a:blip r:embed="rId5"/>
          <a:srcRect/>
          <a:stretch>
            <a:fillRect/>
          </a:stretch>
        </p:blipFill>
        <p:spPr bwMode="auto">
          <a:xfrm>
            <a:off x="3851275" y="981075"/>
            <a:ext cx="2449513" cy="2003425"/>
          </a:xfrm>
          <a:prstGeom prst="rect">
            <a:avLst/>
          </a:prstGeom>
          <a:noFill/>
          <a:ln w="38100">
            <a:solidFill>
              <a:srgbClr val="993300"/>
            </a:solidFill>
            <a:miter lim="800000"/>
            <a:headEnd/>
            <a:tailEnd/>
          </a:ln>
        </p:spPr>
      </p:pic>
      <p:sp>
        <p:nvSpPr>
          <p:cNvPr id="47111" name="Text Box 9"/>
          <p:cNvSpPr txBox="1">
            <a:spLocks noChangeArrowheads="1"/>
          </p:cNvSpPr>
          <p:nvPr/>
        </p:nvSpPr>
        <p:spPr bwMode="auto">
          <a:xfrm>
            <a:off x="3924300" y="2997200"/>
            <a:ext cx="2303463" cy="1616075"/>
          </a:xfrm>
          <a:prstGeom prst="rect">
            <a:avLst/>
          </a:prstGeom>
          <a:noFill/>
          <a:ln w="9525">
            <a:noFill/>
            <a:miter lim="800000"/>
            <a:headEnd/>
            <a:tailEnd/>
          </a:ln>
        </p:spPr>
        <p:txBody>
          <a:bodyPr>
            <a:spAutoFit/>
          </a:bodyPr>
          <a:lstStyle/>
          <a:p>
            <a:pPr>
              <a:spcBef>
                <a:spcPct val="50000"/>
              </a:spcBef>
            </a:pPr>
            <a:r>
              <a:rPr lang="ru-RU" sz="2000" b="1">
                <a:latin typeface="Monotype Corsiva" pitchFamily="66" charset="0"/>
              </a:rPr>
              <a:t>Великолепный портрет молодого Петра, с пламенем в глазах, конвульсивно сжатым ртом…</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8130" name="Picture 8" descr="img057"/>
          <p:cNvPicPr>
            <a:picLocks noChangeAspect="1" noChangeArrowheads="1"/>
          </p:cNvPicPr>
          <p:nvPr/>
        </p:nvPicPr>
        <p:blipFill>
          <a:blip r:embed="rId3"/>
          <a:srcRect/>
          <a:stretch>
            <a:fillRect/>
          </a:stretch>
        </p:blipFill>
        <p:spPr bwMode="auto">
          <a:xfrm>
            <a:off x="4572000" y="2000250"/>
            <a:ext cx="2927350" cy="3741738"/>
          </a:xfrm>
          <a:prstGeom prst="rect">
            <a:avLst/>
          </a:prstGeom>
          <a:noFill/>
          <a:ln w="9525">
            <a:noFill/>
            <a:miter lim="800000"/>
            <a:headEnd/>
            <a:tailEnd/>
          </a:ln>
        </p:spPr>
      </p:pic>
      <p:sp>
        <p:nvSpPr>
          <p:cNvPr id="48131" name="Text Box 5"/>
          <p:cNvSpPr txBox="1">
            <a:spLocks noChangeArrowheads="1"/>
          </p:cNvSpPr>
          <p:nvPr/>
        </p:nvSpPr>
        <p:spPr bwMode="auto">
          <a:xfrm>
            <a:off x="179388" y="188913"/>
            <a:ext cx="8964612" cy="1016000"/>
          </a:xfrm>
          <a:prstGeom prst="rect">
            <a:avLst/>
          </a:prstGeom>
          <a:noFill/>
          <a:ln w="9525">
            <a:noFill/>
            <a:miter lim="800000"/>
            <a:headEnd/>
            <a:tailEnd/>
          </a:ln>
        </p:spPr>
        <p:txBody>
          <a:bodyPr>
            <a:spAutoFit/>
          </a:bodyPr>
          <a:lstStyle/>
          <a:p>
            <a:pPr>
              <a:spcBef>
                <a:spcPct val="50000"/>
              </a:spcBef>
            </a:pPr>
            <a:r>
              <a:rPr lang="ru-RU" sz="2000" b="1"/>
              <a:t>  Первый день марта 1881 года пришелся на хмурое петербургское воскресенье. В десять часов утра на Невском в доме Юсуповых открылась девятая передвижная выставка. </a:t>
            </a:r>
          </a:p>
        </p:txBody>
      </p:sp>
      <p:pic>
        <p:nvPicPr>
          <p:cNvPr id="48132" name="Picture 7" descr="img055"/>
          <p:cNvPicPr>
            <a:picLocks noChangeAspect="1" noChangeArrowheads="1"/>
          </p:cNvPicPr>
          <p:nvPr/>
        </p:nvPicPr>
        <p:blipFill>
          <a:blip r:embed="rId4"/>
          <a:srcRect/>
          <a:stretch>
            <a:fillRect/>
          </a:stretch>
        </p:blipFill>
        <p:spPr bwMode="auto">
          <a:xfrm>
            <a:off x="1714500" y="2000250"/>
            <a:ext cx="2892425" cy="3757613"/>
          </a:xfrm>
          <a:prstGeom prst="rect">
            <a:avLst/>
          </a:prstGeom>
          <a:noFill/>
          <a:ln w="9525">
            <a:noFill/>
            <a:miter lim="800000"/>
            <a:headEnd/>
            <a:tailEnd/>
          </a:ln>
        </p:spPr>
      </p:pic>
      <p:pic>
        <p:nvPicPr>
          <p:cNvPr id="48133" name="Picture 6" descr="RAM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500" y="1214438"/>
            <a:ext cx="8001000" cy="54276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49154" name="Picture 6" descr="чс"/>
          <p:cNvPicPr>
            <a:picLocks noChangeAspect="1" noChangeArrowheads="1"/>
          </p:cNvPicPr>
          <p:nvPr/>
        </p:nvPicPr>
        <p:blipFill>
          <a:blip r:embed="rId3"/>
          <a:srcRect/>
          <a:stretch>
            <a:fillRect/>
          </a:stretch>
        </p:blipFill>
        <p:spPr bwMode="auto">
          <a:xfrm>
            <a:off x="714375" y="214313"/>
            <a:ext cx="4287838" cy="2928937"/>
          </a:xfrm>
          <a:prstGeom prst="rect">
            <a:avLst/>
          </a:prstGeom>
          <a:noFill/>
          <a:ln w="38100">
            <a:solidFill>
              <a:srgbClr val="993300"/>
            </a:solidFill>
            <a:miter lim="800000"/>
            <a:headEnd/>
            <a:tailEnd/>
          </a:ln>
        </p:spPr>
      </p:pic>
      <p:sp>
        <p:nvSpPr>
          <p:cNvPr id="49155" name="Rectangle 7"/>
          <p:cNvSpPr>
            <a:spLocks noChangeArrowheads="1"/>
          </p:cNvSpPr>
          <p:nvPr/>
        </p:nvSpPr>
        <p:spPr bwMode="auto">
          <a:xfrm>
            <a:off x="5715000" y="571500"/>
            <a:ext cx="3178175" cy="5324475"/>
          </a:xfrm>
          <a:prstGeom prst="rect">
            <a:avLst/>
          </a:prstGeom>
          <a:noFill/>
          <a:ln w="9525">
            <a:noFill/>
            <a:miter lim="800000"/>
            <a:headEnd/>
            <a:tailEnd/>
          </a:ln>
        </p:spPr>
        <p:txBody>
          <a:bodyPr>
            <a:spAutoFit/>
          </a:bodyPr>
          <a:lstStyle/>
          <a:p>
            <a:r>
              <a:rPr lang="ru-RU" sz="2000" b="1"/>
              <a:t>   После многоголосой и многолюдной картины «Утро стрелецкой казни» Суриков погрузился в трагедию Петровского любимца, его верного сподвижника Меншикова.   «Меншиков в Берёзове» по накалу бушующих, но не вырывающихся наружу страстей самая шекспировская из исторических трагедий художника.</a:t>
            </a:r>
          </a:p>
        </p:txBody>
      </p:sp>
      <p:sp>
        <p:nvSpPr>
          <p:cNvPr id="49156" name="Text Box 8"/>
          <p:cNvSpPr txBox="1">
            <a:spLocks noChangeArrowheads="1"/>
          </p:cNvSpPr>
          <p:nvPr/>
        </p:nvSpPr>
        <p:spPr bwMode="auto">
          <a:xfrm>
            <a:off x="285750" y="3143250"/>
            <a:ext cx="5143500"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Вот один из самых первых набросков композиции картины «Меншиков в Березове».</a:t>
            </a:r>
          </a:p>
        </p:txBody>
      </p:sp>
      <p:pic>
        <p:nvPicPr>
          <p:cNvPr id="49157" name="Picture 11" descr="ми"/>
          <p:cNvPicPr>
            <a:picLocks noChangeAspect="1" noChangeArrowheads="1"/>
          </p:cNvPicPr>
          <p:nvPr/>
        </p:nvPicPr>
        <p:blipFill>
          <a:blip r:embed="rId4"/>
          <a:srcRect/>
          <a:stretch>
            <a:fillRect/>
          </a:stretch>
        </p:blipFill>
        <p:spPr bwMode="auto">
          <a:xfrm>
            <a:off x="714375" y="3857625"/>
            <a:ext cx="4214813" cy="2724150"/>
          </a:xfrm>
          <a:prstGeom prst="rect">
            <a:avLst/>
          </a:prstGeom>
          <a:noFill/>
          <a:ln w="38100">
            <a:solidFill>
              <a:srgbClr val="993300"/>
            </a:solid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3"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50178" name="Picture 4" descr="бю"/>
          <p:cNvPicPr>
            <a:picLocks noChangeAspect="1" noChangeArrowheads="1"/>
          </p:cNvPicPr>
          <p:nvPr/>
        </p:nvPicPr>
        <p:blipFill>
          <a:blip r:embed="rId3"/>
          <a:srcRect/>
          <a:stretch>
            <a:fillRect/>
          </a:stretch>
        </p:blipFill>
        <p:spPr bwMode="auto">
          <a:xfrm>
            <a:off x="5219700" y="333375"/>
            <a:ext cx="3632200" cy="5040313"/>
          </a:xfrm>
          <a:prstGeom prst="rect">
            <a:avLst/>
          </a:prstGeom>
          <a:noFill/>
          <a:ln w="38100">
            <a:solidFill>
              <a:srgbClr val="993300"/>
            </a:solidFill>
            <a:miter lim="800000"/>
            <a:headEnd/>
            <a:tailEnd/>
          </a:ln>
        </p:spPr>
      </p:pic>
      <p:pic>
        <p:nvPicPr>
          <p:cNvPr id="50179" name="Picture 6" descr="ть"/>
          <p:cNvPicPr>
            <a:picLocks noChangeAspect="1" noChangeArrowheads="1"/>
          </p:cNvPicPr>
          <p:nvPr/>
        </p:nvPicPr>
        <p:blipFill>
          <a:blip r:embed="rId4"/>
          <a:srcRect/>
          <a:stretch>
            <a:fillRect/>
          </a:stretch>
        </p:blipFill>
        <p:spPr bwMode="auto">
          <a:xfrm>
            <a:off x="250825" y="3357563"/>
            <a:ext cx="2536825" cy="3240087"/>
          </a:xfrm>
          <a:prstGeom prst="rect">
            <a:avLst/>
          </a:prstGeom>
          <a:noFill/>
          <a:ln w="38100">
            <a:solidFill>
              <a:srgbClr val="993300"/>
            </a:solidFill>
            <a:miter lim="800000"/>
            <a:headEnd/>
            <a:tailEnd/>
          </a:ln>
        </p:spPr>
      </p:pic>
      <p:sp>
        <p:nvSpPr>
          <p:cNvPr id="50180" name="Text Box 7"/>
          <p:cNvSpPr txBox="1">
            <a:spLocks noChangeArrowheads="1"/>
          </p:cNvSpPr>
          <p:nvPr/>
        </p:nvSpPr>
        <p:spPr bwMode="auto">
          <a:xfrm>
            <a:off x="2843213" y="3357563"/>
            <a:ext cx="2303462" cy="31400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Интересно проследить, как рождался образ Меншикова: от портрета отставного учителя Невенгловского – к Меншикову,  вписанному в картину.</a:t>
            </a:r>
          </a:p>
        </p:txBody>
      </p:sp>
      <p:pic>
        <p:nvPicPr>
          <p:cNvPr id="50181" name="Picture 8" descr="ит"/>
          <p:cNvPicPr>
            <a:picLocks noChangeAspect="1" noChangeArrowheads="1"/>
          </p:cNvPicPr>
          <p:nvPr/>
        </p:nvPicPr>
        <p:blipFill>
          <a:blip r:embed="rId5"/>
          <a:srcRect/>
          <a:stretch>
            <a:fillRect/>
          </a:stretch>
        </p:blipFill>
        <p:spPr bwMode="auto">
          <a:xfrm>
            <a:off x="539750" y="333375"/>
            <a:ext cx="3816350" cy="2074863"/>
          </a:xfrm>
          <a:prstGeom prst="rect">
            <a:avLst/>
          </a:prstGeom>
          <a:noFill/>
          <a:ln w="38100">
            <a:solidFill>
              <a:srgbClr val="993300"/>
            </a:solidFill>
            <a:miter lim="800000"/>
            <a:headEnd/>
            <a:tailEnd/>
          </a:ln>
        </p:spPr>
      </p:pic>
      <p:sp>
        <p:nvSpPr>
          <p:cNvPr id="50182" name="Text Box 9"/>
          <p:cNvSpPr txBox="1">
            <a:spLocks noChangeArrowheads="1"/>
          </p:cNvSpPr>
          <p:nvPr/>
        </p:nvSpPr>
        <p:spPr bwMode="auto">
          <a:xfrm>
            <a:off x="971550" y="2420938"/>
            <a:ext cx="2808288"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Поиски образа Меншикова. Набросок акварелью.</a:t>
            </a:r>
          </a:p>
        </p:txBody>
      </p:sp>
      <p:sp>
        <p:nvSpPr>
          <p:cNvPr id="50183" name="Text Box 10"/>
          <p:cNvSpPr txBox="1">
            <a:spLocks noChangeArrowheads="1"/>
          </p:cNvSpPr>
          <p:nvPr/>
        </p:nvSpPr>
        <p:spPr bwMode="auto">
          <a:xfrm>
            <a:off x="5364163" y="5445125"/>
            <a:ext cx="3563937"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Елизавета Августовна позирует для старшей княжны – Марии Меншиковой.</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1202" name="Rectangle 9" descr="Дуб"/>
          <p:cNvSpPr>
            <a:spLocks noChangeArrowheads="1"/>
          </p:cNvSpPr>
          <p:nvPr/>
        </p:nvSpPr>
        <p:spPr bwMode="auto">
          <a:xfrm>
            <a:off x="250825" y="115888"/>
            <a:ext cx="6265863" cy="5257800"/>
          </a:xfrm>
          <a:prstGeom prst="rect">
            <a:avLst/>
          </a:prstGeom>
          <a:blipFill dpi="0" rotWithShape="1">
            <a:blip r:embed="rId3"/>
            <a:srcRect/>
            <a:tile tx="0" ty="0" sx="100000" sy="100000" flip="none" algn="tl"/>
          </a:blipFill>
          <a:ln w="9525">
            <a:solidFill>
              <a:srgbClr val="993300"/>
            </a:solidFill>
            <a:miter lim="800000"/>
            <a:headEnd/>
            <a:tailEnd/>
          </a:ln>
        </p:spPr>
        <p:txBody>
          <a:bodyPr wrap="none" anchor="ctr"/>
          <a:lstStyle/>
          <a:p>
            <a:endParaRPr lang="ru-RU"/>
          </a:p>
        </p:txBody>
      </p:sp>
      <p:pic>
        <p:nvPicPr>
          <p:cNvPr id="51203" name="Picture 4" descr="е"/>
          <p:cNvPicPr>
            <a:picLocks noChangeAspect="1" noChangeArrowheads="1"/>
          </p:cNvPicPr>
          <p:nvPr/>
        </p:nvPicPr>
        <p:blipFill>
          <a:blip r:embed="rId4"/>
          <a:srcRect/>
          <a:stretch>
            <a:fillRect/>
          </a:stretch>
        </p:blipFill>
        <p:spPr bwMode="auto">
          <a:xfrm>
            <a:off x="395288" y="260350"/>
            <a:ext cx="5976937" cy="4983163"/>
          </a:xfrm>
          <a:prstGeom prst="rect">
            <a:avLst/>
          </a:prstGeom>
          <a:noFill/>
          <a:ln w="12700">
            <a:solidFill>
              <a:srgbClr val="993300"/>
            </a:solidFill>
            <a:miter lim="800000"/>
            <a:headEnd/>
            <a:tailEnd/>
          </a:ln>
        </p:spPr>
      </p:pic>
      <p:sp>
        <p:nvSpPr>
          <p:cNvPr id="51204" name="Text Box 5"/>
          <p:cNvSpPr txBox="1">
            <a:spLocks noChangeArrowheads="1"/>
          </p:cNvSpPr>
          <p:nvPr/>
        </p:nvSpPr>
        <p:spPr bwMode="auto">
          <a:xfrm>
            <a:off x="6588125" y="188913"/>
            <a:ext cx="2376488" cy="5273675"/>
          </a:xfrm>
          <a:prstGeom prst="rect">
            <a:avLst/>
          </a:prstGeom>
          <a:noFill/>
          <a:ln w="9525">
            <a:noFill/>
            <a:miter lim="800000"/>
            <a:headEnd/>
            <a:tailEnd/>
          </a:ln>
        </p:spPr>
        <p:txBody>
          <a:bodyPr>
            <a:spAutoFit/>
          </a:bodyPr>
          <a:lstStyle/>
          <a:p>
            <a:pPr>
              <a:spcBef>
                <a:spcPct val="50000"/>
              </a:spcBef>
            </a:pPr>
            <a:r>
              <a:rPr lang="ru-RU" sz="2000" b="1"/>
              <a:t>Картина была представлена на одиннадцатой передвижной выставке. Критики обрушились на Сурикова со всей резкостью:       - Плохо нарисовано!        Но понял Сурикова Репин. Понял и любимый профессор Чистяков…</a:t>
            </a:r>
          </a:p>
        </p:txBody>
      </p:sp>
      <p:sp>
        <p:nvSpPr>
          <p:cNvPr id="51205" name="Rectangle 6"/>
          <p:cNvSpPr>
            <a:spLocks noChangeArrowheads="1"/>
          </p:cNvSpPr>
          <p:nvPr/>
        </p:nvSpPr>
        <p:spPr bwMode="auto">
          <a:xfrm>
            <a:off x="179388" y="5734050"/>
            <a:ext cx="8964612" cy="1006475"/>
          </a:xfrm>
          <a:prstGeom prst="rect">
            <a:avLst/>
          </a:prstGeom>
          <a:noFill/>
          <a:ln w="9525">
            <a:noFill/>
            <a:miter lim="800000"/>
            <a:headEnd/>
            <a:tailEnd/>
          </a:ln>
        </p:spPr>
        <p:txBody>
          <a:bodyPr>
            <a:spAutoFit/>
          </a:bodyPr>
          <a:lstStyle/>
          <a:p>
            <a:pPr>
              <a:spcBef>
                <a:spcPct val="50000"/>
              </a:spcBef>
            </a:pPr>
            <a:r>
              <a:rPr lang="ru-RU" sz="2000" b="1"/>
              <a:t>  Третьяков купил «Меншикова». Это дало возможность Сурикову уехать на целый год за  границу в путешествие, о котором он давно мечтал.</a:t>
            </a:r>
          </a:p>
        </p:txBody>
      </p:sp>
      <p:sp>
        <p:nvSpPr>
          <p:cNvPr id="51206" name="Text Box 7"/>
          <p:cNvSpPr txBox="1">
            <a:spLocks noChangeArrowheads="1"/>
          </p:cNvSpPr>
          <p:nvPr/>
        </p:nvSpPr>
        <p:spPr bwMode="auto">
          <a:xfrm>
            <a:off x="755650" y="5373688"/>
            <a:ext cx="511175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Меншиков в Березове. 1883. Холст, масло. 169х204.</a:t>
            </a:r>
          </a:p>
        </p:txBody>
      </p:sp>
      <p:sp>
        <p:nvSpPr>
          <p:cNvPr id="51207" name="Line 11"/>
          <p:cNvSpPr>
            <a:spLocks noChangeShapeType="1"/>
          </p:cNvSpPr>
          <p:nvPr/>
        </p:nvSpPr>
        <p:spPr bwMode="auto">
          <a:xfrm flipH="1" flipV="1">
            <a:off x="250825" y="115888"/>
            <a:ext cx="144463" cy="144462"/>
          </a:xfrm>
          <a:prstGeom prst="line">
            <a:avLst/>
          </a:prstGeom>
          <a:noFill/>
          <a:ln w="9525">
            <a:solidFill>
              <a:srgbClr val="993300"/>
            </a:solidFill>
            <a:round/>
            <a:headEnd/>
            <a:tailEnd/>
          </a:ln>
        </p:spPr>
        <p:txBody>
          <a:bodyPr/>
          <a:lstStyle/>
          <a:p>
            <a:endParaRPr lang="ru-RU"/>
          </a:p>
        </p:txBody>
      </p:sp>
      <p:sp>
        <p:nvSpPr>
          <p:cNvPr id="51208" name="Line 12"/>
          <p:cNvSpPr>
            <a:spLocks noChangeShapeType="1"/>
          </p:cNvSpPr>
          <p:nvPr/>
        </p:nvSpPr>
        <p:spPr bwMode="auto">
          <a:xfrm flipV="1">
            <a:off x="6372225" y="115888"/>
            <a:ext cx="144463" cy="144462"/>
          </a:xfrm>
          <a:prstGeom prst="line">
            <a:avLst/>
          </a:prstGeom>
          <a:noFill/>
          <a:ln w="9525">
            <a:solidFill>
              <a:srgbClr val="993300"/>
            </a:solidFill>
            <a:round/>
            <a:headEnd/>
            <a:tailEnd/>
          </a:ln>
        </p:spPr>
        <p:txBody>
          <a:bodyPr/>
          <a:lstStyle/>
          <a:p>
            <a:endParaRPr lang="ru-RU"/>
          </a:p>
        </p:txBody>
      </p:sp>
      <p:sp>
        <p:nvSpPr>
          <p:cNvPr id="51209" name="Line 13"/>
          <p:cNvSpPr>
            <a:spLocks noChangeShapeType="1"/>
          </p:cNvSpPr>
          <p:nvPr/>
        </p:nvSpPr>
        <p:spPr bwMode="auto">
          <a:xfrm flipV="1">
            <a:off x="250825" y="5229225"/>
            <a:ext cx="144463" cy="144463"/>
          </a:xfrm>
          <a:prstGeom prst="line">
            <a:avLst/>
          </a:prstGeom>
          <a:noFill/>
          <a:ln w="9525">
            <a:solidFill>
              <a:srgbClr val="993300"/>
            </a:solidFill>
            <a:round/>
            <a:headEnd/>
            <a:tailEnd/>
          </a:ln>
        </p:spPr>
        <p:txBody>
          <a:bodyPr/>
          <a:lstStyle/>
          <a:p>
            <a:endParaRPr lang="ru-RU"/>
          </a:p>
        </p:txBody>
      </p:sp>
      <p:sp>
        <p:nvSpPr>
          <p:cNvPr id="51210" name="Line 14"/>
          <p:cNvSpPr>
            <a:spLocks noChangeShapeType="1"/>
          </p:cNvSpPr>
          <p:nvPr/>
        </p:nvSpPr>
        <p:spPr bwMode="auto">
          <a:xfrm flipH="1" flipV="1">
            <a:off x="6372225" y="5229225"/>
            <a:ext cx="144463" cy="144463"/>
          </a:xfrm>
          <a:prstGeom prst="line">
            <a:avLst/>
          </a:prstGeom>
          <a:noFill/>
          <a:ln w="9525">
            <a:solidFill>
              <a:srgbClr val="993300"/>
            </a:solidFill>
            <a:round/>
            <a:headEnd/>
            <a:tailEnd/>
          </a:ln>
        </p:spPr>
        <p:txBody>
          <a:bodyPr/>
          <a:lstStyle/>
          <a:p>
            <a:endParaRPr lang="ru-RU"/>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3"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1448" name="AutoShape 8" descr="Крупная сетка"/>
          <p:cNvSpPr>
            <a:spLocks noChangeArrowheads="1"/>
          </p:cNvSpPr>
          <p:nvPr/>
        </p:nvSpPr>
        <p:spPr bwMode="auto">
          <a:xfrm>
            <a:off x="179388" y="620713"/>
            <a:ext cx="5832475" cy="3671887"/>
          </a:xfrm>
          <a:prstGeom prst="foldedCorner">
            <a:avLst>
              <a:gd name="adj" fmla="val 12500"/>
            </a:avLst>
          </a:prstGeom>
          <a:pattFill prst="lgGrid">
            <a:fgClr>
              <a:srgbClr val="DDDDDD"/>
            </a:fgClr>
            <a:bgClr>
              <a:schemeClr val="bg1"/>
            </a:bgClr>
          </a:pattFill>
          <a:ln w="9525">
            <a:solidFill>
              <a:schemeClr val="tx1"/>
            </a:solidFill>
            <a:round/>
            <a:headEnd/>
            <a:tailEnd/>
          </a:ln>
          <a:effectLst>
            <a:outerShdw dist="53882" dir="2700000" algn="ctr" rotWithShape="0">
              <a:schemeClr val="bg2"/>
            </a:outerShdw>
          </a:effectLst>
        </p:spPr>
        <p:txBody>
          <a:bodyPr wrap="none" anchor="ctr"/>
          <a:lstStyle/>
          <a:p>
            <a:pPr>
              <a:defRPr/>
            </a:pPr>
            <a:endParaRPr lang="ru-RU"/>
          </a:p>
        </p:txBody>
      </p:sp>
      <p:sp>
        <p:nvSpPr>
          <p:cNvPr id="52227" name="Text Box 6"/>
          <p:cNvSpPr txBox="1">
            <a:spLocks noChangeArrowheads="1"/>
          </p:cNvSpPr>
          <p:nvPr/>
        </p:nvSpPr>
        <p:spPr bwMode="auto">
          <a:xfrm>
            <a:off x="179388" y="188913"/>
            <a:ext cx="3889375" cy="396875"/>
          </a:xfrm>
          <a:prstGeom prst="rect">
            <a:avLst/>
          </a:prstGeom>
          <a:noFill/>
          <a:ln w="9525">
            <a:noFill/>
            <a:miter lim="800000"/>
            <a:headEnd/>
            <a:tailEnd/>
          </a:ln>
        </p:spPr>
        <p:txBody>
          <a:bodyPr>
            <a:spAutoFit/>
          </a:bodyPr>
          <a:lstStyle/>
          <a:p>
            <a:pPr>
              <a:spcBef>
                <a:spcPct val="50000"/>
              </a:spcBef>
            </a:pPr>
            <a:r>
              <a:rPr lang="ru-RU" sz="2000" b="1"/>
              <a:t>Суриков писал домой:</a:t>
            </a:r>
          </a:p>
        </p:txBody>
      </p:sp>
      <p:sp>
        <p:nvSpPr>
          <p:cNvPr id="52228" name="Text Box 7"/>
          <p:cNvSpPr txBox="1">
            <a:spLocks noChangeArrowheads="1"/>
          </p:cNvSpPr>
          <p:nvPr/>
        </p:nvSpPr>
        <p:spPr bwMode="auto">
          <a:xfrm>
            <a:off x="250825" y="620713"/>
            <a:ext cx="5761038" cy="3597275"/>
          </a:xfrm>
          <a:prstGeom prst="rect">
            <a:avLst/>
          </a:prstGeom>
          <a:noFill/>
          <a:ln w="9525">
            <a:noFill/>
            <a:miter lim="800000"/>
            <a:headEnd/>
            <a:tailEnd/>
          </a:ln>
        </p:spPr>
        <p:txBody>
          <a:bodyPr>
            <a:spAutoFit/>
          </a:bodyPr>
          <a:lstStyle/>
          <a:p>
            <a:pPr>
              <a:spcBef>
                <a:spcPct val="50000"/>
              </a:spcBef>
            </a:pPr>
            <a:r>
              <a:rPr lang="ru-RU"/>
              <a:t>                                                  </a:t>
            </a:r>
            <a:r>
              <a:rPr lang="ru-RU" b="1" i="1">
                <a:solidFill>
                  <a:srgbClr val="660066"/>
                </a:solidFill>
                <a:latin typeface="Monotype Corsiva" pitchFamily="66" charset="0"/>
              </a:rPr>
              <a:t>«Париж, 4/16 ноября 1883</a:t>
            </a:r>
            <a:r>
              <a:rPr lang="ru-RU" sz="2000" b="1" i="1">
                <a:solidFill>
                  <a:srgbClr val="660066"/>
                </a:solidFill>
                <a:latin typeface="Monotype Corsiva" pitchFamily="66" charset="0"/>
              </a:rPr>
              <a:t> </a:t>
            </a:r>
          </a:p>
          <a:p>
            <a:pPr>
              <a:spcBef>
                <a:spcPct val="50000"/>
              </a:spcBef>
            </a:pPr>
            <a:r>
              <a:rPr lang="ru-RU" sz="2000" b="1" i="1">
                <a:solidFill>
                  <a:srgbClr val="660066"/>
                </a:solidFill>
                <a:latin typeface="Monotype Corsiva" pitchFamily="66" charset="0"/>
              </a:rPr>
              <a:t>             Здравствуйте, милые мама и Саша!                               Я в настоящее время живу в Париже, вот уже целый месяц, останусь здесь недели две, а потом поеду в Италию… Был проездом в Берлине, Дрездене, Кельне и других городах на пути в Париж. Останавливался там тоже по нескольку дней, где есть картинные галереи. Жизнь уже совсем не похожа на русскую. Другие люди, обычаи, костюмы – все разное. Очень оригинальное. Хотя я оригинальнее Москвы не встретил ни одного города по наружному виду…»</a:t>
            </a:r>
          </a:p>
        </p:txBody>
      </p:sp>
      <p:pic>
        <p:nvPicPr>
          <p:cNvPr id="52229" name="Picture 9" descr="йу"/>
          <p:cNvPicPr>
            <a:picLocks noChangeAspect="1" noChangeArrowheads="1"/>
          </p:cNvPicPr>
          <p:nvPr/>
        </p:nvPicPr>
        <p:blipFill>
          <a:blip r:embed="rId3"/>
          <a:srcRect/>
          <a:stretch>
            <a:fillRect/>
          </a:stretch>
        </p:blipFill>
        <p:spPr bwMode="auto">
          <a:xfrm>
            <a:off x="6227763" y="260350"/>
            <a:ext cx="2747962" cy="4032250"/>
          </a:xfrm>
          <a:prstGeom prst="rect">
            <a:avLst/>
          </a:prstGeom>
          <a:noFill/>
          <a:ln w="38100">
            <a:solidFill>
              <a:srgbClr val="993300"/>
            </a:solidFill>
            <a:miter lim="800000"/>
            <a:headEnd/>
            <a:tailEnd/>
          </a:ln>
        </p:spPr>
      </p:pic>
      <p:pic>
        <p:nvPicPr>
          <p:cNvPr id="52230" name="Picture 10" descr="яч"/>
          <p:cNvPicPr>
            <a:picLocks noChangeAspect="1" noChangeArrowheads="1"/>
          </p:cNvPicPr>
          <p:nvPr/>
        </p:nvPicPr>
        <p:blipFill>
          <a:blip r:embed="rId4"/>
          <a:srcRect/>
          <a:stretch>
            <a:fillRect/>
          </a:stretch>
        </p:blipFill>
        <p:spPr bwMode="auto">
          <a:xfrm>
            <a:off x="250825" y="4437063"/>
            <a:ext cx="3457575" cy="2151062"/>
          </a:xfrm>
          <a:prstGeom prst="rect">
            <a:avLst/>
          </a:prstGeom>
          <a:noFill/>
          <a:ln w="38100">
            <a:solidFill>
              <a:srgbClr val="993300"/>
            </a:solidFill>
            <a:miter lim="800000"/>
            <a:headEnd/>
            <a:tailEnd/>
          </a:ln>
        </p:spPr>
      </p:pic>
      <p:sp>
        <p:nvSpPr>
          <p:cNvPr id="52231" name="Text Box 11"/>
          <p:cNvSpPr txBox="1">
            <a:spLocks noChangeArrowheads="1"/>
          </p:cNvSpPr>
          <p:nvPr/>
        </p:nvSpPr>
        <p:spPr bwMode="auto">
          <a:xfrm>
            <a:off x="3779838" y="4724400"/>
            <a:ext cx="1871662"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Девочки Суриковы любили играть в путешественниц.</a:t>
            </a:r>
          </a:p>
        </p:txBody>
      </p:sp>
      <p:sp>
        <p:nvSpPr>
          <p:cNvPr id="52232" name="Text Box 12"/>
          <p:cNvSpPr txBox="1">
            <a:spLocks noChangeArrowheads="1"/>
          </p:cNvSpPr>
          <p:nvPr/>
        </p:nvSpPr>
        <p:spPr bwMode="auto">
          <a:xfrm>
            <a:off x="6156325" y="4365625"/>
            <a:ext cx="2987675" cy="2225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Автопортрет акварелью из дорожного альбома. Интересно, что в Париже Василий Иванович надел русскую косоворотку и писал себя в зеркале, поэтому ворот слева направо.</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16386" name="Picture 7" descr="img057"/>
          <p:cNvPicPr>
            <a:picLocks noChangeAspect="1" noChangeArrowheads="1"/>
          </p:cNvPicPr>
          <p:nvPr/>
        </p:nvPicPr>
        <p:blipFill>
          <a:blip r:embed="rId3"/>
          <a:srcRect/>
          <a:stretch>
            <a:fillRect/>
          </a:stretch>
        </p:blipFill>
        <p:spPr bwMode="auto">
          <a:xfrm>
            <a:off x="4572000" y="765175"/>
            <a:ext cx="3816350" cy="4968875"/>
          </a:xfrm>
          <a:prstGeom prst="rect">
            <a:avLst/>
          </a:prstGeom>
          <a:noFill/>
          <a:ln w="9525">
            <a:noFill/>
            <a:miter lim="800000"/>
            <a:headEnd/>
            <a:tailEnd/>
          </a:ln>
        </p:spPr>
      </p:pic>
      <p:pic>
        <p:nvPicPr>
          <p:cNvPr id="16387" name="Picture 6" descr="img055"/>
          <p:cNvPicPr>
            <a:picLocks noChangeAspect="1" noChangeArrowheads="1"/>
          </p:cNvPicPr>
          <p:nvPr/>
        </p:nvPicPr>
        <p:blipFill>
          <a:blip r:embed="rId4"/>
          <a:srcRect/>
          <a:stretch>
            <a:fillRect/>
          </a:stretch>
        </p:blipFill>
        <p:spPr bwMode="auto">
          <a:xfrm>
            <a:off x="755650" y="765175"/>
            <a:ext cx="3816350" cy="4946650"/>
          </a:xfrm>
          <a:prstGeom prst="rect">
            <a:avLst/>
          </a:prstGeom>
          <a:noFill/>
          <a:ln w="9525">
            <a:noFill/>
            <a:miter lim="800000"/>
            <a:headEnd/>
            <a:tailEnd/>
          </a:ln>
        </p:spPr>
      </p:pic>
      <p:sp>
        <p:nvSpPr>
          <p:cNvPr id="16388" name="Text Box 10"/>
          <p:cNvSpPr txBox="1">
            <a:spLocks noChangeArrowheads="1"/>
          </p:cNvSpPr>
          <p:nvPr/>
        </p:nvSpPr>
        <p:spPr bwMode="auto">
          <a:xfrm>
            <a:off x="900113" y="6021388"/>
            <a:ext cx="741680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Василий Суриков.  Утро стрелецкой казни.  1881.  Холст, масло.  218х379</a:t>
            </a:r>
          </a:p>
        </p:txBody>
      </p:sp>
      <p:sp>
        <p:nvSpPr>
          <p:cNvPr id="16389" name="Rectangle 13"/>
          <p:cNvSpPr>
            <a:spLocks noChangeArrowheads="1"/>
          </p:cNvSpPr>
          <p:nvPr/>
        </p:nvSpPr>
        <p:spPr bwMode="auto">
          <a:xfrm>
            <a:off x="755650" y="765175"/>
            <a:ext cx="7632700" cy="4968875"/>
          </a:xfrm>
          <a:prstGeom prst="rect">
            <a:avLst/>
          </a:prstGeom>
          <a:solidFill>
            <a:srgbClr val="BBE0E3">
              <a:alpha val="0"/>
            </a:srgbClr>
          </a:solidFill>
          <a:ln w="76200">
            <a:solidFill>
              <a:srgbClr val="993300"/>
            </a:solidFill>
            <a:miter lim="800000"/>
            <a:headEnd/>
            <a:tailEnd/>
          </a:ln>
        </p:spPr>
        <p:txBody>
          <a:bodyPr wrap="none" anchor="ctr"/>
          <a:lstStyle/>
          <a:p>
            <a:endParaRPr lang="ru-RU"/>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53250" name="Picture 4" descr="жэд"/>
          <p:cNvPicPr>
            <a:picLocks noChangeAspect="1" noChangeArrowheads="1"/>
          </p:cNvPicPr>
          <p:nvPr/>
        </p:nvPicPr>
        <p:blipFill>
          <a:blip r:embed="rId3"/>
          <a:srcRect/>
          <a:stretch>
            <a:fillRect/>
          </a:stretch>
        </p:blipFill>
        <p:spPr bwMode="auto">
          <a:xfrm>
            <a:off x="250825" y="2636838"/>
            <a:ext cx="5276850" cy="3241675"/>
          </a:xfrm>
          <a:prstGeom prst="rect">
            <a:avLst/>
          </a:prstGeom>
          <a:noFill/>
          <a:ln w="38100">
            <a:solidFill>
              <a:srgbClr val="993300"/>
            </a:solidFill>
            <a:miter lim="800000"/>
            <a:headEnd/>
            <a:tailEnd/>
          </a:ln>
        </p:spPr>
      </p:pic>
      <p:pic>
        <p:nvPicPr>
          <p:cNvPr id="53251" name="Picture 8" descr="цк"/>
          <p:cNvPicPr>
            <a:picLocks noChangeAspect="1" noChangeArrowheads="1"/>
          </p:cNvPicPr>
          <p:nvPr/>
        </p:nvPicPr>
        <p:blipFill>
          <a:blip r:embed="rId4"/>
          <a:srcRect/>
          <a:stretch>
            <a:fillRect/>
          </a:stretch>
        </p:blipFill>
        <p:spPr bwMode="auto">
          <a:xfrm>
            <a:off x="250825" y="188913"/>
            <a:ext cx="3168650" cy="2225675"/>
          </a:xfrm>
          <a:prstGeom prst="rect">
            <a:avLst/>
          </a:prstGeom>
          <a:noFill/>
          <a:ln w="38100">
            <a:solidFill>
              <a:srgbClr val="993300"/>
            </a:solidFill>
            <a:miter lim="800000"/>
            <a:headEnd/>
            <a:tailEnd/>
          </a:ln>
        </p:spPr>
      </p:pic>
      <p:pic>
        <p:nvPicPr>
          <p:cNvPr id="53252" name="Picture 9" descr="рл"/>
          <p:cNvPicPr>
            <a:picLocks noChangeAspect="1" noChangeArrowheads="1"/>
          </p:cNvPicPr>
          <p:nvPr/>
        </p:nvPicPr>
        <p:blipFill>
          <a:blip r:embed="rId5"/>
          <a:srcRect/>
          <a:stretch>
            <a:fillRect/>
          </a:stretch>
        </p:blipFill>
        <p:spPr bwMode="auto">
          <a:xfrm>
            <a:off x="5835650" y="260350"/>
            <a:ext cx="3086100" cy="4464050"/>
          </a:xfrm>
          <a:prstGeom prst="rect">
            <a:avLst/>
          </a:prstGeom>
          <a:noFill/>
          <a:ln w="38100">
            <a:solidFill>
              <a:srgbClr val="993300"/>
            </a:solidFill>
            <a:miter lim="800000"/>
            <a:headEnd/>
            <a:tailEnd/>
          </a:ln>
        </p:spPr>
      </p:pic>
      <p:sp>
        <p:nvSpPr>
          <p:cNvPr id="53253" name="Text Box 10"/>
          <p:cNvSpPr txBox="1">
            <a:spLocks noChangeArrowheads="1"/>
          </p:cNvSpPr>
          <p:nvPr/>
        </p:nvSpPr>
        <p:spPr bwMode="auto">
          <a:xfrm>
            <a:off x="6011863" y="4724400"/>
            <a:ext cx="2808287" cy="1920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Эта акварель помпейской улицы написана так, словно Суриков был там теперь, - настолько свежа и свободна форма и манера исполнения.</a:t>
            </a:r>
          </a:p>
        </p:txBody>
      </p:sp>
      <p:sp>
        <p:nvSpPr>
          <p:cNvPr id="53254" name="Text Box 11"/>
          <p:cNvSpPr txBox="1">
            <a:spLocks noChangeArrowheads="1"/>
          </p:cNvSpPr>
          <p:nvPr/>
        </p:nvSpPr>
        <p:spPr bwMode="auto">
          <a:xfrm>
            <a:off x="179388" y="5851525"/>
            <a:ext cx="5545137"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Вот еще одна акварель: исполненный величия собор Петра в Риме. Он снаружи нравился Сурикову гораздо больше, чем внутри.</a:t>
            </a:r>
          </a:p>
        </p:txBody>
      </p:sp>
      <p:sp>
        <p:nvSpPr>
          <p:cNvPr id="53255" name="Text Box 12"/>
          <p:cNvSpPr txBox="1">
            <a:spLocks noChangeArrowheads="1"/>
          </p:cNvSpPr>
          <p:nvPr/>
        </p:nvSpPr>
        <p:spPr bwMode="auto">
          <a:xfrm>
            <a:off x="3563938" y="188913"/>
            <a:ext cx="2016125" cy="2225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Флорентийский пейзаж писал Суриков акварелью, непрерывно путешествуя с этюдником.</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1"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54274" name="Picture 8" descr="щ"/>
          <p:cNvPicPr>
            <a:picLocks noChangeAspect="1" noChangeArrowheads="1"/>
          </p:cNvPicPr>
          <p:nvPr/>
        </p:nvPicPr>
        <p:blipFill>
          <a:blip r:embed="rId3"/>
          <a:srcRect/>
          <a:stretch>
            <a:fillRect/>
          </a:stretch>
        </p:blipFill>
        <p:spPr bwMode="auto">
          <a:xfrm>
            <a:off x="3924300" y="1916113"/>
            <a:ext cx="4968875" cy="4176712"/>
          </a:xfrm>
          <a:prstGeom prst="rect">
            <a:avLst/>
          </a:prstGeom>
          <a:noFill/>
          <a:ln w="38100">
            <a:solidFill>
              <a:srgbClr val="993300"/>
            </a:solidFill>
            <a:miter lim="800000"/>
            <a:headEnd/>
            <a:tailEnd/>
          </a:ln>
        </p:spPr>
      </p:pic>
      <p:sp>
        <p:nvSpPr>
          <p:cNvPr id="54275" name="Text Box 9"/>
          <p:cNvSpPr txBox="1">
            <a:spLocks noChangeArrowheads="1"/>
          </p:cNvSpPr>
          <p:nvPr/>
        </p:nvSpPr>
        <p:spPr bwMode="auto">
          <a:xfrm>
            <a:off x="3924300" y="6092825"/>
            <a:ext cx="496887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Римский карнавал. 1884. Бумага, акварель. 20х26.</a:t>
            </a:r>
          </a:p>
        </p:txBody>
      </p:sp>
      <p:sp>
        <p:nvSpPr>
          <p:cNvPr id="54276" name="Text Box 12"/>
          <p:cNvSpPr txBox="1">
            <a:spLocks noChangeArrowheads="1"/>
          </p:cNvSpPr>
          <p:nvPr/>
        </p:nvSpPr>
        <p:spPr bwMode="auto">
          <a:xfrm>
            <a:off x="250825" y="4437063"/>
            <a:ext cx="3457575"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Это один из лучших портретов Сурикова: итальянка, бросающая цветы на римском карнавале.</a:t>
            </a:r>
          </a:p>
        </p:txBody>
      </p:sp>
      <p:pic>
        <p:nvPicPr>
          <p:cNvPr id="54277" name="Picture 14" descr="Изображение"/>
          <p:cNvPicPr>
            <a:picLocks noChangeAspect="1" noChangeArrowheads="1"/>
          </p:cNvPicPr>
          <p:nvPr/>
        </p:nvPicPr>
        <p:blipFill>
          <a:blip r:embed="rId4">
            <a:lum bright="12000" contrast="6000"/>
          </a:blip>
          <a:srcRect/>
          <a:stretch>
            <a:fillRect/>
          </a:stretch>
        </p:blipFill>
        <p:spPr bwMode="auto">
          <a:xfrm>
            <a:off x="250825" y="260350"/>
            <a:ext cx="3424238" cy="4175125"/>
          </a:xfrm>
          <a:prstGeom prst="rect">
            <a:avLst/>
          </a:prstGeom>
          <a:solidFill>
            <a:srgbClr val="993300"/>
          </a:solidFill>
          <a:ln w="38100">
            <a:solidFill>
              <a:srgbClr val="993300"/>
            </a:solidFill>
            <a:miter lim="800000"/>
            <a:headEnd/>
            <a:tailEnd/>
          </a:ln>
        </p:spPr>
      </p:pic>
      <p:sp>
        <p:nvSpPr>
          <p:cNvPr id="54278" name="Text Box 15"/>
          <p:cNvSpPr txBox="1">
            <a:spLocks noChangeArrowheads="1"/>
          </p:cNvSpPr>
          <p:nvPr/>
        </p:nvSpPr>
        <p:spPr bwMode="auto">
          <a:xfrm>
            <a:off x="3851275" y="188913"/>
            <a:ext cx="5292725" cy="1616075"/>
          </a:xfrm>
          <a:prstGeom prst="rect">
            <a:avLst/>
          </a:prstGeom>
          <a:noFill/>
          <a:ln w="9525">
            <a:noFill/>
            <a:miter lim="800000"/>
            <a:headEnd/>
            <a:tailEnd/>
          </a:ln>
        </p:spPr>
        <p:txBody>
          <a:bodyPr>
            <a:spAutoFit/>
          </a:bodyPr>
          <a:lstStyle/>
          <a:p>
            <a:pPr>
              <a:spcBef>
                <a:spcPct val="50000"/>
              </a:spcBef>
            </a:pPr>
            <a:r>
              <a:rPr lang="ru-RU"/>
              <a:t>   </a:t>
            </a:r>
            <a:r>
              <a:rPr lang="ru-RU" sz="2000" b="1"/>
              <a:t>В Риме начался весенний праздник – карнавал. На три дня величественными площадями Вечного города завладел народ. Гулянья, пляски, пение и цветочные бои.</a:t>
            </a:r>
          </a:p>
        </p:txBody>
      </p:sp>
      <p:sp>
        <p:nvSpPr>
          <p:cNvPr id="54279" name="Text Box 16"/>
          <p:cNvSpPr txBox="1">
            <a:spLocks noChangeArrowheads="1"/>
          </p:cNvSpPr>
          <p:nvPr/>
        </p:nvSpPr>
        <p:spPr bwMode="auto">
          <a:xfrm>
            <a:off x="179388" y="5507038"/>
            <a:ext cx="3671887" cy="1311275"/>
          </a:xfrm>
          <a:prstGeom prst="rect">
            <a:avLst/>
          </a:prstGeom>
          <a:noFill/>
          <a:ln w="9525">
            <a:noFill/>
            <a:miter lim="800000"/>
            <a:headEnd/>
            <a:tailEnd/>
          </a:ln>
        </p:spPr>
        <p:txBody>
          <a:bodyPr>
            <a:spAutoFit/>
          </a:bodyPr>
          <a:lstStyle/>
          <a:p>
            <a:pPr>
              <a:spcBef>
                <a:spcPct val="50000"/>
              </a:spcBef>
            </a:pPr>
            <a:r>
              <a:rPr lang="ru-RU"/>
              <a:t>   </a:t>
            </a:r>
            <a:r>
              <a:rPr lang="ru-RU" sz="2000" b="1"/>
              <a:t>Суриков проводил все свое время на улицах – рисовал карандашом и акварелью.</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5"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5298" name="Rectangle 6"/>
          <p:cNvSpPr>
            <a:spLocks noChangeArrowheads="1"/>
          </p:cNvSpPr>
          <p:nvPr/>
        </p:nvSpPr>
        <p:spPr bwMode="auto">
          <a:xfrm>
            <a:off x="285750" y="357188"/>
            <a:ext cx="8678863" cy="1938337"/>
          </a:xfrm>
          <a:prstGeom prst="rect">
            <a:avLst/>
          </a:prstGeom>
          <a:noFill/>
          <a:ln w="9525">
            <a:noFill/>
            <a:miter lim="800000"/>
            <a:headEnd/>
            <a:tailEnd/>
          </a:ln>
        </p:spPr>
        <p:txBody>
          <a:bodyPr>
            <a:spAutoFit/>
          </a:bodyPr>
          <a:lstStyle/>
          <a:p>
            <a:r>
              <a:rPr lang="ru-RU" sz="2000" b="1"/>
              <a:t>   Воображение Сурикова продолжали занимать события грандиозных народных драм. Центральной картиной, в полную мощь выразившей талант и художественные возможности Сурикова, стала «Боярыня Морозова» (1887г.). К ней художник готовился долго и тщательно. Эскизы, сотни рисунков, этюдов были этапами работы над этим полотном.</a:t>
            </a:r>
          </a:p>
        </p:txBody>
      </p:sp>
      <p:pic>
        <p:nvPicPr>
          <p:cNvPr id="55299" name="Picture 18" descr="ег"/>
          <p:cNvPicPr>
            <a:picLocks noChangeAspect="1" noChangeArrowheads="1"/>
          </p:cNvPicPr>
          <p:nvPr/>
        </p:nvPicPr>
        <p:blipFill>
          <a:blip r:embed="rId3"/>
          <a:srcRect/>
          <a:stretch>
            <a:fillRect/>
          </a:stretch>
        </p:blipFill>
        <p:spPr bwMode="auto">
          <a:xfrm>
            <a:off x="357188" y="2857500"/>
            <a:ext cx="8264525" cy="2714625"/>
          </a:xfrm>
          <a:prstGeom prst="rect">
            <a:avLst/>
          </a:prstGeom>
          <a:noFill/>
          <a:ln w="38100">
            <a:solidFill>
              <a:srgbClr val="993300"/>
            </a:solidFill>
            <a:miter lim="800000"/>
            <a:headEnd/>
            <a:tailEnd/>
          </a:ln>
        </p:spPr>
      </p:pic>
      <p:sp>
        <p:nvSpPr>
          <p:cNvPr id="55300" name="Text Box 19"/>
          <p:cNvSpPr txBox="1">
            <a:spLocks noChangeArrowheads="1"/>
          </p:cNvSpPr>
          <p:nvPr/>
        </p:nvSpPr>
        <p:spPr bwMode="auto">
          <a:xfrm>
            <a:off x="1357313" y="5643563"/>
            <a:ext cx="6335712"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Одну из первых композиций «Боярыни Морозовой»                       Суриков набросал в дорожном альбоме, путешествуя по Европе.</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6322" name="Text Box 6"/>
          <p:cNvSpPr txBox="1">
            <a:spLocks noChangeArrowheads="1"/>
          </p:cNvSpPr>
          <p:nvPr/>
        </p:nvSpPr>
        <p:spPr bwMode="auto">
          <a:xfrm>
            <a:off x="179388" y="260350"/>
            <a:ext cx="8785225" cy="1938338"/>
          </a:xfrm>
          <a:prstGeom prst="rect">
            <a:avLst/>
          </a:prstGeom>
          <a:noFill/>
          <a:ln w="9525">
            <a:noFill/>
            <a:miter lim="800000"/>
            <a:headEnd/>
            <a:tailEnd/>
          </a:ln>
        </p:spPr>
        <p:txBody>
          <a:bodyPr>
            <a:spAutoFit/>
          </a:bodyPr>
          <a:lstStyle/>
          <a:p>
            <a:pPr>
              <a:spcBef>
                <a:spcPct val="50000"/>
              </a:spcBef>
            </a:pPr>
            <a:r>
              <a:rPr lang="ru-RU" sz="2000" b="1"/>
              <a:t>   Россия середины Х</a:t>
            </a:r>
            <a:r>
              <a:rPr lang="en-US" sz="2000" b="1"/>
              <a:t>VII</a:t>
            </a:r>
            <a:r>
              <a:rPr lang="ru-RU" sz="2000" b="1"/>
              <a:t> столетия, время народных волнений, недовольств, смуты. Смутное время – так оно вошло в отечественную историю. Патриарх Никон проводит церковные реформы, в церкви возник раскол. Ярой противницей новых реформ была боярыня Морозова, близкая родственница царя Алексея Михайловича. </a:t>
            </a:r>
          </a:p>
        </p:txBody>
      </p:sp>
      <p:pic>
        <p:nvPicPr>
          <p:cNvPr id="65548" name="Picture 12" descr="нш"/>
          <p:cNvPicPr>
            <a:picLocks noChangeAspect="1" noChangeArrowheads="1"/>
          </p:cNvPicPr>
          <p:nvPr/>
        </p:nvPicPr>
        <p:blipFill>
          <a:blip r:embed="rId3"/>
          <a:srcRect/>
          <a:stretch>
            <a:fillRect/>
          </a:stretch>
        </p:blipFill>
        <p:spPr bwMode="auto">
          <a:xfrm>
            <a:off x="2268538" y="3789363"/>
            <a:ext cx="1662112" cy="2017712"/>
          </a:xfrm>
          <a:prstGeom prst="rect">
            <a:avLst/>
          </a:prstGeom>
          <a:noFill/>
          <a:ln w="38100">
            <a:solidFill>
              <a:srgbClr val="993300"/>
            </a:solidFill>
            <a:miter lim="800000"/>
            <a:headEnd/>
            <a:tailEnd/>
          </a:ln>
        </p:spPr>
      </p:pic>
      <p:pic>
        <p:nvPicPr>
          <p:cNvPr id="65549" name="Picture 13" descr="ыа"/>
          <p:cNvPicPr>
            <a:picLocks noChangeAspect="1" noChangeArrowheads="1"/>
          </p:cNvPicPr>
          <p:nvPr/>
        </p:nvPicPr>
        <p:blipFill>
          <a:blip r:embed="rId4"/>
          <a:srcRect/>
          <a:stretch>
            <a:fillRect/>
          </a:stretch>
        </p:blipFill>
        <p:spPr bwMode="auto">
          <a:xfrm>
            <a:off x="4140200" y="3500438"/>
            <a:ext cx="2151063" cy="2665412"/>
          </a:xfrm>
          <a:prstGeom prst="rect">
            <a:avLst/>
          </a:prstGeom>
          <a:noFill/>
          <a:ln w="38100">
            <a:solidFill>
              <a:srgbClr val="993300"/>
            </a:solidFill>
            <a:miter lim="800000"/>
            <a:headEnd/>
            <a:tailEnd/>
          </a:ln>
        </p:spPr>
      </p:pic>
      <p:pic>
        <p:nvPicPr>
          <p:cNvPr id="65550" name="Picture 14" descr="5"/>
          <p:cNvPicPr>
            <a:picLocks noChangeAspect="1" noChangeArrowheads="1"/>
          </p:cNvPicPr>
          <p:nvPr/>
        </p:nvPicPr>
        <p:blipFill>
          <a:blip r:embed="rId5"/>
          <a:srcRect/>
          <a:stretch>
            <a:fillRect/>
          </a:stretch>
        </p:blipFill>
        <p:spPr bwMode="auto">
          <a:xfrm>
            <a:off x="6500813" y="2214563"/>
            <a:ext cx="2400300" cy="3263900"/>
          </a:xfrm>
          <a:prstGeom prst="rect">
            <a:avLst/>
          </a:prstGeom>
          <a:noFill/>
          <a:ln w="38100">
            <a:solidFill>
              <a:srgbClr val="993300"/>
            </a:solidFill>
            <a:miter lim="800000"/>
            <a:headEnd/>
            <a:tailEnd/>
          </a:ln>
        </p:spPr>
      </p:pic>
      <p:sp>
        <p:nvSpPr>
          <p:cNvPr id="56326" name="Text Box 15"/>
          <p:cNvSpPr txBox="1">
            <a:spLocks noChangeArrowheads="1"/>
          </p:cNvSpPr>
          <p:nvPr/>
        </p:nvSpPr>
        <p:spPr bwMode="auto">
          <a:xfrm>
            <a:off x="2195513" y="5805488"/>
            <a:ext cx="187166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Монашенка.         </a:t>
            </a:r>
          </a:p>
        </p:txBody>
      </p:sp>
      <p:sp>
        <p:nvSpPr>
          <p:cNvPr id="56327" name="Text Box 16"/>
          <p:cNvSpPr txBox="1">
            <a:spLocks noChangeArrowheads="1"/>
          </p:cNvSpPr>
          <p:nvPr/>
        </p:nvSpPr>
        <p:spPr bwMode="auto">
          <a:xfrm>
            <a:off x="4211638" y="6165850"/>
            <a:ext cx="201612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Этюд юродивого. </a:t>
            </a:r>
          </a:p>
        </p:txBody>
      </p:sp>
      <p:sp>
        <p:nvSpPr>
          <p:cNvPr id="56328" name="Text Box 17"/>
          <p:cNvSpPr txBox="1">
            <a:spLocks noChangeArrowheads="1"/>
          </p:cNvSpPr>
          <p:nvPr/>
        </p:nvSpPr>
        <p:spPr bwMode="auto">
          <a:xfrm>
            <a:off x="6500813" y="5500688"/>
            <a:ext cx="2376487"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Боярыня со скрещенными руками.</a:t>
            </a:r>
          </a:p>
        </p:txBody>
      </p:sp>
      <p:sp>
        <p:nvSpPr>
          <p:cNvPr id="56329" name="Text Box 19"/>
          <p:cNvSpPr txBox="1">
            <a:spLocks noChangeArrowheads="1"/>
          </p:cNvSpPr>
          <p:nvPr/>
        </p:nvSpPr>
        <p:spPr bwMode="auto">
          <a:xfrm>
            <a:off x="3286125" y="2714625"/>
            <a:ext cx="201612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Этюды к картине</a:t>
            </a:r>
          </a:p>
        </p:txBody>
      </p:sp>
      <p:pic>
        <p:nvPicPr>
          <p:cNvPr id="65556" name="Picture 20" descr="img075"/>
          <p:cNvPicPr>
            <a:picLocks noChangeAspect="1" noChangeArrowheads="1"/>
          </p:cNvPicPr>
          <p:nvPr/>
        </p:nvPicPr>
        <p:blipFill>
          <a:blip r:embed="rId6"/>
          <a:srcRect/>
          <a:stretch>
            <a:fillRect/>
          </a:stretch>
        </p:blipFill>
        <p:spPr bwMode="auto">
          <a:xfrm>
            <a:off x="285750" y="2428875"/>
            <a:ext cx="1830388" cy="3384550"/>
          </a:xfrm>
          <a:prstGeom prst="rect">
            <a:avLst/>
          </a:prstGeom>
          <a:noFill/>
          <a:ln w="38100">
            <a:solidFill>
              <a:srgbClr val="9933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0"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57346" name="Picture 5" descr="фв"/>
          <p:cNvPicPr>
            <a:picLocks noChangeAspect="1" noChangeArrowheads="1"/>
          </p:cNvPicPr>
          <p:nvPr/>
        </p:nvPicPr>
        <p:blipFill>
          <a:blip r:embed="rId3"/>
          <a:srcRect/>
          <a:stretch>
            <a:fillRect/>
          </a:stretch>
        </p:blipFill>
        <p:spPr bwMode="auto">
          <a:xfrm>
            <a:off x="785813" y="2286000"/>
            <a:ext cx="2714625" cy="3673475"/>
          </a:xfrm>
          <a:prstGeom prst="rect">
            <a:avLst/>
          </a:prstGeom>
          <a:noFill/>
          <a:ln w="38100">
            <a:solidFill>
              <a:srgbClr val="993300"/>
            </a:solidFill>
            <a:miter lim="800000"/>
            <a:headEnd/>
            <a:tailEnd/>
          </a:ln>
        </p:spPr>
      </p:pic>
      <p:sp>
        <p:nvSpPr>
          <p:cNvPr id="57347" name="Text Box 6"/>
          <p:cNvSpPr txBox="1">
            <a:spLocks noChangeArrowheads="1"/>
          </p:cNvSpPr>
          <p:nvPr/>
        </p:nvSpPr>
        <p:spPr bwMode="auto">
          <a:xfrm>
            <a:off x="214313" y="6000750"/>
            <a:ext cx="3929062"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Эта боярыня скорее испуганная, «такая затерянная в толпе»</a:t>
            </a:r>
          </a:p>
        </p:txBody>
      </p:sp>
      <p:pic>
        <p:nvPicPr>
          <p:cNvPr id="66567" name="Picture 7" descr="4"/>
          <p:cNvPicPr>
            <a:picLocks noChangeAspect="1" noChangeArrowheads="1"/>
          </p:cNvPicPr>
          <p:nvPr/>
        </p:nvPicPr>
        <p:blipFill>
          <a:blip r:embed="rId4"/>
          <a:srcRect/>
          <a:stretch>
            <a:fillRect/>
          </a:stretch>
        </p:blipFill>
        <p:spPr bwMode="auto">
          <a:xfrm>
            <a:off x="5072063" y="2286000"/>
            <a:ext cx="3429000" cy="3429000"/>
          </a:xfrm>
          <a:prstGeom prst="rect">
            <a:avLst/>
          </a:prstGeom>
          <a:noFill/>
          <a:ln w="38100">
            <a:solidFill>
              <a:srgbClr val="993300"/>
            </a:solidFill>
            <a:miter lim="800000"/>
            <a:headEnd/>
            <a:tailEnd/>
          </a:ln>
        </p:spPr>
      </p:pic>
      <p:sp>
        <p:nvSpPr>
          <p:cNvPr id="57349" name="Text Box 8"/>
          <p:cNvSpPr txBox="1">
            <a:spLocks noChangeArrowheads="1"/>
          </p:cNvSpPr>
          <p:nvPr/>
        </p:nvSpPr>
        <p:spPr bwMode="auto">
          <a:xfrm>
            <a:off x="5072063" y="5715000"/>
            <a:ext cx="3419475" cy="10064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Вот лучший образ для боярыни. Его-то и добивался Суриков, ища годами и тип и воплощение его</a:t>
            </a:r>
          </a:p>
        </p:txBody>
      </p:sp>
      <p:sp>
        <p:nvSpPr>
          <p:cNvPr id="57350" name="Text Box 9"/>
          <p:cNvSpPr txBox="1">
            <a:spLocks noChangeArrowheads="1"/>
          </p:cNvSpPr>
          <p:nvPr/>
        </p:nvSpPr>
        <p:spPr bwMode="auto">
          <a:xfrm>
            <a:off x="179388" y="285750"/>
            <a:ext cx="8750300" cy="1938338"/>
          </a:xfrm>
          <a:prstGeom prst="rect">
            <a:avLst/>
          </a:prstGeom>
          <a:noFill/>
          <a:ln w="9525">
            <a:noFill/>
            <a:miter lim="800000"/>
            <a:headEnd/>
            <a:tailEnd/>
          </a:ln>
        </p:spPr>
        <p:txBody>
          <a:bodyPr>
            <a:spAutoFit/>
          </a:bodyPr>
          <a:lstStyle/>
          <a:p>
            <a:pPr>
              <a:spcBef>
                <a:spcPct val="50000"/>
              </a:spcBef>
            </a:pPr>
            <a:r>
              <a:rPr lang="ru-RU" sz="2000" b="1"/>
              <a:t>   Суриков долго искал образ боярыни. …И нашел его в Преображенском.  В церковном палисаднике был за два часа написан знаменитый этюд головы боярыни Морозовой. Обрядив молодую начетчицу Настасью Михайловну в высокую шапку и черный плат, он писал ее единым духом, единой мыслью, счастливо нашедший то, чего искал годами.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barn(inHorizontal)">
                                      <p:cBhvr>
                                        <p:cTn id="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8370" name="Rectangle 7" descr="Орех"/>
          <p:cNvSpPr>
            <a:spLocks noChangeArrowheads="1"/>
          </p:cNvSpPr>
          <p:nvPr/>
        </p:nvSpPr>
        <p:spPr bwMode="auto">
          <a:xfrm>
            <a:off x="468313" y="188913"/>
            <a:ext cx="8207375" cy="417671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ru-RU"/>
          </a:p>
        </p:txBody>
      </p:sp>
      <p:pic>
        <p:nvPicPr>
          <p:cNvPr id="58371" name="Picture 5" descr="у"/>
          <p:cNvPicPr>
            <a:picLocks noChangeAspect="1" noChangeArrowheads="1"/>
          </p:cNvPicPr>
          <p:nvPr/>
        </p:nvPicPr>
        <p:blipFill>
          <a:blip r:embed="rId4"/>
          <a:srcRect/>
          <a:stretch>
            <a:fillRect/>
          </a:stretch>
        </p:blipFill>
        <p:spPr bwMode="auto">
          <a:xfrm>
            <a:off x="611188" y="333375"/>
            <a:ext cx="7920037" cy="3887788"/>
          </a:xfrm>
          <a:prstGeom prst="rect">
            <a:avLst/>
          </a:prstGeom>
          <a:noFill/>
          <a:ln w="9525">
            <a:solidFill>
              <a:srgbClr val="993300"/>
            </a:solidFill>
            <a:miter lim="800000"/>
            <a:headEnd/>
            <a:tailEnd/>
          </a:ln>
        </p:spPr>
      </p:pic>
      <p:sp>
        <p:nvSpPr>
          <p:cNvPr id="58372" name="Text Box 6"/>
          <p:cNvSpPr txBox="1">
            <a:spLocks noChangeArrowheads="1"/>
          </p:cNvSpPr>
          <p:nvPr/>
        </p:nvSpPr>
        <p:spPr bwMode="auto">
          <a:xfrm>
            <a:off x="179388" y="4632325"/>
            <a:ext cx="8964612" cy="2225675"/>
          </a:xfrm>
          <a:prstGeom prst="rect">
            <a:avLst/>
          </a:prstGeom>
          <a:noFill/>
          <a:ln w="9525">
            <a:noFill/>
            <a:miter lim="800000"/>
            <a:headEnd/>
            <a:tailEnd/>
          </a:ln>
        </p:spPr>
        <p:txBody>
          <a:bodyPr>
            <a:spAutoFit/>
          </a:bodyPr>
          <a:lstStyle/>
          <a:p>
            <a:pPr>
              <a:spcBef>
                <a:spcPct val="50000"/>
              </a:spcBef>
            </a:pPr>
            <a:r>
              <a:rPr lang="ru-RU" sz="2000" b="1"/>
              <a:t>  Сколько разнообразных состояний, оттенков отношений к опальной боярыне и чувств передает художник! Картина являет удивительное единство своей драматической выразительностью и живописными достоинствами. Морозный воздух, искрящийся голубизной снег, богатое разнообразие одежд составляет вместе могучее и стройное звучание, как звучит симфонический оркестр или орган…</a:t>
            </a:r>
          </a:p>
        </p:txBody>
      </p:sp>
      <p:sp>
        <p:nvSpPr>
          <p:cNvPr id="58373" name="Text Box 8"/>
          <p:cNvSpPr txBox="1">
            <a:spLocks noChangeArrowheads="1"/>
          </p:cNvSpPr>
          <p:nvPr/>
        </p:nvSpPr>
        <p:spPr bwMode="auto">
          <a:xfrm>
            <a:off x="2051050" y="4292600"/>
            <a:ext cx="5113338"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Боярыня Морозова. 1887. Холст, масло. 304х587,5</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59394" name="Text Box 5"/>
          <p:cNvSpPr txBox="1">
            <a:spLocks noChangeArrowheads="1"/>
          </p:cNvSpPr>
          <p:nvPr/>
        </p:nvSpPr>
        <p:spPr bwMode="auto">
          <a:xfrm>
            <a:off x="322263" y="4714875"/>
            <a:ext cx="8607425" cy="1938338"/>
          </a:xfrm>
          <a:prstGeom prst="rect">
            <a:avLst/>
          </a:prstGeom>
          <a:noFill/>
          <a:ln w="9525">
            <a:noFill/>
            <a:miter lim="800000"/>
            <a:headEnd/>
            <a:tailEnd/>
          </a:ln>
        </p:spPr>
        <p:txBody>
          <a:bodyPr>
            <a:spAutoFit/>
          </a:bodyPr>
          <a:lstStyle/>
          <a:p>
            <a:pPr>
              <a:spcBef>
                <a:spcPct val="50000"/>
              </a:spcBef>
            </a:pPr>
            <a:r>
              <a:rPr lang="ru-RU" sz="2000" b="1"/>
              <a:t>   На пятнадцатой передвижной выставке  два события взволновали весь художественный мир: картина Поленова «Христос и грешница» и картина Сурикова «Боярыня Морозова». В мае 1887 года Третьяков покупает «Боярыню Морозову» за 15000 рублей. Снова независимость! Теперь можно отдохнуть и поехать на родину!</a:t>
            </a:r>
          </a:p>
        </p:txBody>
      </p:sp>
      <p:pic>
        <p:nvPicPr>
          <p:cNvPr id="59395" name="Picture 6" descr="щх"/>
          <p:cNvPicPr>
            <a:picLocks noChangeAspect="1" noChangeArrowheads="1"/>
          </p:cNvPicPr>
          <p:nvPr/>
        </p:nvPicPr>
        <p:blipFill>
          <a:blip r:embed="rId3"/>
          <a:srcRect/>
          <a:stretch>
            <a:fillRect/>
          </a:stretch>
        </p:blipFill>
        <p:spPr bwMode="auto">
          <a:xfrm>
            <a:off x="5072063" y="214313"/>
            <a:ext cx="3168650" cy="4129087"/>
          </a:xfrm>
          <a:prstGeom prst="rect">
            <a:avLst/>
          </a:prstGeom>
          <a:noFill/>
          <a:ln w="38100">
            <a:solidFill>
              <a:srgbClr val="993300"/>
            </a:solidFill>
            <a:miter lim="800000"/>
            <a:headEnd/>
            <a:tailEnd/>
          </a:ln>
        </p:spPr>
      </p:pic>
      <p:pic>
        <p:nvPicPr>
          <p:cNvPr id="59396" name="Picture 7" descr="щх"/>
          <p:cNvPicPr>
            <a:picLocks noChangeAspect="1" noChangeArrowheads="1"/>
          </p:cNvPicPr>
          <p:nvPr/>
        </p:nvPicPr>
        <p:blipFill>
          <a:blip r:embed="rId4"/>
          <a:srcRect/>
          <a:stretch>
            <a:fillRect/>
          </a:stretch>
        </p:blipFill>
        <p:spPr bwMode="auto">
          <a:xfrm>
            <a:off x="928688" y="214313"/>
            <a:ext cx="3143250" cy="4095750"/>
          </a:xfrm>
          <a:prstGeom prst="rect">
            <a:avLst/>
          </a:prstGeom>
          <a:noFill/>
          <a:ln w="38100">
            <a:solidFill>
              <a:srgbClr val="993300"/>
            </a:solidFill>
            <a:miter lim="800000"/>
            <a:headEnd/>
            <a:tailEnd/>
          </a:ln>
        </p:spPr>
      </p:pic>
      <p:sp>
        <p:nvSpPr>
          <p:cNvPr id="59397" name="Text Box 8"/>
          <p:cNvSpPr txBox="1">
            <a:spLocks noChangeArrowheads="1"/>
          </p:cNvSpPr>
          <p:nvPr/>
        </p:nvSpPr>
        <p:spPr bwMode="auto">
          <a:xfrm>
            <a:off x="357188" y="4357688"/>
            <a:ext cx="8501062" cy="40005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Такими были Василий Иванович  и его жена перед поездкой в Сибирь в 1888 году</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6" name="Rectangle 14"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0418" name="Rectangle 8"/>
          <p:cNvSpPr>
            <a:spLocks noChangeArrowheads="1"/>
          </p:cNvSpPr>
          <p:nvPr/>
        </p:nvSpPr>
        <p:spPr bwMode="auto">
          <a:xfrm>
            <a:off x="857250" y="1428750"/>
            <a:ext cx="7286625" cy="4857750"/>
          </a:xfrm>
          <a:prstGeom prst="rect">
            <a:avLst/>
          </a:prstGeom>
          <a:solidFill>
            <a:srgbClr val="993300"/>
          </a:solidFill>
          <a:ln w="9525">
            <a:solidFill>
              <a:srgbClr val="993300"/>
            </a:solidFill>
            <a:miter lim="800000"/>
            <a:headEnd/>
            <a:tailEnd/>
          </a:ln>
        </p:spPr>
        <p:txBody>
          <a:bodyPr wrap="none" anchor="ctr"/>
          <a:lstStyle/>
          <a:p>
            <a:endParaRPr lang="ru-RU"/>
          </a:p>
        </p:txBody>
      </p:sp>
      <p:pic>
        <p:nvPicPr>
          <p:cNvPr id="60419" name="Picture 6" descr="ап"/>
          <p:cNvPicPr>
            <a:picLocks noChangeAspect="1" noChangeArrowheads="1"/>
          </p:cNvPicPr>
          <p:nvPr/>
        </p:nvPicPr>
        <p:blipFill>
          <a:blip r:embed="rId3">
            <a:lum bright="12000"/>
          </a:blip>
          <a:srcRect/>
          <a:stretch>
            <a:fillRect/>
          </a:stretch>
        </p:blipFill>
        <p:spPr bwMode="auto">
          <a:xfrm>
            <a:off x="1000125" y="1562100"/>
            <a:ext cx="3357563" cy="4616450"/>
          </a:xfrm>
          <a:prstGeom prst="rect">
            <a:avLst/>
          </a:prstGeom>
          <a:noFill/>
          <a:ln w="9525">
            <a:noFill/>
            <a:miter lim="800000"/>
            <a:headEnd/>
            <a:tailEnd/>
          </a:ln>
        </p:spPr>
      </p:pic>
      <p:pic>
        <p:nvPicPr>
          <p:cNvPr id="60420" name="Picture 7" descr="пр"/>
          <p:cNvPicPr>
            <a:picLocks noChangeAspect="1" noChangeArrowheads="1"/>
          </p:cNvPicPr>
          <p:nvPr/>
        </p:nvPicPr>
        <p:blipFill>
          <a:blip r:embed="rId4"/>
          <a:srcRect/>
          <a:stretch>
            <a:fillRect/>
          </a:stretch>
        </p:blipFill>
        <p:spPr bwMode="auto">
          <a:xfrm>
            <a:off x="4500563" y="1571625"/>
            <a:ext cx="3486150" cy="4597400"/>
          </a:xfrm>
          <a:prstGeom prst="rect">
            <a:avLst/>
          </a:prstGeom>
          <a:noFill/>
          <a:ln w="9525">
            <a:noFill/>
            <a:miter lim="800000"/>
            <a:headEnd/>
            <a:tailEnd/>
          </a:ln>
        </p:spPr>
      </p:pic>
      <p:sp>
        <p:nvSpPr>
          <p:cNvPr id="60421" name="Text Box 9"/>
          <p:cNvSpPr txBox="1">
            <a:spLocks noChangeArrowheads="1"/>
          </p:cNvSpPr>
          <p:nvPr/>
        </p:nvSpPr>
        <p:spPr bwMode="auto">
          <a:xfrm>
            <a:off x="179388" y="188913"/>
            <a:ext cx="8820150" cy="1016000"/>
          </a:xfrm>
          <a:prstGeom prst="rect">
            <a:avLst/>
          </a:prstGeom>
          <a:noFill/>
          <a:ln w="9525">
            <a:noFill/>
            <a:miter lim="800000"/>
            <a:headEnd/>
            <a:tailEnd/>
          </a:ln>
        </p:spPr>
        <p:txBody>
          <a:bodyPr>
            <a:spAutoFit/>
          </a:bodyPr>
          <a:lstStyle/>
          <a:p>
            <a:pPr>
              <a:spcBef>
                <a:spcPct val="50000"/>
              </a:spcBef>
            </a:pPr>
            <a:r>
              <a:rPr lang="ru-RU" sz="2000" b="1"/>
              <a:t>   Дорога была длинной и трудной… Василий Иванович не успел опомниться, как две сухие руки обхватили его за шею и к плечу его прильнула крепко утянутая черным платком старая голова.</a:t>
            </a:r>
          </a:p>
        </p:txBody>
      </p:sp>
      <p:sp>
        <p:nvSpPr>
          <p:cNvPr id="60422" name="Text Box 10"/>
          <p:cNvSpPr txBox="1">
            <a:spLocks noChangeArrowheads="1"/>
          </p:cNvSpPr>
          <p:nvPr/>
        </p:nvSpPr>
        <p:spPr bwMode="auto">
          <a:xfrm>
            <a:off x="4211638" y="3933825"/>
            <a:ext cx="4752975" cy="366713"/>
          </a:xfrm>
          <a:prstGeom prst="rect">
            <a:avLst/>
          </a:prstGeom>
          <a:noFill/>
          <a:ln w="9525">
            <a:noFill/>
            <a:miter lim="800000"/>
            <a:headEnd/>
            <a:tailEnd/>
          </a:ln>
        </p:spPr>
        <p:txBody>
          <a:bodyPr>
            <a:spAutoFit/>
          </a:bodyPr>
          <a:lstStyle/>
          <a:p>
            <a:pPr>
              <a:spcBef>
                <a:spcPct val="50000"/>
              </a:spcBef>
            </a:pPr>
            <a:endParaRPr lang="ru-RU"/>
          </a:p>
        </p:txBody>
      </p:sp>
      <p:sp>
        <p:nvSpPr>
          <p:cNvPr id="60423" name="Text Box 13"/>
          <p:cNvSpPr txBox="1">
            <a:spLocks noChangeArrowheads="1"/>
          </p:cNvSpPr>
          <p:nvPr/>
        </p:nvSpPr>
        <p:spPr bwMode="auto">
          <a:xfrm>
            <a:off x="3714750" y="6286500"/>
            <a:ext cx="1439863"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Мать и сын</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5"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61442" name="Picture 4" descr="г"/>
          <p:cNvPicPr>
            <a:picLocks noChangeAspect="1" noChangeArrowheads="1"/>
          </p:cNvPicPr>
          <p:nvPr/>
        </p:nvPicPr>
        <p:blipFill>
          <a:blip r:embed="rId3"/>
          <a:srcRect/>
          <a:stretch>
            <a:fillRect/>
          </a:stretch>
        </p:blipFill>
        <p:spPr bwMode="auto">
          <a:xfrm>
            <a:off x="5286375" y="188913"/>
            <a:ext cx="3660775" cy="6464300"/>
          </a:xfrm>
          <a:prstGeom prst="rect">
            <a:avLst/>
          </a:prstGeom>
          <a:noFill/>
          <a:ln w="38100">
            <a:solidFill>
              <a:srgbClr val="993300"/>
            </a:solidFill>
            <a:miter lim="800000"/>
            <a:headEnd/>
            <a:tailEnd/>
          </a:ln>
        </p:spPr>
      </p:pic>
      <p:sp>
        <p:nvSpPr>
          <p:cNvPr id="61443" name="Text Box 5"/>
          <p:cNvSpPr txBox="1">
            <a:spLocks noChangeArrowheads="1"/>
          </p:cNvSpPr>
          <p:nvPr/>
        </p:nvSpPr>
        <p:spPr bwMode="auto">
          <a:xfrm>
            <a:off x="285750" y="214313"/>
            <a:ext cx="4572000" cy="4862512"/>
          </a:xfrm>
          <a:prstGeom prst="rect">
            <a:avLst/>
          </a:prstGeom>
          <a:noFill/>
          <a:ln w="9525">
            <a:noFill/>
            <a:miter lim="800000"/>
            <a:headEnd/>
            <a:tailEnd/>
          </a:ln>
        </p:spPr>
        <p:txBody>
          <a:bodyPr>
            <a:spAutoFit/>
          </a:bodyPr>
          <a:lstStyle/>
          <a:p>
            <a:pPr>
              <a:spcBef>
                <a:spcPct val="50000"/>
              </a:spcBef>
            </a:pPr>
            <a:r>
              <a:rPr lang="ru-RU"/>
              <a:t>   </a:t>
            </a:r>
            <a:r>
              <a:rPr lang="ru-RU" sz="2000" b="1"/>
              <a:t>На обратном пути из Сибири в Москву была задумана новая картина. Поэзия Волги в этот раз навеяла новые образы: Василий Иванович думал о Степане Разине… </a:t>
            </a:r>
          </a:p>
          <a:p>
            <a:pPr>
              <a:spcBef>
                <a:spcPct val="50000"/>
              </a:spcBef>
            </a:pPr>
            <a:r>
              <a:rPr lang="ru-RU" sz="2000" b="1"/>
              <a:t>   В этом году Оля готовилась в первый класс гимназии. С ней занималась молодая учительница- курсистка. Суриков заглянул в столовую и увидел Олю возле печки. «Вот как написать бы ее нужно», - подумал Василий Иванович и закрыл дверь…</a:t>
            </a:r>
            <a:r>
              <a:rPr lang="ru-RU" sz="2000" b="1">
                <a:latin typeface="Arial Unicode MS"/>
              </a:rPr>
              <a:t>                                           </a:t>
            </a:r>
          </a:p>
        </p:txBody>
      </p:sp>
      <p:sp>
        <p:nvSpPr>
          <p:cNvPr id="61444" name="Text Box 8"/>
          <p:cNvSpPr txBox="1">
            <a:spLocks noChangeArrowheads="1"/>
          </p:cNvSpPr>
          <p:nvPr/>
        </p:nvSpPr>
        <p:spPr bwMode="auto">
          <a:xfrm>
            <a:off x="2143125" y="6000750"/>
            <a:ext cx="3095625"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дочери возле печки. 1888. Холст, масло. 135х80</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62466" name="Picture 4" descr="рд"/>
          <p:cNvPicPr>
            <a:picLocks noChangeAspect="1" noChangeArrowheads="1"/>
          </p:cNvPicPr>
          <p:nvPr/>
        </p:nvPicPr>
        <p:blipFill>
          <a:blip r:embed="rId3"/>
          <a:srcRect/>
          <a:stretch>
            <a:fillRect/>
          </a:stretch>
        </p:blipFill>
        <p:spPr bwMode="auto">
          <a:xfrm>
            <a:off x="468313" y="260350"/>
            <a:ext cx="4965700" cy="6311900"/>
          </a:xfrm>
          <a:prstGeom prst="rect">
            <a:avLst/>
          </a:prstGeom>
          <a:noFill/>
          <a:ln w="38100">
            <a:solidFill>
              <a:srgbClr val="993300"/>
            </a:solidFill>
            <a:miter lim="800000"/>
            <a:headEnd/>
            <a:tailEnd/>
          </a:ln>
        </p:spPr>
      </p:pic>
      <p:sp>
        <p:nvSpPr>
          <p:cNvPr id="62467" name="Text Box 5"/>
          <p:cNvSpPr txBox="1">
            <a:spLocks noChangeArrowheads="1"/>
          </p:cNvSpPr>
          <p:nvPr/>
        </p:nvSpPr>
        <p:spPr bwMode="auto">
          <a:xfrm>
            <a:off x="5929313" y="857250"/>
            <a:ext cx="2752725" cy="2862263"/>
          </a:xfrm>
          <a:prstGeom prst="rect">
            <a:avLst/>
          </a:prstGeom>
          <a:noFill/>
          <a:ln w="9525">
            <a:noFill/>
            <a:miter lim="800000"/>
            <a:headEnd/>
            <a:tailEnd/>
          </a:ln>
        </p:spPr>
        <p:txBody>
          <a:bodyPr>
            <a:spAutoFit/>
          </a:bodyPr>
          <a:lstStyle/>
          <a:p>
            <a:pPr>
              <a:spcBef>
                <a:spcPct val="50000"/>
              </a:spcBef>
            </a:pPr>
            <a:r>
              <a:rPr lang="ru-RU" sz="2000" b="1"/>
              <a:t>   После поездки в Сибирь здоровье Елизаветы Августовны настолько ухудшилось, что ей нужно было постоянное  наблюдение врача. </a:t>
            </a:r>
          </a:p>
        </p:txBody>
      </p:sp>
      <p:sp>
        <p:nvSpPr>
          <p:cNvPr id="62468" name="Text Box 7"/>
          <p:cNvSpPr txBox="1">
            <a:spLocks noChangeArrowheads="1"/>
          </p:cNvSpPr>
          <p:nvPr/>
        </p:nvSpPr>
        <p:spPr bwMode="auto">
          <a:xfrm>
            <a:off x="5500688" y="5572125"/>
            <a:ext cx="3103562" cy="101600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Последняя акварель с Елизаветы Августовны. Через полгода ее не стало.</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25604" name="Rectangle 4"/>
          <p:cNvSpPr>
            <a:spLocks noChangeArrowheads="1"/>
          </p:cNvSpPr>
          <p:nvPr/>
        </p:nvSpPr>
        <p:spPr bwMode="auto">
          <a:xfrm>
            <a:off x="357188" y="5226050"/>
            <a:ext cx="8429625" cy="1631950"/>
          </a:xfrm>
          <a:prstGeom prst="rect">
            <a:avLst/>
          </a:prstGeom>
          <a:noFill/>
          <a:ln w="9525">
            <a:noFill/>
            <a:miter lim="800000"/>
            <a:headEnd/>
            <a:tailEnd/>
          </a:ln>
          <a:effectLst/>
        </p:spPr>
        <p:txBody>
          <a:bodyPr anchor="ctr">
            <a:spAutoFit/>
          </a:bodyPr>
          <a:lstStyle/>
          <a:p>
            <a:pPr>
              <a:defRPr/>
            </a:pPr>
            <a:r>
              <a:rPr lang="ru-RU" b="1" dirty="0"/>
              <a:t>    </a:t>
            </a:r>
            <a:r>
              <a:rPr lang="ru-RU" sz="2000" b="1" dirty="0"/>
              <a:t>Когда Ермак пришёл с Дона отвоевать Сибирь у татарского хана </a:t>
            </a:r>
            <a:r>
              <a:rPr lang="ru-RU" sz="2000" b="1" dirty="0" err="1"/>
              <a:t>Кучума</a:t>
            </a:r>
            <a:r>
              <a:rPr lang="ru-RU" sz="2000" b="1" dirty="0"/>
              <a:t>, в его войске был есаул, по фамилии </a:t>
            </a:r>
            <a:r>
              <a:rPr lang="ru-RU" sz="2000" b="1" dirty="0">
                <a:solidFill>
                  <a:srgbClr val="A50021"/>
                </a:solidFill>
                <a:effectLst>
                  <a:outerShdw blurRad="38100" dist="38100" dir="2700000" algn="tl">
                    <a:srgbClr val="C0C0C0"/>
                  </a:outerShdw>
                </a:effectLst>
              </a:rPr>
              <a:t>Суриков</a:t>
            </a:r>
            <a:r>
              <a:rPr lang="ru-RU" sz="2000" b="1" dirty="0">
                <a:solidFill>
                  <a:srgbClr val="A50021"/>
                </a:solidFill>
              </a:rPr>
              <a:t>.</a:t>
            </a:r>
          </a:p>
          <a:p>
            <a:pPr>
              <a:defRPr/>
            </a:pPr>
            <a:r>
              <a:rPr lang="ru-RU" sz="2000" b="1" dirty="0"/>
              <a:t>   Казаки </a:t>
            </a:r>
            <a:r>
              <a:rPr lang="ru-RU" sz="2000" b="1" dirty="0" err="1"/>
              <a:t>осели</a:t>
            </a:r>
            <a:r>
              <a:rPr lang="ru-RU" sz="2000" b="1" dirty="0"/>
              <a:t> в Сибири на Енисее, где был построен острог Красноярск.</a:t>
            </a:r>
          </a:p>
          <a:p>
            <a:pPr algn="ctr" eaLnBrk="0" hangingPunct="0">
              <a:defRPr/>
            </a:pPr>
            <a:endParaRPr lang="ru-RU" sz="2000" b="1" dirty="0"/>
          </a:p>
        </p:txBody>
      </p:sp>
      <p:pic>
        <p:nvPicPr>
          <p:cNvPr id="17411" name="Picture 5" descr="9"/>
          <p:cNvPicPr>
            <a:picLocks noChangeAspect="1" noChangeArrowheads="1"/>
          </p:cNvPicPr>
          <p:nvPr/>
        </p:nvPicPr>
        <p:blipFill>
          <a:blip r:embed="rId3"/>
          <a:srcRect/>
          <a:stretch>
            <a:fillRect/>
          </a:stretch>
        </p:blipFill>
        <p:spPr bwMode="auto">
          <a:xfrm>
            <a:off x="1571625" y="357188"/>
            <a:ext cx="5919788" cy="4440237"/>
          </a:xfrm>
          <a:prstGeom prst="rect">
            <a:avLst/>
          </a:prstGeom>
          <a:noFill/>
          <a:ln w="38100">
            <a:solidFill>
              <a:srgbClr val="6C2400"/>
            </a:solidFill>
            <a:miter lim="800000"/>
            <a:headEnd/>
            <a:tailEnd/>
          </a:ln>
        </p:spPr>
      </p:pic>
      <p:sp>
        <p:nvSpPr>
          <p:cNvPr id="17412" name="Text Box 6"/>
          <p:cNvSpPr txBox="1">
            <a:spLocks noChangeArrowheads="1"/>
          </p:cNvSpPr>
          <p:nvPr/>
        </p:nvSpPr>
        <p:spPr bwMode="auto">
          <a:xfrm>
            <a:off x="2071688" y="4786313"/>
            <a:ext cx="511175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Покорение Сибири Ермаком.  1895.  Холст, масло.</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2709" name="AutoShape 5" descr="Крупная сетка"/>
          <p:cNvSpPr>
            <a:spLocks noChangeArrowheads="1"/>
          </p:cNvSpPr>
          <p:nvPr/>
        </p:nvSpPr>
        <p:spPr bwMode="auto">
          <a:xfrm>
            <a:off x="179388" y="260350"/>
            <a:ext cx="4968875" cy="6337300"/>
          </a:xfrm>
          <a:prstGeom prst="foldedCorner">
            <a:avLst>
              <a:gd name="adj" fmla="val 12500"/>
            </a:avLst>
          </a:prstGeom>
          <a:pattFill prst="lgGrid">
            <a:fgClr>
              <a:srgbClr val="DDDDDD"/>
            </a:fgClr>
            <a:bgClr>
              <a:schemeClr val="bg1"/>
            </a:bgClr>
          </a:pattFill>
          <a:ln w="9525">
            <a:solidFill>
              <a:schemeClr val="tx1"/>
            </a:solidFill>
            <a:round/>
            <a:headEnd/>
            <a:tailEnd/>
          </a:ln>
          <a:effectLst>
            <a:outerShdw dist="71842" dir="2700000" algn="ctr" rotWithShape="0">
              <a:schemeClr val="bg2"/>
            </a:outerShdw>
          </a:effectLst>
        </p:spPr>
        <p:txBody>
          <a:bodyPr wrap="none" anchor="ctr"/>
          <a:lstStyle/>
          <a:p>
            <a:pPr>
              <a:defRPr/>
            </a:pPr>
            <a:endParaRPr lang="ru-RU"/>
          </a:p>
        </p:txBody>
      </p:sp>
      <p:sp>
        <p:nvSpPr>
          <p:cNvPr id="63491" name="Text Box 4"/>
          <p:cNvSpPr txBox="1">
            <a:spLocks noChangeArrowheads="1"/>
          </p:cNvSpPr>
          <p:nvPr/>
        </p:nvSpPr>
        <p:spPr bwMode="auto">
          <a:xfrm>
            <a:off x="250825" y="260350"/>
            <a:ext cx="4897438" cy="6310313"/>
          </a:xfrm>
          <a:prstGeom prst="rect">
            <a:avLst/>
          </a:prstGeom>
          <a:noFill/>
          <a:ln w="9525">
            <a:noFill/>
            <a:miter lim="800000"/>
            <a:headEnd/>
            <a:tailEnd/>
          </a:ln>
        </p:spPr>
        <p:txBody>
          <a:bodyPr>
            <a:spAutoFit/>
          </a:bodyPr>
          <a:lstStyle/>
          <a:p>
            <a:pPr>
              <a:spcBef>
                <a:spcPct val="50000"/>
              </a:spcBef>
            </a:pPr>
            <a:r>
              <a:rPr lang="ru-RU"/>
              <a:t>                                                    </a:t>
            </a:r>
            <a:r>
              <a:rPr lang="ru-RU" b="1" i="1">
                <a:solidFill>
                  <a:srgbClr val="660033"/>
                </a:solidFill>
                <a:latin typeface="Monotype Corsiva" pitchFamily="66" charset="0"/>
              </a:rPr>
              <a:t>«20 апреля 1888</a:t>
            </a:r>
          </a:p>
          <a:p>
            <a:pPr>
              <a:spcBef>
                <a:spcPct val="50000"/>
              </a:spcBef>
            </a:pPr>
            <a:r>
              <a:rPr lang="ru-RU" sz="2000" b="1" i="1">
                <a:solidFill>
                  <a:srgbClr val="660033"/>
                </a:solidFill>
                <a:latin typeface="Monotype Corsiva" pitchFamily="66" charset="0"/>
              </a:rPr>
              <a:t>                                                            Прочти один.</a:t>
            </a:r>
          </a:p>
          <a:p>
            <a:pPr>
              <a:spcBef>
                <a:spcPct val="50000"/>
              </a:spcBef>
            </a:pPr>
            <a:r>
              <a:rPr lang="ru-RU" sz="2000" b="1" i="1">
                <a:solidFill>
                  <a:srgbClr val="660033"/>
                </a:solidFill>
                <a:latin typeface="Monotype Corsiva" pitchFamily="66" charset="0"/>
              </a:rPr>
              <a:t>                            Милый Саша!                             Ты, я думаю, удивляешься, что я долго не писал. С 1 февраля началась болезнь Лизы, и я не имел минуты спокойной, чтобы тебе слово черкнуть. Ну, друг Саша, болезнь все усиливалась, все лучшие доктора Москвы лечили, да богу нужно было исполнить волю свою… Чего тебе больше писать? Я, брат, с ума  схожу.                                                    Как бы я рад хоть тебя, Саша, увидеть. А что, нельзя тебе отпуска взять?..                                       Я тебе, Саша, и маме говорил, что у Лизы порок сердца и что по прибытии в Москву все ухудшался. А тут еще дорогой из Сибири простудилась, и делу нельзя было помочь…    Вот, Саша, жизнь моя надломлена; что будет дальше, и представить себе не могу…</a:t>
            </a:r>
          </a:p>
          <a:p>
            <a:pPr>
              <a:spcBef>
                <a:spcPct val="50000"/>
              </a:spcBef>
            </a:pPr>
            <a:r>
              <a:rPr lang="ru-RU" sz="2000" b="1" i="1">
                <a:solidFill>
                  <a:srgbClr val="660033"/>
                </a:solidFill>
                <a:latin typeface="Monotype Corsiva" pitchFamily="66" charset="0"/>
              </a:rPr>
              <a:t>                     Брат твой В.Суриков».            </a:t>
            </a:r>
          </a:p>
        </p:txBody>
      </p:sp>
      <p:sp>
        <p:nvSpPr>
          <p:cNvPr id="63492" name="Text Box 6"/>
          <p:cNvSpPr txBox="1">
            <a:spLocks noChangeArrowheads="1"/>
          </p:cNvSpPr>
          <p:nvPr/>
        </p:nvSpPr>
        <p:spPr bwMode="auto">
          <a:xfrm>
            <a:off x="5429250" y="928688"/>
            <a:ext cx="3286125" cy="1323975"/>
          </a:xfrm>
          <a:prstGeom prst="rect">
            <a:avLst/>
          </a:prstGeom>
          <a:noFill/>
          <a:ln w="9525">
            <a:noFill/>
            <a:miter lim="800000"/>
            <a:headEnd/>
            <a:tailEnd/>
          </a:ln>
        </p:spPr>
        <p:txBody>
          <a:bodyPr>
            <a:spAutoFit/>
          </a:bodyPr>
          <a:lstStyle/>
          <a:p>
            <a:pPr>
              <a:spcBef>
                <a:spcPct val="50000"/>
              </a:spcBef>
            </a:pPr>
            <a:r>
              <a:rPr lang="ru-RU" sz="2000" b="1"/>
              <a:t>  Камня на камне не оставил от своей прежней жизни Василий Иванович.                        </a:t>
            </a:r>
          </a:p>
        </p:txBody>
      </p:sp>
      <p:sp>
        <p:nvSpPr>
          <p:cNvPr id="63493" name="Rectangle 7"/>
          <p:cNvSpPr>
            <a:spLocks noChangeArrowheads="1"/>
          </p:cNvSpPr>
          <p:nvPr/>
        </p:nvSpPr>
        <p:spPr bwMode="auto">
          <a:xfrm>
            <a:off x="5500688" y="4214813"/>
            <a:ext cx="3286125" cy="1616075"/>
          </a:xfrm>
          <a:prstGeom prst="rect">
            <a:avLst/>
          </a:prstGeom>
          <a:noFill/>
          <a:ln w="9525">
            <a:noFill/>
            <a:miter lim="800000"/>
            <a:headEnd/>
            <a:tailEnd/>
          </a:ln>
        </p:spPr>
        <p:txBody>
          <a:bodyPr>
            <a:spAutoFit/>
          </a:bodyPr>
          <a:lstStyle/>
          <a:p>
            <a:pPr>
              <a:spcBef>
                <a:spcPct val="50000"/>
              </a:spcBef>
            </a:pPr>
            <a:r>
              <a:rPr lang="ru-RU" sz="2000" b="1"/>
              <a:t>   На целых два года творческая жизнь его заглохла, оскудела, как потрескавшаяся земля, выжженная засухой.</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8"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64514" name="Picture 4" descr="кен"/>
          <p:cNvPicPr>
            <a:picLocks noChangeAspect="1" noChangeArrowheads="1"/>
          </p:cNvPicPr>
          <p:nvPr/>
        </p:nvPicPr>
        <p:blipFill>
          <a:blip r:embed="rId3"/>
          <a:srcRect/>
          <a:stretch>
            <a:fillRect/>
          </a:stretch>
        </p:blipFill>
        <p:spPr bwMode="auto">
          <a:xfrm>
            <a:off x="428625" y="285750"/>
            <a:ext cx="4429125" cy="5875338"/>
          </a:xfrm>
          <a:prstGeom prst="rect">
            <a:avLst/>
          </a:prstGeom>
          <a:noFill/>
          <a:ln w="38100">
            <a:solidFill>
              <a:srgbClr val="993300"/>
            </a:solidFill>
            <a:miter lim="800000"/>
            <a:headEnd/>
            <a:tailEnd/>
          </a:ln>
        </p:spPr>
      </p:pic>
      <p:sp>
        <p:nvSpPr>
          <p:cNvPr id="64515" name="Rectangle 6"/>
          <p:cNvSpPr>
            <a:spLocks noChangeArrowheads="1"/>
          </p:cNvSpPr>
          <p:nvPr/>
        </p:nvSpPr>
        <p:spPr bwMode="auto">
          <a:xfrm>
            <a:off x="5072063" y="3000375"/>
            <a:ext cx="3857625" cy="3170238"/>
          </a:xfrm>
          <a:prstGeom prst="rect">
            <a:avLst/>
          </a:prstGeom>
          <a:noFill/>
          <a:ln w="9525">
            <a:noFill/>
            <a:miter lim="800000"/>
            <a:headEnd/>
            <a:tailEnd/>
          </a:ln>
        </p:spPr>
        <p:txBody>
          <a:bodyPr>
            <a:spAutoFit/>
          </a:bodyPr>
          <a:lstStyle/>
          <a:p>
            <a:r>
              <a:rPr lang="ru-RU" sz="2000" b="1"/>
              <a:t>   Уехав с двумя дочерьми на год на родину в Красноярск, он там среди близких ему людей, любимой природы и повседневного быта медленно возвращался к жизни. «Снежный городок» стал своеобразным исцелением художника.</a:t>
            </a:r>
          </a:p>
        </p:txBody>
      </p:sp>
      <p:sp>
        <p:nvSpPr>
          <p:cNvPr id="64516" name="Text Box 8"/>
          <p:cNvSpPr txBox="1">
            <a:spLocks noChangeArrowheads="1"/>
          </p:cNvSpPr>
          <p:nvPr/>
        </p:nvSpPr>
        <p:spPr bwMode="auto">
          <a:xfrm>
            <a:off x="5143500" y="285750"/>
            <a:ext cx="3392488" cy="1631950"/>
          </a:xfrm>
          <a:prstGeom prst="rect">
            <a:avLst/>
          </a:prstGeom>
          <a:noFill/>
          <a:ln w="9525">
            <a:noFill/>
            <a:miter lim="800000"/>
            <a:headEnd/>
            <a:tailEnd/>
          </a:ln>
        </p:spPr>
        <p:txBody>
          <a:bodyPr>
            <a:spAutoFit/>
          </a:bodyPr>
          <a:lstStyle/>
          <a:p>
            <a:pPr>
              <a:spcBef>
                <a:spcPct val="50000"/>
              </a:spcBef>
            </a:pPr>
            <a:r>
              <a:rPr lang="ru-RU" sz="2000" b="1"/>
              <a:t>   Домой, в Сибирь! Она породила его, она воспитала, она же и обездолила его жестоко, она и возродит!..</a:t>
            </a:r>
          </a:p>
        </p:txBody>
      </p:sp>
      <p:sp>
        <p:nvSpPr>
          <p:cNvPr id="64517" name="Text Box 9"/>
          <p:cNvSpPr txBox="1">
            <a:spLocks noChangeArrowheads="1"/>
          </p:cNvSpPr>
          <p:nvPr/>
        </p:nvSpPr>
        <p:spPr bwMode="auto">
          <a:xfrm>
            <a:off x="1285875" y="6215063"/>
            <a:ext cx="273685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Перед отъездом в Сибирь.</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5"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5538" name="Text Box 4"/>
          <p:cNvSpPr txBox="1">
            <a:spLocks noChangeArrowheads="1"/>
          </p:cNvSpPr>
          <p:nvPr/>
        </p:nvSpPr>
        <p:spPr bwMode="auto">
          <a:xfrm>
            <a:off x="285750" y="500063"/>
            <a:ext cx="5178425" cy="708025"/>
          </a:xfrm>
          <a:prstGeom prst="rect">
            <a:avLst/>
          </a:prstGeom>
          <a:noFill/>
          <a:ln w="9525">
            <a:noFill/>
            <a:miter lim="800000"/>
            <a:headEnd/>
            <a:tailEnd/>
          </a:ln>
        </p:spPr>
        <p:txBody>
          <a:bodyPr>
            <a:spAutoFit/>
          </a:bodyPr>
          <a:lstStyle/>
          <a:p>
            <a:pPr>
              <a:spcBef>
                <a:spcPct val="50000"/>
              </a:spcBef>
            </a:pPr>
            <a:r>
              <a:rPr lang="ru-RU"/>
              <a:t>   </a:t>
            </a:r>
            <a:r>
              <a:rPr lang="ru-RU" sz="2000" b="1"/>
              <a:t>Игру взятия снежного городка он знал еще с малого детства. </a:t>
            </a:r>
          </a:p>
        </p:txBody>
      </p:sp>
      <p:pic>
        <p:nvPicPr>
          <p:cNvPr id="65539" name="Picture 5" descr="ар"/>
          <p:cNvPicPr>
            <a:picLocks noChangeAspect="1" noChangeArrowheads="1"/>
          </p:cNvPicPr>
          <p:nvPr/>
        </p:nvPicPr>
        <p:blipFill>
          <a:blip r:embed="rId3"/>
          <a:srcRect/>
          <a:stretch>
            <a:fillRect/>
          </a:stretch>
        </p:blipFill>
        <p:spPr bwMode="auto">
          <a:xfrm>
            <a:off x="5857875" y="214313"/>
            <a:ext cx="2649538" cy="3384550"/>
          </a:xfrm>
          <a:prstGeom prst="rect">
            <a:avLst/>
          </a:prstGeom>
          <a:noFill/>
          <a:ln w="38100">
            <a:solidFill>
              <a:srgbClr val="993300"/>
            </a:solidFill>
            <a:miter lim="800000"/>
            <a:headEnd/>
            <a:tailEnd/>
          </a:ln>
        </p:spPr>
      </p:pic>
      <p:sp>
        <p:nvSpPr>
          <p:cNvPr id="65540" name="Text Box 9"/>
          <p:cNvSpPr txBox="1">
            <a:spLocks noChangeArrowheads="1"/>
          </p:cNvSpPr>
          <p:nvPr/>
        </p:nvSpPr>
        <p:spPr bwMode="auto">
          <a:xfrm>
            <a:off x="285750" y="1500188"/>
            <a:ext cx="5329238" cy="1006475"/>
          </a:xfrm>
          <a:prstGeom prst="rect">
            <a:avLst/>
          </a:prstGeom>
          <a:noFill/>
          <a:ln w="9525">
            <a:noFill/>
            <a:miter lim="800000"/>
            <a:headEnd/>
            <a:tailEnd/>
          </a:ln>
        </p:spPr>
        <p:txBody>
          <a:bodyPr>
            <a:spAutoFit/>
          </a:bodyPr>
          <a:lstStyle/>
          <a:p>
            <a:pPr>
              <a:spcBef>
                <a:spcPct val="50000"/>
              </a:spcBef>
            </a:pPr>
            <a:r>
              <a:rPr lang="ru-RU" sz="2000" b="1"/>
              <a:t>   Все это всплывало сейчас в памяти Сурикова, и он увлеченно набрасывал эскизы для задуманного полотна.</a:t>
            </a:r>
          </a:p>
        </p:txBody>
      </p:sp>
      <p:sp>
        <p:nvSpPr>
          <p:cNvPr id="65541" name="Text Box 10"/>
          <p:cNvSpPr txBox="1">
            <a:spLocks noChangeArrowheads="1"/>
          </p:cNvSpPr>
          <p:nvPr/>
        </p:nvSpPr>
        <p:spPr bwMode="auto">
          <a:xfrm>
            <a:off x="4929188" y="5000625"/>
            <a:ext cx="3687762" cy="16319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Здесь Рачковская позирует для картины «Взятие снежного городка»; здесь же в кошеве сидит Александр Иванович в ушанке и молодая попадья с черной косой</a:t>
            </a:r>
          </a:p>
        </p:txBody>
      </p:sp>
      <p:sp>
        <p:nvSpPr>
          <p:cNvPr id="65542" name="Text Box 11"/>
          <p:cNvSpPr txBox="1">
            <a:spLocks noChangeArrowheads="1"/>
          </p:cNvSpPr>
          <p:nvPr/>
        </p:nvSpPr>
        <p:spPr bwMode="auto">
          <a:xfrm>
            <a:off x="5572125" y="3643313"/>
            <a:ext cx="3168650" cy="10064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Одна из соседок, красноярских казачек, позировала для этюда к этой картине</a:t>
            </a:r>
          </a:p>
        </p:txBody>
      </p:sp>
      <p:pic>
        <p:nvPicPr>
          <p:cNvPr id="65543" name="Picture 15" descr="img079"/>
          <p:cNvPicPr>
            <a:picLocks noChangeAspect="1" noChangeArrowheads="1"/>
          </p:cNvPicPr>
          <p:nvPr/>
        </p:nvPicPr>
        <p:blipFill>
          <a:blip r:embed="rId4"/>
          <a:srcRect/>
          <a:stretch>
            <a:fillRect/>
          </a:stretch>
        </p:blipFill>
        <p:spPr bwMode="auto">
          <a:xfrm>
            <a:off x="285750" y="2857500"/>
            <a:ext cx="4797425" cy="3595688"/>
          </a:xfrm>
          <a:prstGeom prst="rect">
            <a:avLst/>
          </a:prstGeom>
          <a:noFill/>
          <a:ln w="38100">
            <a:solidFill>
              <a:srgbClr val="993300"/>
            </a:solidFill>
            <a:miter lim="800000"/>
            <a:headEnd/>
            <a:tailEnd/>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6562" name="Rectangle 8" descr="Дуб"/>
          <p:cNvSpPr>
            <a:spLocks noChangeArrowheads="1"/>
          </p:cNvSpPr>
          <p:nvPr/>
        </p:nvSpPr>
        <p:spPr bwMode="auto">
          <a:xfrm>
            <a:off x="1187450" y="188913"/>
            <a:ext cx="6840538" cy="4464050"/>
          </a:xfrm>
          <a:prstGeom prst="rect">
            <a:avLst/>
          </a:prstGeom>
          <a:blipFill dpi="0" rotWithShape="1">
            <a:blip r:embed="rId3"/>
            <a:srcRect/>
            <a:tile tx="0" ty="0" sx="100000" sy="100000" flip="none" algn="tl"/>
          </a:blipFill>
          <a:ln w="9525">
            <a:solidFill>
              <a:srgbClr val="993300"/>
            </a:solidFill>
            <a:miter lim="800000"/>
            <a:headEnd/>
            <a:tailEnd/>
          </a:ln>
        </p:spPr>
        <p:txBody>
          <a:bodyPr wrap="none" anchor="ctr"/>
          <a:lstStyle/>
          <a:p>
            <a:endParaRPr lang="ru-RU"/>
          </a:p>
        </p:txBody>
      </p:sp>
      <p:pic>
        <p:nvPicPr>
          <p:cNvPr id="66563" name="Picture 4" descr="7"/>
          <p:cNvPicPr>
            <a:picLocks noChangeAspect="1" noChangeArrowheads="1"/>
          </p:cNvPicPr>
          <p:nvPr/>
        </p:nvPicPr>
        <p:blipFill>
          <a:blip r:embed="rId4">
            <a:lum bright="6000" contrast="6000"/>
          </a:blip>
          <a:srcRect/>
          <a:stretch>
            <a:fillRect/>
          </a:stretch>
        </p:blipFill>
        <p:spPr bwMode="auto">
          <a:xfrm>
            <a:off x="1331913" y="333375"/>
            <a:ext cx="6553200" cy="4175125"/>
          </a:xfrm>
          <a:prstGeom prst="rect">
            <a:avLst/>
          </a:prstGeom>
          <a:noFill/>
          <a:ln w="9525">
            <a:solidFill>
              <a:srgbClr val="993300"/>
            </a:solidFill>
            <a:miter lim="800000"/>
            <a:headEnd/>
            <a:tailEnd/>
          </a:ln>
        </p:spPr>
      </p:pic>
      <p:sp>
        <p:nvSpPr>
          <p:cNvPr id="66564" name="Text Box 5"/>
          <p:cNvSpPr txBox="1">
            <a:spLocks noChangeArrowheads="1"/>
          </p:cNvSpPr>
          <p:nvPr/>
        </p:nvSpPr>
        <p:spPr bwMode="auto">
          <a:xfrm>
            <a:off x="285750" y="5286375"/>
            <a:ext cx="8572500" cy="1323975"/>
          </a:xfrm>
          <a:prstGeom prst="rect">
            <a:avLst/>
          </a:prstGeom>
          <a:noFill/>
          <a:ln w="9525">
            <a:noFill/>
            <a:miter lim="800000"/>
            <a:headEnd/>
            <a:tailEnd/>
          </a:ln>
        </p:spPr>
        <p:txBody>
          <a:bodyPr>
            <a:spAutoFit/>
          </a:bodyPr>
          <a:lstStyle/>
          <a:p>
            <a:pPr>
              <a:spcBef>
                <a:spcPct val="50000"/>
              </a:spcBef>
            </a:pPr>
            <a:r>
              <a:rPr lang="ru-RU" sz="2000" b="1"/>
              <a:t>   Сибирская картина была представлена публике в марте 1891 года в Петербурге. Многие ее критиковали, иные хвалили. Картину, однако, не покупали. И только через восемь лет была продана коллекционеру фон Мекку за десять тысяч рублей.</a:t>
            </a:r>
          </a:p>
        </p:txBody>
      </p:sp>
      <p:sp>
        <p:nvSpPr>
          <p:cNvPr id="66565" name="Text Box 7"/>
          <p:cNvSpPr txBox="1">
            <a:spLocks noChangeArrowheads="1"/>
          </p:cNvSpPr>
          <p:nvPr/>
        </p:nvSpPr>
        <p:spPr bwMode="auto">
          <a:xfrm>
            <a:off x="1979613" y="4581525"/>
            <a:ext cx="525621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Взятие снежного городка. 1891. Холст, масло. ГРМ.</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1"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7586" name="Text Box 4"/>
          <p:cNvSpPr txBox="1">
            <a:spLocks noChangeArrowheads="1"/>
          </p:cNvSpPr>
          <p:nvPr/>
        </p:nvSpPr>
        <p:spPr bwMode="auto">
          <a:xfrm>
            <a:off x="250825" y="188913"/>
            <a:ext cx="8137525" cy="396875"/>
          </a:xfrm>
          <a:prstGeom prst="rect">
            <a:avLst/>
          </a:prstGeom>
          <a:noFill/>
          <a:ln w="9525">
            <a:noFill/>
            <a:miter lim="800000"/>
            <a:headEnd/>
            <a:tailEnd/>
          </a:ln>
        </p:spPr>
        <p:txBody>
          <a:bodyPr>
            <a:spAutoFit/>
          </a:bodyPr>
          <a:lstStyle/>
          <a:p>
            <a:pPr>
              <a:spcBef>
                <a:spcPct val="50000"/>
              </a:spcBef>
            </a:pPr>
            <a:r>
              <a:rPr lang="ru-RU" sz="2000" b="1"/>
              <a:t>   Осенью1890 года Суриковы возвратились в Москву…</a:t>
            </a:r>
          </a:p>
        </p:txBody>
      </p:sp>
      <p:sp>
        <p:nvSpPr>
          <p:cNvPr id="76805" name="Text Box 5"/>
          <p:cNvSpPr txBox="1">
            <a:spLocks noChangeArrowheads="1"/>
          </p:cNvSpPr>
          <p:nvPr/>
        </p:nvSpPr>
        <p:spPr bwMode="auto">
          <a:xfrm>
            <a:off x="179388" y="549275"/>
            <a:ext cx="8713787" cy="1920875"/>
          </a:xfrm>
          <a:prstGeom prst="rect">
            <a:avLst/>
          </a:prstGeom>
          <a:noFill/>
          <a:ln w="9525">
            <a:noFill/>
            <a:miter lim="800000"/>
            <a:headEnd/>
            <a:tailEnd/>
          </a:ln>
          <a:effectLst/>
        </p:spPr>
        <p:txBody>
          <a:bodyPr>
            <a:spAutoFit/>
          </a:bodyPr>
          <a:lstStyle/>
          <a:p>
            <a:pPr>
              <a:spcBef>
                <a:spcPct val="50000"/>
              </a:spcBef>
              <a:defRPr/>
            </a:pPr>
            <a:r>
              <a:rPr lang="ru-RU" sz="2000" b="1"/>
              <a:t>   Еще во время возвращения Василию Ивановичу казалось, что чем ближе к Москве, тем больше становится опасность потерять себя снова. Но ничего этого не случилось, он продолжал быть полным сил и надежд, а они сосредоточивались на новом замысле – пожалуй, еще более крупном и широком, чем все, что он делал до сих пор. </a:t>
            </a:r>
            <a:r>
              <a:rPr lang="ru-RU" sz="2000" b="1">
                <a:solidFill>
                  <a:srgbClr val="993300"/>
                </a:solidFill>
                <a:effectLst>
                  <a:outerShdw blurRad="38100" dist="38100" dir="2700000" algn="tl">
                    <a:srgbClr val="C0C0C0"/>
                  </a:outerShdw>
                </a:effectLst>
              </a:rPr>
              <a:t>Суриков задумал «Ермака».</a:t>
            </a:r>
          </a:p>
        </p:txBody>
      </p:sp>
      <p:pic>
        <p:nvPicPr>
          <p:cNvPr id="67588" name="Picture 8" descr="P4280868"/>
          <p:cNvPicPr>
            <a:picLocks noChangeAspect="1" noChangeArrowheads="1"/>
          </p:cNvPicPr>
          <p:nvPr/>
        </p:nvPicPr>
        <p:blipFill>
          <a:blip r:embed="rId3"/>
          <a:srcRect/>
          <a:stretch>
            <a:fillRect/>
          </a:stretch>
        </p:blipFill>
        <p:spPr bwMode="auto">
          <a:xfrm>
            <a:off x="571500" y="2571750"/>
            <a:ext cx="2214563" cy="2930525"/>
          </a:xfrm>
          <a:prstGeom prst="rect">
            <a:avLst/>
          </a:prstGeom>
          <a:noFill/>
          <a:ln w="38100">
            <a:solidFill>
              <a:srgbClr val="993300"/>
            </a:solidFill>
            <a:miter lim="800000"/>
            <a:headEnd/>
            <a:tailEnd/>
          </a:ln>
        </p:spPr>
      </p:pic>
      <p:sp>
        <p:nvSpPr>
          <p:cNvPr id="67589" name="Text Box 10"/>
          <p:cNvSpPr txBox="1">
            <a:spLocks noChangeArrowheads="1"/>
          </p:cNvSpPr>
          <p:nvPr/>
        </p:nvSpPr>
        <p:spPr bwMode="auto">
          <a:xfrm>
            <a:off x="1143000" y="5500688"/>
            <a:ext cx="1079500"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Один из казаков.                 </a:t>
            </a:r>
          </a:p>
        </p:txBody>
      </p:sp>
      <p:pic>
        <p:nvPicPr>
          <p:cNvPr id="67590" name="Picture 12" descr="вдннг"/>
          <p:cNvPicPr>
            <a:picLocks noChangeAspect="1" noChangeArrowheads="1"/>
          </p:cNvPicPr>
          <p:nvPr/>
        </p:nvPicPr>
        <p:blipFill>
          <a:blip r:embed="rId4"/>
          <a:srcRect/>
          <a:stretch>
            <a:fillRect/>
          </a:stretch>
        </p:blipFill>
        <p:spPr bwMode="auto">
          <a:xfrm>
            <a:off x="3357563" y="2786063"/>
            <a:ext cx="2297112" cy="3214687"/>
          </a:xfrm>
          <a:prstGeom prst="rect">
            <a:avLst/>
          </a:prstGeom>
          <a:noFill/>
          <a:ln w="38100">
            <a:solidFill>
              <a:srgbClr val="993300"/>
            </a:solidFill>
            <a:miter lim="800000"/>
            <a:headEnd/>
            <a:tailEnd/>
          </a:ln>
        </p:spPr>
      </p:pic>
      <p:pic>
        <p:nvPicPr>
          <p:cNvPr id="67591" name="Picture 9" descr="P4280868"/>
          <p:cNvPicPr>
            <a:picLocks noChangeAspect="1" noChangeArrowheads="1"/>
          </p:cNvPicPr>
          <p:nvPr/>
        </p:nvPicPr>
        <p:blipFill>
          <a:blip r:embed="rId5"/>
          <a:srcRect/>
          <a:stretch>
            <a:fillRect/>
          </a:stretch>
        </p:blipFill>
        <p:spPr bwMode="auto">
          <a:xfrm>
            <a:off x="6286500" y="3000375"/>
            <a:ext cx="2286000" cy="3254375"/>
          </a:xfrm>
          <a:prstGeom prst="rect">
            <a:avLst/>
          </a:prstGeom>
          <a:noFill/>
          <a:ln w="38100">
            <a:solidFill>
              <a:srgbClr val="993300"/>
            </a:solidFill>
            <a:miter lim="800000"/>
            <a:headEnd/>
            <a:tailEnd/>
          </a:ln>
        </p:spPr>
      </p:pic>
      <p:sp>
        <p:nvSpPr>
          <p:cNvPr id="67592" name="Text Box 13"/>
          <p:cNvSpPr txBox="1">
            <a:spLocks noChangeArrowheads="1"/>
          </p:cNvSpPr>
          <p:nvPr/>
        </p:nvSpPr>
        <p:spPr bwMode="auto">
          <a:xfrm>
            <a:off x="3929063" y="6072188"/>
            <a:ext cx="1223962"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Шаман.</a:t>
            </a:r>
          </a:p>
        </p:txBody>
      </p:sp>
      <p:sp>
        <p:nvSpPr>
          <p:cNvPr id="67593" name="Text Box 14"/>
          <p:cNvSpPr txBox="1">
            <a:spLocks noChangeArrowheads="1"/>
          </p:cNvSpPr>
          <p:nvPr/>
        </p:nvSpPr>
        <p:spPr bwMode="auto">
          <a:xfrm>
            <a:off x="6500813" y="6286500"/>
            <a:ext cx="1944687"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Вот и сам Ермак.</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2"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59396" name="Picture 4" descr="9"/>
          <p:cNvPicPr>
            <a:picLocks noChangeAspect="1" noChangeArrowheads="1"/>
          </p:cNvPicPr>
          <p:nvPr/>
        </p:nvPicPr>
        <p:blipFill>
          <a:blip r:embed="rId3"/>
          <a:srcRect/>
          <a:stretch>
            <a:fillRect/>
          </a:stretch>
        </p:blipFill>
        <p:spPr bwMode="auto">
          <a:xfrm>
            <a:off x="1169988" y="-6350"/>
            <a:ext cx="7115175" cy="4760913"/>
          </a:xfrm>
          <a:prstGeom prst="rect">
            <a:avLst/>
          </a:prstGeom>
          <a:noFill/>
        </p:spPr>
      </p:pic>
      <p:sp>
        <p:nvSpPr>
          <p:cNvPr id="68611" name="Text Box 5"/>
          <p:cNvSpPr txBox="1">
            <a:spLocks noChangeArrowheads="1"/>
          </p:cNvSpPr>
          <p:nvPr/>
        </p:nvSpPr>
        <p:spPr bwMode="auto">
          <a:xfrm>
            <a:off x="179388" y="4919663"/>
            <a:ext cx="8964612" cy="1938337"/>
          </a:xfrm>
          <a:prstGeom prst="rect">
            <a:avLst/>
          </a:prstGeom>
          <a:noFill/>
          <a:ln w="9525">
            <a:noFill/>
            <a:miter lim="800000"/>
            <a:headEnd/>
            <a:tailEnd/>
          </a:ln>
        </p:spPr>
        <p:txBody>
          <a:bodyPr>
            <a:spAutoFit/>
          </a:bodyPr>
          <a:lstStyle/>
          <a:p>
            <a:pPr>
              <a:spcBef>
                <a:spcPct val="50000"/>
              </a:spcBef>
            </a:pPr>
            <a:r>
              <a:rPr lang="ru-RU" sz="2000" b="1"/>
              <a:t>   В сизое февральское утро закатанный в рулон холст с «Покорением Сибири Ермаком» был уложен в длинный ящик, чтобы отправиться  в Петербург на двадцать третью выставку передвижников. За день до открытия выставки ее посетил царь Николай Второй с царицей и купил суриковское «Покорение Сибири Ермаком».</a:t>
            </a:r>
          </a:p>
        </p:txBody>
      </p:sp>
      <p:sp>
        <p:nvSpPr>
          <p:cNvPr id="68612" name="Text Box 7"/>
          <p:cNvSpPr txBox="1">
            <a:spLocks noChangeArrowheads="1"/>
          </p:cNvSpPr>
          <p:nvPr/>
        </p:nvSpPr>
        <p:spPr bwMode="auto">
          <a:xfrm>
            <a:off x="1928813" y="4500563"/>
            <a:ext cx="5545137"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Покорение Сибири Ермаком. 1895. Холст, масло. ГРМ.</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0"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69634" name="Text Box 5"/>
          <p:cNvSpPr txBox="1">
            <a:spLocks noChangeArrowheads="1"/>
          </p:cNvSpPr>
          <p:nvPr/>
        </p:nvSpPr>
        <p:spPr bwMode="auto">
          <a:xfrm>
            <a:off x="428625" y="1071563"/>
            <a:ext cx="3714750" cy="4708525"/>
          </a:xfrm>
          <a:prstGeom prst="rect">
            <a:avLst/>
          </a:prstGeom>
          <a:noFill/>
          <a:ln w="9525">
            <a:noFill/>
            <a:miter lim="800000"/>
            <a:headEnd/>
            <a:tailEnd/>
          </a:ln>
        </p:spPr>
        <p:txBody>
          <a:bodyPr>
            <a:spAutoFit/>
          </a:bodyPr>
          <a:lstStyle/>
          <a:p>
            <a:pPr>
              <a:spcBef>
                <a:spcPct val="50000"/>
              </a:spcBef>
            </a:pPr>
            <a:r>
              <a:rPr lang="ru-RU" sz="2000" b="1"/>
              <a:t>   И снова Сибирь. Встреча с братом. С приездом семьи художника в доме на Благовещенской снова зазвенела по вечерам гитара, стали бывать гости. Братья ежедневно читали Петрушевского «Генералиссимус Суворов». Суриков снова попал в плен.                                           В его альбоме уже хранились наброски самых                                         первых композиций «Суворова в Альпах».                                                          </a:t>
            </a:r>
          </a:p>
        </p:txBody>
      </p:sp>
      <p:pic>
        <p:nvPicPr>
          <p:cNvPr id="69635" name="Picture 6" descr="про"/>
          <p:cNvPicPr>
            <a:picLocks noChangeAspect="1" noChangeArrowheads="1"/>
          </p:cNvPicPr>
          <p:nvPr/>
        </p:nvPicPr>
        <p:blipFill>
          <a:blip r:embed="rId3"/>
          <a:srcRect/>
          <a:stretch>
            <a:fillRect/>
          </a:stretch>
        </p:blipFill>
        <p:spPr bwMode="auto">
          <a:xfrm>
            <a:off x="4500563" y="276225"/>
            <a:ext cx="4427537" cy="5862638"/>
          </a:xfrm>
          <a:prstGeom prst="rect">
            <a:avLst/>
          </a:prstGeom>
          <a:noFill/>
          <a:ln w="38100">
            <a:solidFill>
              <a:srgbClr val="993300"/>
            </a:solidFill>
            <a:miter lim="800000"/>
            <a:headEnd/>
            <a:tailEnd/>
          </a:ln>
        </p:spPr>
      </p:pic>
      <p:sp>
        <p:nvSpPr>
          <p:cNvPr id="69636" name="Text Box 7"/>
          <p:cNvSpPr txBox="1">
            <a:spLocks noChangeArrowheads="1"/>
          </p:cNvSpPr>
          <p:nvPr/>
        </p:nvSpPr>
        <p:spPr bwMode="auto">
          <a:xfrm>
            <a:off x="4643438" y="6215063"/>
            <a:ext cx="4248150" cy="40005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Первая композиция картины.</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0904" name="AutoShape 8" descr="Крупная сетка"/>
          <p:cNvSpPr>
            <a:spLocks noChangeArrowheads="1"/>
          </p:cNvSpPr>
          <p:nvPr/>
        </p:nvSpPr>
        <p:spPr bwMode="auto">
          <a:xfrm>
            <a:off x="250825" y="188913"/>
            <a:ext cx="4897438" cy="4103687"/>
          </a:xfrm>
          <a:prstGeom prst="foldedCorner">
            <a:avLst>
              <a:gd name="adj" fmla="val 12500"/>
            </a:avLst>
          </a:prstGeom>
          <a:pattFill prst="lgGrid">
            <a:fgClr>
              <a:srgbClr val="DDDDDD"/>
            </a:fgClr>
            <a:bgClr>
              <a:schemeClr val="bg1"/>
            </a:bgClr>
          </a:pattFill>
          <a:ln w="9525">
            <a:solidFill>
              <a:schemeClr val="tx1"/>
            </a:solidFill>
            <a:round/>
            <a:headEnd/>
            <a:tailEnd/>
          </a:ln>
          <a:effectLst>
            <a:outerShdw dist="53882" dir="2700000" algn="ctr" rotWithShape="0">
              <a:schemeClr val="bg2"/>
            </a:outerShdw>
          </a:effectLst>
        </p:spPr>
        <p:txBody>
          <a:bodyPr wrap="none" anchor="ctr"/>
          <a:lstStyle/>
          <a:p>
            <a:pPr>
              <a:defRPr/>
            </a:pPr>
            <a:endParaRPr lang="ru-RU"/>
          </a:p>
        </p:txBody>
      </p:sp>
      <p:sp>
        <p:nvSpPr>
          <p:cNvPr id="70659" name="Text Box 4"/>
          <p:cNvSpPr txBox="1">
            <a:spLocks noChangeArrowheads="1"/>
          </p:cNvSpPr>
          <p:nvPr/>
        </p:nvSpPr>
        <p:spPr bwMode="auto">
          <a:xfrm>
            <a:off x="323850" y="260350"/>
            <a:ext cx="4824413" cy="3597275"/>
          </a:xfrm>
          <a:prstGeom prst="rect">
            <a:avLst/>
          </a:prstGeom>
          <a:noFill/>
          <a:ln w="9525">
            <a:noFill/>
            <a:miter lim="800000"/>
            <a:headEnd/>
            <a:tailEnd/>
          </a:ln>
        </p:spPr>
        <p:txBody>
          <a:bodyPr>
            <a:spAutoFit/>
          </a:bodyPr>
          <a:lstStyle/>
          <a:p>
            <a:pPr>
              <a:spcBef>
                <a:spcPct val="50000"/>
              </a:spcBef>
            </a:pPr>
            <a:r>
              <a:rPr lang="ru-RU"/>
              <a:t>                                                    </a:t>
            </a:r>
            <a:r>
              <a:rPr lang="ru-RU" sz="2000" b="1" i="1">
                <a:solidFill>
                  <a:srgbClr val="660066"/>
                </a:solidFill>
                <a:latin typeface="Monotype Corsiva" pitchFamily="66" charset="0"/>
              </a:rPr>
              <a:t>«Апрель 1897</a:t>
            </a:r>
          </a:p>
          <a:p>
            <a:pPr>
              <a:spcBef>
                <a:spcPct val="50000"/>
              </a:spcBef>
            </a:pPr>
            <a:r>
              <a:rPr lang="ru-RU" sz="2000" b="1" i="1">
                <a:solidFill>
                  <a:srgbClr val="660066"/>
                </a:solidFill>
                <a:latin typeface="Monotype Corsiva" pitchFamily="66" charset="0"/>
              </a:rPr>
              <a:t>                Здравствуй, дорогой наш Саша!</a:t>
            </a:r>
          </a:p>
          <a:p>
            <a:pPr>
              <a:spcBef>
                <a:spcPct val="50000"/>
              </a:spcBef>
            </a:pPr>
            <a:r>
              <a:rPr lang="ru-RU" sz="2000" b="1" i="1">
                <a:solidFill>
                  <a:srgbClr val="660066"/>
                </a:solidFill>
                <a:latin typeface="Monotype Corsiva" pitchFamily="66" charset="0"/>
              </a:rPr>
              <a:t>     Поздравляю тебя с праздником пасхи. Желаю самого главного – здоровья. Береги себя. Мы все здоровы. После пасхи, бог даст, думаю начинать картину «Суворов». Картина будет 7 аршин в высоту и 5 в ширину…                       </a:t>
            </a:r>
          </a:p>
          <a:p>
            <a:pPr>
              <a:spcBef>
                <a:spcPct val="50000"/>
              </a:spcBef>
            </a:pPr>
            <a:r>
              <a:rPr lang="ru-RU" sz="2000" b="1" i="1">
                <a:solidFill>
                  <a:srgbClr val="660066"/>
                </a:solidFill>
                <a:latin typeface="Monotype Corsiva" pitchFamily="66" charset="0"/>
              </a:rPr>
              <a:t>     Я еще не решил, где лето проведем. Мне для картины надо снеговые вершины. Может быть, надо в Швейцарию ехать на месяц или два…» </a:t>
            </a:r>
          </a:p>
        </p:txBody>
      </p:sp>
      <p:pic>
        <p:nvPicPr>
          <p:cNvPr id="70660" name="Picture 5" descr="тб"/>
          <p:cNvPicPr>
            <a:picLocks noChangeAspect="1" noChangeArrowheads="1"/>
          </p:cNvPicPr>
          <p:nvPr/>
        </p:nvPicPr>
        <p:blipFill>
          <a:blip r:embed="rId3"/>
          <a:srcRect/>
          <a:stretch>
            <a:fillRect/>
          </a:stretch>
        </p:blipFill>
        <p:spPr bwMode="auto">
          <a:xfrm>
            <a:off x="5435600" y="549275"/>
            <a:ext cx="3481388" cy="4608513"/>
          </a:xfrm>
          <a:prstGeom prst="rect">
            <a:avLst/>
          </a:prstGeom>
          <a:solidFill>
            <a:srgbClr val="993300"/>
          </a:solidFill>
          <a:ln w="38100">
            <a:solidFill>
              <a:srgbClr val="993300"/>
            </a:solidFill>
            <a:miter lim="800000"/>
            <a:headEnd/>
            <a:tailEnd/>
          </a:ln>
        </p:spPr>
      </p:pic>
      <p:sp>
        <p:nvSpPr>
          <p:cNvPr id="70661" name="Text Box 6"/>
          <p:cNvSpPr txBox="1">
            <a:spLocks noChangeArrowheads="1"/>
          </p:cNvSpPr>
          <p:nvPr/>
        </p:nvSpPr>
        <p:spPr bwMode="auto">
          <a:xfrm>
            <a:off x="179388" y="4437063"/>
            <a:ext cx="5184775" cy="2225675"/>
          </a:xfrm>
          <a:prstGeom prst="rect">
            <a:avLst/>
          </a:prstGeom>
          <a:noFill/>
          <a:ln w="9525">
            <a:noFill/>
            <a:miter lim="800000"/>
            <a:headEnd/>
            <a:tailEnd/>
          </a:ln>
        </p:spPr>
        <p:txBody>
          <a:bodyPr>
            <a:spAutoFit/>
          </a:bodyPr>
          <a:lstStyle/>
          <a:p>
            <a:pPr>
              <a:spcBef>
                <a:spcPct val="50000"/>
              </a:spcBef>
            </a:pPr>
            <a:r>
              <a:rPr lang="ru-RU" sz="2000" b="1"/>
              <a:t>   За последние два года Суриковы успели побывать в Швейцарии, потом, переждав зиму в Москве, снова успели скатать в Сибирь, без которой Василий Иванович не мыслил жизни. Работа над картиной шла полным ходом…</a:t>
            </a:r>
          </a:p>
        </p:txBody>
      </p:sp>
      <p:sp>
        <p:nvSpPr>
          <p:cNvPr id="70662" name="Text Box 7"/>
          <p:cNvSpPr txBox="1">
            <a:spLocks noChangeArrowheads="1"/>
          </p:cNvSpPr>
          <p:nvPr/>
        </p:nvSpPr>
        <p:spPr bwMode="auto">
          <a:xfrm>
            <a:off x="5508625" y="5229225"/>
            <a:ext cx="3240088"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«Ну вот мы и в Швейцарии. Горы, брат, тут поболее, чем у нас в Красноярске!»</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9"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1682" name="Text Box 4"/>
          <p:cNvSpPr txBox="1">
            <a:spLocks noChangeArrowheads="1"/>
          </p:cNvSpPr>
          <p:nvPr/>
        </p:nvSpPr>
        <p:spPr bwMode="auto">
          <a:xfrm>
            <a:off x="179388" y="212725"/>
            <a:ext cx="8964612" cy="6492875"/>
          </a:xfrm>
          <a:prstGeom prst="rect">
            <a:avLst/>
          </a:prstGeom>
          <a:noFill/>
          <a:ln w="9525">
            <a:noFill/>
            <a:miter lim="800000"/>
            <a:headEnd/>
            <a:tailEnd/>
          </a:ln>
        </p:spPr>
        <p:txBody>
          <a:bodyPr>
            <a:spAutoFit/>
          </a:bodyPr>
          <a:lstStyle/>
          <a:p>
            <a:pPr>
              <a:spcBef>
                <a:spcPct val="50000"/>
              </a:spcBef>
            </a:pPr>
            <a:r>
              <a:rPr lang="ru-RU" sz="2000" b="1"/>
              <a:t>                          Сподвижники Суворова были найдены. </a:t>
            </a:r>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endParaRPr lang="ru-RU" sz="2000" b="1"/>
          </a:p>
          <a:p>
            <a:pPr>
              <a:spcBef>
                <a:spcPct val="50000"/>
              </a:spcBef>
            </a:pPr>
            <a:r>
              <a:rPr lang="ru-RU" sz="2000" b="1"/>
              <a:t>                                                                                                                                 Не было еще только самого полководца, как в свое время долго не было Меншикова, не было боярыни Морозовой, не было Ермака…</a:t>
            </a:r>
          </a:p>
        </p:txBody>
      </p:sp>
      <p:pic>
        <p:nvPicPr>
          <p:cNvPr id="71683" name="Picture 5" descr="ито"/>
          <p:cNvPicPr>
            <a:picLocks noChangeAspect="1" noChangeArrowheads="1"/>
          </p:cNvPicPr>
          <p:nvPr/>
        </p:nvPicPr>
        <p:blipFill>
          <a:blip r:embed="rId3"/>
          <a:srcRect/>
          <a:stretch>
            <a:fillRect/>
          </a:stretch>
        </p:blipFill>
        <p:spPr bwMode="auto">
          <a:xfrm>
            <a:off x="4859338" y="692150"/>
            <a:ext cx="3789362" cy="4465638"/>
          </a:xfrm>
          <a:prstGeom prst="rect">
            <a:avLst/>
          </a:prstGeom>
          <a:noFill/>
          <a:ln w="38100">
            <a:solidFill>
              <a:srgbClr val="993300"/>
            </a:solidFill>
            <a:miter lim="800000"/>
            <a:headEnd/>
            <a:tailEnd/>
          </a:ln>
        </p:spPr>
      </p:pic>
      <p:pic>
        <p:nvPicPr>
          <p:cNvPr id="71684" name="Picture 6" descr="сми"/>
          <p:cNvPicPr>
            <a:picLocks noChangeAspect="1" noChangeArrowheads="1"/>
          </p:cNvPicPr>
          <p:nvPr/>
        </p:nvPicPr>
        <p:blipFill>
          <a:blip r:embed="rId4"/>
          <a:srcRect/>
          <a:stretch>
            <a:fillRect/>
          </a:stretch>
        </p:blipFill>
        <p:spPr bwMode="auto">
          <a:xfrm>
            <a:off x="611188" y="692150"/>
            <a:ext cx="3405187" cy="4465638"/>
          </a:xfrm>
          <a:prstGeom prst="rect">
            <a:avLst/>
          </a:prstGeom>
          <a:noFill/>
          <a:ln w="38100">
            <a:solidFill>
              <a:srgbClr val="993300"/>
            </a:solidFill>
            <a:miter lim="800000"/>
            <a:headEnd/>
            <a:tailEnd/>
          </a:ln>
        </p:spPr>
      </p:pic>
      <p:sp>
        <p:nvSpPr>
          <p:cNvPr id="71685" name="Text Box 7"/>
          <p:cNvSpPr txBox="1">
            <a:spLocks noChangeArrowheads="1"/>
          </p:cNvSpPr>
          <p:nvPr/>
        </p:nvSpPr>
        <p:spPr bwMode="auto">
          <a:xfrm>
            <a:off x="0" y="5157788"/>
            <a:ext cx="4608513"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С этого этюда был написан                    барабанщик, но на картине он вышел старше.</a:t>
            </a:r>
          </a:p>
        </p:txBody>
      </p:sp>
      <p:sp>
        <p:nvSpPr>
          <p:cNvPr id="71686" name="Text Box 8"/>
          <p:cNvSpPr txBox="1">
            <a:spLocks noChangeArrowheads="1"/>
          </p:cNvSpPr>
          <p:nvPr/>
        </p:nvSpPr>
        <p:spPr bwMode="auto">
          <a:xfrm>
            <a:off x="4787900" y="5157788"/>
            <a:ext cx="388937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Этот человек так  и вошел в картину.</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2706" name="Rectangle 4"/>
          <p:cNvSpPr>
            <a:spLocks noChangeArrowheads="1"/>
          </p:cNvSpPr>
          <p:nvPr/>
        </p:nvSpPr>
        <p:spPr bwMode="auto">
          <a:xfrm>
            <a:off x="5572125" y="1000125"/>
            <a:ext cx="3321050" cy="3170238"/>
          </a:xfrm>
          <a:prstGeom prst="rect">
            <a:avLst/>
          </a:prstGeom>
          <a:noFill/>
          <a:ln w="9525">
            <a:noFill/>
            <a:miter lim="800000"/>
            <a:headEnd/>
            <a:tailEnd/>
          </a:ln>
        </p:spPr>
        <p:txBody>
          <a:bodyPr>
            <a:spAutoFit/>
          </a:bodyPr>
          <a:lstStyle/>
          <a:p>
            <a:pPr>
              <a:spcBef>
                <a:spcPct val="50000"/>
              </a:spcBef>
            </a:pPr>
            <a:r>
              <a:rPr lang="ru-RU" sz="2000" b="1"/>
              <a:t>   Суриков искал образ своего героя… И Суворов воплотился для Сурикова в живом человеке – старом казачьем офицере, которого он встретил в Красноярске, зайдя случайно к соседу в гости. </a:t>
            </a:r>
          </a:p>
        </p:txBody>
      </p:sp>
      <p:pic>
        <p:nvPicPr>
          <p:cNvPr id="72707" name="Picture 5" descr="пор"/>
          <p:cNvPicPr>
            <a:picLocks noChangeAspect="1" noChangeArrowheads="1"/>
          </p:cNvPicPr>
          <p:nvPr/>
        </p:nvPicPr>
        <p:blipFill>
          <a:blip r:embed="rId3"/>
          <a:srcRect/>
          <a:stretch>
            <a:fillRect/>
          </a:stretch>
        </p:blipFill>
        <p:spPr bwMode="auto">
          <a:xfrm>
            <a:off x="323850" y="333375"/>
            <a:ext cx="4891088" cy="6232525"/>
          </a:xfrm>
          <a:prstGeom prst="rect">
            <a:avLst/>
          </a:prstGeom>
          <a:noFill/>
          <a:ln w="38100">
            <a:solidFill>
              <a:srgbClr val="993300"/>
            </a:solidFill>
            <a:miter lim="800000"/>
            <a:headEnd/>
            <a:tailEnd/>
          </a:ln>
        </p:spPr>
      </p:pic>
      <p:sp>
        <p:nvSpPr>
          <p:cNvPr id="72708" name="Text Box 6"/>
          <p:cNvSpPr txBox="1">
            <a:spLocks noChangeArrowheads="1"/>
          </p:cNvSpPr>
          <p:nvPr/>
        </p:nvSpPr>
        <p:spPr bwMode="auto">
          <a:xfrm>
            <a:off x="5286375" y="5572125"/>
            <a:ext cx="3214688" cy="101600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Старый красноярский казак, в котором Василий Иванович увидел Суворова.</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18434" name="Picture 7" descr="68"/>
          <p:cNvPicPr>
            <a:picLocks noChangeAspect="1" noChangeArrowheads="1"/>
          </p:cNvPicPr>
          <p:nvPr/>
        </p:nvPicPr>
        <p:blipFill>
          <a:blip r:embed="rId3"/>
          <a:srcRect/>
          <a:stretch>
            <a:fillRect/>
          </a:stretch>
        </p:blipFill>
        <p:spPr bwMode="auto">
          <a:xfrm>
            <a:off x="857250" y="285750"/>
            <a:ext cx="4357688" cy="6291263"/>
          </a:xfrm>
          <a:prstGeom prst="rect">
            <a:avLst/>
          </a:prstGeom>
          <a:noFill/>
          <a:ln w="38100">
            <a:solidFill>
              <a:srgbClr val="6C2400"/>
            </a:solidFill>
            <a:miter lim="800000"/>
            <a:headEnd/>
            <a:tailEnd/>
          </a:ln>
        </p:spPr>
      </p:pic>
      <p:sp>
        <p:nvSpPr>
          <p:cNvPr id="26632" name="Rectangle 8"/>
          <p:cNvSpPr>
            <a:spLocks noChangeArrowheads="1"/>
          </p:cNvSpPr>
          <p:nvPr/>
        </p:nvSpPr>
        <p:spPr bwMode="auto">
          <a:xfrm>
            <a:off x="5786438" y="1143000"/>
            <a:ext cx="2962275" cy="3786188"/>
          </a:xfrm>
          <a:prstGeom prst="rect">
            <a:avLst/>
          </a:prstGeom>
          <a:noFill/>
          <a:ln w="9525">
            <a:noFill/>
            <a:miter lim="800000"/>
            <a:headEnd/>
            <a:tailEnd/>
          </a:ln>
          <a:effectLst/>
        </p:spPr>
        <p:txBody>
          <a:bodyPr>
            <a:spAutoFit/>
          </a:bodyPr>
          <a:lstStyle/>
          <a:p>
            <a:pPr>
              <a:defRPr/>
            </a:pPr>
            <a:r>
              <a:rPr lang="ru-RU" sz="2000" b="1" dirty="0"/>
              <a:t>   Сын Петра Сурикова есаул Пётр Кривой вырастил сына </a:t>
            </a:r>
            <a:r>
              <a:rPr lang="ru-RU" sz="2000" b="1" dirty="0"/>
              <a:t>Ивана и внука Василия. </a:t>
            </a:r>
            <a:r>
              <a:rPr lang="ru-RU" sz="2000" b="1" dirty="0"/>
              <a:t>У этого Василия Сурикова был опять же сын Иван и опять – </a:t>
            </a:r>
            <a:r>
              <a:rPr lang="ru-RU" sz="2000" b="1" dirty="0">
                <a:solidFill>
                  <a:srgbClr val="A50021"/>
                </a:solidFill>
                <a:effectLst>
                  <a:outerShdw blurRad="38100" dist="38100" dir="2700000" algn="tl">
                    <a:srgbClr val="C0C0C0"/>
                  </a:outerShdw>
                </a:effectLst>
              </a:rPr>
              <a:t>внук Василий, которому суждено было стать художником.</a:t>
            </a:r>
          </a:p>
          <a:p>
            <a:pPr>
              <a:defRPr/>
            </a:pPr>
            <a:endParaRPr lang="ru-RU" sz="2000" b="1" dirty="0"/>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8"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3730" name="Rectangle 5" descr="Дуб"/>
          <p:cNvSpPr>
            <a:spLocks noChangeArrowheads="1"/>
          </p:cNvSpPr>
          <p:nvPr/>
        </p:nvSpPr>
        <p:spPr bwMode="auto">
          <a:xfrm>
            <a:off x="179388" y="188913"/>
            <a:ext cx="4821237" cy="6454775"/>
          </a:xfrm>
          <a:prstGeom prst="rect">
            <a:avLst/>
          </a:prstGeom>
          <a:blipFill dpi="0" rotWithShape="1">
            <a:blip r:embed="rId3"/>
            <a:srcRect/>
            <a:tile tx="0" ty="0" sx="100000" sy="100000" flip="none" algn="tl"/>
          </a:blipFill>
          <a:ln w="9525">
            <a:solidFill>
              <a:srgbClr val="993300"/>
            </a:solidFill>
            <a:miter lim="800000"/>
            <a:headEnd/>
            <a:tailEnd/>
          </a:ln>
        </p:spPr>
        <p:txBody>
          <a:bodyPr wrap="none" anchor="ctr"/>
          <a:lstStyle/>
          <a:p>
            <a:endParaRPr lang="ru-RU"/>
          </a:p>
        </p:txBody>
      </p:sp>
      <p:pic>
        <p:nvPicPr>
          <p:cNvPr id="73731" name="Picture 4" descr="1"/>
          <p:cNvPicPr>
            <a:picLocks noChangeAspect="1" noChangeArrowheads="1"/>
          </p:cNvPicPr>
          <p:nvPr/>
        </p:nvPicPr>
        <p:blipFill>
          <a:blip r:embed="rId4"/>
          <a:srcRect/>
          <a:stretch>
            <a:fillRect/>
          </a:stretch>
        </p:blipFill>
        <p:spPr bwMode="auto">
          <a:xfrm>
            <a:off x="323850" y="333375"/>
            <a:ext cx="4533900" cy="6186488"/>
          </a:xfrm>
          <a:prstGeom prst="rect">
            <a:avLst/>
          </a:prstGeom>
          <a:noFill/>
          <a:ln w="9525">
            <a:solidFill>
              <a:srgbClr val="993300"/>
            </a:solidFill>
            <a:miter lim="800000"/>
            <a:headEnd/>
            <a:tailEnd/>
          </a:ln>
        </p:spPr>
      </p:pic>
      <p:sp>
        <p:nvSpPr>
          <p:cNvPr id="73732" name="Text Box 6"/>
          <p:cNvSpPr txBox="1">
            <a:spLocks noChangeArrowheads="1"/>
          </p:cNvSpPr>
          <p:nvPr/>
        </p:nvSpPr>
        <p:spPr bwMode="auto">
          <a:xfrm>
            <a:off x="5286375" y="357188"/>
            <a:ext cx="3568700" cy="5016500"/>
          </a:xfrm>
          <a:prstGeom prst="rect">
            <a:avLst/>
          </a:prstGeom>
          <a:noFill/>
          <a:ln w="9525">
            <a:noFill/>
            <a:miter lim="800000"/>
            <a:headEnd/>
            <a:tailEnd/>
          </a:ln>
        </p:spPr>
        <p:txBody>
          <a:bodyPr>
            <a:spAutoFit/>
          </a:bodyPr>
          <a:lstStyle/>
          <a:p>
            <a:pPr>
              <a:spcBef>
                <a:spcPct val="50000"/>
              </a:spcBef>
            </a:pPr>
            <a:r>
              <a:rPr lang="ru-RU" sz="2000" b="1"/>
              <a:t>   Седьмого марта в залах Императорского общества поощрения художеств открылась двадцать седьмая выставка передвижников. Демонстрировались знаменитые «Богатыри» Васнецова, «Сухостой» Шишкина, «Камнебоец» совсем еще молодого тогда скульптора Сергея Коненкова. Но центром внимания был все же «Переход Суворова через Альпы в 1799 году».</a:t>
            </a:r>
          </a:p>
        </p:txBody>
      </p:sp>
      <p:sp>
        <p:nvSpPr>
          <p:cNvPr id="73733" name="Text Box 7"/>
          <p:cNvSpPr txBox="1">
            <a:spLocks noChangeArrowheads="1"/>
          </p:cNvSpPr>
          <p:nvPr/>
        </p:nvSpPr>
        <p:spPr bwMode="auto">
          <a:xfrm>
            <a:off x="5000625" y="5929313"/>
            <a:ext cx="2860675" cy="70802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Переход Суворова через Альпы в 1799 году. 1899.</a:t>
            </a:r>
          </a:p>
        </p:txBody>
      </p:sp>
      <p:sp>
        <p:nvSpPr>
          <p:cNvPr id="73734" name="Text Box 8"/>
          <p:cNvSpPr txBox="1">
            <a:spLocks noChangeArrowheads="1"/>
          </p:cNvSpPr>
          <p:nvPr/>
        </p:nvSpPr>
        <p:spPr bwMode="auto">
          <a:xfrm>
            <a:off x="4859338" y="4437063"/>
            <a:ext cx="4284662" cy="366712"/>
          </a:xfrm>
          <a:prstGeom prst="rect">
            <a:avLst/>
          </a:prstGeom>
          <a:noFill/>
          <a:ln w="9525">
            <a:noFill/>
            <a:miter lim="800000"/>
            <a:headEnd/>
            <a:tailEnd/>
          </a:ln>
        </p:spPr>
        <p:txBody>
          <a:bodyPr>
            <a:spAutoFit/>
          </a:bodyPr>
          <a:lstStyle/>
          <a:p>
            <a:pPr>
              <a:spcBef>
                <a:spcPct val="50000"/>
              </a:spcBef>
            </a:pPr>
            <a:endParaRPr lang="ru-RU"/>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2"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4754" name="Text Box 4"/>
          <p:cNvSpPr txBox="1">
            <a:spLocks noChangeArrowheads="1"/>
          </p:cNvSpPr>
          <p:nvPr/>
        </p:nvSpPr>
        <p:spPr bwMode="auto">
          <a:xfrm>
            <a:off x="1763713" y="188913"/>
            <a:ext cx="4392612" cy="3140075"/>
          </a:xfrm>
          <a:prstGeom prst="rect">
            <a:avLst/>
          </a:prstGeom>
          <a:noFill/>
          <a:ln w="9525">
            <a:noFill/>
            <a:miter lim="800000"/>
            <a:headEnd/>
            <a:tailEnd/>
          </a:ln>
        </p:spPr>
        <p:txBody>
          <a:bodyPr>
            <a:spAutoFit/>
          </a:bodyPr>
          <a:lstStyle/>
          <a:p>
            <a:pPr>
              <a:spcBef>
                <a:spcPct val="50000"/>
              </a:spcBef>
            </a:pPr>
            <a:r>
              <a:rPr lang="ru-RU"/>
              <a:t>    </a:t>
            </a:r>
            <a:r>
              <a:rPr lang="ru-RU" sz="2000" b="1"/>
              <a:t>На следующее лето дети уговорили Василия Ивановича повезти их в Италию. Два месяца провели они за границей, посетили Венецию, Неаполь, Рим, Флоренцию. К окончанию путешествия папка  Василия Ивановича была полна чудесными акварелями, сделанными во время поездки.</a:t>
            </a:r>
          </a:p>
        </p:txBody>
      </p:sp>
      <p:pic>
        <p:nvPicPr>
          <p:cNvPr id="74755" name="Picture 5" descr="мт"/>
          <p:cNvPicPr>
            <a:picLocks noChangeAspect="1" noChangeArrowheads="1"/>
          </p:cNvPicPr>
          <p:nvPr/>
        </p:nvPicPr>
        <p:blipFill>
          <a:blip r:embed="rId3"/>
          <a:srcRect/>
          <a:stretch>
            <a:fillRect/>
          </a:stretch>
        </p:blipFill>
        <p:spPr bwMode="auto">
          <a:xfrm>
            <a:off x="6159500" y="260350"/>
            <a:ext cx="2697163" cy="3313113"/>
          </a:xfrm>
          <a:prstGeom prst="rect">
            <a:avLst/>
          </a:prstGeom>
          <a:noFill/>
          <a:ln w="38100">
            <a:solidFill>
              <a:srgbClr val="993300"/>
            </a:solidFill>
            <a:miter lim="800000"/>
            <a:headEnd/>
            <a:tailEnd/>
          </a:ln>
        </p:spPr>
      </p:pic>
      <p:sp>
        <p:nvSpPr>
          <p:cNvPr id="74756" name="Text Box 7"/>
          <p:cNvSpPr txBox="1">
            <a:spLocks noChangeArrowheads="1"/>
          </p:cNvSpPr>
          <p:nvPr/>
        </p:nvSpPr>
        <p:spPr bwMode="auto">
          <a:xfrm>
            <a:off x="5508625" y="4724400"/>
            <a:ext cx="3455988" cy="1920875"/>
          </a:xfrm>
          <a:prstGeom prst="rect">
            <a:avLst/>
          </a:prstGeom>
          <a:noFill/>
          <a:ln w="9525">
            <a:noFill/>
            <a:miter lim="800000"/>
            <a:headEnd/>
            <a:tailEnd/>
          </a:ln>
        </p:spPr>
        <p:txBody>
          <a:bodyPr>
            <a:spAutoFit/>
          </a:bodyPr>
          <a:lstStyle/>
          <a:p>
            <a:pPr>
              <a:spcBef>
                <a:spcPct val="50000"/>
              </a:spcBef>
            </a:pPr>
            <a:r>
              <a:rPr lang="ru-RU"/>
              <a:t> </a:t>
            </a:r>
            <a:r>
              <a:rPr lang="ru-RU" sz="2000" b="1"/>
              <a:t>И все же он не переставал тосковать по дому, по родной земле. Суриковы вернулись в Москву, в Леонтьевский переулок.</a:t>
            </a:r>
          </a:p>
        </p:txBody>
      </p:sp>
      <p:sp>
        <p:nvSpPr>
          <p:cNvPr id="74757" name="Text Box 9"/>
          <p:cNvSpPr txBox="1">
            <a:spLocks noChangeArrowheads="1"/>
          </p:cNvSpPr>
          <p:nvPr/>
        </p:nvSpPr>
        <p:spPr bwMode="auto">
          <a:xfrm>
            <a:off x="6011863" y="3573463"/>
            <a:ext cx="2951162"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Ольги Суриковой, написанный в Леонтьевском переулке.</a:t>
            </a:r>
          </a:p>
        </p:txBody>
      </p:sp>
      <p:pic>
        <p:nvPicPr>
          <p:cNvPr id="74758" name="Picture 11" descr="10"/>
          <p:cNvPicPr>
            <a:picLocks noChangeAspect="1" noChangeArrowheads="1"/>
          </p:cNvPicPr>
          <p:nvPr/>
        </p:nvPicPr>
        <p:blipFill>
          <a:blip r:embed="rId4"/>
          <a:srcRect/>
          <a:stretch>
            <a:fillRect/>
          </a:stretch>
        </p:blipFill>
        <p:spPr bwMode="auto">
          <a:xfrm>
            <a:off x="323850" y="3429000"/>
            <a:ext cx="5040313" cy="2855913"/>
          </a:xfrm>
          <a:prstGeom prst="rect">
            <a:avLst/>
          </a:prstGeom>
          <a:noFill/>
          <a:ln w="38100">
            <a:solidFill>
              <a:srgbClr val="993300"/>
            </a:solidFill>
            <a:miter lim="800000"/>
            <a:headEnd/>
            <a:tailEnd/>
          </a:ln>
        </p:spPr>
      </p:pic>
      <p:sp>
        <p:nvSpPr>
          <p:cNvPr id="74759" name="Text Box 12"/>
          <p:cNvSpPr txBox="1">
            <a:spLocks noChangeArrowheads="1"/>
          </p:cNvSpPr>
          <p:nvPr/>
        </p:nvSpPr>
        <p:spPr bwMode="auto">
          <a:xfrm>
            <a:off x="468313" y="6308725"/>
            <a:ext cx="4897437"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Венеция. Дворец дожей. 1900. Бумага, акварель.</a:t>
            </a:r>
          </a:p>
        </p:txBody>
      </p:sp>
      <p:pic>
        <p:nvPicPr>
          <p:cNvPr id="74760" name="Picture 13" descr="Print0003"/>
          <p:cNvPicPr>
            <a:picLocks noChangeAspect="1" noChangeArrowheads="1"/>
          </p:cNvPicPr>
          <p:nvPr/>
        </p:nvPicPr>
        <p:blipFill>
          <a:blip r:embed="rId5"/>
          <a:srcRect/>
          <a:stretch>
            <a:fillRect/>
          </a:stretch>
        </p:blipFill>
        <p:spPr bwMode="auto">
          <a:xfrm>
            <a:off x="179388" y="404813"/>
            <a:ext cx="1512887" cy="1728787"/>
          </a:xfrm>
          <a:prstGeom prst="rect">
            <a:avLst/>
          </a:prstGeom>
          <a:noFill/>
          <a:ln w="38100">
            <a:solidFill>
              <a:srgbClr val="993300"/>
            </a:solidFill>
            <a:miter lim="800000"/>
            <a:headEnd/>
            <a:tailEnd/>
          </a:ln>
        </p:spPr>
      </p:pic>
      <p:sp>
        <p:nvSpPr>
          <p:cNvPr id="74761" name="Text Box 14"/>
          <p:cNvSpPr txBox="1">
            <a:spLocks noChangeArrowheads="1"/>
          </p:cNvSpPr>
          <p:nvPr/>
        </p:nvSpPr>
        <p:spPr bwMode="auto">
          <a:xfrm>
            <a:off x="179388" y="2133600"/>
            <a:ext cx="1619250"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Автопортрет. 1889.</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7"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75778" name="Picture 4" descr="ш"/>
          <p:cNvPicPr>
            <a:picLocks noChangeAspect="1" noChangeArrowheads="1"/>
          </p:cNvPicPr>
          <p:nvPr/>
        </p:nvPicPr>
        <p:blipFill>
          <a:blip r:embed="rId3"/>
          <a:srcRect/>
          <a:stretch>
            <a:fillRect/>
          </a:stretch>
        </p:blipFill>
        <p:spPr bwMode="auto">
          <a:xfrm>
            <a:off x="285750" y="1928813"/>
            <a:ext cx="4857750" cy="3405187"/>
          </a:xfrm>
          <a:prstGeom prst="rect">
            <a:avLst/>
          </a:prstGeom>
          <a:noFill/>
          <a:ln w="38100">
            <a:solidFill>
              <a:srgbClr val="993300"/>
            </a:solidFill>
            <a:miter lim="800000"/>
            <a:headEnd/>
            <a:tailEnd/>
          </a:ln>
        </p:spPr>
      </p:pic>
      <p:sp>
        <p:nvSpPr>
          <p:cNvPr id="75779" name="Text Box 5"/>
          <p:cNvSpPr txBox="1">
            <a:spLocks noChangeArrowheads="1"/>
          </p:cNvSpPr>
          <p:nvPr/>
        </p:nvSpPr>
        <p:spPr bwMode="auto">
          <a:xfrm>
            <a:off x="1285875" y="5357813"/>
            <a:ext cx="2952750"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Зубовский бульвар.                 Бумага, акварель, карандаш.</a:t>
            </a:r>
          </a:p>
        </p:txBody>
      </p:sp>
      <p:sp>
        <p:nvSpPr>
          <p:cNvPr id="75780" name="Text Box 6"/>
          <p:cNvSpPr txBox="1">
            <a:spLocks noChangeArrowheads="1"/>
          </p:cNvSpPr>
          <p:nvPr/>
        </p:nvSpPr>
        <p:spPr bwMode="auto">
          <a:xfrm>
            <a:off x="285750" y="188913"/>
            <a:ext cx="8643938" cy="1323975"/>
          </a:xfrm>
          <a:prstGeom prst="rect">
            <a:avLst/>
          </a:prstGeom>
          <a:noFill/>
          <a:ln w="9525">
            <a:noFill/>
            <a:miter lim="800000"/>
            <a:headEnd/>
            <a:tailEnd/>
          </a:ln>
        </p:spPr>
        <p:txBody>
          <a:bodyPr>
            <a:spAutoFit/>
          </a:bodyPr>
          <a:lstStyle/>
          <a:p>
            <a:pPr>
              <a:spcBef>
                <a:spcPct val="50000"/>
              </a:spcBef>
            </a:pPr>
            <a:r>
              <a:rPr lang="ru-RU"/>
              <a:t>   </a:t>
            </a:r>
            <a:r>
              <a:rPr lang="ru-RU" sz="2000" b="1"/>
              <a:t>Василий Иванович начал готовиться к новой работе – «Степан Разин». Задуман был этот сюжет четырнадцать лет назад, но теперь «Стенька» рождался заново и виделся по-новому. Суриков ушел в работу.</a:t>
            </a:r>
          </a:p>
        </p:txBody>
      </p:sp>
      <p:pic>
        <p:nvPicPr>
          <p:cNvPr id="75781" name="Picture 8" descr="13"/>
          <p:cNvPicPr>
            <a:picLocks noChangeAspect="1" noChangeArrowheads="1"/>
          </p:cNvPicPr>
          <p:nvPr/>
        </p:nvPicPr>
        <p:blipFill>
          <a:blip r:embed="rId4"/>
          <a:srcRect/>
          <a:stretch>
            <a:fillRect/>
          </a:stretch>
        </p:blipFill>
        <p:spPr bwMode="auto">
          <a:xfrm>
            <a:off x="5500688" y="1298575"/>
            <a:ext cx="3335337" cy="4240213"/>
          </a:xfrm>
          <a:prstGeom prst="rect">
            <a:avLst/>
          </a:prstGeom>
          <a:noFill/>
          <a:ln w="38100">
            <a:solidFill>
              <a:srgbClr val="993300"/>
            </a:solidFill>
            <a:miter lim="800000"/>
            <a:headEnd/>
            <a:tailEnd/>
          </a:ln>
        </p:spPr>
      </p:pic>
      <p:sp>
        <p:nvSpPr>
          <p:cNvPr id="75782" name="Text Box 10"/>
          <p:cNvSpPr txBox="1">
            <a:spLocks noChangeArrowheads="1"/>
          </p:cNvSpPr>
          <p:nvPr/>
        </p:nvSpPr>
        <p:spPr bwMode="auto">
          <a:xfrm>
            <a:off x="5429250" y="5572125"/>
            <a:ext cx="3500438" cy="101600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Вот такими были сестры, когда Суриков впервые оставил их одних на даче под Москвой.</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9"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6802" name="Text Box 4"/>
          <p:cNvSpPr txBox="1">
            <a:spLocks noChangeArrowheads="1"/>
          </p:cNvSpPr>
          <p:nvPr/>
        </p:nvSpPr>
        <p:spPr bwMode="auto">
          <a:xfrm>
            <a:off x="428625" y="714375"/>
            <a:ext cx="4500563" cy="3170238"/>
          </a:xfrm>
          <a:prstGeom prst="rect">
            <a:avLst/>
          </a:prstGeom>
          <a:noFill/>
          <a:ln w="9525">
            <a:noFill/>
            <a:miter lim="800000"/>
            <a:headEnd/>
            <a:tailEnd/>
          </a:ln>
        </p:spPr>
        <p:txBody>
          <a:bodyPr>
            <a:spAutoFit/>
          </a:bodyPr>
          <a:lstStyle/>
          <a:p>
            <a:pPr>
              <a:spcBef>
                <a:spcPct val="50000"/>
              </a:spcBef>
            </a:pPr>
            <a:r>
              <a:rPr lang="ru-RU"/>
              <a:t>   </a:t>
            </a:r>
            <a:r>
              <a:rPr lang="ru-RU" sz="2000" b="1"/>
              <a:t>К зиме Василий Иванович снова получил Круглый зал в Историческом музее. Пора было начинать композицию широко задуманной картины. Он с утра уходил в мастерскую и возвращался к вечеру. Дома его ждали дочери, и он очень любил эти спокойные вечера за чтением и рисованием. </a:t>
            </a:r>
          </a:p>
        </p:txBody>
      </p:sp>
      <p:sp>
        <p:nvSpPr>
          <p:cNvPr id="76803" name="Text Box 5"/>
          <p:cNvSpPr txBox="1">
            <a:spLocks noChangeArrowheads="1"/>
          </p:cNvSpPr>
          <p:nvPr/>
        </p:nvSpPr>
        <p:spPr bwMode="auto">
          <a:xfrm>
            <a:off x="571500" y="4286250"/>
            <a:ext cx="4286250" cy="1016000"/>
          </a:xfrm>
          <a:prstGeom prst="rect">
            <a:avLst/>
          </a:prstGeom>
          <a:noFill/>
          <a:ln w="9525">
            <a:noFill/>
            <a:miter lim="800000"/>
            <a:headEnd/>
            <a:tailEnd/>
          </a:ln>
        </p:spPr>
        <p:txBody>
          <a:bodyPr>
            <a:spAutoFit/>
          </a:bodyPr>
          <a:lstStyle/>
          <a:p>
            <a:pPr>
              <a:spcBef>
                <a:spcPct val="50000"/>
              </a:spcBef>
            </a:pPr>
            <a:r>
              <a:rPr lang="ru-RU"/>
              <a:t>   </a:t>
            </a:r>
            <a:r>
              <a:rPr lang="ru-RU" sz="2000" b="1"/>
              <a:t>В один из таких вечеров Ольга сообщила ему, что выходит замуж.                                                                   </a:t>
            </a:r>
            <a:endParaRPr lang="ru-RU"/>
          </a:p>
        </p:txBody>
      </p:sp>
      <p:pic>
        <p:nvPicPr>
          <p:cNvPr id="76804" name="Picture 7" descr="рол"/>
          <p:cNvPicPr>
            <a:picLocks noChangeAspect="1" noChangeArrowheads="1"/>
          </p:cNvPicPr>
          <p:nvPr/>
        </p:nvPicPr>
        <p:blipFill>
          <a:blip r:embed="rId3"/>
          <a:srcRect/>
          <a:stretch>
            <a:fillRect/>
          </a:stretch>
        </p:blipFill>
        <p:spPr bwMode="auto">
          <a:xfrm>
            <a:off x="5357813" y="214313"/>
            <a:ext cx="3551237" cy="5437187"/>
          </a:xfrm>
          <a:prstGeom prst="rect">
            <a:avLst/>
          </a:prstGeom>
          <a:noFill/>
          <a:ln w="38100">
            <a:solidFill>
              <a:srgbClr val="993300"/>
            </a:solidFill>
            <a:miter lim="800000"/>
            <a:headEnd/>
            <a:tailEnd/>
          </a:ln>
        </p:spPr>
      </p:pic>
      <p:sp>
        <p:nvSpPr>
          <p:cNvPr id="76805" name="Text Box 8"/>
          <p:cNvSpPr txBox="1">
            <a:spLocks noChangeArrowheads="1"/>
          </p:cNvSpPr>
          <p:nvPr/>
        </p:nvSpPr>
        <p:spPr bwMode="auto">
          <a:xfrm>
            <a:off x="5357813" y="5643563"/>
            <a:ext cx="3606800" cy="101600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Таким пришел впервые к Сурикову будущий художник Петр Петрович Кончаловский.</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77826" name="Picture 4" descr="14"/>
          <p:cNvPicPr>
            <a:picLocks noChangeAspect="1" noChangeArrowheads="1"/>
          </p:cNvPicPr>
          <p:nvPr/>
        </p:nvPicPr>
        <p:blipFill>
          <a:blip r:embed="rId3"/>
          <a:srcRect/>
          <a:stretch>
            <a:fillRect/>
          </a:stretch>
        </p:blipFill>
        <p:spPr bwMode="auto">
          <a:xfrm>
            <a:off x="323850" y="260350"/>
            <a:ext cx="3033713" cy="6310313"/>
          </a:xfrm>
          <a:prstGeom prst="rect">
            <a:avLst/>
          </a:prstGeom>
          <a:noFill/>
          <a:ln w="38100">
            <a:solidFill>
              <a:srgbClr val="993300"/>
            </a:solidFill>
            <a:miter lim="800000"/>
            <a:headEnd/>
            <a:tailEnd/>
          </a:ln>
        </p:spPr>
      </p:pic>
      <p:sp>
        <p:nvSpPr>
          <p:cNvPr id="77827" name="Text Box 5"/>
          <p:cNvSpPr txBox="1">
            <a:spLocks noChangeArrowheads="1"/>
          </p:cNvSpPr>
          <p:nvPr/>
        </p:nvSpPr>
        <p:spPr bwMode="auto">
          <a:xfrm>
            <a:off x="3357563" y="5929313"/>
            <a:ext cx="2447925"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Василий Иванович             и Лена остались одни!</a:t>
            </a:r>
          </a:p>
        </p:txBody>
      </p:sp>
      <p:sp>
        <p:nvSpPr>
          <p:cNvPr id="77828" name="Text Box 6"/>
          <p:cNvSpPr txBox="1">
            <a:spLocks noChangeArrowheads="1"/>
          </p:cNvSpPr>
          <p:nvPr/>
        </p:nvSpPr>
        <p:spPr bwMode="auto">
          <a:xfrm>
            <a:off x="3929063" y="428625"/>
            <a:ext cx="4892675" cy="1938338"/>
          </a:xfrm>
          <a:prstGeom prst="rect">
            <a:avLst/>
          </a:prstGeom>
          <a:noFill/>
          <a:ln w="9525">
            <a:noFill/>
            <a:miter lim="800000"/>
            <a:headEnd/>
            <a:tailEnd/>
          </a:ln>
        </p:spPr>
        <p:txBody>
          <a:bodyPr>
            <a:spAutoFit/>
          </a:bodyPr>
          <a:lstStyle/>
          <a:p>
            <a:pPr>
              <a:spcBef>
                <a:spcPct val="50000"/>
              </a:spcBef>
            </a:pPr>
            <a:r>
              <a:rPr lang="ru-RU"/>
              <a:t>   </a:t>
            </a:r>
            <a:r>
              <a:rPr lang="ru-RU" sz="2000" b="1"/>
              <a:t>Свадьба была назначена на          10 февраля 1902 года. В доме у Суриковых шла предсвадебная суета: надо было приготовить приданое. Сестры погрузились в радостные заботы и беготню.</a:t>
            </a:r>
          </a:p>
        </p:txBody>
      </p:sp>
      <p:sp>
        <p:nvSpPr>
          <p:cNvPr id="77829" name="Text Box 8"/>
          <p:cNvSpPr txBox="1">
            <a:spLocks noChangeArrowheads="1"/>
          </p:cNvSpPr>
          <p:nvPr/>
        </p:nvSpPr>
        <p:spPr bwMode="auto">
          <a:xfrm>
            <a:off x="3929063" y="3286125"/>
            <a:ext cx="4795837" cy="1938338"/>
          </a:xfrm>
          <a:prstGeom prst="rect">
            <a:avLst/>
          </a:prstGeom>
          <a:noFill/>
          <a:ln w="9525">
            <a:noFill/>
            <a:miter lim="800000"/>
            <a:headEnd/>
            <a:tailEnd/>
          </a:ln>
        </p:spPr>
        <p:txBody>
          <a:bodyPr>
            <a:spAutoFit/>
          </a:bodyPr>
          <a:lstStyle/>
          <a:p>
            <a:pPr>
              <a:spcBef>
                <a:spcPct val="50000"/>
              </a:spcBef>
            </a:pPr>
            <a:r>
              <a:rPr lang="ru-RU"/>
              <a:t>   </a:t>
            </a:r>
            <a:r>
              <a:rPr lang="ru-RU" sz="2000" b="1"/>
              <a:t>Василий Иванович тосковал. В квартире у Суриковых словно все вымерло. Ушла радость из дома. Ушла нежность и энергия. Ушла музыка. Ушел веселый смех. Все унесла с собою Оля.</a:t>
            </a:r>
          </a:p>
        </p:txBody>
      </p:sp>
      <p:cxnSp>
        <p:nvCxnSpPr>
          <p:cNvPr id="10" name="Прямая соединительная линия 9"/>
          <p:cNvCxnSpPr/>
          <p:nvPr/>
        </p:nvCxnSpPr>
        <p:spPr>
          <a:xfrm>
            <a:off x="4572000" y="2786063"/>
            <a:ext cx="3143250" cy="1587"/>
          </a:xfrm>
          <a:prstGeom prst="line">
            <a:avLst/>
          </a:prstGeom>
          <a:ln w="57150">
            <a:solidFill>
              <a:srgbClr val="9933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1" name="Rectangle 13"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8850" name="Text Box 4"/>
          <p:cNvSpPr txBox="1">
            <a:spLocks noChangeArrowheads="1"/>
          </p:cNvSpPr>
          <p:nvPr/>
        </p:nvSpPr>
        <p:spPr bwMode="auto">
          <a:xfrm>
            <a:off x="250825" y="188913"/>
            <a:ext cx="8713788" cy="1006475"/>
          </a:xfrm>
          <a:prstGeom prst="rect">
            <a:avLst/>
          </a:prstGeom>
          <a:noFill/>
          <a:ln w="9525">
            <a:noFill/>
            <a:miter lim="800000"/>
            <a:headEnd/>
            <a:tailEnd/>
          </a:ln>
        </p:spPr>
        <p:txBody>
          <a:bodyPr>
            <a:spAutoFit/>
          </a:bodyPr>
          <a:lstStyle/>
          <a:p>
            <a:pPr>
              <a:spcBef>
                <a:spcPct val="50000"/>
              </a:spcBef>
            </a:pPr>
            <a:r>
              <a:rPr lang="ru-RU"/>
              <a:t>   </a:t>
            </a:r>
            <a:r>
              <a:rPr lang="ru-RU" sz="2000" b="1"/>
              <a:t>По-прежнему Суриков уходил с утра в мастерскую, но работа не двигалась. «Стенька» давался ему, пожалуй, труднее, чем что бы то ни было.</a:t>
            </a:r>
          </a:p>
        </p:txBody>
      </p:sp>
      <p:pic>
        <p:nvPicPr>
          <p:cNvPr id="78851" name="Picture 5" descr="8"/>
          <p:cNvPicPr>
            <a:picLocks noChangeAspect="1" noChangeArrowheads="1"/>
          </p:cNvPicPr>
          <p:nvPr/>
        </p:nvPicPr>
        <p:blipFill>
          <a:blip r:embed="rId3"/>
          <a:srcRect/>
          <a:stretch>
            <a:fillRect/>
          </a:stretch>
        </p:blipFill>
        <p:spPr bwMode="auto">
          <a:xfrm>
            <a:off x="571500" y="1214438"/>
            <a:ext cx="4040188" cy="5087937"/>
          </a:xfrm>
          <a:prstGeom prst="rect">
            <a:avLst/>
          </a:prstGeom>
          <a:noFill/>
          <a:ln w="38100">
            <a:solidFill>
              <a:srgbClr val="993300"/>
            </a:solidFill>
            <a:miter lim="800000"/>
            <a:headEnd/>
            <a:tailEnd/>
          </a:ln>
        </p:spPr>
      </p:pic>
      <p:sp>
        <p:nvSpPr>
          <p:cNvPr id="78852" name="Text Box 6"/>
          <p:cNvSpPr txBox="1">
            <a:spLocks noChangeArrowheads="1"/>
          </p:cNvSpPr>
          <p:nvPr/>
        </p:nvSpPr>
        <p:spPr bwMode="auto">
          <a:xfrm>
            <a:off x="500063" y="6286500"/>
            <a:ext cx="4143375" cy="40005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Тревожные думы  одолевают Разина…</a:t>
            </a:r>
          </a:p>
        </p:txBody>
      </p:sp>
      <p:pic>
        <p:nvPicPr>
          <p:cNvPr id="78853" name="Picture 7" descr="68"/>
          <p:cNvPicPr>
            <a:picLocks noChangeAspect="1" noChangeArrowheads="1"/>
          </p:cNvPicPr>
          <p:nvPr/>
        </p:nvPicPr>
        <p:blipFill>
          <a:blip r:embed="rId4"/>
          <a:srcRect/>
          <a:stretch>
            <a:fillRect/>
          </a:stretch>
        </p:blipFill>
        <p:spPr bwMode="auto">
          <a:xfrm>
            <a:off x="5357813" y="1214438"/>
            <a:ext cx="3248025" cy="4530725"/>
          </a:xfrm>
          <a:prstGeom prst="rect">
            <a:avLst/>
          </a:prstGeom>
          <a:noFill/>
          <a:ln w="38100">
            <a:solidFill>
              <a:srgbClr val="993300"/>
            </a:solidFill>
            <a:miter lim="800000"/>
            <a:headEnd/>
            <a:tailEnd/>
          </a:ln>
        </p:spPr>
      </p:pic>
      <p:sp>
        <p:nvSpPr>
          <p:cNvPr id="78854" name="Text Box 8"/>
          <p:cNvSpPr txBox="1">
            <a:spLocks noChangeArrowheads="1"/>
          </p:cNvSpPr>
          <p:nvPr/>
        </p:nvSpPr>
        <p:spPr bwMode="auto">
          <a:xfrm>
            <a:off x="5572125" y="5786438"/>
            <a:ext cx="2944813" cy="70802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Один из лучших этюдов – молодой соратник Разина.</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11"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79874" name="Text Box 4"/>
          <p:cNvSpPr txBox="1">
            <a:spLocks noChangeArrowheads="1"/>
          </p:cNvSpPr>
          <p:nvPr/>
        </p:nvSpPr>
        <p:spPr bwMode="auto">
          <a:xfrm>
            <a:off x="285750" y="6000750"/>
            <a:ext cx="8572500" cy="708025"/>
          </a:xfrm>
          <a:prstGeom prst="rect">
            <a:avLst/>
          </a:prstGeom>
          <a:noFill/>
          <a:ln w="9525">
            <a:noFill/>
            <a:miter lim="800000"/>
            <a:headEnd/>
            <a:tailEnd/>
          </a:ln>
        </p:spPr>
        <p:txBody>
          <a:bodyPr>
            <a:spAutoFit/>
          </a:bodyPr>
          <a:lstStyle/>
          <a:p>
            <a:pPr>
              <a:spcBef>
                <a:spcPct val="50000"/>
              </a:spcBef>
            </a:pPr>
            <a:r>
              <a:rPr lang="ru-RU"/>
              <a:t>   </a:t>
            </a:r>
            <a:r>
              <a:rPr lang="ru-RU" sz="2000" b="1"/>
              <a:t>В январе 1903 года Василий Иванович Суриков стал дедом. Внучку назвали Натальей. </a:t>
            </a:r>
          </a:p>
        </p:txBody>
      </p:sp>
      <p:pic>
        <p:nvPicPr>
          <p:cNvPr id="79875" name="Picture 5" descr="15"/>
          <p:cNvPicPr>
            <a:picLocks noChangeAspect="1" noChangeArrowheads="1"/>
          </p:cNvPicPr>
          <p:nvPr/>
        </p:nvPicPr>
        <p:blipFill>
          <a:blip r:embed="rId3">
            <a:lum bright="6000"/>
          </a:blip>
          <a:srcRect/>
          <a:stretch>
            <a:fillRect/>
          </a:stretch>
        </p:blipFill>
        <p:spPr bwMode="auto">
          <a:xfrm>
            <a:off x="571500" y="285750"/>
            <a:ext cx="3435350" cy="5000625"/>
          </a:xfrm>
          <a:prstGeom prst="rect">
            <a:avLst/>
          </a:prstGeom>
          <a:solidFill>
            <a:srgbClr val="993300"/>
          </a:solidFill>
          <a:ln w="38100">
            <a:solidFill>
              <a:srgbClr val="993300"/>
            </a:solidFill>
            <a:miter lim="800000"/>
            <a:headEnd/>
            <a:tailEnd/>
          </a:ln>
        </p:spPr>
      </p:pic>
      <p:pic>
        <p:nvPicPr>
          <p:cNvPr id="79876" name="Picture 6" descr="16"/>
          <p:cNvPicPr>
            <a:picLocks noChangeAspect="1" noChangeArrowheads="1"/>
          </p:cNvPicPr>
          <p:nvPr/>
        </p:nvPicPr>
        <p:blipFill>
          <a:blip r:embed="rId4"/>
          <a:srcRect/>
          <a:stretch>
            <a:fillRect/>
          </a:stretch>
        </p:blipFill>
        <p:spPr bwMode="auto">
          <a:xfrm>
            <a:off x="5286375" y="214313"/>
            <a:ext cx="3203575" cy="5072062"/>
          </a:xfrm>
          <a:prstGeom prst="rect">
            <a:avLst/>
          </a:prstGeom>
          <a:noFill/>
          <a:ln w="38100">
            <a:solidFill>
              <a:srgbClr val="993300"/>
            </a:solidFill>
            <a:miter lim="800000"/>
            <a:headEnd/>
            <a:tailEnd/>
          </a:ln>
        </p:spPr>
      </p:pic>
      <p:sp>
        <p:nvSpPr>
          <p:cNvPr id="79877" name="Text Box 7"/>
          <p:cNvSpPr txBox="1">
            <a:spLocks noChangeArrowheads="1"/>
          </p:cNvSpPr>
          <p:nvPr/>
        </p:nvSpPr>
        <p:spPr bwMode="auto">
          <a:xfrm>
            <a:off x="357188" y="5286375"/>
            <a:ext cx="3643312" cy="70167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      Любимая внучка Наталья Кончаловская</a:t>
            </a:r>
          </a:p>
        </p:txBody>
      </p:sp>
      <p:sp>
        <p:nvSpPr>
          <p:cNvPr id="79878" name="Text Box 8"/>
          <p:cNvSpPr txBox="1">
            <a:spLocks noChangeArrowheads="1"/>
          </p:cNvSpPr>
          <p:nvPr/>
        </p:nvSpPr>
        <p:spPr bwMode="auto">
          <a:xfrm>
            <a:off x="4929188" y="5286375"/>
            <a:ext cx="3859212"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    В таком возрасте внучка получила первое письмо от деда</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0898" name="Text Box 4"/>
          <p:cNvSpPr txBox="1">
            <a:spLocks noChangeArrowheads="1"/>
          </p:cNvSpPr>
          <p:nvPr/>
        </p:nvSpPr>
        <p:spPr bwMode="auto">
          <a:xfrm>
            <a:off x="142875" y="5357813"/>
            <a:ext cx="8750300" cy="1323975"/>
          </a:xfrm>
          <a:prstGeom prst="rect">
            <a:avLst/>
          </a:prstGeom>
          <a:noFill/>
          <a:ln w="9525">
            <a:noFill/>
            <a:miter lim="800000"/>
            <a:headEnd/>
            <a:tailEnd/>
          </a:ln>
        </p:spPr>
        <p:txBody>
          <a:bodyPr>
            <a:spAutoFit/>
          </a:bodyPr>
          <a:lstStyle/>
          <a:p>
            <a:pPr>
              <a:spcBef>
                <a:spcPct val="50000"/>
              </a:spcBef>
            </a:pPr>
            <a:r>
              <a:rPr lang="ru-RU"/>
              <a:t>   </a:t>
            </a:r>
            <a:r>
              <a:rPr lang="ru-RU" sz="2000" b="1"/>
              <a:t>В канун нового, 1907 года в Москве открылась очередная выставка передвижников. Суриков очень беспокоился. «Степан Разин» был закончен, но не удовлетворял Василия Ивановича – впервые он не чувствовал своей правоты. </a:t>
            </a:r>
          </a:p>
        </p:txBody>
      </p:sp>
      <p:pic>
        <p:nvPicPr>
          <p:cNvPr id="72711" name="Picture 8" descr="img080"/>
          <p:cNvPicPr>
            <a:picLocks noChangeAspect="1" noChangeArrowheads="1"/>
          </p:cNvPicPr>
          <p:nvPr/>
        </p:nvPicPr>
        <p:blipFill>
          <a:blip r:embed="rId3"/>
          <a:srcRect/>
          <a:stretch>
            <a:fillRect/>
          </a:stretch>
        </p:blipFill>
        <p:spPr bwMode="auto">
          <a:xfrm>
            <a:off x="128588" y="133350"/>
            <a:ext cx="8929687" cy="4968875"/>
          </a:xfrm>
          <a:prstGeom prst="rect">
            <a:avLst/>
          </a:prstGeom>
          <a:noFill/>
        </p:spPr>
      </p:pic>
      <p:sp>
        <p:nvSpPr>
          <p:cNvPr id="80900" name="Text Box 9"/>
          <p:cNvSpPr txBox="1">
            <a:spLocks noChangeArrowheads="1"/>
          </p:cNvSpPr>
          <p:nvPr/>
        </p:nvSpPr>
        <p:spPr bwMode="auto">
          <a:xfrm>
            <a:off x="2714625" y="4929188"/>
            <a:ext cx="360045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Степан Разин. 1906. Холст, масло.</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0"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81922" name="Picture 4" descr="89"/>
          <p:cNvPicPr>
            <a:picLocks noChangeAspect="1" noChangeArrowheads="1"/>
          </p:cNvPicPr>
          <p:nvPr/>
        </p:nvPicPr>
        <p:blipFill>
          <a:blip r:embed="rId3"/>
          <a:srcRect/>
          <a:stretch>
            <a:fillRect/>
          </a:stretch>
        </p:blipFill>
        <p:spPr bwMode="auto">
          <a:xfrm>
            <a:off x="928688" y="214313"/>
            <a:ext cx="7424737" cy="4183062"/>
          </a:xfrm>
          <a:prstGeom prst="rect">
            <a:avLst/>
          </a:prstGeom>
          <a:noFill/>
          <a:ln w="38100">
            <a:solidFill>
              <a:srgbClr val="993300"/>
            </a:solidFill>
            <a:miter lim="800000"/>
            <a:headEnd/>
            <a:tailEnd/>
          </a:ln>
        </p:spPr>
      </p:pic>
      <p:sp>
        <p:nvSpPr>
          <p:cNvPr id="81923" name="Text Box 5"/>
          <p:cNvSpPr txBox="1">
            <a:spLocks noChangeArrowheads="1"/>
          </p:cNvSpPr>
          <p:nvPr/>
        </p:nvSpPr>
        <p:spPr bwMode="auto">
          <a:xfrm>
            <a:off x="2143125" y="4357688"/>
            <a:ext cx="5040313"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Композиция неосуществленной картины «Княгиня Ольга встречает тело убитого мужа».</a:t>
            </a:r>
          </a:p>
        </p:txBody>
      </p:sp>
      <p:sp>
        <p:nvSpPr>
          <p:cNvPr id="81924" name="Text Box 6"/>
          <p:cNvSpPr txBox="1">
            <a:spLocks noChangeArrowheads="1"/>
          </p:cNvSpPr>
          <p:nvPr/>
        </p:nvSpPr>
        <p:spPr bwMode="auto">
          <a:xfrm>
            <a:off x="285750" y="5072063"/>
            <a:ext cx="8643938" cy="1631950"/>
          </a:xfrm>
          <a:prstGeom prst="rect">
            <a:avLst/>
          </a:prstGeom>
          <a:noFill/>
          <a:ln w="9525">
            <a:noFill/>
            <a:miter lim="800000"/>
            <a:headEnd/>
            <a:tailEnd/>
          </a:ln>
        </p:spPr>
        <p:txBody>
          <a:bodyPr>
            <a:spAutoFit/>
          </a:bodyPr>
          <a:lstStyle/>
          <a:p>
            <a:pPr>
              <a:spcBef>
                <a:spcPct val="50000"/>
              </a:spcBef>
            </a:pPr>
            <a:r>
              <a:rPr lang="ru-RU"/>
              <a:t>   </a:t>
            </a:r>
            <a:r>
              <a:rPr lang="ru-RU" sz="2000" b="1"/>
              <a:t>Во время очередной поездки в Сибирь Василий Иванович и Лена отдыхали на озере Шира. Эта поездка дала Сурикову новое, еще не изведанное ощущение, она увела его в глубь веков… </a:t>
            </a:r>
            <a:r>
              <a:rPr lang="ru-RU" sz="2000"/>
              <a:t> </a:t>
            </a:r>
            <a:r>
              <a:rPr lang="ru-RU" sz="2000" b="1"/>
              <a:t>Его воображение    пленила княгиня Ольга – жена древнего князя Игоря Рюриковича.</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2946" name="Text Box 4"/>
          <p:cNvSpPr txBox="1">
            <a:spLocks noChangeArrowheads="1"/>
          </p:cNvSpPr>
          <p:nvPr/>
        </p:nvSpPr>
        <p:spPr bwMode="auto">
          <a:xfrm>
            <a:off x="179388" y="188913"/>
            <a:ext cx="5749925" cy="1016000"/>
          </a:xfrm>
          <a:prstGeom prst="rect">
            <a:avLst/>
          </a:prstGeom>
          <a:noFill/>
          <a:ln w="9525">
            <a:noFill/>
            <a:miter lim="800000"/>
            <a:headEnd/>
            <a:tailEnd/>
          </a:ln>
        </p:spPr>
        <p:txBody>
          <a:bodyPr>
            <a:spAutoFit/>
          </a:bodyPr>
          <a:lstStyle/>
          <a:p>
            <a:pPr>
              <a:spcBef>
                <a:spcPct val="50000"/>
              </a:spcBef>
            </a:pPr>
            <a:r>
              <a:rPr lang="ru-RU"/>
              <a:t>   </a:t>
            </a:r>
            <a:r>
              <a:rPr lang="ru-RU" sz="2000" b="1"/>
              <a:t>Летом 1910 года Василий Иванович с Петром Кончаловским задумали поехать вдвоем в Испанию. </a:t>
            </a:r>
          </a:p>
        </p:txBody>
      </p:sp>
      <p:sp>
        <p:nvSpPr>
          <p:cNvPr id="82947" name="Text Box 5"/>
          <p:cNvSpPr txBox="1">
            <a:spLocks noChangeArrowheads="1"/>
          </p:cNvSpPr>
          <p:nvPr/>
        </p:nvSpPr>
        <p:spPr bwMode="auto">
          <a:xfrm>
            <a:off x="214313" y="5357813"/>
            <a:ext cx="8715375" cy="1323975"/>
          </a:xfrm>
          <a:prstGeom prst="rect">
            <a:avLst/>
          </a:prstGeom>
          <a:noFill/>
          <a:ln w="9525">
            <a:noFill/>
            <a:miter lim="800000"/>
            <a:headEnd/>
            <a:tailEnd/>
          </a:ln>
        </p:spPr>
        <p:txBody>
          <a:bodyPr>
            <a:spAutoFit/>
          </a:bodyPr>
          <a:lstStyle/>
          <a:p>
            <a:pPr>
              <a:spcBef>
                <a:spcPct val="50000"/>
              </a:spcBef>
            </a:pPr>
            <a:r>
              <a:rPr lang="ru-RU"/>
              <a:t>   </a:t>
            </a:r>
            <a:r>
              <a:rPr lang="ru-RU" sz="2000" b="1"/>
              <a:t>Из путешествия по Испании Василий Иванович привез много рисунков и акварелей необычайной силы цвета и выразительности. Он возвращался на родину, полный новых ощущений и впечатлений.</a:t>
            </a:r>
          </a:p>
        </p:txBody>
      </p:sp>
      <p:pic>
        <p:nvPicPr>
          <p:cNvPr id="82948" name="Picture 6" descr="145"/>
          <p:cNvPicPr>
            <a:picLocks noChangeAspect="1" noChangeArrowheads="1"/>
          </p:cNvPicPr>
          <p:nvPr/>
        </p:nvPicPr>
        <p:blipFill>
          <a:blip r:embed="rId3"/>
          <a:srcRect/>
          <a:stretch>
            <a:fillRect/>
          </a:stretch>
        </p:blipFill>
        <p:spPr bwMode="auto">
          <a:xfrm>
            <a:off x="5786438" y="214313"/>
            <a:ext cx="2827337" cy="3973512"/>
          </a:xfrm>
          <a:prstGeom prst="rect">
            <a:avLst/>
          </a:prstGeom>
          <a:noFill/>
          <a:ln w="38100">
            <a:solidFill>
              <a:srgbClr val="993300"/>
            </a:solidFill>
            <a:miter lim="800000"/>
            <a:headEnd/>
            <a:tailEnd/>
          </a:ln>
        </p:spPr>
      </p:pic>
      <p:sp>
        <p:nvSpPr>
          <p:cNvPr id="82949" name="Text Box 7"/>
          <p:cNvSpPr txBox="1">
            <a:spLocks noChangeArrowheads="1"/>
          </p:cNvSpPr>
          <p:nvPr/>
        </p:nvSpPr>
        <p:spPr bwMode="auto">
          <a:xfrm>
            <a:off x="5643563" y="4214813"/>
            <a:ext cx="3176587" cy="101600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Суриков наслаждался красотой испанских городов. Эта акварель сделана в Гренаде.</a:t>
            </a:r>
          </a:p>
        </p:txBody>
      </p:sp>
      <p:pic>
        <p:nvPicPr>
          <p:cNvPr id="82950" name="Picture 9" descr="дэж"/>
          <p:cNvPicPr>
            <a:picLocks noChangeAspect="1" noChangeArrowheads="1"/>
          </p:cNvPicPr>
          <p:nvPr/>
        </p:nvPicPr>
        <p:blipFill>
          <a:blip r:embed="rId4"/>
          <a:srcRect/>
          <a:stretch>
            <a:fillRect/>
          </a:stretch>
        </p:blipFill>
        <p:spPr bwMode="auto">
          <a:xfrm>
            <a:off x="357188" y="1285875"/>
            <a:ext cx="3249612" cy="3857625"/>
          </a:xfrm>
          <a:prstGeom prst="rect">
            <a:avLst/>
          </a:prstGeom>
          <a:noFill/>
          <a:ln w="38100">
            <a:solidFill>
              <a:srgbClr val="993300"/>
            </a:solidFill>
            <a:miter lim="800000"/>
            <a:headEnd/>
            <a:tailEnd/>
          </a:ln>
        </p:spPr>
      </p:pic>
      <p:sp>
        <p:nvSpPr>
          <p:cNvPr id="82951" name="Text Box 10"/>
          <p:cNvSpPr txBox="1">
            <a:spLocks noChangeArrowheads="1"/>
          </p:cNvSpPr>
          <p:nvPr/>
        </p:nvSpPr>
        <p:spPr bwMode="auto">
          <a:xfrm>
            <a:off x="3643313" y="1285875"/>
            <a:ext cx="1571625" cy="101600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Автопортрет 1910 года. Карандаш</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19458" name="Picture 4" descr="л"/>
          <p:cNvPicPr>
            <a:picLocks noChangeAspect="1" noChangeArrowheads="1"/>
          </p:cNvPicPr>
          <p:nvPr/>
        </p:nvPicPr>
        <p:blipFill>
          <a:blip r:embed="rId3">
            <a:lum bright="12000" contrast="6000"/>
          </a:blip>
          <a:srcRect/>
          <a:stretch>
            <a:fillRect/>
          </a:stretch>
        </p:blipFill>
        <p:spPr bwMode="auto">
          <a:xfrm>
            <a:off x="1071563" y="285750"/>
            <a:ext cx="6842125" cy="3883025"/>
          </a:xfrm>
          <a:prstGeom prst="rect">
            <a:avLst/>
          </a:prstGeom>
          <a:noFill/>
          <a:ln w="38100">
            <a:solidFill>
              <a:srgbClr val="6C2400"/>
            </a:solidFill>
            <a:miter lim="800000"/>
            <a:headEnd/>
            <a:tailEnd/>
          </a:ln>
        </p:spPr>
      </p:pic>
      <p:sp>
        <p:nvSpPr>
          <p:cNvPr id="27653" name="Rectangle 5"/>
          <p:cNvSpPr>
            <a:spLocks noChangeArrowheads="1"/>
          </p:cNvSpPr>
          <p:nvPr/>
        </p:nvSpPr>
        <p:spPr bwMode="auto">
          <a:xfrm>
            <a:off x="179388" y="4714875"/>
            <a:ext cx="8750300" cy="1938338"/>
          </a:xfrm>
          <a:prstGeom prst="rect">
            <a:avLst/>
          </a:prstGeom>
          <a:noFill/>
          <a:ln w="9525">
            <a:noFill/>
            <a:miter lim="800000"/>
            <a:headEnd/>
            <a:tailEnd/>
          </a:ln>
          <a:effectLst/>
        </p:spPr>
        <p:txBody>
          <a:bodyPr>
            <a:spAutoFit/>
          </a:bodyPr>
          <a:lstStyle/>
          <a:p>
            <a:pPr>
              <a:defRPr/>
            </a:pPr>
            <a:r>
              <a:rPr lang="ru-RU" sz="2000" b="1" dirty="0"/>
              <a:t>  </a:t>
            </a:r>
          </a:p>
          <a:p>
            <a:pPr>
              <a:defRPr/>
            </a:pPr>
            <a:r>
              <a:rPr lang="ru-RU" sz="2000" b="1" dirty="0"/>
              <a:t>   Казачка </a:t>
            </a:r>
            <a:r>
              <a:rPr lang="ru-RU" sz="2000" b="1" dirty="0">
                <a:solidFill>
                  <a:srgbClr val="A50021"/>
                </a:solidFill>
                <a:effectLst>
                  <a:outerShdw blurRad="38100" dist="38100" dir="2700000" algn="tl">
                    <a:srgbClr val="C0C0C0"/>
                  </a:outerShdw>
                </a:effectLst>
              </a:rPr>
              <a:t>Прасковья Фёдоровна </a:t>
            </a:r>
            <a:r>
              <a:rPr lang="ru-RU" sz="2000" b="1" dirty="0" err="1">
                <a:solidFill>
                  <a:srgbClr val="A50021"/>
                </a:solidFill>
                <a:effectLst>
                  <a:outerShdw blurRad="38100" dist="38100" dir="2700000" algn="tl">
                    <a:srgbClr val="C0C0C0"/>
                  </a:outerShdw>
                </a:effectLst>
              </a:rPr>
              <a:t>Торгошина</a:t>
            </a:r>
            <a:r>
              <a:rPr lang="ru-RU" sz="2000" b="1" dirty="0">
                <a:solidFill>
                  <a:srgbClr val="A50021"/>
                </a:solidFill>
                <a:effectLst>
                  <a:outerShdw blurRad="38100" dist="38100" dir="2700000" algn="tl">
                    <a:srgbClr val="C0C0C0"/>
                  </a:outerShdw>
                </a:effectLst>
              </a:rPr>
              <a:t> – мать будущего </a:t>
            </a:r>
            <a:r>
              <a:rPr lang="ru-RU" sz="2000" b="1" dirty="0">
                <a:solidFill>
                  <a:srgbClr val="A50021"/>
                </a:solidFill>
                <a:effectLst>
                  <a:outerShdw blurRad="38100" dist="38100" dir="2700000" algn="tl">
                    <a:srgbClr val="C0C0C0"/>
                  </a:outerShdw>
                </a:effectLst>
              </a:rPr>
              <a:t>художника,  </a:t>
            </a:r>
            <a:r>
              <a:rPr lang="ru-RU" sz="2000" b="1" dirty="0">
                <a:effectLst>
                  <a:outerShdw blurRad="38100" dist="38100" dir="2700000" algn="tl">
                    <a:srgbClr val="C0C0C0"/>
                  </a:outerShdw>
                </a:effectLst>
              </a:rPr>
              <a:t>х</a:t>
            </a:r>
            <a:r>
              <a:rPr lang="ru-RU" sz="2000" b="1" dirty="0"/>
              <a:t>арактера  была </a:t>
            </a:r>
            <a:r>
              <a:rPr lang="ru-RU" sz="2000" b="1" dirty="0"/>
              <a:t>неразговорчивого, даже сурового. </a:t>
            </a:r>
            <a:endParaRPr lang="ru-RU" sz="2000" b="1" dirty="0"/>
          </a:p>
          <a:p>
            <a:pPr>
              <a:defRPr/>
            </a:pPr>
            <a:r>
              <a:rPr lang="ru-RU" sz="2000" b="1" dirty="0"/>
              <a:t>   Она </a:t>
            </a:r>
            <a:r>
              <a:rPr lang="ru-RU" sz="2000" b="1" dirty="0"/>
              <a:t>обладала богатой фантазией, сама придумывала узоры для вышивки ковров и шалей и часто вплетала  в узор увиденные в природе мотивы трав и цветов.</a:t>
            </a:r>
          </a:p>
        </p:txBody>
      </p:sp>
      <p:sp>
        <p:nvSpPr>
          <p:cNvPr id="19460" name="Text Box 7"/>
          <p:cNvSpPr txBox="1">
            <a:spLocks noChangeArrowheads="1"/>
          </p:cNvSpPr>
          <p:nvPr/>
        </p:nvSpPr>
        <p:spPr bwMode="auto">
          <a:xfrm>
            <a:off x="1071563" y="4143375"/>
            <a:ext cx="6858000" cy="708025"/>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Окраина села Торгошина, с караульной башней на бугре. Василий Иванович рисовал ее, уже будучи студентом Академии.</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8"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9933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75780" name="Picture 4" descr="к"/>
          <p:cNvPicPr>
            <a:picLocks noChangeAspect="1" noChangeArrowheads="1"/>
          </p:cNvPicPr>
          <p:nvPr/>
        </p:nvPicPr>
        <p:blipFill>
          <a:blip r:embed="rId3"/>
          <a:srcRect/>
          <a:stretch>
            <a:fillRect/>
          </a:stretch>
        </p:blipFill>
        <p:spPr bwMode="auto">
          <a:xfrm>
            <a:off x="749300" y="6350"/>
            <a:ext cx="7688263" cy="5529263"/>
          </a:xfrm>
          <a:prstGeom prst="rect">
            <a:avLst/>
          </a:prstGeom>
          <a:noFill/>
        </p:spPr>
      </p:pic>
      <p:sp>
        <p:nvSpPr>
          <p:cNvPr id="83971" name="Text Box 5"/>
          <p:cNvSpPr txBox="1">
            <a:spLocks noChangeArrowheads="1"/>
          </p:cNvSpPr>
          <p:nvPr/>
        </p:nvSpPr>
        <p:spPr bwMode="auto">
          <a:xfrm>
            <a:off x="214313" y="5643563"/>
            <a:ext cx="8715375" cy="1016000"/>
          </a:xfrm>
          <a:prstGeom prst="rect">
            <a:avLst/>
          </a:prstGeom>
          <a:noFill/>
          <a:ln w="9525">
            <a:noFill/>
            <a:miter lim="800000"/>
            <a:headEnd/>
            <a:tailEnd/>
          </a:ln>
        </p:spPr>
        <p:txBody>
          <a:bodyPr>
            <a:spAutoFit/>
          </a:bodyPr>
          <a:lstStyle/>
          <a:p>
            <a:pPr>
              <a:spcBef>
                <a:spcPct val="50000"/>
              </a:spcBef>
            </a:pPr>
            <a:r>
              <a:rPr lang="ru-RU"/>
              <a:t>   </a:t>
            </a:r>
            <a:r>
              <a:rPr lang="ru-RU" sz="2000" b="1"/>
              <a:t>Новая картина Сурикова изображала «Посещение царевной женского монастыря». Тема эта пришла не неожиданно, - он много раз читал «Домашний быт русских цариц» Забелина. </a:t>
            </a:r>
          </a:p>
        </p:txBody>
      </p:sp>
      <p:sp>
        <p:nvSpPr>
          <p:cNvPr id="83972" name="Text Box 9"/>
          <p:cNvSpPr txBox="1">
            <a:spLocks noChangeArrowheads="1"/>
          </p:cNvSpPr>
          <p:nvPr/>
        </p:nvSpPr>
        <p:spPr bwMode="auto">
          <a:xfrm>
            <a:off x="928688" y="5286375"/>
            <a:ext cx="7245350" cy="400050"/>
          </a:xfrm>
          <a:prstGeom prst="rect">
            <a:avLst/>
          </a:prstGeom>
          <a:noFill/>
          <a:ln w="9525">
            <a:noFill/>
            <a:miter lim="800000"/>
            <a:headEnd/>
            <a:tailEnd/>
          </a:ln>
        </p:spPr>
        <p:txBody>
          <a:bodyPr>
            <a:spAutoFit/>
          </a:bodyPr>
          <a:lstStyle/>
          <a:p>
            <a:pPr algn="ctr">
              <a:spcBef>
                <a:spcPct val="50000"/>
              </a:spcBef>
            </a:pPr>
            <a:r>
              <a:rPr lang="ru-RU" sz="2000" b="1" i="1">
                <a:latin typeface="Monotype Corsiva" pitchFamily="66" charset="0"/>
              </a:rPr>
              <a:t>Посещение царевной женского монастыря. 1912. Холст, масло. 144х202</a:t>
            </a: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1" name="Rectangle 9"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4994" name="Rectangle 5"/>
          <p:cNvSpPr>
            <a:spLocks noChangeArrowheads="1"/>
          </p:cNvSpPr>
          <p:nvPr/>
        </p:nvSpPr>
        <p:spPr bwMode="auto">
          <a:xfrm>
            <a:off x="179388" y="188913"/>
            <a:ext cx="8785225" cy="2225675"/>
          </a:xfrm>
          <a:prstGeom prst="rect">
            <a:avLst/>
          </a:prstGeom>
          <a:noFill/>
          <a:ln w="9525">
            <a:noFill/>
            <a:miter lim="800000"/>
            <a:headEnd/>
            <a:tailEnd/>
          </a:ln>
        </p:spPr>
        <p:txBody>
          <a:bodyPr>
            <a:spAutoFit/>
          </a:bodyPr>
          <a:lstStyle/>
          <a:p>
            <a:r>
              <a:rPr lang="ru-RU" sz="2000" b="1"/>
              <a:t>   Художник любил рисовать женские портреты. Он любил изображать свои модели облачёнными в нарядные шали и цветные платки. «Сибирячка», «Горожанка», «Сибирская красавица», «Казачка».</a:t>
            </a:r>
          </a:p>
          <a:p>
            <a:r>
              <a:rPr lang="ru-RU" sz="2000" b="1"/>
              <a:t>   «Женские лица я очень любил, не порченные ничем, нетронутые», - говорил художник, создавая своеобразный идеал женской русской национальной красоты.</a:t>
            </a:r>
          </a:p>
        </p:txBody>
      </p:sp>
      <p:pic>
        <p:nvPicPr>
          <p:cNvPr id="84995" name="Picture 6" descr="з"/>
          <p:cNvPicPr>
            <a:picLocks noChangeAspect="1" noChangeArrowheads="1"/>
          </p:cNvPicPr>
          <p:nvPr/>
        </p:nvPicPr>
        <p:blipFill>
          <a:blip r:embed="rId3"/>
          <a:srcRect/>
          <a:stretch>
            <a:fillRect/>
          </a:stretch>
        </p:blipFill>
        <p:spPr bwMode="auto">
          <a:xfrm>
            <a:off x="323850" y="2565400"/>
            <a:ext cx="2673350" cy="3671888"/>
          </a:xfrm>
          <a:prstGeom prst="rect">
            <a:avLst/>
          </a:prstGeom>
          <a:noFill/>
          <a:ln w="38100">
            <a:solidFill>
              <a:srgbClr val="993300"/>
            </a:solidFill>
            <a:miter lim="800000"/>
            <a:headEnd/>
            <a:tailEnd/>
          </a:ln>
        </p:spPr>
      </p:pic>
      <p:pic>
        <p:nvPicPr>
          <p:cNvPr id="84996" name="Picture 7" descr="н"/>
          <p:cNvPicPr>
            <a:picLocks noChangeAspect="1" noChangeArrowheads="1"/>
          </p:cNvPicPr>
          <p:nvPr/>
        </p:nvPicPr>
        <p:blipFill>
          <a:blip r:embed="rId4"/>
          <a:srcRect/>
          <a:stretch>
            <a:fillRect/>
          </a:stretch>
        </p:blipFill>
        <p:spPr bwMode="auto">
          <a:xfrm>
            <a:off x="6372225" y="2565400"/>
            <a:ext cx="2433638" cy="3673475"/>
          </a:xfrm>
          <a:prstGeom prst="rect">
            <a:avLst/>
          </a:prstGeom>
          <a:noFill/>
          <a:ln w="38100">
            <a:solidFill>
              <a:srgbClr val="993300"/>
            </a:solidFill>
            <a:miter lim="800000"/>
            <a:headEnd/>
            <a:tailEnd/>
          </a:ln>
        </p:spPr>
      </p:pic>
      <p:pic>
        <p:nvPicPr>
          <p:cNvPr id="84997" name="Picture 10" descr="чвр"/>
          <p:cNvPicPr>
            <a:picLocks noChangeAspect="1" noChangeArrowheads="1"/>
          </p:cNvPicPr>
          <p:nvPr/>
        </p:nvPicPr>
        <p:blipFill>
          <a:blip r:embed="rId5">
            <a:lum bright="6000" contrast="12000"/>
          </a:blip>
          <a:srcRect/>
          <a:stretch>
            <a:fillRect/>
          </a:stretch>
        </p:blipFill>
        <p:spPr bwMode="auto">
          <a:xfrm>
            <a:off x="3276600" y="2924175"/>
            <a:ext cx="2808288" cy="3384550"/>
          </a:xfrm>
          <a:prstGeom prst="rect">
            <a:avLst/>
          </a:prstGeom>
          <a:noFill/>
          <a:ln w="38100">
            <a:solidFill>
              <a:srgbClr val="993300"/>
            </a:solidFill>
            <a:miter lim="800000"/>
            <a:headEnd/>
            <a:tailEnd/>
          </a:ln>
        </p:spPr>
      </p:pic>
      <p:sp>
        <p:nvSpPr>
          <p:cNvPr id="84998" name="Text Box 11"/>
          <p:cNvSpPr txBox="1">
            <a:spLocks noChangeArrowheads="1"/>
          </p:cNvSpPr>
          <p:nvPr/>
        </p:nvSpPr>
        <p:spPr bwMode="auto">
          <a:xfrm>
            <a:off x="3276600" y="6308725"/>
            <a:ext cx="2735263"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Н.Ф.Матвеевой.</a:t>
            </a:r>
          </a:p>
        </p:txBody>
      </p:sp>
      <p:sp>
        <p:nvSpPr>
          <p:cNvPr id="84999" name="Text Box 12"/>
          <p:cNvSpPr txBox="1">
            <a:spLocks noChangeArrowheads="1"/>
          </p:cNvSpPr>
          <p:nvPr/>
        </p:nvSpPr>
        <p:spPr bwMode="auto">
          <a:xfrm>
            <a:off x="1116013" y="6237288"/>
            <a:ext cx="1152525"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Казачка.</a:t>
            </a:r>
          </a:p>
        </p:txBody>
      </p:sp>
      <p:sp>
        <p:nvSpPr>
          <p:cNvPr id="85000" name="Text Box 13"/>
          <p:cNvSpPr txBox="1">
            <a:spLocks noChangeArrowheads="1"/>
          </p:cNvSpPr>
          <p:nvPr/>
        </p:nvSpPr>
        <p:spPr bwMode="auto">
          <a:xfrm>
            <a:off x="6948488" y="6237288"/>
            <a:ext cx="1511300" cy="3968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Горожанка.</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8" name="Rectangle 12"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6018" name="Rectangle 4"/>
          <p:cNvSpPr>
            <a:spLocks noChangeArrowheads="1"/>
          </p:cNvSpPr>
          <p:nvPr/>
        </p:nvSpPr>
        <p:spPr bwMode="auto">
          <a:xfrm>
            <a:off x="1258888" y="981075"/>
            <a:ext cx="6575425" cy="396875"/>
          </a:xfrm>
          <a:prstGeom prst="rect">
            <a:avLst/>
          </a:prstGeom>
          <a:noFill/>
          <a:ln w="9525">
            <a:noFill/>
            <a:miter lim="800000"/>
            <a:headEnd/>
            <a:tailEnd/>
          </a:ln>
        </p:spPr>
        <p:txBody>
          <a:bodyPr wrap="none" anchor="ctr">
            <a:spAutoFit/>
          </a:bodyPr>
          <a:lstStyle/>
          <a:p>
            <a:r>
              <a:rPr lang="ru-RU"/>
              <a:t>   </a:t>
            </a:r>
            <a:r>
              <a:rPr lang="ru-RU" sz="2000" b="1"/>
              <a:t>Также он рисовал портреты родных ему людей. </a:t>
            </a:r>
          </a:p>
        </p:txBody>
      </p:sp>
      <p:pic>
        <p:nvPicPr>
          <p:cNvPr id="86019" name="Picture 5" descr="80"/>
          <p:cNvPicPr>
            <a:picLocks noChangeAspect="1" noChangeArrowheads="1"/>
          </p:cNvPicPr>
          <p:nvPr/>
        </p:nvPicPr>
        <p:blipFill>
          <a:blip r:embed="rId3"/>
          <a:srcRect/>
          <a:stretch>
            <a:fillRect/>
          </a:stretch>
        </p:blipFill>
        <p:spPr bwMode="auto">
          <a:xfrm>
            <a:off x="6227763" y="1557338"/>
            <a:ext cx="2663825" cy="3816350"/>
          </a:xfrm>
          <a:prstGeom prst="rect">
            <a:avLst/>
          </a:prstGeom>
          <a:noFill/>
          <a:ln w="38100">
            <a:solidFill>
              <a:srgbClr val="993300"/>
            </a:solidFill>
            <a:miter lim="800000"/>
            <a:headEnd/>
            <a:tailEnd/>
          </a:ln>
        </p:spPr>
      </p:pic>
      <p:pic>
        <p:nvPicPr>
          <p:cNvPr id="86020" name="Picture 6" descr="й"/>
          <p:cNvPicPr>
            <a:picLocks noChangeAspect="1" noChangeArrowheads="1"/>
          </p:cNvPicPr>
          <p:nvPr/>
        </p:nvPicPr>
        <p:blipFill>
          <a:blip r:embed="rId4"/>
          <a:srcRect/>
          <a:stretch>
            <a:fillRect/>
          </a:stretch>
        </p:blipFill>
        <p:spPr bwMode="auto">
          <a:xfrm>
            <a:off x="3203575" y="1557338"/>
            <a:ext cx="2811463" cy="3730625"/>
          </a:xfrm>
          <a:prstGeom prst="rect">
            <a:avLst/>
          </a:prstGeom>
          <a:noFill/>
          <a:ln w="38100">
            <a:solidFill>
              <a:srgbClr val="993300"/>
            </a:solidFill>
            <a:miter lim="800000"/>
            <a:headEnd/>
            <a:tailEnd/>
          </a:ln>
        </p:spPr>
      </p:pic>
      <p:pic>
        <p:nvPicPr>
          <p:cNvPr id="86021" name="Picture 7" descr="юэ"/>
          <p:cNvPicPr>
            <a:picLocks noChangeAspect="1" noChangeArrowheads="1"/>
          </p:cNvPicPr>
          <p:nvPr/>
        </p:nvPicPr>
        <p:blipFill>
          <a:blip r:embed="rId5"/>
          <a:srcRect/>
          <a:stretch>
            <a:fillRect/>
          </a:stretch>
        </p:blipFill>
        <p:spPr bwMode="auto">
          <a:xfrm>
            <a:off x="323850" y="1557338"/>
            <a:ext cx="2665413" cy="3502025"/>
          </a:xfrm>
          <a:prstGeom prst="rect">
            <a:avLst/>
          </a:prstGeom>
          <a:noFill/>
          <a:ln w="38100">
            <a:solidFill>
              <a:srgbClr val="993300"/>
            </a:solidFill>
            <a:miter lim="800000"/>
            <a:headEnd/>
            <a:tailEnd/>
          </a:ln>
        </p:spPr>
      </p:pic>
      <p:sp>
        <p:nvSpPr>
          <p:cNvPr id="86022" name="Text Box 8"/>
          <p:cNvSpPr txBox="1">
            <a:spLocks noChangeArrowheads="1"/>
          </p:cNvSpPr>
          <p:nvPr/>
        </p:nvSpPr>
        <p:spPr bwMode="auto">
          <a:xfrm>
            <a:off x="179388" y="5084763"/>
            <a:ext cx="2879725" cy="16160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жены, Елизаветы Августовны, Суриков писал маслом в период работы над «Меншиковым в Березове».</a:t>
            </a:r>
          </a:p>
        </p:txBody>
      </p:sp>
      <p:sp>
        <p:nvSpPr>
          <p:cNvPr id="86023" name="Text Box 9"/>
          <p:cNvSpPr txBox="1">
            <a:spLocks noChangeArrowheads="1"/>
          </p:cNvSpPr>
          <p:nvPr/>
        </p:nvSpPr>
        <p:spPr bwMode="auto">
          <a:xfrm>
            <a:off x="3419475" y="5300663"/>
            <a:ext cx="2376488" cy="10064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Акварельный портрет Софьи Августовны Кропоткиной.</a:t>
            </a:r>
          </a:p>
        </p:txBody>
      </p:sp>
      <p:sp>
        <p:nvSpPr>
          <p:cNvPr id="86024" name="Text Box 10"/>
          <p:cNvSpPr txBox="1">
            <a:spLocks noChangeArrowheads="1"/>
          </p:cNvSpPr>
          <p:nvPr/>
        </p:nvSpPr>
        <p:spPr bwMode="auto">
          <a:xfrm>
            <a:off x="6300788" y="5373688"/>
            <a:ext cx="2592387"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Василий Иванович редко рисовал младшую дочь, Елену. Это один из акварельных портретов.</a:t>
            </a:r>
          </a:p>
        </p:txBody>
      </p:sp>
      <p:sp>
        <p:nvSpPr>
          <p:cNvPr id="86025" name="Rectangle 11"/>
          <p:cNvSpPr>
            <a:spLocks noChangeArrowheads="1"/>
          </p:cNvSpPr>
          <p:nvPr/>
        </p:nvSpPr>
        <p:spPr bwMode="auto">
          <a:xfrm>
            <a:off x="179388" y="188913"/>
            <a:ext cx="8713787" cy="701675"/>
          </a:xfrm>
          <a:prstGeom prst="rect">
            <a:avLst/>
          </a:prstGeom>
          <a:noFill/>
          <a:ln w="9525">
            <a:noFill/>
            <a:miter lim="800000"/>
            <a:headEnd/>
            <a:tailEnd/>
          </a:ln>
        </p:spPr>
        <p:txBody>
          <a:bodyPr anchor="ctr">
            <a:spAutoFit/>
          </a:bodyPr>
          <a:lstStyle/>
          <a:p>
            <a:r>
              <a:rPr lang="ru-RU"/>
              <a:t>   </a:t>
            </a:r>
            <a:r>
              <a:rPr lang="ru-RU" sz="2000" b="1"/>
              <a:t>Часто для картин ему позировали самые близкие люди: жена, брат, дочка Оленька, внучка Наташенька.</a:t>
            </a:r>
            <a:endParaRPr lang="ru-RU"/>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0"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97287" name="AutoShape 7" descr="Крупная сетка"/>
          <p:cNvSpPr>
            <a:spLocks noChangeArrowheads="1"/>
          </p:cNvSpPr>
          <p:nvPr/>
        </p:nvSpPr>
        <p:spPr bwMode="auto">
          <a:xfrm>
            <a:off x="4932363" y="333375"/>
            <a:ext cx="4032250" cy="6335713"/>
          </a:xfrm>
          <a:prstGeom prst="foldedCorner">
            <a:avLst>
              <a:gd name="adj" fmla="val 12500"/>
            </a:avLst>
          </a:prstGeom>
          <a:pattFill prst="lgGrid">
            <a:fgClr>
              <a:srgbClr val="DDDDDD"/>
            </a:fgClr>
            <a:bgClr>
              <a:schemeClr val="bg1"/>
            </a:bgClr>
          </a:pattFill>
          <a:ln w="9525">
            <a:solidFill>
              <a:schemeClr val="tx1"/>
            </a:solidFill>
            <a:round/>
            <a:headEnd/>
            <a:tailEnd/>
          </a:ln>
          <a:effectLst>
            <a:outerShdw dist="53882" dir="2700000" algn="ctr" rotWithShape="0">
              <a:schemeClr val="bg2"/>
            </a:outerShdw>
          </a:effectLst>
        </p:spPr>
        <p:txBody>
          <a:bodyPr wrap="none" anchor="ctr"/>
          <a:lstStyle/>
          <a:p>
            <a:pPr>
              <a:defRPr/>
            </a:pPr>
            <a:endParaRPr lang="ru-RU"/>
          </a:p>
        </p:txBody>
      </p:sp>
      <p:sp>
        <p:nvSpPr>
          <p:cNvPr id="87043" name="Rectangle 5"/>
          <p:cNvSpPr>
            <a:spLocks noChangeArrowheads="1"/>
          </p:cNvSpPr>
          <p:nvPr/>
        </p:nvSpPr>
        <p:spPr bwMode="auto">
          <a:xfrm>
            <a:off x="5003800" y="549275"/>
            <a:ext cx="3852863" cy="5853113"/>
          </a:xfrm>
          <a:prstGeom prst="rect">
            <a:avLst/>
          </a:prstGeom>
          <a:noFill/>
          <a:ln w="9525">
            <a:noFill/>
            <a:miter lim="800000"/>
            <a:headEnd/>
            <a:tailEnd/>
          </a:ln>
        </p:spPr>
        <p:txBody>
          <a:bodyPr>
            <a:spAutoFit/>
          </a:bodyPr>
          <a:lstStyle/>
          <a:p>
            <a:r>
              <a:rPr lang="ru-RU" i="1"/>
              <a:t>                                   </a:t>
            </a:r>
            <a:r>
              <a:rPr lang="ru-RU" sz="2000" b="1" i="1">
                <a:solidFill>
                  <a:srgbClr val="660066"/>
                </a:solidFill>
                <a:latin typeface="Monotype Corsiva" pitchFamily="66" charset="0"/>
              </a:rPr>
              <a:t>«</a:t>
            </a:r>
            <a:r>
              <a:rPr lang="ru-RU" b="1" i="1">
                <a:solidFill>
                  <a:srgbClr val="660066"/>
                </a:solidFill>
                <a:latin typeface="Monotype Corsiva" pitchFamily="66" charset="0"/>
              </a:rPr>
              <a:t>3 декабря 1915</a:t>
            </a:r>
          </a:p>
          <a:p>
            <a:endParaRPr lang="ru-RU" b="1" i="1">
              <a:solidFill>
                <a:srgbClr val="660066"/>
              </a:solidFill>
              <a:latin typeface="Monotype Corsiva" pitchFamily="66" charset="0"/>
            </a:endParaRPr>
          </a:p>
          <a:p>
            <a:r>
              <a:rPr lang="ru-RU" sz="2000" b="1" i="1">
                <a:solidFill>
                  <a:srgbClr val="660066"/>
                </a:solidFill>
                <a:latin typeface="Monotype Corsiva" pitchFamily="66" charset="0"/>
              </a:rPr>
              <a:t>                         Дорогой брат! </a:t>
            </a:r>
          </a:p>
          <a:p>
            <a:r>
              <a:rPr lang="ru-RU" sz="2000" b="1" i="1">
                <a:solidFill>
                  <a:srgbClr val="660066"/>
                </a:solidFill>
                <a:latin typeface="Monotype Corsiva" pitchFamily="66" charset="0"/>
              </a:rPr>
              <a:t>   Вот уже два месяца лежу в постели. Доктора ходят и нашли расширение аорты. Послали в санаторий, а там меня более простудили, заставляя лежать в конце октября по 2 часа на воздухе. Я опять приехал к Оле в квартиру.  Теперь немного получше. Доктора не велели на воздух выходить. Лена навещает каждый день. Утомилась она страшно от ухода по ночам за мной. Теперь Оля помогает. Пиши мне, как-то ты? Вот она, старость – не радость! Целую тебя, брат, посылаю всем поклон. </a:t>
            </a:r>
          </a:p>
          <a:p>
            <a:r>
              <a:rPr lang="ru-RU" sz="2000" b="1" i="1">
                <a:solidFill>
                  <a:srgbClr val="660066"/>
                </a:solidFill>
                <a:latin typeface="Monotype Corsiva" pitchFamily="66" charset="0"/>
              </a:rPr>
              <a:t>                                     Твой Вася.»</a:t>
            </a:r>
          </a:p>
        </p:txBody>
      </p:sp>
      <p:sp>
        <p:nvSpPr>
          <p:cNvPr id="87044" name="Rectangle 6"/>
          <p:cNvSpPr>
            <a:spLocks noChangeArrowheads="1"/>
          </p:cNvSpPr>
          <p:nvPr/>
        </p:nvSpPr>
        <p:spPr bwMode="auto">
          <a:xfrm>
            <a:off x="179388" y="260350"/>
            <a:ext cx="4679950" cy="2225675"/>
          </a:xfrm>
          <a:prstGeom prst="rect">
            <a:avLst/>
          </a:prstGeom>
          <a:noFill/>
          <a:ln w="9525">
            <a:noFill/>
            <a:miter lim="800000"/>
            <a:headEnd/>
            <a:tailEnd/>
          </a:ln>
        </p:spPr>
        <p:txBody>
          <a:bodyPr>
            <a:spAutoFit/>
          </a:bodyPr>
          <a:lstStyle/>
          <a:p>
            <a:r>
              <a:rPr lang="ru-RU" sz="2000" b="1"/>
              <a:t>   Осенью 1915 года Суриков тяжело заболел. Было у него воспаление лёгкого, и дочери ночами дежурили возле него. Когда Василию Ивановичу стало легче, он написал брату ослабевшей рукой:</a:t>
            </a:r>
          </a:p>
        </p:txBody>
      </p:sp>
      <p:pic>
        <p:nvPicPr>
          <p:cNvPr id="87045" name="Picture 8" descr="17"/>
          <p:cNvPicPr>
            <a:picLocks noChangeAspect="1" noChangeArrowheads="1"/>
          </p:cNvPicPr>
          <p:nvPr/>
        </p:nvPicPr>
        <p:blipFill>
          <a:blip r:embed="rId3"/>
          <a:srcRect/>
          <a:stretch>
            <a:fillRect/>
          </a:stretch>
        </p:blipFill>
        <p:spPr bwMode="auto">
          <a:xfrm>
            <a:off x="179388" y="2954338"/>
            <a:ext cx="4537075" cy="2768600"/>
          </a:xfrm>
          <a:prstGeom prst="rect">
            <a:avLst/>
          </a:prstGeom>
          <a:noFill/>
          <a:ln w="38100">
            <a:solidFill>
              <a:srgbClr val="993300"/>
            </a:solidFill>
            <a:miter lim="800000"/>
            <a:headEnd/>
            <a:tailEnd/>
          </a:ln>
        </p:spPr>
      </p:pic>
      <p:sp>
        <p:nvSpPr>
          <p:cNvPr id="87046" name="Text Box 9"/>
          <p:cNvSpPr txBox="1">
            <a:spLocks noChangeArrowheads="1"/>
          </p:cNvSpPr>
          <p:nvPr/>
        </p:nvSpPr>
        <p:spPr bwMode="auto">
          <a:xfrm>
            <a:off x="1187450" y="5805488"/>
            <a:ext cx="2808288"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Последняя фотография Сурикова с внуками.</a:t>
            </a: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4"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88066" name="Text Box 5"/>
          <p:cNvSpPr txBox="1">
            <a:spLocks noChangeArrowheads="1"/>
          </p:cNvSpPr>
          <p:nvPr/>
        </p:nvSpPr>
        <p:spPr bwMode="auto">
          <a:xfrm>
            <a:off x="285750" y="6143625"/>
            <a:ext cx="8643938" cy="400050"/>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Последний автопортрет, написанный в 1915 году на Большой Садовой у Кончаловских.</a:t>
            </a:r>
          </a:p>
        </p:txBody>
      </p:sp>
      <p:sp>
        <p:nvSpPr>
          <p:cNvPr id="88067" name="Rectangle 6"/>
          <p:cNvSpPr>
            <a:spLocks noChangeArrowheads="1"/>
          </p:cNvSpPr>
          <p:nvPr/>
        </p:nvSpPr>
        <p:spPr bwMode="auto">
          <a:xfrm>
            <a:off x="1979613" y="260350"/>
            <a:ext cx="5324475" cy="396875"/>
          </a:xfrm>
          <a:prstGeom prst="rect">
            <a:avLst/>
          </a:prstGeom>
          <a:noFill/>
          <a:ln w="9525">
            <a:noFill/>
            <a:miter lim="800000"/>
            <a:headEnd/>
            <a:tailEnd/>
          </a:ln>
        </p:spPr>
        <p:txBody>
          <a:bodyPr wrap="none" anchor="ctr">
            <a:spAutoFit/>
          </a:bodyPr>
          <a:lstStyle/>
          <a:p>
            <a:r>
              <a:rPr lang="ru-RU"/>
              <a:t>   </a:t>
            </a:r>
            <a:r>
              <a:rPr lang="ru-RU" sz="2000" b="1"/>
              <a:t>6 марта 1916 года художника не стало.</a:t>
            </a:r>
            <a:r>
              <a:rPr lang="ru-RU"/>
              <a:t> </a:t>
            </a:r>
          </a:p>
        </p:txBody>
      </p:sp>
      <p:sp>
        <p:nvSpPr>
          <p:cNvPr id="88068" name="Rectangle 9"/>
          <p:cNvSpPr>
            <a:spLocks noChangeArrowheads="1"/>
          </p:cNvSpPr>
          <p:nvPr/>
        </p:nvSpPr>
        <p:spPr bwMode="auto">
          <a:xfrm>
            <a:off x="1979613" y="188913"/>
            <a:ext cx="5400675" cy="503237"/>
          </a:xfrm>
          <a:prstGeom prst="rect">
            <a:avLst/>
          </a:prstGeom>
          <a:solidFill>
            <a:srgbClr val="BBE0E3">
              <a:alpha val="0"/>
            </a:srgbClr>
          </a:solidFill>
          <a:ln w="28575">
            <a:solidFill>
              <a:schemeClr val="tx1"/>
            </a:solidFill>
            <a:miter lim="800000"/>
            <a:headEnd/>
            <a:tailEnd/>
          </a:ln>
        </p:spPr>
        <p:txBody>
          <a:bodyPr wrap="none" anchor="ctr"/>
          <a:lstStyle/>
          <a:p>
            <a:endParaRPr lang="ru-RU"/>
          </a:p>
        </p:txBody>
      </p:sp>
      <p:pic>
        <p:nvPicPr>
          <p:cNvPr id="88069" name="Picture 11" descr="089"/>
          <p:cNvPicPr>
            <a:picLocks noChangeAspect="1" noChangeArrowheads="1"/>
          </p:cNvPicPr>
          <p:nvPr/>
        </p:nvPicPr>
        <p:blipFill>
          <a:blip r:embed="rId3"/>
          <a:srcRect/>
          <a:stretch>
            <a:fillRect/>
          </a:stretch>
        </p:blipFill>
        <p:spPr bwMode="auto">
          <a:xfrm>
            <a:off x="2571750" y="857250"/>
            <a:ext cx="4071938" cy="5180013"/>
          </a:xfrm>
          <a:prstGeom prst="rect">
            <a:avLst/>
          </a:prstGeom>
          <a:noFill/>
          <a:ln w="38100">
            <a:solidFill>
              <a:srgbClr val="993300"/>
            </a:solidFill>
            <a:miter lim="800000"/>
            <a:headEnd/>
            <a:tailEnd/>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6" name="Rectangle 18"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99345" name="Rectangle 17"/>
          <p:cNvSpPr>
            <a:spLocks noChangeArrowheads="1"/>
          </p:cNvSpPr>
          <p:nvPr/>
        </p:nvSpPr>
        <p:spPr bwMode="auto">
          <a:xfrm>
            <a:off x="179388" y="5084763"/>
            <a:ext cx="2232025" cy="1584325"/>
          </a:xfrm>
          <a:prstGeom prst="rect">
            <a:avLst/>
          </a:prstGeom>
          <a:solidFill>
            <a:srgbClr val="993300"/>
          </a:solidFill>
          <a:ln w="9525">
            <a:solidFill>
              <a:srgbClr val="993300"/>
            </a:solidFill>
            <a:miter lim="800000"/>
            <a:headEnd/>
            <a:tailEnd/>
          </a:ln>
          <a:effectLst>
            <a:outerShdw dist="64758" dir="678596" algn="ctr" rotWithShape="0">
              <a:srgbClr val="993300"/>
            </a:outerShdw>
          </a:effectLst>
        </p:spPr>
        <p:txBody>
          <a:bodyPr wrap="none" anchor="ctr"/>
          <a:lstStyle/>
          <a:p>
            <a:pPr>
              <a:defRPr/>
            </a:pPr>
            <a:endParaRPr lang="ru-RU"/>
          </a:p>
        </p:txBody>
      </p:sp>
      <p:sp>
        <p:nvSpPr>
          <p:cNvPr id="99333" name="Rectangle 5"/>
          <p:cNvSpPr>
            <a:spLocks noChangeArrowheads="1"/>
          </p:cNvSpPr>
          <p:nvPr/>
        </p:nvSpPr>
        <p:spPr bwMode="auto">
          <a:xfrm>
            <a:off x="1476375" y="908050"/>
            <a:ext cx="6696075" cy="822325"/>
          </a:xfrm>
          <a:prstGeom prst="rect">
            <a:avLst/>
          </a:prstGeom>
          <a:noFill/>
          <a:ln w="9525">
            <a:noFill/>
            <a:miter lim="800000"/>
            <a:headEnd/>
            <a:tailEnd/>
          </a:ln>
          <a:effectLst/>
        </p:spPr>
        <p:txBody>
          <a:bodyPr>
            <a:spAutoFit/>
          </a:bodyPr>
          <a:lstStyle/>
          <a:p>
            <a:pPr>
              <a:defRPr/>
            </a:pPr>
            <a:r>
              <a:rPr lang="ru-RU" sz="2000" b="1"/>
              <a:t> </a:t>
            </a:r>
            <a:r>
              <a:rPr lang="ru-RU" sz="2400" b="1">
                <a:effectLst>
                  <a:outerShdw blurRad="38100" dist="38100" dir="2700000" algn="tl">
                    <a:srgbClr val="C0C0C0"/>
                  </a:outerShdw>
                </a:effectLst>
              </a:rPr>
              <a:t>Последние слова художника, которые   он сказал перед смертью: </a:t>
            </a:r>
            <a:r>
              <a:rPr lang="ru-RU" sz="2400" b="1">
                <a:solidFill>
                  <a:srgbClr val="993300"/>
                </a:solidFill>
                <a:effectLst>
                  <a:outerShdw blurRad="38100" dist="38100" dir="2700000" algn="tl">
                    <a:srgbClr val="C0C0C0"/>
                  </a:outerShdw>
                </a:effectLst>
              </a:rPr>
              <a:t>«Я исчезаю».</a:t>
            </a:r>
          </a:p>
        </p:txBody>
      </p:sp>
      <p:sp>
        <p:nvSpPr>
          <p:cNvPr id="89092" name="Text Box 6"/>
          <p:cNvSpPr txBox="1">
            <a:spLocks noChangeArrowheads="1"/>
          </p:cNvSpPr>
          <p:nvPr/>
        </p:nvSpPr>
        <p:spPr bwMode="auto">
          <a:xfrm>
            <a:off x="323850" y="188913"/>
            <a:ext cx="8569325" cy="701675"/>
          </a:xfrm>
          <a:prstGeom prst="rect">
            <a:avLst/>
          </a:prstGeom>
          <a:noFill/>
          <a:ln w="9525">
            <a:noFill/>
            <a:miter lim="800000"/>
            <a:headEnd/>
            <a:tailEnd/>
          </a:ln>
        </p:spPr>
        <p:txBody>
          <a:bodyPr>
            <a:spAutoFit/>
          </a:bodyPr>
          <a:lstStyle/>
          <a:p>
            <a:pPr>
              <a:spcBef>
                <a:spcPct val="50000"/>
              </a:spcBef>
            </a:pPr>
            <a:r>
              <a:rPr lang="ru-RU"/>
              <a:t>   </a:t>
            </a:r>
            <a:r>
              <a:rPr lang="ru-RU" sz="2000" b="1"/>
              <a:t>Похоронили художника на Ваганьковском кладбище рядом с Елизаветой Августовной.</a:t>
            </a:r>
          </a:p>
        </p:txBody>
      </p:sp>
      <p:sp>
        <p:nvSpPr>
          <p:cNvPr id="99335" name="Rectangle 7"/>
          <p:cNvSpPr>
            <a:spLocks noChangeArrowheads="1"/>
          </p:cNvSpPr>
          <p:nvPr/>
        </p:nvSpPr>
        <p:spPr bwMode="auto">
          <a:xfrm>
            <a:off x="179388" y="1700213"/>
            <a:ext cx="8713787" cy="1800225"/>
          </a:xfrm>
          <a:prstGeom prst="rect">
            <a:avLst/>
          </a:prstGeom>
          <a:noFill/>
          <a:ln w="9525">
            <a:noFill/>
            <a:miter lim="800000"/>
            <a:headEnd/>
            <a:tailEnd/>
          </a:ln>
          <a:effectLst/>
        </p:spPr>
        <p:txBody>
          <a:bodyPr>
            <a:spAutoFit/>
          </a:bodyPr>
          <a:lstStyle/>
          <a:p>
            <a:pPr>
              <a:defRPr/>
            </a:pPr>
            <a:r>
              <a:rPr lang="ru-RU" sz="2800" b="1" i="1" dirty="0">
                <a:solidFill>
                  <a:srgbClr val="CC3300"/>
                </a:solidFill>
                <a:effectLst>
                  <a:outerShdw blurRad="38100" dist="38100" dir="2700000" algn="tl">
                    <a:srgbClr val="C0C0C0"/>
                  </a:outerShdw>
                </a:effectLst>
              </a:rPr>
              <a:t>   Человек исчезает, унося с собой в могилу свои горести, радости, надежды. Но бессмертны и никогда не исчезнут великие идеи, слава подвигов и подлинное искусство.</a:t>
            </a:r>
          </a:p>
        </p:txBody>
      </p:sp>
      <p:pic>
        <p:nvPicPr>
          <p:cNvPr id="89094" name="Picture 8" descr="1"/>
          <p:cNvPicPr>
            <a:picLocks noChangeAspect="1" noChangeArrowheads="1"/>
          </p:cNvPicPr>
          <p:nvPr/>
        </p:nvPicPr>
        <p:blipFill>
          <a:blip r:embed="rId3"/>
          <a:srcRect/>
          <a:stretch>
            <a:fillRect/>
          </a:stretch>
        </p:blipFill>
        <p:spPr bwMode="auto">
          <a:xfrm>
            <a:off x="7740650" y="3644900"/>
            <a:ext cx="1252538" cy="1728788"/>
          </a:xfrm>
          <a:prstGeom prst="rect">
            <a:avLst/>
          </a:prstGeom>
          <a:noFill/>
          <a:ln w="28575">
            <a:solidFill>
              <a:srgbClr val="993300"/>
            </a:solidFill>
            <a:miter lim="800000"/>
            <a:headEnd/>
            <a:tailEnd/>
          </a:ln>
        </p:spPr>
      </p:pic>
      <p:pic>
        <p:nvPicPr>
          <p:cNvPr id="89095" name="Picture 9" descr="7"/>
          <p:cNvPicPr>
            <a:picLocks noChangeAspect="1" noChangeArrowheads="1"/>
          </p:cNvPicPr>
          <p:nvPr/>
        </p:nvPicPr>
        <p:blipFill>
          <a:blip r:embed="rId4"/>
          <a:srcRect/>
          <a:stretch>
            <a:fillRect/>
          </a:stretch>
        </p:blipFill>
        <p:spPr bwMode="auto">
          <a:xfrm>
            <a:off x="3492500" y="3644900"/>
            <a:ext cx="2016125" cy="1241425"/>
          </a:xfrm>
          <a:prstGeom prst="rect">
            <a:avLst/>
          </a:prstGeom>
          <a:noFill/>
          <a:ln w="28575">
            <a:solidFill>
              <a:srgbClr val="993300"/>
            </a:solidFill>
            <a:miter lim="800000"/>
            <a:headEnd/>
            <a:tailEnd/>
          </a:ln>
        </p:spPr>
      </p:pic>
      <p:pic>
        <p:nvPicPr>
          <p:cNvPr id="89096" name="Picture 11" descr="img055"/>
          <p:cNvPicPr>
            <a:picLocks noChangeAspect="1" noChangeArrowheads="1"/>
          </p:cNvPicPr>
          <p:nvPr/>
        </p:nvPicPr>
        <p:blipFill>
          <a:blip r:embed="rId5"/>
          <a:srcRect/>
          <a:stretch>
            <a:fillRect/>
          </a:stretch>
        </p:blipFill>
        <p:spPr bwMode="auto">
          <a:xfrm>
            <a:off x="250825" y="5157788"/>
            <a:ext cx="1108075" cy="1439862"/>
          </a:xfrm>
          <a:prstGeom prst="rect">
            <a:avLst/>
          </a:prstGeom>
          <a:noFill/>
          <a:ln w="9525">
            <a:noFill/>
            <a:miter lim="800000"/>
            <a:headEnd/>
            <a:tailEnd/>
          </a:ln>
        </p:spPr>
      </p:pic>
      <p:pic>
        <p:nvPicPr>
          <p:cNvPr id="89097" name="Picture 12" descr="img057"/>
          <p:cNvPicPr>
            <a:picLocks noChangeAspect="1" noChangeArrowheads="1"/>
          </p:cNvPicPr>
          <p:nvPr/>
        </p:nvPicPr>
        <p:blipFill>
          <a:blip r:embed="rId6"/>
          <a:srcRect/>
          <a:stretch>
            <a:fillRect/>
          </a:stretch>
        </p:blipFill>
        <p:spPr bwMode="auto">
          <a:xfrm>
            <a:off x="1331913" y="5157788"/>
            <a:ext cx="1050925" cy="1439862"/>
          </a:xfrm>
          <a:prstGeom prst="rect">
            <a:avLst/>
          </a:prstGeom>
          <a:noFill/>
          <a:ln w="9525">
            <a:noFill/>
            <a:miter lim="800000"/>
            <a:headEnd/>
            <a:tailEnd/>
          </a:ln>
        </p:spPr>
      </p:pic>
      <p:pic>
        <p:nvPicPr>
          <p:cNvPr id="89098" name="Picture 13" descr="8"/>
          <p:cNvPicPr>
            <a:picLocks noChangeAspect="1" noChangeArrowheads="1"/>
          </p:cNvPicPr>
          <p:nvPr/>
        </p:nvPicPr>
        <p:blipFill>
          <a:blip r:embed="rId7"/>
          <a:srcRect/>
          <a:stretch>
            <a:fillRect/>
          </a:stretch>
        </p:blipFill>
        <p:spPr bwMode="auto">
          <a:xfrm>
            <a:off x="323850" y="3573463"/>
            <a:ext cx="1077913" cy="1439862"/>
          </a:xfrm>
          <a:prstGeom prst="rect">
            <a:avLst/>
          </a:prstGeom>
          <a:noFill/>
          <a:ln w="28575">
            <a:solidFill>
              <a:srgbClr val="993300"/>
            </a:solidFill>
            <a:miter lim="800000"/>
            <a:headEnd/>
            <a:tailEnd/>
          </a:ln>
        </p:spPr>
      </p:pic>
      <p:pic>
        <p:nvPicPr>
          <p:cNvPr id="89099" name="Picture 14" descr="е"/>
          <p:cNvPicPr>
            <a:picLocks noChangeAspect="1" noChangeArrowheads="1"/>
          </p:cNvPicPr>
          <p:nvPr/>
        </p:nvPicPr>
        <p:blipFill>
          <a:blip r:embed="rId8"/>
          <a:srcRect/>
          <a:stretch>
            <a:fillRect/>
          </a:stretch>
        </p:blipFill>
        <p:spPr bwMode="auto">
          <a:xfrm>
            <a:off x="1547813" y="3716338"/>
            <a:ext cx="1871662" cy="1560512"/>
          </a:xfrm>
          <a:prstGeom prst="rect">
            <a:avLst/>
          </a:prstGeom>
          <a:noFill/>
          <a:ln w="28575">
            <a:solidFill>
              <a:srgbClr val="993300"/>
            </a:solidFill>
            <a:miter lim="800000"/>
            <a:headEnd/>
            <a:tailEnd/>
          </a:ln>
        </p:spPr>
      </p:pic>
      <p:pic>
        <p:nvPicPr>
          <p:cNvPr id="89100" name="Picture 15" descr="к"/>
          <p:cNvPicPr>
            <a:picLocks noChangeAspect="1" noChangeArrowheads="1"/>
          </p:cNvPicPr>
          <p:nvPr/>
        </p:nvPicPr>
        <p:blipFill>
          <a:blip r:embed="rId9"/>
          <a:srcRect/>
          <a:stretch>
            <a:fillRect/>
          </a:stretch>
        </p:blipFill>
        <p:spPr bwMode="auto">
          <a:xfrm>
            <a:off x="6516688" y="5191125"/>
            <a:ext cx="2087562" cy="1473200"/>
          </a:xfrm>
          <a:prstGeom prst="rect">
            <a:avLst/>
          </a:prstGeom>
          <a:noFill/>
          <a:ln w="28575">
            <a:solidFill>
              <a:srgbClr val="993300"/>
            </a:solidFill>
            <a:miter lim="800000"/>
            <a:headEnd/>
            <a:tailEnd/>
          </a:ln>
        </p:spPr>
      </p:pic>
      <p:pic>
        <p:nvPicPr>
          <p:cNvPr id="89101" name="Picture 10" descr="9"/>
          <p:cNvPicPr>
            <a:picLocks noChangeAspect="1" noChangeArrowheads="1"/>
          </p:cNvPicPr>
          <p:nvPr/>
        </p:nvPicPr>
        <p:blipFill>
          <a:blip r:embed="rId10"/>
          <a:srcRect/>
          <a:stretch>
            <a:fillRect/>
          </a:stretch>
        </p:blipFill>
        <p:spPr bwMode="auto">
          <a:xfrm>
            <a:off x="5580063" y="3716338"/>
            <a:ext cx="1944687" cy="1536700"/>
          </a:xfrm>
          <a:prstGeom prst="rect">
            <a:avLst/>
          </a:prstGeom>
          <a:noFill/>
          <a:ln w="28575">
            <a:solidFill>
              <a:srgbClr val="993300"/>
            </a:solidFill>
            <a:miter lim="800000"/>
            <a:headEnd/>
            <a:tailEnd/>
          </a:ln>
        </p:spPr>
      </p:pic>
      <p:pic>
        <p:nvPicPr>
          <p:cNvPr id="89102" name="Picture 16" descr="у"/>
          <p:cNvPicPr>
            <a:picLocks noChangeAspect="1" noChangeArrowheads="1"/>
          </p:cNvPicPr>
          <p:nvPr/>
        </p:nvPicPr>
        <p:blipFill>
          <a:blip r:embed="rId11"/>
          <a:srcRect/>
          <a:stretch>
            <a:fillRect/>
          </a:stretch>
        </p:blipFill>
        <p:spPr bwMode="auto">
          <a:xfrm>
            <a:off x="2916238" y="5084763"/>
            <a:ext cx="3097212" cy="1533525"/>
          </a:xfrm>
          <a:prstGeom prst="rect">
            <a:avLst/>
          </a:prstGeom>
          <a:noFill/>
          <a:ln w="28575">
            <a:solidFill>
              <a:srgbClr val="993300"/>
            </a:solid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pic>
        <p:nvPicPr>
          <p:cNvPr id="20482" name="Picture 5" descr="д"/>
          <p:cNvPicPr>
            <a:picLocks noChangeAspect="1" noChangeArrowheads="1"/>
          </p:cNvPicPr>
          <p:nvPr/>
        </p:nvPicPr>
        <p:blipFill>
          <a:blip r:embed="rId3"/>
          <a:srcRect/>
          <a:stretch>
            <a:fillRect/>
          </a:stretch>
        </p:blipFill>
        <p:spPr bwMode="auto">
          <a:xfrm>
            <a:off x="785813" y="285750"/>
            <a:ext cx="7623175" cy="4714875"/>
          </a:xfrm>
          <a:prstGeom prst="rect">
            <a:avLst/>
          </a:prstGeom>
          <a:noFill/>
          <a:ln w="38100">
            <a:solidFill>
              <a:srgbClr val="6C2400"/>
            </a:solidFill>
            <a:miter lim="800000"/>
            <a:headEnd/>
            <a:tailEnd/>
          </a:ln>
        </p:spPr>
      </p:pic>
      <p:sp>
        <p:nvSpPr>
          <p:cNvPr id="28678" name="Rectangle 6"/>
          <p:cNvSpPr>
            <a:spLocks noChangeArrowheads="1"/>
          </p:cNvSpPr>
          <p:nvPr/>
        </p:nvSpPr>
        <p:spPr bwMode="auto">
          <a:xfrm>
            <a:off x="428625" y="5857875"/>
            <a:ext cx="8358188" cy="708025"/>
          </a:xfrm>
          <a:prstGeom prst="rect">
            <a:avLst/>
          </a:prstGeom>
          <a:noFill/>
          <a:ln w="9525">
            <a:noFill/>
            <a:miter lim="800000"/>
            <a:headEnd/>
            <a:tailEnd/>
          </a:ln>
          <a:effectLst/>
        </p:spPr>
        <p:txBody>
          <a:bodyPr anchor="ctr">
            <a:spAutoFit/>
          </a:bodyPr>
          <a:lstStyle/>
          <a:p>
            <a:pPr algn="ctr">
              <a:defRPr/>
            </a:pPr>
            <a:r>
              <a:rPr lang="ru-RU" sz="2000" b="1" dirty="0"/>
              <a:t>Здесь </a:t>
            </a:r>
            <a:r>
              <a:rPr lang="ru-RU" sz="2000" b="1" dirty="0">
                <a:solidFill>
                  <a:srgbClr val="A50021"/>
                </a:solidFill>
                <a:effectLst>
                  <a:outerShdw blurRad="38100" dist="38100" dir="2700000" algn="tl">
                    <a:srgbClr val="C0C0C0"/>
                  </a:outerShdw>
                </a:effectLst>
              </a:rPr>
              <a:t>12 января 1848 года и родился мальчик Василий,</a:t>
            </a:r>
            <a:r>
              <a:rPr lang="ru-RU" sz="2000" b="1" dirty="0"/>
              <a:t> здесь провёл он первые пять лет своей жизни.</a:t>
            </a:r>
          </a:p>
        </p:txBody>
      </p:sp>
      <p:sp>
        <p:nvSpPr>
          <p:cNvPr id="20484" name="Text Box 8"/>
          <p:cNvSpPr txBox="1">
            <a:spLocks noChangeArrowheads="1"/>
          </p:cNvSpPr>
          <p:nvPr/>
        </p:nvSpPr>
        <p:spPr bwMode="auto">
          <a:xfrm>
            <a:off x="2214563" y="5000625"/>
            <a:ext cx="5040312" cy="7016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             Дом на Благовещенской улице.                       Теперь в этом доме Музей имени Сурикова.</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Rectangle 10" descr="Полотно"/>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a:solidFill>
              <a:srgbClr val="6C2400"/>
            </a:solidFill>
            <a:miter lim="800000"/>
            <a:headEnd/>
            <a:tailEnd/>
          </a:ln>
          <a:effectLst>
            <a:outerShdw dist="71842" dir="2700000" algn="ctr" rotWithShape="0">
              <a:srgbClr val="6C2400"/>
            </a:outerShdw>
          </a:effectLst>
        </p:spPr>
        <p:txBody>
          <a:bodyPr wrap="none" anchor="ctr"/>
          <a:lstStyle/>
          <a:p>
            <a:pPr>
              <a:defRPr/>
            </a:pPr>
            <a:endParaRPr lang="ru-RU"/>
          </a:p>
        </p:txBody>
      </p:sp>
      <p:sp>
        <p:nvSpPr>
          <p:cNvPr id="21506" name="Rectangle 4"/>
          <p:cNvSpPr>
            <a:spLocks noChangeArrowheads="1"/>
          </p:cNvSpPr>
          <p:nvPr/>
        </p:nvSpPr>
        <p:spPr bwMode="auto">
          <a:xfrm>
            <a:off x="5072063" y="5357813"/>
            <a:ext cx="3929062" cy="1016000"/>
          </a:xfrm>
          <a:prstGeom prst="rect">
            <a:avLst/>
          </a:prstGeom>
          <a:noFill/>
          <a:ln w="9525">
            <a:noFill/>
            <a:miter lim="800000"/>
            <a:headEnd/>
            <a:tailEnd/>
          </a:ln>
        </p:spPr>
        <p:txBody>
          <a:bodyPr anchor="ctr">
            <a:spAutoFit/>
          </a:bodyPr>
          <a:lstStyle/>
          <a:p>
            <a:r>
              <a:rPr lang="ru-RU" sz="2000" b="1"/>
              <a:t>   Подле матери Прасковьи Фёдоровны жилось интересно. </a:t>
            </a:r>
          </a:p>
        </p:txBody>
      </p:sp>
      <p:pic>
        <p:nvPicPr>
          <p:cNvPr id="21507" name="Picture 5" descr="ап"/>
          <p:cNvPicPr>
            <a:picLocks noChangeAspect="1" noChangeArrowheads="1"/>
          </p:cNvPicPr>
          <p:nvPr/>
        </p:nvPicPr>
        <p:blipFill>
          <a:blip r:embed="rId3">
            <a:lum bright="12000" contrast="6000"/>
          </a:blip>
          <a:srcRect/>
          <a:stretch>
            <a:fillRect/>
          </a:stretch>
        </p:blipFill>
        <p:spPr bwMode="auto">
          <a:xfrm>
            <a:off x="250825" y="188913"/>
            <a:ext cx="4606925" cy="6483350"/>
          </a:xfrm>
          <a:prstGeom prst="rect">
            <a:avLst/>
          </a:prstGeom>
          <a:noFill/>
          <a:ln w="38100">
            <a:solidFill>
              <a:srgbClr val="6C2400"/>
            </a:solidFill>
            <a:miter lim="800000"/>
            <a:headEnd/>
            <a:tailEnd/>
          </a:ln>
        </p:spPr>
      </p:pic>
      <p:sp>
        <p:nvSpPr>
          <p:cNvPr id="21508" name="Text Box 6"/>
          <p:cNvSpPr txBox="1">
            <a:spLocks noChangeArrowheads="1"/>
          </p:cNvSpPr>
          <p:nvPr/>
        </p:nvSpPr>
        <p:spPr bwMode="auto">
          <a:xfrm>
            <a:off x="4929188" y="142875"/>
            <a:ext cx="3311525" cy="1311275"/>
          </a:xfrm>
          <a:prstGeom prst="rect">
            <a:avLst/>
          </a:prstGeom>
          <a:noFill/>
          <a:ln w="9525">
            <a:noFill/>
            <a:miter lim="800000"/>
            <a:headEnd/>
            <a:tailEnd/>
          </a:ln>
        </p:spPr>
        <p:txBody>
          <a:bodyPr>
            <a:spAutoFit/>
          </a:bodyPr>
          <a:lstStyle/>
          <a:p>
            <a:pPr>
              <a:spcBef>
                <a:spcPct val="50000"/>
              </a:spcBef>
            </a:pPr>
            <a:r>
              <a:rPr lang="ru-RU" sz="2000" b="1" i="1">
                <a:latin typeface="Monotype Corsiva" pitchFamily="66" charset="0"/>
              </a:rPr>
              <a:t>Портрет Прасковьи Федоровны Суриковой. Василий Иванович писал его маслом в один из приездов в Красноярск.</a:t>
            </a:r>
          </a:p>
        </p:txBody>
      </p:sp>
      <p:pic>
        <p:nvPicPr>
          <p:cNvPr id="21509" name="Picture 8" descr="ED00317_"/>
          <p:cNvPicPr>
            <a:picLocks noChangeAspect="1" noChangeArrowheads="1"/>
          </p:cNvPicPr>
          <p:nvPr/>
        </p:nvPicPr>
        <p:blipFill>
          <a:blip r:embed="rId4"/>
          <a:srcRect/>
          <a:stretch>
            <a:fillRect/>
          </a:stretch>
        </p:blipFill>
        <p:spPr bwMode="auto">
          <a:xfrm>
            <a:off x="5786438" y="1928813"/>
            <a:ext cx="2428875" cy="1708150"/>
          </a:xfrm>
          <a:prstGeom prst="rect">
            <a:avLst/>
          </a:prstGeom>
          <a:noFill/>
          <a:ln w="9525">
            <a:noFill/>
            <a:miter lim="800000"/>
            <a:headEnd/>
            <a:tailEnd/>
          </a:ln>
        </p:spPr>
      </p:pic>
      <p:pic>
        <p:nvPicPr>
          <p:cNvPr id="21510" name="Picture 14" descr="PAINTBRH"/>
          <p:cNvPicPr>
            <a:picLocks noChangeAspect="1" noChangeArrowheads="1"/>
          </p:cNvPicPr>
          <p:nvPr/>
        </p:nvPicPr>
        <p:blipFill>
          <a:blip r:embed="rId5"/>
          <a:srcRect/>
          <a:stretch>
            <a:fillRect/>
          </a:stretch>
        </p:blipFill>
        <p:spPr bwMode="auto">
          <a:xfrm rot="6422258" flipV="1">
            <a:off x="6701631" y="3325019"/>
            <a:ext cx="123825" cy="22812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3024</TotalTime>
  <Words>3725</Words>
  <Application>Microsoft PowerPoint</Application>
  <PresentationFormat>Экран (4:3)</PresentationFormat>
  <Paragraphs>241</Paragraphs>
  <Slides>75</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75</vt:i4>
      </vt:variant>
    </vt:vector>
  </HeadingPairs>
  <TitlesOfParts>
    <vt:vector size="82" baseType="lpstr">
      <vt:lpstr>Arial</vt:lpstr>
      <vt:lpstr>Calibri</vt:lpstr>
      <vt:lpstr>Rockwell Condensed</vt:lpstr>
      <vt:lpstr>Monotype Corsiva</vt:lpstr>
      <vt:lpstr>Baskerville Old Face</vt:lpstr>
      <vt:lpstr>Arial Unicode MS</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49</cp:revision>
  <cp:lastPrinted>1601-01-01T00:00:00Z</cp:lastPrinted>
  <dcterms:created xsi:type="dcterms:W3CDTF">2008-04-22T14:22:55Z</dcterms:created>
  <dcterms:modified xsi:type="dcterms:W3CDTF">2012-03-23T05:38:57Z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