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6" r:id="rId14"/>
    <p:sldId id="275" r:id="rId15"/>
    <p:sldId id="268" r:id="rId16"/>
    <p:sldId id="272" r:id="rId17"/>
    <p:sldId id="280" r:id="rId18"/>
    <p:sldId id="270" r:id="rId19"/>
    <p:sldId id="271" r:id="rId20"/>
    <p:sldId id="273" r:id="rId21"/>
    <p:sldId id="274" r:id="rId22"/>
    <p:sldId id="278" r:id="rId23"/>
    <p:sldId id="277" r:id="rId24"/>
    <p:sldId id="281" r:id="rId25"/>
    <p:sldId id="282" r:id="rId26"/>
    <p:sldId id="279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386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B8E9-2855-4656-86E5-3589DC0F1C36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A5173-BF1C-4472-8221-FBFCB4AA5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1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5173-BF1C-4472-8221-FBFCB4AA5BD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59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0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73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37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8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5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0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84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65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CA31-0EFC-4AA1-A6D2-E3ABBD865323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6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«Виды и жанры изобразительного искусства»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 танки</a:t>
            </a:r>
          </a:p>
          <a:p>
            <a:r>
              <a:rPr lang="ru-RU" sz="2400" b="1" dirty="0"/>
              <a:t>В бой лавиною пошли</a:t>
            </a:r>
          </a:p>
          <a:p>
            <a:r>
              <a:rPr lang="ru-RU" sz="2400" b="1" dirty="0"/>
              <a:t>Или быстрые тачанки,</a:t>
            </a:r>
          </a:p>
          <a:p>
            <a:r>
              <a:rPr lang="ru-RU" sz="2400" b="1" dirty="0"/>
              <a:t>Или в море – корабли</a:t>
            </a:r>
          </a:p>
          <a:p>
            <a:r>
              <a:rPr lang="ru-RU" sz="2400" b="1" dirty="0"/>
              <a:t>Иль штыков мерцая сталью,</a:t>
            </a:r>
          </a:p>
          <a:p>
            <a:r>
              <a:rPr lang="ru-RU" sz="2400" b="1" dirty="0"/>
              <a:t>В бой пехота поднята –</a:t>
            </a:r>
          </a:p>
          <a:p>
            <a:r>
              <a:rPr lang="ru-RU" sz="2400" b="1" dirty="0" smtClean="0"/>
              <a:t>Называется  …</a:t>
            </a:r>
          </a:p>
          <a:p>
            <a:r>
              <a:rPr lang="ru-RU" sz="2400" b="1" dirty="0" smtClean="0"/>
              <a:t>Жанр </a:t>
            </a:r>
            <a:r>
              <a:rPr lang="ru-RU" sz="2400" b="1" dirty="0"/>
              <a:t>картин таких всегда.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3240" y="26369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батальным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11266" name="Picture 2" descr="C:\Users\Фиюза\Documents\Plevna2Последний бой под Плевной 1877 г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34" y="3571478"/>
            <a:ext cx="5212378" cy="29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Фиюза\Documents\SkobelevГенерал Скобелев на кон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242" y="241077"/>
            <a:ext cx="3085388" cy="46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0585" y="4499828"/>
            <a:ext cx="302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«Генерал </a:t>
            </a:r>
            <a:r>
              <a:rPr lang="ru-RU" b="1" i="1" dirty="0">
                <a:solidFill>
                  <a:schemeClr val="bg1"/>
                </a:solidFill>
              </a:rPr>
              <a:t>Скобелев на </a:t>
            </a:r>
            <a:r>
              <a:rPr lang="ru-RU" b="1" i="1" dirty="0" smtClean="0">
                <a:solidFill>
                  <a:schemeClr val="bg1"/>
                </a:solidFill>
              </a:rPr>
              <a:t>коне»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639" y="3618583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«Последний </a:t>
            </a:r>
            <a:r>
              <a:rPr lang="ru-RU" b="1" i="1" dirty="0"/>
              <a:t>бой под </a:t>
            </a:r>
            <a:r>
              <a:rPr lang="ru-RU" b="1" i="1" dirty="0" smtClean="0"/>
              <a:t>Плевной» </a:t>
            </a:r>
            <a:r>
              <a:rPr lang="ru-RU" b="1" i="1" dirty="0"/>
              <a:t>1877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0334" y="5229200"/>
            <a:ext cx="358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</a:t>
            </a:r>
            <a:r>
              <a:rPr lang="ru-RU" dirty="0"/>
              <a:t>военных </a:t>
            </a:r>
            <a:r>
              <a:rPr lang="ru-RU" dirty="0" smtClean="0"/>
              <a:t>действий)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9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617" y="188640"/>
            <a:ext cx="4389870" cy="25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Фиюза\Documents\Крещение князя Владимира в Корсуни. Исторический жан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4408"/>
            <a:ext cx="2373842" cy="31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7770" y="5957172"/>
            <a:ext cx="23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«Крещение </a:t>
            </a:r>
            <a:r>
              <a:rPr lang="ru-RU" b="1" i="1" dirty="0">
                <a:solidFill>
                  <a:schemeClr val="bg1"/>
                </a:solidFill>
              </a:rPr>
              <a:t>князя </a:t>
            </a:r>
            <a:r>
              <a:rPr lang="ru-RU" b="1" i="1" dirty="0" smtClean="0">
                <a:solidFill>
                  <a:schemeClr val="bg1"/>
                </a:solidFill>
              </a:rPr>
              <a:t>Владимира» </a:t>
            </a:r>
          </a:p>
        </p:txBody>
      </p:sp>
      <p:pic>
        <p:nvPicPr>
          <p:cNvPr id="4" name="Picture 4" descr="TMP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23" y="3498219"/>
            <a:ext cx="4916541" cy="31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424" y="6182659"/>
            <a:ext cx="487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«Посещение царевной женского монастыря»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395714"/>
            <a:ext cx="289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«Утро стрелецкой казни»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064" y="275724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982888"/>
            <a:ext cx="398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</a:t>
            </a:r>
            <a:r>
              <a:rPr lang="ru-RU" dirty="0"/>
              <a:t>исторических </a:t>
            </a:r>
            <a:r>
              <a:rPr lang="ru-RU" dirty="0" smtClean="0"/>
              <a:t>событий)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131" y="207631"/>
            <a:ext cx="4412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жанр изобразительного искусства, посвященный знаменательным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событиям прошлого и настоящего.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23" y="186409"/>
            <a:ext cx="225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Исторический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43" y="32214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                                    — жанр изобразительного искусства, изображающий морской вид,</a:t>
            </a:r>
          </a:p>
          <a:p>
            <a:pPr algn="ctr"/>
            <a:r>
              <a:rPr lang="ru-RU" sz="2400" b="1" i="1" dirty="0" smtClean="0"/>
              <a:t> а также сцену морского сражения или</a:t>
            </a:r>
          </a:p>
          <a:p>
            <a:pPr algn="ctr"/>
            <a:r>
              <a:rPr lang="ru-RU" sz="2400" b="1" i="1" dirty="0" smtClean="0"/>
              <a:t> иные события, происходящие на море. </a:t>
            </a:r>
          </a:p>
        </p:txBody>
      </p:sp>
      <p:pic>
        <p:nvPicPr>
          <p:cNvPr id="1026" name="Picture 2" descr="C:\Users\Фиюза\Documents\Бой парохода Веста. Марин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43" y="2780929"/>
            <a:ext cx="6947587" cy="38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534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Марина (</a:t>
            </a:r>
            <a:r>
              <a:rPr lang="ru-RU" sz="2400" b="1" i="1" dirty="0" smtClean="0">
                <a:solidFill>
                  <a:srgbClr val="0070C0"/>
                </a:solidFill>
              </a:rPr>
              <a:t>морской</a:t>
            </a:r>
            <a:r>
              <a:rPr lang="ru-RU" b="1" i="1" dirty="0">
                <a:solidFill>
                  <a:srgbClr val="0070C0"/>
                </a:solidFill>
              </a:rPr>
              <a:t>)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4670"/>
            <a:ext cx="2349381" cy="31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937" y="6237312"/>
            <a:ext cx="251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«Бой </a:t>
            </a:r>
            <a:r>
              <a:rPr lang="ru-RU" b="1" i="1" dirty="0">
                <a:solidFill>
                  <a:schemeClr val="bg1"/>
                </a:solidFill>
              </a:rPr>
              <a:t>парохода </a:t>
            </a:r>
            <a:r>
              <a:rPr lang="ru-RU" b="1" i="1" dirty="0" smtClean="0">
                <a:solidFill>
                  <a:schemeClr val="bg1"/>
                </a:solidFill>
              </a:rPr>
              <a:t>Веста»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621" y="2235733"/>
            <a:ext cx="523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Является разновидностью пейзажа.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973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073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</a:t>
            </a:r>
          </a:p>
          <a:p>
            <a:r>
              <a:rPr lang="ru-RU" sz="2400" b="1" dirty="0"/>
              <a:t>Повседневный труд людской</a:t>
            </a:r>
          </a:p>
          <a:p>
            <a:r>
              <a:rPr lang="ru-RU" sz="2400" b="1" dirty="0"/>
              <a:t>За прилавком в магазине</a:t>
            </a:r>
          </a:p>
          <a:p>
            <a:r>
              <a:rPr lang="ru-RU" sz="2400" b="1" dirty="0"/>
              <a:t>Или в швейной мастерской,</a:t>
            </a:r>
          </a:p>
          <a:p>
            <a:r>
              <a:rPr lang="ru-RU" sz="2400" b="1" dirty="0"/>
              <a:t>На заводе или в школе,</a:t>
            </a:r>
          </a:p>
          <a:p>
            <a:r>
              <a:rPr lang="ru-RU" sz="2400" b="1" dirty="0"/>
              <a:t>Это навсегда усвой –</a:t>
            </a:r>
          </a:p>
          <a:p>
            <a:r>
              <a:rPr lang="ru-RU" sz="2400" b="1" dirty="0"/>
              <a:t>Жанр картины </a:t>
            </a:r>
            <a:r>
              <a:rPr lang="ru-RU" sz="2400" b="1" dirty="0" smtClean="0"/>
              <a:t>- …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262673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бытовой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C:\Users\Фиюза\Documents\В отпуске. Бытовой жанр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5509"/>
            <a:ext cx="4464496" cy="29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951" y="339440"/>
            <a:ext cx="279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7242" y="2836456"/>
            <a:ext cx="295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i="1" dirty="0" smtClean="0">
                <a:solidFill>
                  <a:schemeClr val="bg1"/>
                </a:solidFill>
              </a:rPr>
              <a:t>Мастерская художника»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4452" y="616483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«В отпуске»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47" name="Picture 7" descr="C:\Users\Фиюза\Documents\Молодая девушка с кувшином. Бытовой жан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242" y="3339651"/>
            <a:ext cx="2885709" cy="31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5900422"/>
            <a:ext cx="2216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«Молодая </a:t>
            </a:r>
            <a:r>
              <a:rPr lang="ru-RU" b="1" i="1" dirty="0">
                <a:solidFill>
                  <a:schemeClr val="bg1"/>
                </a:solidFill>
              </a:rPr>
              <a:t>девушка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 кувшином»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2726" y="3088395"/>
            <a:ext cx="3271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жизни  людей)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0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9289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</a:rPr>
              <a:t>АНИМАЛИСТИЧЕСКИЙ жанр. 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880" y="2268059"/>
            <a:ext cx="3192767" cy="42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Фиюза\Documents\Пятнистый конь. Анималистический жан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4377"/>
            <a:ext cx="3888432" cy="28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Если видишь на картине</a:t>
            </a:r>
          </a:p>
          <a:p>
            <a:r>
              <a:rPr lang="ru-RU" sz="2400" b="1" i="1" dirty="0"/>
              <a:t>Нарисован слон,</a:t>
            </a:r>
          </a:p>
          <a:p>
            <a:r>
              <a:rPr lang="ru-RU" sz="2400" b="1" i="1" dirty="0"/>
              <a:t>Крокодил, жираф, горилла,</a:t>
            </a:r>
          </a:p>
          <a:p>
            <a:r>
              <a:rPr lang="ru-RU" sz="2400" b="1" i="1" dirty="0"/>
              <a:t>Кошка, иль питон,</a:t>
            </a:r>
          </a:p>
          <a:p>
            <a:r>
              <a:rPr lang="ru-RU" sz="2400" b="1" i="1" dirty="0"/>
              <a:t>Или звери Аргентины,</a:t>
            </a:r>
          </a:p>
          <a:p>
            <a:r>
              <a:rPr lang="ru-RU" sz="2400" b="1" i="1" dirty="0"/>
              <a:t>Иль пингвин Арктический,</a:t>
            </a:r>
          </a:p>
          <a:p>
            <a:r>
              <a:rPr lang="ru-RU" sz="2400" b="1" i="1" dirty="0"/>
              <a:t>Значит, жанр такой картины –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Анималистический.</a:t>
            </a:r>
          </a:p>
        </p:txBody>
      </p:sp>
      <p:pic>
        <p:nvPicPr>
          <p:cNvPr id="5123" name="Picture 3" descr="C:\Users\Фиюза\Documents\Молодой тигр, играющий со своей матерью. Анималистический жан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994" y="321895"/>
            <a:ext cx="3871654" cy="25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6155210"/>
            <a:ext cx="222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«Пятнистый конь»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8567" y="389242"/>
            <a:ext cx="428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«Молодой </a:t>
            </a:r>
            <a:r>
              <a:rPr lang="ru-RU" b="1" i="1" dirty="0">
                <a:solidFill>
                  <a:schemeClr val="bg1"/>
                </a:solidFill>
              </a:rPr>
              <a:t>тигр, играющий со своей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матерью»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355793"/>
            <a:ext cx="26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животных)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6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724" y="1105454"/>
            <a:ext cx="37837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22466"/>
            <a:ext cx="5359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Василий Алексеевич </a:t>
            </a:r>
            <a:r>
              <a:rPr lang="ru-RU" sz="3200" b="1" dirty="0" err="1" smtClean="0">
                <a:solidFill>
                  <a:srgbClr val="0000CC"/>
                </a:solidFill>
              </a:rPr>
              <a:t>Ватагин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165304"/>
            <a:ext cx="642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</a:rPr>
              <a:t>художник-анималист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5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68" y="167515"/>
            <a:ext cx="4275922" cy="3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601689" cy="3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4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4675681" cy="40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493" y="980728"/>
            <a:ext cx="3252421" cy="25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960" y="3951022"/>
            <a:ext cx="3253082" cy="25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16033"/>
            <a:ext cx="60694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Птицы и </a:t>
            </a:r>
            <a:r>
              <a:rPr lang="ru-RU" sz="3200" b="1" dirty="0" smtClean="0">
                <a:solidFill>
                  <a:srgbClr val="0000CC"/>
                </a:solidFill>
              </a:rPr>
              <a:t>звери Василия </a:t>
            </a:r>
            <a:r>
              <a:rPr lang="ru-RU" sz="3200" b="1" dirty="0" err="1">
                <a:solidFill>
                  <a:srgbClr val="0000CC"/>
                </a:solidFill>
              </a:rPr>
              <a:t>Ватагина</a:t>
            </a:r>
            <a:endParaRPr lang="ru-RU" sz="3200" b="1" dirty="0">
              <a:solidFill>
                <a:srgbClr val="0000CC"/>
              </a:solidFill>
            </a:endParaRPr>
          </a:p>
          <a:p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541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3261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507342" cy="28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473" y="332656"/>
            <a:ext cx="31496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23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52" y="332656"/>
            <a:ext cx="887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отнесем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представленное изображение?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9253" y="5736250"/>
            <a:ext cx="244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«Живопись»</a:t>
            </a:r>
            <a:endParaRPr lang="ru-RU" sz="3200" b="1" dirty="0"/>
          </a:p>
        </p:txBody>
      </p:sp>
      <p:pic>
        <p:nvPicPr>
          <p:cNvPr id="8194" name="Picture 2" descr="C:\Users\Фиюза\Documents\Натюрморт. Живопись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453" y="1556792"/>
            <a:ext cx="34521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434" y="632102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(работа выполненная в цвете, красками, на плоскости)</a:t>
            </a:r>
          </a:p>
        </p:txBody>
      </p:sp>
    </p:spTree>
    <p:extLst>
      <p:ext uri="{BB962C8B-B14F-4D97-AF65-F5344CB8AC3E}">
        <p14:creationId xmlns:p14="http://schemas.microsoft.com/office/powerpoint/2010/main" xmlns="" val="10435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375" y="2780928"/>
            <a:ext cx="258134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658" y="1688518"/>
            <a:ext cx="2592288" cy="34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4557"/>
            <a:ext cx="2550140" cy="354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Мультфильм </a:t>
            </a:r>
            <a:r>
              <a:rPr lang="ru-RU" sz="3200" b="1" dirty="0">
                <a:solidFill>
                  <a:srgbClr val="0000CC"/>
                </a:solidFill>
              </a:rPr>
              <a:t>«</a:t>
            </a:r>
            <a:r>
              <a:rPr lang="ru-RU" sz="3200" b="1" dirty="0" err="1">
                <a:solidFill>
                  <a:srgbClr val="0000CC"/>
                </a:solidFill>
              </a:rPr>
              <a:t>Маугли</a:t>
            </a:r>
            <a:r>
              <a:rPr lang="ru-RU" sz="3200" b="1" dirty="0">
                <a:solidFill>
                  <a:srgbClr val="0000CC"/>
                </a:solidFill>
              </a:rPr>
              <a:t>».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Иллюстрировал художник-анималист </a:t>
            </a:r>
            <a:r>
              <a:rPr lang="ru-RU" sz="3200" b="1" dirty="0" err="1">
                <a:solidFill>
                  <a:srgbClr val="0000CC"/>
                </a:solidFill>
              </a:rPr>
              <a:t>В.Ватагин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4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8" y="836712"/>
            <a:ext cx="530671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ag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5986"/>
            <a:ext cx="4100450" cy="27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Мир животных величественный и гордый.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96856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697045"/>
              </p:ext>
            </p:extLst>
          </p:nvPr>
        </p:nvGraphicFramePr>
        <p:xfrm>
          <a:off x="899592" y="6500817"/>
          <a:ext cx="3106432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43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err="1">
                          <a:effectLst/>
                        </a:rPr>
                        <a:t>Ватагин</a:t>
                      </a:r>
                      <a:r>
                        <a:rPr lang="ru-RU" sz="1600" dirty="0">
                          <a:effectLst/>
                        </a:rPr>
                        <a:t>. Бегемот. Карандаш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4029702"/>
              </p:ext>
            </p:extLst>
          </p:nvPr>
        </p:nvGraphicFramePr>
        <p:xfrm>
          <a:off x="4716016" y="3767458"/>
          <a:ext cx="3465513" cy="309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5513"/>
              </a:tblGrid>
              <a:tr h="309054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err="1">
                          <a:effectLst/>
                        </a:rPr>
                        <a:t>Ватагин</a:t>
                      </a:r>
                      <a:r>
                        <a:rPr lang="ru-RU" sz="1600" dirty="0">
                          <a:effectLst/>
                        </a:rPr>
                        <a:t>. Пантера. Тушь, перо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3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632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05141"/>
            <a:ext cx="3083396" cy="308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01941"/>
            <a:ext cx="22288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43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693" y="179784"/>
            <a:ext cx="28691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2" y="260648"/>
            <a:ext cx="2160240" cy="282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2" y="3767948"/>
            <a:ext cx="2160240" cy="28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973" y="4178562"/>
            <a:ext cx="3449674" cy="2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6195"/>
            <a:ext cx="3686365" cy="37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443761" cy="551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9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070" y="154309"/>
            <a:ext cx="4490178" cy="658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9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072" y="4068432"/>
            <a:ext cx="3422829" cy="27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136"/>
            <a:ext cx="4680520" cy="643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657" y="146775"/>
            <a:ext cx="3035220" cy="36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3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2136" y="1758131"/>
            <a:ext cx="6279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РЕБЯТА!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8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49" y="4046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отнесем эти изображения?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91" y="508437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«Графика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Фиюза\Documents\Ван Гог Скорбь Граф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12767"/>
            <a:ext cx="3114589" cy="4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35777" y="5759768"/>
            <a:ext cx="191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Ван Гог </a:t>
            </a:r>
            <a:r>
              <a:rPr lang="ru-RU" dirty="0" smtClean="0"/>
              <a:t> «Скорбь»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0334"/>
            <a:ext cx="4565852" cy="299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396" y="5759768"/>
            <a:ext cx="490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(работа выполненная линиями, штрихами, на плоскости без красок)</a:t>
            </a:r>
          </a:p>
        </p:txBody>
      </p:sp>
    </p:spTree>
    <p:extLst>
      <p:ext uri="{BB962C8B-B14F-4D97-AF65-F5344CB8AC3E}">
        <p14:creationId xmlns:p14="http://schemas.microsoft.com/office/powerpoint/2010/main" xmlns="" val="24482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отнесем эти представленные изображения?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580529"/>
            <a:ext cx="2852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«Архитектура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3074" name="Picture 2" descr="C:\Users\Фиюза\Documents\Софийский собор. Архитек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14" y="2312381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Фиюза\Documents\Манежная площадб. Москва. Архитекту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143"/>
            <a:ext cx="2880319" cy="44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16530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(искусство создавать здания, сооружения, комплекс сооружений)</a:t>
            </a:r>
          </a:p>
        </p:txBody>
      </p:sp>
    </p:spTree>
    <p:extLst>
      <p:ext uri="{BB962C8B-B14F-4D97-AF65-F5344CB8AC3E}">
        <p14:creationId xmlns:p14="http://schemas.microsoft.com/office/powerpoint/2010/main" xmlns="" val="30791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</a:t>
            </a:r>
            <a:r>
              <a:rPr lang="ru-RU" sz="2400" b="1" smtClean="0">
                <a:solidFill>
                  <a:srgbClr val="0000CC"/>
                </a:solidFill>
              </a:rPr>
              <a:t>отнесем эти изображения?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133" y="5593515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«Скульптура</a:t>
            </a:r>
            <a:r>
              <a:rPr lang="ru-RU" sz="3200" b="1" dirty="0" smtClean="0"/>
              <a:t>» </a:t>
            </a:r>
            <a:endParaRPr lang="ru-RU" sz="3200" b="1" dirty="0"/>
          </a:p>
        </p:txBody>
      </p:sp>
      <p:pic>
        <p:nvPicPr>
          <p:cNvPr id="4098" name="Picture 2" descr="C:\Users\Фиюза\Documents\Самый знаменитый памятник Петру 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310" y="1419595"/>
            <a:ext cx="2552944" cy="34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601"/>
            <a:ext cx="2510878" cy="342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Фиюза\Documents\Мыслитель (Роден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641" y="1432098"/>
            <a:ext cx="2632602" cy="3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9634" y="487857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Самый знаменитый памятник Петру 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648" y="4879227"/>
            <a:ext cx="23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«Мыслитель»  </a:t>
            </a:r>
            <a:r>
              <a:rPr lang="ru-RU" dirty="0"/>
              <a:t>(Роден)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632" y="4889295"/>
            <a:ext cx="262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«Рабочий </a:t>
            </a:r>
            <a:r>
              <a:rPr lang="ru-RU" dirty="0"/>
              <a:t>и </a:t>
            </a:r>
            <a:r>
              <a:rPr lang="ru-RU" dirty="0" smtClean="0"/>
              <a:t>колхозница»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13399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(работа выполненная в объеме путем высекания, лепки, отливки)</a:t>
            </a:r>
          </a:p>
        </p:txBody>
      </p:sp>
    </p:spTree>
    <p:extLst>
      <p:ext uri="{BB962C8B-B14F-4D97-AF65-F5344CB8AC3E}">
        <p14:creationId xmlns:p14="http://schemas.microsoft.com/office/powerpoint/2010/main" xmlns="" val="9305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2" y="190231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Жанр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200" i="1" dirty="0"/>
              <a:t>– </a:t>
            </a:r>
            <a:r>
              <a:rPr lang="ru-RU" sz="3200" b="1" i="1" dirty="0"/>
              <a:t>это несколько особенных признаков, присущих произведениям искусства, по которым мы отличаем одни из них от других. И  в зависимости от того, что изображено на картине, можно </a:t>
            </a:r>
            <a:r>
              <a:rPr lang="ru-RU" sz="3200" b="1" i="1" dirty="0" smtClean="0"/>
              <a:t>определить </a:t>
            </a:r>
            <a:r>
              <a:rPr lang="ru-RU" sz="3200" b="1" i="1" dirty="0"/>
              <a:t>ее жанр.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668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873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</a:t>
            </a:r>
          </a:p>
          <a:p>
            <a:r>
              <a:rPr lang="ru-RU" sz="2400" b="1" dirty="0"/>
              <a:t>Нарисована река,</a:t>
            </a:r>
          </a:p>
          <a:p>
            <a:r>
              <a:rPr lang="ru-RU" sz="2400" b="1" dirty="0"/>
              <a:t>Или ель и белый иней,</a:t>
            </a:r>
          </a:p>
          <a:p>
            <a:r>
              <a:rPr lang="ru-RU" sz="2400" b="1" dirty="0"/>
              <a:t>Или сад и облака,</a:t>
            </a:r>
          </a:p>
          <a:p>
            <a:r>
              <a:rPr lang="ru-RU" sz="2400" b="1" dirty="0"/>
              <a:t>Или снежная равнина, </a:t>
            </a:r>
          </a:p>
          <a:p>
            <a:r>
              <a:rPr lang="ru-RU" sz="2400" b="1" dirty="0"/>
              <a:t>Или поле и шалаш, </a:t>
            </a:r>
          </a:p>
          <a:p>
            <a:r>
              <a:rPr lang="ru-RU" sz="2400" b="1" dirty="0"/>
              <a:t>Обязательно картина </a:t>
            </a:r>
            <a:r>
              <a:rPr lang="ru-RU" sz="2400" b="1" dirty="0" smtClean="0"/>
              <a:t>называется …</a:t>
            </a:r>
            <a:endParaRPr lang="ru-RU" sz="2400" b="1" dirty="0"/>
          </a:p>
        </p:txBody>
      </p:sp>
      <p:pic>
        <p:nvPicPr>
          <p:cNvPr id="1026" name="Picture 2" descr="C:\Users\Фиюза\Desktop\Рожь Иван Шишкин 1878 Пейз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620688"/>
            <a:ext cx="4839371" cy="27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44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85" y="3957650"/>
            <a:ext cx="3132567" cy="235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5314" y="3041999"/>
            <a:ext cx="137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пейзаж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7" y="3510987"/>
            <a:ext cx="260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природы)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0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582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</a:t>
            </a:r>
          </a:p>
          <a:p>
            <a:r>
              <a:rPr lang="ru-RU" sz="2400" b="1" dirty="0"/>
              <a:t>Чашку кофе на столе, </a:t>
            </a:r>
          </a:p>
          <a:p>
            <a:r>
              <a:rPr lang="ru-RU" sz="2400" b="1" dirty="0"/>
              <a:t>Или морс в большом графине,</a:t>
            </a:r>
          </a:p>
          <a:p>
            <a:r>
              <a:rPr lang="ru-RU" sz="2400" b="1" dirty="0"/>
              <a:t>Или розу в хрустале, </a:t>
            </a:r>
          </a:p>
          <a:p>
            <a:r>
              <a:rPr lang="ru-RU" sz="2400" b="1" dirty="0"/>
              <a:t>Или бронзовую вазу,</a:t>
            </a:r>
          </a:p>
          <a:p>
            <a:r>
              <a:rPr lang="ru-RU" sz="2400" b="1" dirty="0"/>
              <a:t>Или грушу, или торт,</a:t>
            </a:r>
          </a:p>
          <a:p>
            <a:r>
              <a:rPr lang="ru-RU" sz="2400" b="1" dirty="0"/>
              <a:t>Или все предметы сразу,</a:t>
            </a:r>
          </a:p>
          <a:p>
            <a:r>
              <a:rPr lang="ru-RU" sz="2400" b="1" dirty="0"/>
              <a:t>Знай, что это – 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pic>
        <p:nvPicPr>
          <p:cNvPr id="6146" name="Picture 2" descr="C:\Users\Фиюза\Documents\Клубника. Натюрморт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8173"/>
            <a:ext cx="3073981" cy="25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Фиюза\Documents\Натюрморт. Живопись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447" y="255826"/>
            <a:ext cx="2507490" cy="29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84729"/>
            <a:ext cx="2952328" cy="25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1466" y="2803325"/>
            <a:ext cx="201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натюрморт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Фиюза\Documents\Греческая скрипка. Натюрмор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98" y="3789041"/>
            <a:ext cx="2162967" cy="26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396874"/>
            <a:ext cx="228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«Греческая скрипка»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0168" y="3419709"/>
            <a:ext cx="5919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 </a:t>
            </a:r>
            <a:r>
              <a:rPr lang="ru-RU" dirty="0"/>
              <a:t>изображение предметов: цветов, дичи, </a:t>
            </a:r>
            <a:r>
              <a:rPr lang="ru-RU" dirty="0" smtClean="0"/>
              <a:t>утвари)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7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073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видишь, что с картины</a:t>
            </a:r>
          </a:p>
          <a:p>
            <a:r>
              <a:rPr lang="ru-RU" sz="2400" b="1" dirty="0"/>
              <a:t>Смотрит кто-нибудь на нас,</a:t>
            </a:r>
          </a:p>
          <a:p>
            <a:r>
              <a:rPr lang="ru-RU" sz="2400" b="1" dirty="0"/>
              <a:t>Или принц в плаще старинном, </a:t>
            </a:r>
          </a:p>
          <a:p>
            <a:r>
              <a:rPr lang="ru-RU" sz="2400" b="1" dirty="0"/>
              <a:t>Или вроде верхолаз,</a:t>
            </a:r>
          </a:p>
          <a:p>
            <a:r>
              <a:rPr lang="ru-RU" sz="2400" b="1" dirty="0"/>
              <a:t>Летчик или балерина,</a:t>
            </a:r>
          </a:p>
          <a:p>
            <a:r>
              <a:rPr lang="ru-RU" sz="2400" b="1" dirty="0"/>
              <a:t>Или Колька, твой сосед,</a:t>
            </a:r>
          </a:p>
          <a:p>
            <a:r>
              <a:rPr lang="ru-RU" sz="2400" b="1" dirty="0"/>
              <a:t>Обязательно картина </a:t>
            </a:r>
            <a:r>
              <a:rPr lang="ru-RU" sz="2400" b="1" dirty="0" smtClean="0"/>
              <a:t>называется  …</a:t>
            </a:r>
            <a:endParaRPr lang="ru-RU" sz="2400" b="1" dirty="0"/>
          </a:p>
        </p:txBody>
      </p:sp>
      <p:pic>
        <p:nvPicPr>
          <p:cNvPr id="7170" name="Picture 2" descr="C:\Users\Фиюза\Documents\Мона Лиза. Живопись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590" y="227399"/>
            <a:ext cx="2229929" cy="33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Фиюза\Documents\Загадка. Портрет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71" y="3764900"/>
            <a:ext cx="3955937" cy="2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996062"/>
            <a:ext cx="260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портрет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173" name="Picture 5" descr="C:\Users\Фиюза\Documents\Девушка с розами. Портр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40528"/>
            <a:ext cx="2182317" cy="29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766693"/>
            <a:ext cx="228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«Девушка </a:t>
            </a:r>
            <a:r>
              <a:rPr lang="ru-RU" b="1" i="1" dirty="0"/>
              <a:t>с </a:t>
            </a:r>
            <a:r>
              <a:rPr lang="ru-RU" b="1" i="1" dirty="0" smtClean="0"/>
              <a:t>розами»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1824" y="6166425"/>
            <a:ext cx="124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«Загадка»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9029" y="3226894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Мона</a:t>
            </a:r>
            <a:r>
              <a:rPr lang="ru-RU" b="1" i="1" dirty="0" smtClean="0">
                <a:solidFill>
                  <a:schemeClr val="bg1"/>
                </a:solidFill>
              </a:rPr>
              <a:t> Лиза»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897" y="3356828"/>
            <a:ext cx="266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человека)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1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586</Words>
  <Application>Microsoft Office PowerPoint</Application>
  <PresentationFormat>Экран (4:3)</PresentationFormat>
  <Paragraphs>119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«Виды и жанры изобразительного искусства»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«Виды и жанры изобразительного искусства»</dc:title>
  <dc:creator>Фиюза</dc:creator>
  <cp:lastModifiedBy>revaz</cp:lastModifiedBy>
  <cp:revision>54</cp:revision>
  <dcterms:created xsi:type="dcterms:W3CDTF">2011-03-09T20:13:36Z</dcterms:created>
  <dcterms:modified xsi:type="dcterms:W3CDTF">2012-03-30T14:06:04Z</dcterms:modified>
</cp:coreProperties>
</file>