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8" r:id="rId11"/>
    <p:sldId id="270" r:id="rId12"/>
    <p:sldId id="269" r:id="rId13"/>
    <p:sldId id="271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5" autoAdjust="0"/>
    <p:restoredTop sz="95027" autoAdjust="0"/>
  </p:normalViewPr>
  <p:slideViewPr>
    <p:cSldViewPr>
      <p:cViewPr>
        <p:scale>
          <a:sx n="100" d="100"/>
          <a:sy n="100" d="100"/>
        </p:scale>
        <p:origin x="-1689" y="-1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59BF3F8-9A96-445E-8C26-707AC71A4D63}" type="datetimeFigureOut">
              <a:rPr lang="ru-RU"/>
              <a:pPr>
                <a:defRPr/>
              </a:pPr>
              <a:t>26.04.2012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A8A2D92-0562-4BCF-BFE6-7F019DE49A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40EF82-18CB-4FE2-A97C-7206E850F96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EBD76-59D9-40CC-B120-D145EEDB3423}" type="datetimeFigureOut">
              <a:rPr lang="ru-RU"/>
              <a:pPr>
                <a:defRPr/>
              </a:pPr>
              <a:t>26.04.2012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D9254-D46A-4AF3-AC02-611B0B264B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8627E-0815-43B9-B5AE-C5B903EFFA95}" type="datetimeFigureOut">
              <a:rPr lang="ru-RU"/>
              <a:pPr>
                <a:defRPr/>
              </a:pPr>
              <a:t>26.04.2012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466B6-5015-4826-B187-01E6B47498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A50A5-6F47-4159-AA40-C949581BAD3E}" type="datetimeFigureOut">
              <a:rPr lang="ru-RU"/>
              <a:pPr>
                <a:defRPr/>
              </a:pPr>
              <a:t>26.04.2012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6163B-DC55-43FF-820D-DA0D7572EB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D90B7-F8AF-4047-BAD8-90D391DE28AE}" type="datetimeFigureOut">
              <a:rPr lang="ru-RU"/>
              <a:pPr>
                <a:defRPr/>
              </a:pPr>
              <a:t>26.04.2012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CF9CD-778D-4A52-9C11-57174D7A60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3C2B9-7AB6-43A7-8E8B-A70726F2D1A6}" type="datetimeFigureOut">
              <a:rPr lang="ru-RU"/>
              <a:pPr>
                <a:defRPr/>
              </a:pPr>
              <a:t>26.04.2012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62A9D-67E4-4CAC-9E07-6771D0B8B8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F36E5-72D3-486A-8C90-DAA2E0907D9A}" type="datetimeFigureOut">
              <a:rPr lang="ru-RU"/>
              <a:pPr>
                <a:defRPr/>
              </a:pPr>
              <a:t>26.04.2012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D3F89-4C7B-4FBC-A8D8-6B9446A33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0DCE6-D5A2-4EC6-BDFF-7AE19666F9E2}" type="datetimeFigureOut">
              <a:rPr lang="ru-RU"/>
              <a:pPr>
                <a:defRPr/>
              </a:pPr>
              <a:t>26.04.2012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9ABCE-C70C-4F35-8851-34FA800222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7BB96-D5A8-4545-BAE8-BC97893D4E9A}" type="datetimeFigureOut">
              <a:rPr lang="ru-RU"/>
              <a:pPr>
                <a:defRPr/>
              </a:pPr>
              <a:t>26.04.2012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4BD77-DB75-4EB0-A891-AFEE1097CD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0DBBD-CD93-4546-8368-77498B46C541}" type="datetimeFigureOut">
              <a:rPr lang="ru-RU"/>
              <a:pPr>
                <a:defRPr/>
              </a:pPr>
              <a:t>26.04.2012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EBCCD-394F-47E6-A68F-A00C894C44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12A2C-77AE-46C0-80C3-DAB021B44C12}" type="datetimeFigureOut">
              <a:rPr lang="ru-RU"/>
              <a:pPr>
                <a:defRPr/>
              </a:pPr>
              <a:t>26.04.2012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A658F-9B4E-4CA3-8238-6EF55FA3EB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D68D2-E71F-49CC-9278-7A211606E496}" type="datetimeFigureOut">
              <a:rPr lang="ru-RU"/>
              <a:pPr>
                <a:defRPr/>
              </a:pPr>
              <a:t>26.04.2012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08086-56E6-430A-BCDF-EFB4CDFCE8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21C501B-1CED-42F7-8CC1-7CDC1E921989}" type="datetimeFigureOut">
              <a:rPr lang="ru-RU"/>
              <a:pPr>
                <a:defRPr/>
              </a:pPr>
              <a:t>26.04.2012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61021D6-3346-4829-BF6D-3090A5B206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918450" cy="1800225"/>
          </a:xfrm>
        </p:spPr>
        <p:txBody>
          <a:bodyPr/>
          <a:lstStyle/>
          <a:p>
            <a:pPr algn="l" eaLnBrk="1" hangingPunct="1"/>
            <a:r>
              <a:rPr lang="ru-RU" sz="2000" b="1" smtClean="0">
                <a:solidFill>
                  <a:srgbClr val="FF0000"/>
                </a:solidFill>
              </a:rPr>
              <a:t/>
            </a:r>
            <a:br>
              <a:rPr lang="ru-RU" sz="2000" b="1" smtClean="0">
                <a:solidFill>
                  <a:srgbClr val="FF0000"/>
                </a:solidFill>
              </a:rPr>
            </a:br>
            <a:r>
              <a:rPr lang="ru-RU" sz="2000" b="1" smtClean="0">
                <a:solidFill>
                  <a:srgbClr val="FF0000"/>
                </a:solidFill>
              </a:rPr>
              <a:t/>
            </a:r>
            <a:br>
              <a:rPr lang="ru-RU" sz="2000" b="1" smtClean="0">
                <a:solidFill>
                  <a:srgbClr val="FF0000"/>
                </a:solidFill>
              </a:rPr>
            </a:br>
            <a:r>
              <a:rPr lang="ru-RU" sz="2000" b="1" smtClean="0">
                <a:solidFill>
                  <a:srgbClr val="FF0000"/>
                </a:solidFill>
              </a:rPr>
              <a:t/>
            </a:r>
            <a:br>
              <a:rPr lang="ru-RU" sz="2000" b="1" smtClean="0">
                <a:solidFill>
                  <a:srgbClr val="FF0000"/>
                </a:solidFill>
              </a:rPr>
            </a:br>
            <a:r>
              <a:rPr lang="ru-RU" sz="2000" b="1" smtClean="0">
                <a:solidFill>
                  <a:srgbClr val="FF0000"/>
                </a:solidFill>
              </a:rPr>
              <a:t>ФЕСТИВАЛЬ ПЕДАГОГИЧЕСКИХ ИДЕЙ  «Открытый урок» 2011/2012</a:t>
            </a:r>
            <a:r>
              <a:rPr lang="ru-RU" sz="1800" smtClean="0">
                <a:solidFill>
                  <a:srgbClr val="FF0000"/>
                </a:solidFill>
              </a:rPr>
              <a:t/>
            </a:r>
            <a:br>
              <a:rPr lang="ru-RU" sz="1800" smtClean="0">
                <a:solidFill>
                  <a:srgbClr val="FF0000"/>
                </a:solidFill>
              </a:rPr>
            </a:br>
            <a:r>
              <a:rPr lang="ru-RU" sz="1800" b="1" smtClean="0">
                <a:solidFill>
                  <a:schemeClr val="tx2"/>
                </a:solidFill>
              </a:rPr>
              <a:t> </a:t>
            </a:r>
            <a:r>
              <a:rPr lang="ru-RU" sz="1800" smtClean="0">
                <a:solidFill>
                  <a:schemeClr val="tx2"/>
                </a:solidFill>
              </a:rPr>
              <a:t/>
            </a:r>
            <a:br>
              <a:rPr lang="ru-RU" sz="1800" smtClean="0">
                <a:solidFill>
                  <a:schemeClr val="tx2"/>
                </a:solidFill>
              </a:rPr>
            </a:br>
            <a:r>
              <a:rPr lang="ru-RU" sz="1800" smtClean="0">
                <a:solidFill>
                  <a:schemeClr val="tx2"/>
                </a:solidFill>
              </a:rPr>
              <a:t>Тема: </a:t>
            </a:r>
            <a:r>
              <a:rPr lang="ru-RU" sz="1800" b="1" smtClean="0">
                <a:solidFill>
                  <a:schemeClr val="tx2"/>
                </a:solidFill>
              </a:rPr>
              <a:t>Орфограммы русского языка в корне слова/</a:t>
            </a:r>
            <a:r>
              <a:rPr lang="ru-RU" sz="1800" smtClean="0">
                <a:solidFill>
                  <a:schemeClr val="tx2"/>
                </a:solidFill>
              </a:rPr>
              <a:t> </a:t>
            </a:r>
            <a:r>
              <a:rPr lang="ru-RU" sz="1800" b="1" smtClean="0">
                <a:solidFill>
                  <a:schemeClr val="tx2"/>
                </a:solidFill>
              </a:rPr>
              <a:t>3 класс</a:t>
            </a:r>
            <a:r>
              <a:rPr lang="ru-RU" sz="1800" smtClean="0">
                <a:solidFill>
                  <a:schemeClr val="tx2"/>
                </a:solidFill>
              </a:rPr>
              <a:t/>
            </a:r>
            <a:br>
              <a:rPr lang="ru-RU" sz="1800" smtClean="0">
                <a:solidFill>
                  <a:schemeClr val="tx2"/>
                </a:solidFill>
              </a:rPr>
            </a:br>
            <a:r>
              <a:rPr lang="ru-RU" sz="1800" smtClean="0">
                <a:solidFill>
                  <a:schemeClr val="tx2"/>
                </a:solidFill>
              </a:rPr>
              <a:t>Автор:</a:t>
            </a:r>
            <a:r>
              <a:rPr lang="ru-RU" sz="1800" b="1" smtClean="0">
                <a:solidFill>
                  <a:schemeClr val="tx2"/>
                </a:solidFill>
              </a:rPr>
              <a:t> Семенова В.М.</a:t>
            </a:r>
            <a:r>
              <a:rPr lang="ru-RU" sz="1800" smtClean="0">
                <a:solidFill>
                  <a:schemeClr val="tx2"/>
                </a:solidFill>
              </a:rPr>
              <a:t> </a:t>
            </a:r>
            <a:r>
              <a:rPr lang="ru-RU" sz="1700" smtClean="0">
                <a:solidFill>
                  <a:schemeClr val="tx2"/>
                </a:solidFill>
              </a:rPr>
              <a:t>заслуженный  учитель России, учитель  начальных</a:t>
            </a:r>
            <a:r>
              <a:rPr lang="ru-RU" sz="170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ru-RU" sz="1700" smtClean="0">
                <a:solidFill>
                  <a:schemeClr val="tx2"/>
                </a:solidFill>
              </a:rPr>
              <a:t>классов</a:t>
            </a:r>
            <a:r>
              <a:rPr lang="ru-RU" sz="1800" smtClean="0">
                <a:solidFill>
                  <a:schemeClr val="tx2"/>
                </a:solidFill>
              </a:rPr>
              <a:t/>
            </a:r>
            <a:br>
              <a:rPr lang="ru-RU" sz="1800" smtClean="0">
                <a:solidFill>
                  <a:schemeClr val="tx2"/>
                </a:solidFill>
              </a:rPr>
            </a:br>
            <a:r>
              <a:rPr lang="ru-RU" sz="1800" smtClean="0">
                <a:solidFill>
                  <a:schemeClr val="tx2"/>
                </a:solidFill>
              </a:rPr>
              <a:t> </a:t>
            </a:r>
            <a:br>
              <a:rPr lang="ru-RU" sz="1800" smtClean="0">
                <a:solidFill>
                  <a:schemeClr val="tx2"/>
                </a:solidFill>
              </a:rPr>
            </a:br>
            <a:endParaRPr lang="ru-RU" sz="1800" smtClean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088" y="5084763"/>
            <a:ext cx="7993062" cy="1152525"/>
          </a:xfrm>
        </p:spPr>
        <p:txBody>
          <a:bodyPr rtlCol="0">
            <a:normAutofit fontScale="3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 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>
                <a:solidFill>
                  <a:schemeClr val="tx2"/>
                </a:solidFill>
              </a:rPr>
              <a:t>ДЕПАРТАМЕНТ ОБРАЗОВАНИЯ ГОРОДА  МОСКВЫ</a:t>
            </a:r>
            <a:endParaRPr lang="ru-RU" dirty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chemeClr val="tx2"/>
                </a:solidFill>
              </a:rPr>
              <a:t>Северо-Западное окружное  управление образования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chemeClr val="tx2"/>
                </a:solidFill>
              </a:rPr>
              <a:t>Государственное образовательное учреждение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>
                <a:solidFill>
                  <a:schemeClr val="tx2"/>
                </a:solidFill>
              </a:rPr>
              <a:t>СРЕДНЯЯ ОБЩЕОБРАЗОВАТЕЛЬНАЯ ШКОЛА «ШКОЛА ЗДОРОВЬЯ»  № 1136</a:t>
            </a:r>
            <a:endParaRPr lang="ru-RU" dirty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>
                <a:solidFill>
                  <a:schemeClr val="tx2"/>
                </a:solidFill>
              </a:rPr>
              <a:t> </a:t>
            </a:r>
            <a:endParaRPr lang="ru-RU" dirty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14339" name="Picture 5" descr="Untitled-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2276475"/>
            <a:ext cx="3744912" cy="291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4578" name="Прямоугольник 4"/>
          <p:cNvSpPr>
            <a:spLocks noChangeArrowheads="1"/>
          </p:cNvSpPr>
          <p:nvPr/>
        </p:nvSpPr>
        <p:spPr bwMode="auto">
          <a:xfrm>
            <a:off x="539750" y="-79375"/>
            <a:ext cx="8353425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b="1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  <a:p>
            <a:r>
              <a:rPr lang="ru-RU" b="1">
                <a:solidFill>
                  <a:schemeClr val="tx2"/>
                </a:solidFill>
                <a:latin typeface="Calibri" pitchFamily="34" charset="0"/>
              </a:rPr>
              <a:t>Учитель: </a:t>
            </a:r>
            <a:endParaRPr lang="ru-RU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Выпишете из текста подчеркнутые слова. Проверяем. Все ли вы здесь правильно написали? Нет ли ошибок? Чтобы найти их и исправить, надо выяснить, как проверить непроизносимые согласные в слове.</a:t>
            </a:r>
          </a:p>
          <a:p>
            <a:r>
              <a:rPr lang="ru-RU">
                <a:latin typeface="Calibri" pitchFamily="34" charset="0"/>
              </a:rPr>
              <a:t> </a:t>
            </a:r>
          </a:p>
          <a:p>
            <a:r>
              <a:rPr lang="ru-RU">
                <a:latin typeface="Calibri" pitchFamily="34" charset="0"/>
              </a:rPr>
              <a:t>Итак, как вы думаете, как проверить непроизносимый согласный? Какие есть варианты?</a:t>
            </a:r>
          </a:p>
          <a:p>
            <a:r>
              <a:rPr lang="ru-RU">
                <a:latin typeface="Calibri" pitchFamily="34" charset="0"/>
              </a:rPr>
              <a:t> </a:t>
            </a:r>
          </a:p>
          <a:p>
            <a:r>
              <a:rPr lang="ru-RU" b="1">
                <a:solidFill>
                  <a:schemeClr val="tx2"/>
                </a:solidFill>
                <a:latin typeface="Calibri" pitchFamily="34" charset="0"/>
              </a:rPr>
              <a:t>Дети:</a:t>
            </a:r>
            <a:endParaRPr lang="ru-RU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Изменить форму слова: </a:t>
            </a:r>
            <a:r>
              <a:rPr lang="ru-RU" i="1">
                <a:latin typeface="Calibri" pitchFamily="34" charset="0"/>
              </a:rPr>
              <a:t>прелестная – прелестные, счастливой –счастливые.</a:t>
            </a:r>
            <a:endParaRPr lang="ru-RU">
              <a:latin typeface="Calibri" pitchFamily="34" charset="0"/>
            </a:endParaRPr>
          </a:p>
          <a:p>
            <a:r>
              <a:rPr lang="ru-RU" i="1">
                <a:latin typeface="Calibri" pitchFamily="34" charset="0"/>
              </a:rPr>
              <a:t> </a:t>
            </a:r>
            <a:endParaRPr lang="ru-RU">
              <a:latin typeface="Calibri" pitchFamily="34" charset="0"/>
            </a:endParaRPr>
          </a:p>
          <a:p>
            <a:r>
              <a:rPr lang="ru-RU" b="1">
                <a:solidFill>
                  <a:schemeClr val="tx2"/>
                </a:solidFill>
                <a:latin typeface="Calibri" pitchFamily="34" charset="0"/>
              </a:rPr>
              <a:t>Учитель:</a:t>
            </a:r>
            <a:endParaRPr lang="ru-RU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Изменилось ли слово таким образом, чтобы гласные стали произносимыми? Нет. Значит, вариант наш не подходит… какие есть соображения?</a:t>
            </a:r>
          </a:p>
          <a:p>
            <a:r>
              <a:rPr lang="ru-RU">
                <a:latin typeface="Calibri" pitchFamily="34" charset="0"/>
              </a:rPr>
              <a:t> </a:t>
            </a:r>
          </a:p>
          <a:p>
            <a:r>
              <a:rPr lang="ru-RU" b="1">
                <a:solidFill>
                  <a:schemeClr val="tx2"/>
                </a:solidFill>
                <a:latin typeface="Calibri" pitchFamily="34" charset="0"/>
              </a:rPr>
              <a:t>Дети:</a:t>
            </a:r>
            <a:endParaRPr lang="ru-RU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Подобрать однокоренное слово: </a:t>
            </a:r>
            <a:r>
              <a:rPr lang="ru-RU" i="1">
                <a:latin typeface="Calibri" pitchFamily="34" charset="0"/>
              </a:rPr>
              <a:t>прелестный – прелесть, счастливый – счастье.</a:t>
            </a: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Прямоугольник 1"/>
          <p:cNvSpPr>
            <a:spLocks noChangeArrowheads="1"/>
          </p:cNvSpPr>
          <p:nvPr/>
        </p:nvSpPr>
        <p:spPr bwMode="auto">
          <a:xfrm>
            <a:off x="1042988" y="260350"/>
            <a:ext cx="7489825" cy="646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b="1">
              <a:latin typeface="Calibri" pitchFamily="34" charset="0"/>
            </a:endParaRPr>
          </a:p>
          <a:p>
            <a:r>
              <a:rPr lang="ru-RU" b="1">
                <a:solidFill>
                  <a:schemeClr val="tx2"/>
                </a:solidFill>
                <a:latin typeface="Calibri" pitchFamily="34" charset="0"/>
              </a:rPr>
              <a:t>Учитель: </a:t>
            </a:r>
            <a:endParaRPr lang="ru-RU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Во всех ли случаях проверка получилась?</a:t>
            </a:r>
          </a:p>
          <a:p>
            <a:r>
              <a:rPr lang="ru-RU" b="1">
                <a:latin typeface="Calibri" pitchFamily="34" charset="0"/>
              </a:rPr>
              <a:t> </a:t>
            </a:r>
            <a:endParaRPr lang="ru-RU">
              <a:latin typeface="Calibri" pitchFamily="34" charset="0"/>
            </a:endParaRPr>
          </a:p>
          <a:p>
            <a:r>
              <a:rPr lang="ru-RU" b="1">
                <a:solidFill>
                  <a:schemeClr val="tx2"/>
                </a:solidFill>
                <a:latin typeface="Calibri" pitchFamily="34" charset="0"/>
              </a:rPr>
              <a:t>Дети:</a:t>
            </a:r>
            <a:endParaRPr lang="ru-RU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Нет.</a:t>
            </a:r>
          </a:p>
          <a:p>
            <a:r>
              <a:rPr lang="ru-RU" b="1">
                <a:latin typeface="Calibri" pitchFamily="34" charset="0"/>
              </a:rPr>
              <a:t> </a:t>
            </a:r>
            <a:endParaRPr lang="ru-RU">
              <a:latin typeface="Calibri" pitchFamily="34" charset="0"/>
            </a:endParaRPr>
          </a:p>
          <a:p>
            <a:r>
              <a:rPr lang="ru-RU" b="1">
                <a:solidFill>
                  <a:schemeClr val="tx2"/>
                </a:solidFill>
                <a:latin typeface="Calibri" pitchFamily="34" charset="0"/>
              </a:rPr>
              <a:t>Учитель: </a:t>
            </a:r>
            <a:endParaRPr lang="ru-RU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Значит, дело не только в подборе однокоренных слов. Требуется еще какое-то условие. Какое?</a:t>
            </a:r>
          </a:p>
          <a:p>
            <a:r>
              <a:rPr lang="ru-RU" sz="1400">
                <a:latin typeface="Calibri" pitchFamily="34" charset="0"/>
              </a:rPr>
              <a:t>(ученики затрудняются с ответом)</a:t>
            </a:r>
          </a:p>
          <a:p>
            <a:r>
              <a:rPr lang="ru-RU">
                <a:latin typeface="Calibri" pitchFamily="34" charset="0"/>
              </a:rPr>
              <a:t> </a:t>
            </a:r>
          </a:p>
          <a:p>
            <a:r>
              <a:rPr lang="ru-RU" b="1">
                <a:solidFill>
                  <a:schemeClr val="tx2"/>
                </a:solidFill>
                <a:latin typeface="Calibri" pitchFamily="34" charset="0"/>
              </a:rPr>
              <a:t>Учитель: </a:t>
            </a:r>
            <a:endParaRPr lang="ru-RU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Рассмотрите «гнездышко» родственных слов: </a:t>
            </a:r>
            <a:r>
              <a:rPr lang="ru-RU" i="1">
                <a:latin typeface="Calibri" pitchFamily="34" charset="0"/>
              </a:rPr>
              <a:t>грустный, грустинка, грусть, загрустили</a:t>
            </a:r>
            <a:r>
              <a:rPr lang="ru-RU">
                <a:latin typeface="Calibri" pitchFamily="34" charset="0"/>
              </a:rPr>
              <a:t>. </a:t>
            </a:r>
          </a:p>
          <a:p>
            <a:r>
              <a:rPr lang="ru-RU">
                <a:latin typeface="Calibri" pitchFamily="34" charset="0"/>
              </a:rPr>
              <a:t>Обратите внимание на слова: </a:t>
            </a:r>
            <a:r>
              <a:rPr lang="ru-RU" i="1">
                <a:latin typeface="Calibri" pitchFamily="34" charset="0"/>
              </a:rPr>
              <a:t>грустинка, загрустили</a:t>
            </a:r>
            <a:r>
              <a:rPr lang="ru-RU">
                <a:latin typeface="Calibri" pitchFamily="34" charset="0"/>
              </a:rPr>
              <a:t>.</a:t>
            </a:r>
          </a:p>
          <a:p>
            <a:r>
              <a:rPr lang="ru-RU">
                <a:latin typeface="Calibri" pitchFamily="34" charset="0"/>
              </a:rPr>
              <a:t>После непроизносимой согласной стоит гласная  </a:t>
            </a:r>
            <a:r>
              <a:rPr lang="ru-RU" i="1">
                <a:latin typeface="Calibri" pitchFamily="34" charset="0"/>
              </a:rPr>
              <a:t>И.</a:t>
            </a:r>
            <a:endParaRPr lang="ru-RU"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Так как же проверить непроизносимые согласные?</a:t>
            </a:r>
          </a:p>
          <a:p>
            <a:r>
              <a:rPr lang="ru-RU" b="1">
                <a:latin typeface="Calibri" pitchFamily="34" charset="0"/>
              </a:rPr>
              <a:t> </a:t>
            </a:r>
            <a:endParaRPr lang="ru-RU">
              <a:latin typeface="Calibri" pitchFamily="34" charset="0"/>
            </a:endParaRPr>
          </a:p>
          <a:p>
            <a:r>
              <a:rPr lang="ru-RU" b="1">
                <a:latin typeface="Calibri" pitchFamily="34" charset="0"/>
              </a:rPr>
              <a:t>Учитель + Дети составляют алгоритм проверки непроизносимых согласных в корне слова</a:t>
            </a:r>
            <a:endParaRPr lang="ru-RU"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 </a:t>
            </a:r>
          </a:p>
          <a:p>
            <a:r>
              <a:rPr lang="ru-RU">
                <a:solidFill>
                  <a:srgbClr val="FF0000"/>
                </a:solidFill>
                <a:latin typeface="Calibri" pitchFamily="34" charset="0"/>
              </a:rPr>
              <a:t>(приложение 9,10)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Приложения 9-10</a:t>
            </a:r>
          </a:p>
        </p:txBody>
      </p:sp>
      <p:pic>
        <p:nvPicPr>
          <p:cNvPr id="26626" name="Picture 3" descr="пр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773238"/>
            <a:ext cx="4826000" cy="321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4" descr="пр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825" y="1268413"/>
            <a:ext cx="3630613" cy="544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4" descr="пр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34063" y="1268413"/>
            <a:ext cx="3309937" cy="496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8509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/>
              <a:t/>
            </a:r>
            <a:br>
              <a:rPr lang="ru-RU" sz="1800" b="1" dirty="0"/>
            </a:br>
            <a:r>
              <a:rPr lang="ru-RU" sz="2200" b="1" dirty="0" smtClean="0">
                <a:solidFill>
                  <a:srgbClr val="FF0000"/>
                </a:solidFill>
              </a:rPr>
              <a:t>Работа </a:t>
            </a:r>
            <a:r>
              <a:rPr lang="ru-RU" sz="2200" b="1" dirty="0">
                <a:solidFill>
                  <a:srgbClr val="FF0000"/>
                </a:solidFill>
              </a:rPr>
              <a:t>по </a:t>
            </a:r>
            <a:r>
              <a:rPr lang="ru-RU" sz="2200" b="1" dirty="0" smtClean="0">
                <a:solidFill>
                  <a:srgbClr val="FF0000"/>
                </a:solidFill>
              </a:rPr>
              <a:t>дальнейшему углублению знаний и  развитию орфографической зоркости</a:t>
            </a:r>
            <a:r>
              <a:rPr lang="ru-RU" sz="2200" dirty="0">
                <a:solidFill>
                  <a:srgbClr val="FF0000"/>
                </a:solidFill>
              </a:rPr>
              <a:t/>
            </a:r>
            <a:br>
              <a:rPr lang="ru-RU" sz="2200" dirty="0">
                <a:solidFill>
                  <a:srgbClr val="FF0000"/>
                </a:solidFill>
              </a:rPr>
            </a:br>
            <a:endParaRPr lang="ru-RU" sz="2200" dirty="0">
              <a:solidFill>
                <a:srgbClr val="FF0000"/>
              </a:solidFill>
            </a:endParaRPr>
          </a:p>
        </p:txBody>
      </p:sp>
      <p:sp>
        <p:nvSpPr>
          <p:cNvPr id="2765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solidFill>
                  <a:schemeClr val="tx2"/>
                </a:solidFill>
              </a:rPr>
              <a:t>Учитель: </a:t>
            </a:r>
            <a:endParaRPr lang="ru-RU" sz="180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/>
              <a:t>Сейчас мы будем работать по карточке.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/>
              <a:t>Работать будем «по цепочке», устно, орфограмму</a:t>
            </a:r>
            <a:endParaRPr lang="ru-RU" sz="2000" smtClean="0">
              <a:latin typeface="Arial" charset="0"/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/>
              <a:t>будем выделять в цвете.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/>
              <a:t>Обратите внимание, как можно проверить</a:t>
            </a:r>
            <a:endParaRPr lang="ru-RU" sz="2000" smtClean="0">
              <a:latin typeface="Arial" charset="0"/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/>
              <a:t>непроизносимую согласную в корне.</a:t>
            </a:r>
            <a:endParaRPr lang="ru-RU" sz="2000" smtClean="0">
              <a:latin typeface="Arial" charset="0"/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/>
              <a:t>Вспомните алгоритм проверки непроизносимой</a:t>
            </a:r>
            <a:endParaRPr lang="ru-RU" sz="2000" smtClean="0">
              <a:latin typeface="Arial" charset="0"/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/>
              <a:t>сомнительной  согласной.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/>
              <a:t> 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solidFill>
                  <a:schemeClr val="tx2"/>
                </a:solidFill>
              </a:rPr>
              <a:t>Учитель:</a:t>
            </a:r>
            <a:endParaRPr lang="ru-RU" sz="180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/>
              <a:t>Откройте учебник. Выполняем упражнение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/>
              <a:t>№ 312 строго по заданию.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/>
              <a:t>Проверяем выполненную работу.  Назвать слова</a:t>
            </a:r>
            <a:endParaRPr lang="ru-RU" sz="2000" smtClean="0">
              <a:latin typeface="Arial" charset="0"/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/>
              <a:t>с непроизносимыми согласными.</a:t>
            </a:r>
          </a:p>
          <a:p>
            <a:pPr marL="0" indent="0" eaLnBrk="1" hangingPunct="1">
              <a:lnSpc>
                <a:spcPct val="80000"/>
              </a:lnSpc>
            </a:pPr>
            <a:endParaRPr lang="ru-RU" sz="20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ru-RU" sz="2000" b="1" smtClean="0">
                <a:solidFill>
                  <a:srgbClr val="FF0000"/>
                </a:solidFill>
              </a:rPr>
              <a:t>Физкультминутка</a:t>
            </a:r>
            <a:r>
              <a:rPr lang="ru-RU" sz="1800" smtClean="0"/>
              <a:t/>
            </a:r>
            <a:br>
              <a:rPr lang="ru-RU" sz="1800" smtClean="0"/>
            </a:br>
            <a:endParaRPr lang="ru-RU" sz="1800" smtClean="0"/>
          </a:p>
        </p:txBody>
      </p:sp>
      <p:sp>
        <p:nvSpPr>
          <p:cNvPr id="28674" name="Прямоугольник 2"/>
          <p:cNvSpPr>
            <a:spLocks noChangeArrowheads="1"/>
          </p:cNvSpPr>
          <p:nvPr/>
        </p:nvSpPr>
        <p:spPr bwMode="auto">
          <a:xfrm>
            <a:off x="2286000" y="1858963"/>
            <a:ext cx="4572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Хомка, хомка, хомячок,</a:t>
            </a:r>
          </a:p>
          <a:p>
            <a:r>
              <a:rPr lang="ru-RU">
                <a:latin typeface="Calibri" pitchFamily="34" charset="0"/>
              </a:rPr>
              <a:t>Полосатенький бочок.</a:t>
            </a:r>
          </a:p>
          <a:p>
            <a:r>
              <a:rPr lang="ru-RU">
                <a:latin typeface="Calibri" pitchFamily="34" charset="0"/>
              </a:rPr>
              <a:t>Хомка раненько встает, </a:t>
            </a:r>
          </a:p>
          <a:p>
            <a:r>
              <a:rPr lang="ru-RU">
                <a:latin typeface="Calibri" pitchFamily="34" charset="0"/>
              </a:rPr>
              <a:t>Щечки моет,</a:t>
            </a:r>
          </a:p>
          <a:p>
            <a:r>
              <a:rPr lang="ru-RU">
                <a:latin typeface="Calibri" pitchFamily="34" charset="0"/>
              </a:rPr>
              <a:t>Шейку трет.</a:t>
            </a:r>
          </a:p>
          <a:p>
            <a:r>
              <a:rPr lang="ru-RU">
                <a:latin typeface="Calibri" pitchFamily="34" charset="0"/>
              </a:rPr>
              <a:t> </a:t>
            </a:r>
          </a:p>
          <a:p>
            <a:r>
              <a:rPr lang="ru-RU">
                <a:latin typeface="Calibri" pitchFamily="34" charset="0"/>
              </a:rPr>
              <a:t>Подметает хомка хатку</a:t>
            </a:r>
          </a:p>
          <a:p>
            <a:r>
              <a:rPr lang="ru-RU">
                <a:latin typeface="Calibri" pitchFamily="34" charset="0"/>
              </a:rPr>
              <a:t>И выходит на зарядку.</a:t>
            </a:r>
          </a:p>
          <a:p>
            <a:r>
              <a:rPr lang="ru-RU">
                <a:latin typeface="Calibri" pitchFamily="34" charset="0"/>
              </a:rPr>
              <a:t>Раз, два, три, четыре, пять,</a:t>
            </a:r>
          </a:p>
          <a:p>
            <a:r>
              <a:rPr lang="ru-RU">
                <a:latin typeface="Calibri" pitchFamily="34" charset="0"/>
              </a:rPr>
              <a:t>Хомка хочет сильным стать.</a:t>
            </a:r>
          </a:p>
          <a:p>
            <a:endParaRPr lang="ru-RU">
              <a:latin typeface="Calibri" pitchFamily="34" charset="0"/>
            </a:endParaRPr>
          </a:p>
          <a:p>
            <a:r>
              <a:rPr lang="ru-RU" i="1">
                <a:latin typeface="Calibri" pitchFamily="34" charset="0"/>
              </a:rPr>
              <a:t>Дети имитируют движения зверька.</a:t>
            </a: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4" descr="пр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765175"/>
            <a:ext cx="3841750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865188"/>
          </a:xfrm>
        </p:spPr>
        <p:txBody>
          <a:bodyPr/>
          <a:lstStyle/>
          <a:p>
            <a:pPr eaLnBrk="1" hangingPunct="1"/>
            <a:r>
              <a:rPr lang="ru-RU" sz="2000" b="1" smtClean="0">
                <a:solidFill>
                  <a:srgbClr val="FF0000"/>
                </a:solidFill>
              </a:rPr>
              <a:t>Проверочная работа: тесты</a:t>
            </a:r>
            <a:r>
              <a:rPr lang="ru-RU" sz="2000" smtClean="0">
                <a:solidFill>
                  <a:srgbClr val="FF0000"/>
                </a:solidFill>
              </a:rPr>
              <a:t/>
            </a:r>
            <a:br>
              <a:rPr lang="ru-RU" sz="2000" smtClean="0">
                <a:solidFill>
                  <a:srgbClr val="FF0000"/>
                </a:solidFill>
              </a:rPr>
            </a:br>
            <a:endParaRPr lang="ru-RU" sz="2000" smtClean="0">
              <a:solidFill>
                <a:srgbClr val="FF0000"/>
              </a:solidFill>
            </a:endParaRPr>
          </a:p>
        </p:txBody>
      </p:sp>
      <p:sp>
        <p:nvSpPr>
          <p:cNvPr id="29699" name="Прямоугольник 2"/>
          <p:cNvSpPr>
            <a:spLocks noChangeArrowheads="1"/>
          </p:cNvSpPr>
          <p:nvPr/>
        </p:nvSpPr>
        <p:spPr bwMode="auto">
          <a:xfrm>
            <a:off x="827088" y="2420938"/>
            <a:ext cx="6030912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tx2"/>
                </a:solidFill>
                <a:latin typeface="Calibri" pitchFamily="34" charset="0"/>
              </a:rPr>
              <a:t>Учитель: </a:t>
            </a:r>
            <a:endParaRPr lang="ru-RU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Предлагаю Вам контрольный тест. Это</a:t>
            </a:r>
          </a:p>
          <a:p>
            <a:r>
              <a:rPr lang="ru-RU">
                <a:latin typeface="Calibri" pitchFamily="34" charset="0"/>
              </a:rPr>
              <a:t>творческое задание, которое поможет</a:t>
            </a:r>
          </a:p>
          <a:p>
            <a:r>
              <a:rPr lang="ru-RU">
                <a:latin typeface="Calibri" pitchFamily="34" charset="0"/>
              </a:rPr>
              <a:t>проверить ваши знания по теме</a:t>
            </a:r>
          </a:p>
          <a:p>
            <a:r>
              <a:rPr lang="ru-RU">
                <a:latin typeface="Calibri" pitchFamily="34" charset="0"/>
              </a:rPr>
              <a:t>«Орфограммы в корне слов».</a:t>
            </a:r>
          </a:p>
          <a:p>
            <a:r>
              <a:rPr lang="ru-RU">
                <a:latin typeface="Calibri" pitchFamily="34" charset="0"/>
              </a:rPr>
              <a:t> </a:t>
            </a:r>
          </a:p>
          <a:p>
            <a:r>
              <a:rPr lang="ru-RU">
                <a:solidFill>
                  <a:srgbClr val="FF0000"/>
                </a:solidFill>
                <a:latin typeface="Calibri" pitchFamily="34" charset="0"/>
              </a:rPr>
              <a:t>(приложение 12)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2873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>
                <a:solidFill>
                  <a:srgbClr val="FF0000"/>
                </a:solidFill>
              </a:rPr>
              <a:t/>
            </a:r>
            <a:br>
              <a:rPr lang="ru-RU" sz="2000" b="1" dirty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200" b="1" dirty="0" smtClean="0">
                <a:solidFill>
                  <a:srgbClr val="FF0000"/>
                </a:solidFill>
              </a:rPr>
              <a:t>Итоговая </a:t>
            </a:r>
            <a:r>
              <a:rPr lang="ru-RU" sz="2200" b="1" dirty="0">
                <a:solidFill>
                  <a:srgbClr val="FF0000"/>
                </a:solidFill>
              </a:rPr>
              <a:t>рефлексия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0722" name="Прямоугольник 2"/>
          <p:cNvSpPr>
            <a:spLocks noChangeArrowheads="1"/>
          </p:cNvSpPr>
          <p:nvPr/>
        </p:nvSpPr>
        <p:spPr bwMode="auto">
          <a:xfrm>
            <a:off x="684213" y="836613"/>
            <a:ext cx="8208962" cy="520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tx2"/>
                </a:solidFill>
                <a:latin typeface="Calibri" pitchFamily="34" charset="0"/>
              </a:rPr>
              <a:t>Учитель: </a:t>
            </a:r>
            <a:endParaRPr lang="ru-RU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Давайте подведем итоги нашего урока. </a:t>
            </a:r>
          </a:p>
          <a:p>
            <a:r>
              <a:rPr lang="ru-RU">
                <a:latin typeface="Calibri" pitchFamily="34" charset="0"/>
              </a:rPr>
              <a:t>Какова цель урока? Мы ее достигли?</a:t>
            </a:r>
          </a:p>
          <a:p>
            <a:r>
              <a:rPr lang="ru-RU">
                <a:latin typeface="Calibri" pitchFamily="34" charset="0"/>
              </a:rPr>
              <a:t>Воспроизведите по алгоритму правило?</a:t>
            </a:r>
          </a:p>
          <a:p>
            <a:r>
              <a:rPr lang="ru-RU">
                <a:latin typeface="Calibri" pitchFamily="34" charset="0"/>
              </a:rPr>
              <a:t>О каких орфограммах в корне слов мы сегодня говорили?</a:t>
            </a:r>
          </a:p>
          <a:p>
            <a:r>
              <a:rPr lang="ru-RU">
                <a:latin typeface="Calibri" pitchFamily="34" charset="0"/>
              </a:rPr>
              <a:t>Что показалось трудным?</a:t>
            </a:r>
          </a:p>
          <a:p>
            <a:r>
              <a:rPr lang="ru-RU">
                <a:latin typeface="Calibri" pitchFamily="34" charset="0"/>
              </a:rPr>
              <a:t>Что нового вы узнали?</a:t>
            </a:r>
          </a:p>
          <a:p>
            <a:r>
              <a:rPr lang="ru-RU">
                <a:latin typeface="Calibri" pitchFamily="34" charset="0"/>
              </a:rPr>
              <a:t>Какое сделали открытие?</a:t>
            </a:r>
          </a:p>
          <a:p>
            <a:r>
              <a:rPr lang="ru-RU">
                <a:latin typeface="Calibri" pitchFamily="34" charset="0"/>
              </a:rPr>
              <a:t>Чему научились? Было интересно?</a:t>
            </a:r>
          </a:p>
          <a:p>
            <a:r>
              <a:rPr lang="ru-RU">
                <a:latin typeface="Calibri" pitchFamily="34" charset="0"/>
              </a:rPr>
              <a:t> </a:t>
            </a:r>
          </a:p>
          <a:p>
            <a:r>
              <a:rPr lang="ru-RU">
                <a:latin typeface="Calibri" pitchFamily="34" charset="0"/>
              </a:rPr>
              <a:t>Рефлексию урока помогает провести любимая ролевая игра нашего класса «Умники и умницы*». </a:t>
            </a:r>
          </a:p>
          <a:p>
            <a:r>
              <a:rPr lang="ru-RU" i="1">
                <a:latin typeface="Calibri" pitchFamily="34" charset="0"/>
              </a:rPr>
              <a:t>*</a:t>
            </a:r>
            <a:r>
              <a:rPr lang="ru-RU" sz="1200" i="1">
                <a:latin typeface="Calibri" pitchFamily="34" charset="0"/>
              </a:rPr>
              <a:t>Условия игры:</a:t>
            </a:r>
            <a:endParaRPr lang="ru-RU" sz="1200">
              <a:latin typeface="Calibri" pitchFamily="34" charset="0"/>
            </a:endParaRPr>
          </a:p>
          <a:p>
            <a:r>
              <a:rPr lang="ru-RU" sz="1400" i="1">
                <a:latin typeface="Calibri" pitchFamily="34" charset="0"/>
              </a:rPr>
              <a:t>Класс разделен на три команды, с разным уровнем подготовки учащихся в каждой. По теме урока участники игры готовят вопросы и задают их соперникам. (ученики используют авторский фирменный лист «Орфограммы в корне слов). «Стоимость» вопросов оценивается в 3-6 баллов в зависимости от сложности вопросов.  При этом изначально каждая команда получает стартовый капитал  в размере 12 баллов. За неверный ответ – штраф 3, за подсказки – штраф 2 балла. Выигрывает команда, набравшая наибольшее количество баллов, в результате интеллектуальной игры. </a:t>
            </a:r>
            <a:endParaRPr lang="ru-RU" sz="14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pPr eaLnBrk="1" hangingPunct="1"/>
            <a:r>
              <a:rPr lang="ru-RU" sz="2000" b="1" i="1" smtClean="0">
                <a:solidFill>
                  <a:srgbClr val="FF0000"/>
                </a:solidFill>
              </a:rPr>
              <a:t>Домашнее задание</a:t>
            </a:r>
            <a:r>
              <a:rPr lang="ru-RU" sz="2000" smtClean="0">
                <a:solidFill>
                  <a:srgbClr val="FF0000"/>
                </a:solidFill>
              </a:rPr>
              <a:t/>
            </a:r>
            <a:br>
              <a:rPr lang="ru-RU" sz="2000" smtClean="0">
                <a:solidFill>
                  <a:srgbClr val="FF0000"/>
                </a:solidFill>
              </a:rPr>
            </a:br>
            <a:endParaRPr lang="ru-RU" sz="2000" smtClean="0">
              <a:solidFill>
                <a:srgbClr val="FF0000"/>
              </a:solidFill>
            </a:endParaRPr>
          </a:p>
        </p:txBody>
      </p:sp>
      <p:sp>
        <p:nvSpPr>
          <p:cNvPr id="31746" name="Прямоугольник 2"/>
          <p:cNvSpPr>
            <a:spLocks noChangeArrowheads="1"/>
          </p:cNvSpPr>
          <p:nvPr/>
        </p:nvSpPr>
        <p:spPr bwMode="auto">
          <a:xfrm>
            <a:off x="1116013" y="908050"/>
            <a:ext cx="7343775" cy="580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700" b="1">
                <a:solidFill>
                  <a:schemeClr val="tx2"/>
                </a:solidFill>
                <a:latin typeface="Calibri" pitchFamily="34" charset="0"/>
              </a:rPr>
              <a:t>Учитель: </a:t>
            </a:r>
            <a:endParaRPr lang="ru-RU" sz="1700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ru-RU" sz="1700">
                <a:latin typeface="Calibri" pitchFamily="34" charset="0"/>
              </a:rPr>
              <a:t>И в завершение нашего урока, обращаю ваше внимание на то, что задание на дом  будут дифференцировано. Каждый из вас будет работать с индивидуальной карточкой. </a:t>
            </a:r>
          </a:p>
          <a:p>
            <a:r>
              <a:rPr lang="ru-RU" sz="1700">
                <a:latin typeface="Calibri" pitchFamily="34" charset="0"/>
              </a:rPr>
              <a:t> </a:t>
            </a:r>
          </a:p>
          <a:p>
            <a:r>
              <a:rPr lang="ru-RU" sz="1700">
                <a:latin typeface="Calibri" pitchFamily="34" charset="0"/>
              </a:rPr>
              <a:t>Ученики первого ряда переписывают текст и исправляют все ошибки.</a:t>
            </a:r>
          </a:p>
          <a:p>
            <a:r>
              <a:rPr lang="ru-RU" sz="1700" i="1">
                <a:latin typeface="Calibri" pitchFamily="34" charset="0"/>
              </a:rPr>
              <a:t>Мама сворила вкусную кашку, испикла пирошки, приготовила окрожку. Алена поставила на стол тарелки и чашки, положила лошки и вилки. Потом девочька сбегала на огорот и нарвала петружки.</a:t>
            </a:r>
            <a:endParaRPr lang="ru-RU" sz="1700">
              <a:latin typeface="Calibri" pitchFamily="34" charset="0"/>
            </a:endParaRPr>
          </a:p>
          <a:p>
            <a:r>
              <a:rPr lang="ru-RU" sz="1700" i="1">
                <a:latin typeface="Calibri" pitchFamily="34" charset="0"/>
              </a:rPr>
              <a:t> </a:t>
            </a:r>
            <a:endParaRPr lang="ru-RU" sz="1700">
              <a:latin typeface="Calibri" pitchFamily="34" charset="0"/>
            </a:endParaRPr>
          </a:p>
          <a:p>
            <a:r>
              <a:rPr lang="ru-RU" sz="1700">
                <a:latin typeface="Calibri" pitchFamily="34" charset="0"/>
              </a:rPr>
              <a:t>Ученики второго ряда выполняют задание базового уровня. Распределите слова на две группы так, чтобы в каждой были слова с одной и той же орфограммой в корне слова.</a:t>
            </a:r>
          </a:p>
          <a:p>
            <a:r>
              <a:rPr lang="ru-RU" sz="1700" i="1">
                <a:latin typeface="Calibri" pitchFamily="34" charset="0"/>
              </a:rPr>
              <a:t>Весна, лапка, окно, лодка, глазки, плитка, сосна, грибы.  </a:t>
            </a:r>
            <a:endParaRPr lang="ru-RU" sz="1700">
              <a:latin typeface="Calibri" pitchFamily="34" charset="0"/>
            </a:endParaRPr>
          </a:p>
          <a:p>
            <a:r>
              <a:rPr lang="ru-RU" sz="1700" i="1">
                <a:latin typeface="Calibri" pitchFamily="34" charset="0"/>
              </a:rPr>
              <a:t> </a:t>
            </a:r>
            <a:endParaRPr lang="ru-RU" sz="1700">
              <a:latin typeface="Calibri" pitchFamily="34" charset="0"/>
            </a:endParaRPr>
          </a:p>
          <a:p>
            <a:r>
              <a:rPr lang="ru-RU" sz="1700">
                <a:latin typeface="Calibri" pitchFamily="34" charset="0"/>
              </a:rPr>
              <a:t>Ученики третьего ряда выполняют задание повышенного уровня. Объедините в группы слова, в которых есть одна и та же орфограмма в корне. Запишите каждую группу на отдельной строчке.</a:t>
            </a:r>
          </a:p>
          <a:p>
            <a:r>
              <a:rPr lang="ru-RU" sz="1700" i="1">
                <a:latin typeface="Calibri" pitchFamily="34" charset="0"/>
              </a:rPr>
              <a:t>Лисица, рыбка, звездный, травка, поздний, смотреть, снежки, тростник.</a:t>
            </a:r>
            <a:endParaRPr lang="ru-RU" sz="1700">
              <a:latin typeface="Calibri" pitchFamily="34" charset="0"/>
            </a:endParaRPr>
          </a:p>
          <a:p>
            <a:r>
              <a:rPr lang="ru-RU" i="1">
                <a:latin typeface="Calibri" pitchFamily="34" charset="0"/>
              </a:rPr>
              <a:t> </a:t>
            </a: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54587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chemeClr val="tx2"/>
                </a:solidFill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1"/>
          <p:cNvSpPr>
            <a:spLocks noChangeArrowheads="1"/>
          </p:cNvSpPr>
          <p:nvPr/>
        </p:nvSpPr>
        <p:spPr bwMode="auto">
          <a:xfrm>
            <a:off x="755650" y="765175"/>
            <a:ext cx="7848600" cy="535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ЦЕЛИ:</a:t>
            </a:r>
          </a:p>
          <a:p>
            <a:endParaRPr lang="ru-RU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Symbol" pitchFamily="18" charset="2"/>
              <a:buChar char=""/>
            </a:pPr>
            <a:r>
              <a:rPr lang="ru-RU" i="1">
                <a:solidFill>
                  <a:srgbClr val="FF0000"/>
                </a:solidFill>
                <a:cs typeface="Times New Roman" pitchFamily="18" charset="0"/>
              </a:rPr>
              <a:t>образовательные: </a:t>
            </a:r>
          </a:p>
          <a:p>
            <a:r>
              <a:rPr lang="ru-RU">
                <a:cs typeface="Times New Roman" pitchFamily="18" charset="0"/>
              </a:rPr>
              <a:t>создание условий для актуализации знаний учащихся о корневых орфограммах, распознание орфограмм в словах, проверки безударных гласных и сомнительных согласных, для правильного подбора проверочных слов; расширение словарного запаса</a:t>
            </a:r>
          </a:p>
          <a:p>
            <a:pPr>
              <a:buFont typeface="Symbol" pitchFamily="18" charset="2"/>
              <a:buChar char=""/>
            </a:pPr>
            <a:r>
              <a:rPr lang="ru-RU" i="1">
                <a:solidFill>
                  <a:srgbClr val="FF0000"/>
                </a:solidFill>
                <a:cs typeface="Times New Roman" pitchFamily="18" charset="0"/>
              </a:rPr>
              <a:t>развивающие:</a:t>
            </a:r>
          </a:p>
          <a:p>
            <a:pPr algn="just"/>
            <a:r>
              <a:rPr lang="ru-RU">
                <a:cs typeface="Times New Roman" pitchFamily="18" charset="0"/>
              </a:rPr>
              <a:t>формирование умения ставить проблемные вопросы, решать учебные задачи, делать выводы;</a:t>
            </a:r>
          </a:p>
          <a:p>
            <a:pPr algn="just"/>
            <a:r>
              <a:rPr lang="ru-RU">
                <a:cs typeface="Times New Roman" pitchFamily="18" charset="0"/>
              </a:rPr>
              <a:t>принимать участие в обсуждении поставленных проблем;</a:t>
            </a:r>
          </a:p>
          <a:p>
            <a:pPr algn="just"/>
            <a:r>
              <a:rPr lang="ru-RU">
                <a:cs typeface="Times New Roman" pitchFamily="18" charset="0"/>
              </a:rPr>
              <a:t>развивать умение работать с алгоритмами и опорными схемами</a:t>
            </a:r>
          </a:p>
          <a:p>
            <a:pPr algn="just">
              <a:buFont typeface="Symbol" pitchFamily="18" charset="2"/>
              <a:buChar char=""/>
            </a:pPr>
            <a:r>
              <a:rPr lang="ru-RU" i="1">
                <a:solidFill>
                  <a:srgbClr val="FF0000"/>
                </a:solidFill>
                <a:cs typeface="Times New Roman" pitchFamily="18" charset="0"/>
              </a:rPr>
              <a:t>воспитательные</a:t>
            </a:r>
            <a:r>
              <a:rPr lang="ru-RU">
                <a:cs typeface="Times New Roman" pitchFamily="18" charset="0"/>
              </a:rPr>
              <a:t>:</a:t>
            </a:r>
          </a:p>
          <a:p>
            <a:pPr algn="just"/>
            <a:r>
              <a:rPr lang="ru-RU">
                <a:cs typeface="Times New Roman" pitchFamily="18" charset="0"/>
              </a:rPr>
              <a:t>создание условий для формирования познавательного интереса к русскому языку, чувства коллективного сопереживания и сотрудничества в группе со сверстниками;</a:t>
            </a:r>
          </a:p>
          <a:p>
            <a:pPr algn="just"/>
            <a:r>
              <a:rPr lang="ru-RU">
                <a:cs typeface="Times New Roman" pitchFamily="18" charset="0"/>
              </a:rPr>
              <a:t>воспитание учебной активности и умение работать в коллективе.</a:t>
            </a:r>
          </a:p>
          <a:p>
            <a:pPr algn="just"/>
            <a:r>
              <a:rPr lang="ru-RU"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1"/>
          <p:cNvSpPr>
            <a:spLocks noChangeArrowheads="1"/>
          </p:cNvSpPr>
          <p:nvPr/>
        </p:nvSpPr>
        <p:spPr bwMode="auto">
          <a:xfrm>
            <a:off x="468313" y="549275"/>
            <a:ext cx="8280400" cy="510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ХОД УРОКА:</a:t>
            </a:r>
            <a:endParaRPr lang="ru-RU" sz="2000">
              <a:solidFill>
                <a:srgbClr val="C00000"/>
              </a:solidFill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r>
              <a:rPr lang="ru-RU" sz="2000" b="1" i="1">
                <a:solidFill>
                  <a:schemeClr val="tx2"/>
                </a:solidFill>
                <a:latin typeface="Calibri" pitchFamily="34" charset="0"/>
              </a:rPr>
              <a:t>Организационный момент</a:t>
            </a:r>
            <a:endParaRPr lang="ru-RU" sz="2000" i="1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ru-RU" b="1" i="1">
                <a:latin typeface="Calibri" pitchFamily="34" charset="0"/>
              </a:rPr>
              <a:t> </a:t>
            </a:r>
            <a:endParaRPr lang="ru-RU">
              <a:latin typeface="Calibri" pitchFamily="34" charset="0"/>
            </a:endParaRPr>
          </a:p>
          <a:p>
            <a:r>
              <a:rPr lang="ru-RU" b="1">
                <a:solidFill>
                  <a:schemeClr val="tx2"/>
                </a:solidFill>
                <a:latin typeface="Calibri" pitchFamily="34" charset="0"/>
              </a:rPr>
              <a:t>Учитель</a:t>
            </a:r>
            <a:r>
              <a:rPr lang="ru-RU" b="1" i="1">
                <a:solidFill>
                  <a:schemeClr val="tx2"/>
                </a:solidFill>
                <a:latin typeface="Calibri" pitchFamily="34" charset="0"/>
              </a:rPr>
              <a:t>:   </a:t>
            </a:r>
            <a:endParaRPr lang="ru-RU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- Каждый урок русского языка – это удивительная страничка в книге знаний. Открывая ее, мы становимся богаче духовно, обретаем те умения и знания, которые так нам необходимы в жизни.</a:t>
            </a:r>
          </a:p>
          <a:p>
            <a:r>
              <a:rPr lang="ru-RU">
                <a:latin typeface="Calibri" pitchFamily="34" charset="0"/>
              </a:rPr>
              <a:t>Тема сегодняшнего урока – орфограммы в корне слов </a:t>
            </a:r>
            <a:r>
              <a:rPr lang="ru-RU">
                <a:solidFill>
                  <a:srgbClr val="FF0000"/>
                </a:solidFill>
                <a:latin typeface="Calibri" pitchFamily="34" charset="0"/>
              </a:rPr>
              <a:t>(приложение 1). </a:t>
            </a:r>
            <a:r>
              <a:rPr lang="ru-RU">
                <a:latin typeface="Calibri" pitchFamily="34" charset="0"/>
              </a:rPr>
              <a:t>Мы вспомним об однокоренных словах, поговорим о безударных гласных, или как мы их называем «двуликие гласные», вспомним  о сомнительных согласных, мы их называем «глухие и звонкие братцы».    </a:t>
            </a:r>
          </a:p>
          <a:p>
            <a:r>
              <a:rPr lang="ru-RU">
                <a:latin typeface="Calibri" pitchFamily="34" charset="0"/>
              </a:rPr>
              <a:t> Предметом нашего разговора на уроке станут «звуки-неслышимки», непроизносимые согласные в корне слова. Помогут нам  афишные столбики, перфокарты, авторские фирменные листы «Орфограммы в корне слова» </a:t>
            </a:r>
            <a:r>
              <a:rPr lang="ru-RU">
                <a:solidFill>
                  <a:srgbClr val="FF0000"/>
                </a:solidFill>
                <a:latin typeface="Calibri" pitchFamily="34" charset="0"/>
              </a:rPr>
              <a:t>(приложение 2</a:t>
            </a:r>
            <a:r>
              <a:rPr lang="ru-RU">
                <a:latin typeface="Calibri" pitchFamily="34" charset="0"/>
              </a:rPr>
              <a:t>). А знания и умения, приобретенные на уроке, поможет проверить наша любимая игра «Умники и умницы».</a:t>
            </a:r>
          </a:p>
          <a:p>
            <a:r>
              <a:rPr lang="ru-RU">
                <a:latin typeface="Calibri" pitchFamily="34" charset="0"/>
              </a:rPr>
              <a:t> </a:t>
            </a:r>
          </a:p>
        </p:txBody>
      </p:sp>
      <p:sp>
        <p:nvSpPr>
          <p:cNvPr id="17410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Приложения 1-2</a:t>
            </a:r>
          </a:p>
        </p:txBody>
      </p:sp>
      <p:pic>
        <p:nvPicPr>
          <p:cNvPr id="18434" name="Picture 3" descr="Untitled-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276475"/>
            <a:ext cx="4537075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4" descr="пр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24450" y="1268413"/>
            <a:ext cx="3408363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1"/>
          <p:cNvSpPr>
            <a:spLocks noChangeArrowheads="1"/>
          </p:cNvSpPr>
          <p:nvPr/>
        </p:nvSpPr>
        <p:spPr bwMode="auto">
          <a:xfrm>
            <a:off x="250825" y="1557338"/>
            <a:ext cx="3887788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Итак, </a:t>
            </a:r>
          </a:p>
          <a:p>
            <a:r>
              <a:rPr lang="ru-RU">
                <a:latin typeface="Calibri" pitchFamily="34" charset="0"/>
              </a:rPr>
              <a:t> </a:t>
            </a:r>
          </a:p>
          <a:p>
            <a:r>
              <a:rPr lang="ru-RU">
                <a:latin typeface="Calibri" pitchFamily="34" charset="0"/>
              </a:rPr>
              <a:t>Проверь, дружок,</a:t>
            </a:r>
          </a:p>
          <a:p>
            <a:r>
              <a:rPr lang="ru-RU">
                <a:latin typeface="Calibri" pitchFamily="34" charset="0"/>
              </a:rPr>
              <a:t>Готов ли ты начать урок?</a:t>
            </a:r>
          </a:p>
          <a:p>
            <a:r>
              <a:rPr lang="ru-RU">
                <a:latin typeface="Calibri" pitchFamily="34" charset="0"/>
              </a:rPr>
              <a:t>Все ль на месте, все ль в порядке:</a:t>
            </a:r>
          </a:p>
          <a:p>
            <a:r>
              <a:rPr lang="ru-RU">
                <a:latin typeface="Calibri" pitchFamily="34" charset="0"/>
              </a:rPr>
              <a:t>Книжка, ручки и тетрадка?</a:t>
            </a:r>
          </a:p>
          <a:p>
            <a:r>
              <a:rPr lang="ru-RU">
                <a:latin typeface="Calibri" pitchFamily="34" charset="0"/>
              </a:rPr>
              <a:t>Проверили? Садитесь!</a:t>
            </a:r>
          </a:p>
          <a:p>
            <a:r>
              <a:rPr lang="ru-RU">
                <a:latin typeface="Calibri" pitchFamily="34" charset="0"/>
              </a:rPr>
              <a:t>С усердием трудитесь</a:t>
            </a:r>
            <a:r>
              <a:rPr lang="ru-RU" b="1">
                <a:latin typeface="Calibri" pitchFamily="34" charset="0"/>
              </a:rPr>
              <a:t>!</a:t>
            </a:r>
          </a:p>
          <a:p>
            <a:endParaRPr lang="ru-RU" b="1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r>
              <a:rPr lang="ru-RU" b="1">
                <a:latin typeface="Calibri" pitchFamily="34" charset="0"/>
              </a:rPr>
              <a:t> </a:t>
            </a:r>
            <a:endParaRPr lang="ru-RU">
              <a:latin typeface="Calibri" pitchFamily="34" charset="0"/>
            </a:endParaRPr>
          </a:p>
        </p:txBody>
      </p:sp>
      <p:pic>
        <p:nvPicPr>
          <p:cNvPr id="19458" name="Picture 3" descr="Untitled-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1638" y="1628775"/>
            <a:ext cx="4679950" cy="346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1"/>
          <p:cNvSpPr>
            <a:spLocks noChangeArrowheads="1"/>
          </p:cNvSpPr>
          <p:nvPr/>
        </p:nvSpPr>
        <p:spPr bwMode="auto">
          <a:xfrm>
            <a:off x="250825" y="404813"/>
            <a:ext cx="7921625" cy="534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Актуализация знаний</a:t>
            </a:r>
            <a:endParaRPr lang="ru-RU" sz="2000">
              <a:solidFill>
                <a:srgbClr val="FF0000"/>
              </a:solidFill>
              <a:latin typeface="Calibri" pitchFamily="34" charset="0"/>
            </a:endParaRPr>
          </a:p>
          <a:p>
            <a:r>
              <a:rPr lang="ru-RU" b="1" i="1">
                <a:latin typeface="Calibri" pitchFamily="34" charset="0"/>
              </a:rPr>
              <a:t> </a:t>
            </a:r>
            <a:endParaRPr lang="ru-RU">
              <a:latin typeface="Calibri" pitchFamily="34" charset="0"/>
            </a:endParaRPr>
          </a:p>
          <a:p>
            <a:r>
              <a:rPr lang="ru-RU" b="1">
                <a:solidFill>
                  <a:schemeClr val="tx2"/>
                </a:solidFill>
                <a:latin typeface="Calibri" pitchFamily="34" charset="0"/>
              </a:rPr>
              <a:t>Учитель:</a:t>
            </a:r>
            <a:r>
              <a:rPr lang="ru-RU" i="1">
                <a:solidFill>
                  <a:schemeClr val="tx2"/>
                </a:solidFill>
                <a:latin typeface="Calibri" pitchFamily="34" charset="0"/>
              </a:rPr>
              <a:t> </a:t>
            </a:r>
            <a:endParaRPr lang="ru-RU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ru-RU" sz="1600" b="1">
                <a:latin typeface="Calibri" pitchFamily="34" charset="0"/>
              </a:rPr>
              <a:t>У вас на партах фирменные листочки. </a:t>
            </a:r>
          </a:p>
          <a:p>
            <a:r>
              <a:rPr lang="ru-RU" sz="1600" b="1">
                <a:latin typeface="Calibri" pitchFamily="34" charset="0"/>
              </a:rPr>
              <a:t>А на доске записаны слова. Разделите</a:t>
            </a:r>
          </a:p>
          <a:p>
            <a:r>
              <a:rPr lang="ru-RU" sz="1600" b="1">
                <a:latin typeface="Calibri" pitchFamily="34" charset="0"/>
              </a:rPr>
              <a:t>эти слова на группы. Что объединяет</a:t>
            </a:r>
          </a:p>
          <a:p>
            <a:r>
              <a:rPr lang="ru-RU" sz="1600" b="1">
                <a:latin typeface="Calibri" pitchFamily="34" charset="0"/>
              </a:rPr>
              <a:t>эти группы слов? Найдите в них общее.</a:t>
            </a:r>
          </a:p>
          <a:p>
            <a:r>
              <a:rPr lang="ru-RU" sz="1600" b="1">
                <a:latin typeface="Calibri" pitchFamily="34" charset="0"/>
              </a:rPr>
              <a:t>Вспомните наш городок Логос и</a:t>
            </a:r>
          </a:p>
          <a:p>
            <a:r>
              <a:rPr lang="ru-RU" sz="1600" b="1">
                <a:latin typeface="Calibri" pitchFamily="34" charset="0"/>
              </a:rPr>
              <a:t>Ниточку-Паутиночку,</a:t>
            </a:r>
            <a:r>
              <a:rPr lang="ru-RU" sz="1600" b="1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1600" b="1">
                <a:latin typeface="Calibri" pitchFamily="34" charset="0"/>
              </a:rPr>
              <a:t>которая вам</a:t>
            </a:r>
          </a:p>
          <a:p>
            <a:r>
              <a:rPr lang="ru-RU" sz="1600" b="1">
                <a:latin typeface="Calibri" pitchFamily="34" charset="0"/>
              </a:rPr>
              <a:t>раскрывала секреты грамотного</a:t>
            </a:r>
          </a:p>
          <a:p>
            <a:r>
              <a:rPr lang="ru-RU" sz="1600" b="1">
                <a:latin typeface="Calibri" pitchFamily="34" charset="0"/>
              </a:rPr>
              <a:t>письма. И я уверена, что вы с</a:t>
            </a:r>
          </a:p>
          <a:p>
            <a:r>
              <a:rPr lang="ru-RU" sz="1600" b="1">
                <a:latin typeface="Calibri" pitchFamily="34" charset="0"/>
              </a:rPr>
              <a:t>работой справитесь.</a:t>
            </a:r>
          </a:p>
          <a:p>
            <a:r>
              <a:rPr lang="ru-RU">
                <a:latin typeface="Calibri" pitchFamily="34" charset="0"/>
              </a:rPr>
              <a:t> </a:t>
            </a:r>
          </a:p>
          <a:p>
            <a:endParaRPr lang="ru-RU"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На доске записаны слова:</a:t>
            </a:r>
          </a:p>
          <a:p>
            <a:r>
              <a:rPr lang="ru-RU">
                <a:latin typeface="Calibri" pitchFamily="34" charset="0"/>
              </a:rPr>
              <a:t> </a:t>
            </a:r>
          </a:p>
          <a:p>
            <a:r>
              <a:rPr lang="ru-RU" i="1">
                <a:latin typeface="Calibri" pitchFamily="34" charset="0"/>
              </a:rPr>
              <a:t>Пол(и,е)тели, ро(б,п)кий, ни(з,с)кий, пож(е,и)лтели, ч(е,и)сло, с(е,и)нева, л(и,е)ства, сла(д,т)кий, ры(б,п)кА, подру(ж,ш)ка</a:t>
            </a:r>
            <a:endParaRPr lang="ru-RU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  <a:p>
            <a:r>
              <a:rPr lang="ru-RU" i="1">
                <a:latin typeface="Calibri" pitchFamily="34" charset="0"/>
              </a:rPr>
              <a:t> </a:t>
            </a:r>
          </a:p>
        </p:txBody>
      </p:sp>
      <p:pic>
        <p:nvPicPr>
          <p:cNvPr id="20482" name="Picture 3" descr="пр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4663" y="981075"/>
            <a:ext cx="4681537" cy="312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1"/>
          <p:cNvSpPr>
            <a:spLocks noChangeArrowheads="1"/>
          </p:cNvSpPr>
          <p:nvPr/>
        </p:nvSpPr>
        <p:spPr bwMode="auto">
          <a:xfrm>
            <a:off x="1042988" y="908050"/>
            <a:ext cx="7273925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tx2"/>
                </a:solidFill>
                <a:latin typeface="Calibri" pitchFamily="34" charset="0"/>
              </a:rPr>
              <a:t>Учитель: </a:t>
            </a:r>
            <a:endParaRPr lang="ru-RU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Проверяем выполненное задание.  Давайте подведем итоги. Как проверить правописание безударного гласного в корне? Как проверить правописание парного согласного в слабой позиции в корне слова?  В работе используйте опорные карточки. </a:t>
            </a:r>
            <a:r>
              <a:rPr lang="ru-RU">
                <a:solidFill>
                  <a:srgbClr val="FF0000"/>
                </a:solidFill>
                <a:latin typeface="Calibri" pitchFamily="34" charset="0"/>
              </a:rPr>
              <a:t>(приложения 4,5,6,7)</a:t>
            </a:r>
          </a:p>
          <a:p>
            <a:r>
              <a:rPr lang="ru-RU" i="1">
                <a:latin typeface="Calibri" pitchFamily="34" charset="0"/>
              </a:rPr>
              <a:t> </a:t>
            </a:r>
            <a:endParaRPr lang="ru-RU">
              <a:latin typeface="Calibri" pitchFamily="34" charset="0"/>
            </a:endParaRPr>
          </a:p>
        </p:txBody>
      </p:sp>
      <p:pic>
        <p:nvPicPr>
          <p:cNvPr id="21506" name="Picture 3" descr="пр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3" y="2852738"/>
            <a:ext cx="442912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4" descr="пр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2924175"/>
            <a:ext cx="4319588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smtClean="0">
                <a:latin typeface="Arial" charset="0"/>
              </a:rPr>
              <a:t>Приложения 6-7</a:t>
            </a:r>
          </a:p>
        </p:txBody>
      </p:sp>
      <p:pic>
        <p:nvPicPr>
          <p:cNvPr id="22530" name="Picture 3" descr="пр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7538" y="1700213"/>
            <a:ext cx="4572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4" descr="пр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4427538" cy="295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ru-RU" sz="2000" b="1" smtClean="0">
                <a:solidFill>
                  <a:srgbClr val="FF0000"/>
                </a:solidFill>
              </a:rPr>
              <a:t>Изучение нового материала. </a:t>
            </a:r>
            <a:r>
              <a:rPr lang="ru-RU" sz="2000" smtClean="0">
                <a:solidFill>
                  <a:srgbClr val="FF0000"/>
                </a:solidFill>
              </a:rPr>
              <a:t/>
            </a:r>
            <a:br>
              <a:rPr lang="ru-RU" sz="2000" smtClean="0">
                <a:solidFill>
                  <a:srgbClr val="FF0000"/>
                </a:solidFill>
              </a:rPr>
            </a:br>
            <a:r>
              <a:rPr lang="ru-RU" sz="2000" b="1" smtClean="0">
                <a:solidFill>
                  <a:srgbClr val="FF0000"/>
                </a:solidFill>
              </a:rPr>
              <a:t>      Постановка учебной цели и поиск решения проблемы</a:t>
            </a:r>
            <a:r>
              <a:rPr lang="ru-RU" sz="2000" smtClean="0">
                <a:solidFill>
                  <a:srgbClr val="FF0000"/>
                </a:solidFill>
              </a:rPr>
              <a:t/>
            </a:r>
            <a:br>
              <a:rPr lang="ru-RU" sz="2000" smtClean="0">
                <a:solidFill>
                  <a:srgbClr val="FF0000"/>
                </a:solidFill>
              </a:rPr>
            </a:br>
            <a:endParaRPr lang="ru-RU" sz="2000" smtClean="0">
              <a:solidFill>
                <a:srgbClr val="FF0000"/>
              </a:solidFill>
            </a:endParaRPr>
          </a:p>
        </p:txBody>
      </p:sp>
      <p:sp>
        <p:nvSpPr>
          <p:cNvPr id="23554" name="Прямоугольник 2"/>
          <p:cNvSpPr>
            <a:spLocks noChangeArrowheads="1"/>
          </p:cNvSpPr>
          <p:nvPr/>
        </p:nvSpPr>
        <p:spPr bwMode="auto">
          <a:xfrm>
            <a:off x="1042988" y="1196975"/>
            <a:ext cx="7345362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tx2"/>
                </a:solidFill>
                <a:latin typeface="Calibri" pitchFamily="34" charset="0"/>
              </a:rPr>
              <a:t>Учитель: </a:t>
            </a:r>
            <a:endParaRPr lang="ru-RU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Сегодня я вам предлагаю еще одно задание. Давайте восстановим пропуски в словах.</a:t>
            </a:r>
          </a:p>
          <a:p>
            <a:r>
              <a:rPr lang="ru-RU" i="1">
                <a:latin typeface="Calibri" pitchFamily="34" charset="0"/>
              </a:rPr>
              <a:t>В солнечный день ж...мчужная кувшинка нежилась на гла...дкой поверхности реки. Она чу…ствовала себя нарядной и счас…ливой. Ночью кувшинка закрывала белые лепес…ки и ныряла с г...л…вой в воду. В ненас…ную  п…году прелес…ная кр…савица весь день спала под водой, и см…трели на нее одни только ры…ки.</a:t>
            </a:r>
            <a:endParaRPr lang="ru-RU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23555" name="Picture 4" descr="пр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4438" y="3716338"/>
            <a:ext cx="4319587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</TotalTime>
  <Words>949</Words>
  <Application>Microsoft Office PowerPoint</Application>
  <PresentationFormat>Экран (4:3)</PresentationFormat>
  <Paragraphs>183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Symbol</vt:lpstr>
      <vt:lpstr>Тема Office</vt:lpstr>
      <vt:lpstr>   ФЕСТИВАЛЬ ПЕДАГОГИЧЕСКИХ ИДЕЙ  «Открытый урок» 2011/2012   Тема: Орфограммы русского языка в корне слова/ 3 класс Автор: Семенова В.М. заслуженный  учитель России, учитель  начальных классов   </vt:lpstr>
      <vt:lpstr>Слайд 2</vt:lpstr>
      <vt:lpstr>Слайд 3</vt:lpstr>
      <vt:lpstr>Приложения 1-2</vt:lpstr>
      <vt:lpstr>Слайд 5</vt:lpstr>
      <vt:lpstr>Слайд 6</vt:lpstr>
      <vt:lpstr>Слайд 7</vt:lpstr>
      <vt:lpstr>Приложения 6-7</vt:lpstr>
      <vt:lpstr>Изучение нового материала.        Постановка учебной цели и поиск решения проблемы </vt:lpstr>
      <vt:lpstr>Слайд 10</vt:lpstr>
      <vt:lpstr>Слайд 11</vt:lpstr>
      <vt:lpstr>Приложения 9-10</vt:lpstr>
      <vt:lpstr>  Работа по дальнейшему углублению знаний и  развитию орфографической зоркости </vt:lpstr>
      <vt:lpstr>Физкультминутка </vt:lpstr>
      <vt:lpstr>Проверочная работа: тесты </vt:lpstr>
      <vt:lpstr>   Итоговая рефлексия </vt:lpstr>
      <vt:lpstr>Домашнее задание </vt:lpstr>
      <vt:lpstr>Спасибо за внимание!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Adel</cp:lastModifiedBy>
  <cp:revision>50</cp:revision>
  <dcterms:created xsi:type="dcterms:W3CDTF">2012-02-07T06:51:08Z</dcterms:created>
  <dcterms:modified xsi:type="dcterms:W3CDTF">2012-04-26T17:15:18Z</dcterms:modified>
</cp:coreProperties>
</file>