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7" r:id="rId3"/>
    <p:sldId id="259" r:id="rId4"/>
    <p:sldId id="260" r:id="rId5"/>
    <p:sldId id="261" r:id="rId6"/>
    <p:sldId id="269" r:id="rId7"/>
    <p:sldId id="263" r:id="rId8"/>
    <p:sldId id="270" r:id="rId9"/>
    <p:sldId id="265" r:id="rId10"/>
    <p:sldId id="262" r:id="rId11"/>
    <p:sldId id="271" r:id="rId12"/>
    <p:sldId id="264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image" Target="../media/image8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6A460-4080-4D34-AFD9-AFAB23D9B9A1}" type="doc">
      <dgm:prSet loTypeId="urn:microsoft.com/office/officeart/2005/8/layout/hList7" loCatId="process" qsTypeId="urn:microsoft.com/office/officeart/2005/8/quickstyle/simple1" qsCatId="simple" csTypeId="urn:microsoft.com/office/officeart/2005/8/colors/accent2_2" csCatId="accent2" phldr="1"/>
      <dgm:spPr/>
    </dgm:pt>
    <dgm:pt modelId="{801B9C05-C24B-474C-B955-2B60A774E7A1}">
      <dgm:prSet phldrT="[Текст]"/>
      <dgm:spPr/>
      <dgm:t>
        <a:bodyPr/>
        <a:lstStyle/>
        <a:p>
          <a:pPr algn="ctr"/>
          <a:r>
            <a:rPr lang="ru-RU" u="sng" dirty="0" smtClean="0"/>
            <a:t>Нил </a:t>
          </a:r>
          <a:r>
            <a:rPr lang="ru-RU" u="sng" dirty="0" err="1" smtClean="0"/>
            <a:t>Сорский</a:t>
          </a:r>
          <a:r>
            <a:rPr lang="ru-RU" u="sng" dirty="0" smtClean="0"/>
            <a:t> – старец одного из заволжских монастырей </a:t>
          </a:r>
          <a:r>
            <a:rPr lang="ru-RU" b="0" i="0" u="sng" dirty="0" smtClean="0"/>
            <a:t>на р. Сорке, около </a:t>
          </a:r>
          <a:r>
            <a:rPr lang="ru-RU" b="0" i="0" u="sng" dirty="0" err="1" smtClean="0"/>
            <a:t>Белоозера</a:t>
          </a:r>
          <a:r>
            <a:rPr lang="ru-RU" b="0" i="0" u="sng" dirty="0" smtClean="0"/>
            <a:t>)</a:t>
          </a:r>
          <a:r>
            <a:rPr lang="ru-RU" u="sng" dirty="0" smtClean="0"/>
            <a:t> </a:t>
          </a:r>
        </a:p>
      </dgm:t>
    </dgm:pt>
    <dgm:pt modelId="{DD46502C-45B9-4C15-B487-DF14A9E0AE56}" type="parTrans" cxnId="{C9B7B6F3-D164-4E0A-9B8D-A37EFE5AA234}">
      <dgm:prSet/>
      <dgm:spPr/>
      <dgm:t>
        <a:bodyPr/>
        <a:lstStyle/>
        <a:p>
          <a:endParaRPr lang="ru-RU"/>
        </a:p>
      </dgm:t>
    </dgm:pt>
    <dgm:pt modelId="{E8B01715-8C0C-4A12-9F92-9F60C64740BB}" type="sibTrans" cxnId="{C9B7B6F3-D164-4E0A-9B8D-A37EFE5AA234}">
      <dgm:prSet/>
      <dgm:spPr/>
      <dgm:t>
        <a:bodyPr/>
        <a:lstStyle/>
        <a:p>
          <a:endParaRPr lang="ru-RU"/>
        </a:p>
      </dgm:t>
    </dgm:pt>
    <dgm:pt modelId="{995DD552-15E9-4297-859D-33CD74DBCE4D}">
      <dgm:prSet phldrT="[Текст]"/>
      <dgm:spPr/>
      <dgm:t>
        <a:bodyPr/>
        <a:lstStyle/>
        <a:p>
          <a:r>
            <a:rPr lang="ru-RU" u="sng" dirty="0" smtClean="0"/>
            <a:t>Иосиф Волоцкий – настоятель </a:t>
          </a:r>
          <a:r>
            <a:rPr lang="ru-RU" u="sng" dirty="0" err="1" smtClean="0"/>
            <a:t>Иосифо-Волоколамского</a:t>
          </a:r>
          <a:r>
            <a:rPr lang="ru-RU" u="sng" dirty="0" smtClean="0"/>
            <a:t> монастыря</a:t>
          </a:r>
        </a:p>
      </dgm:t>
    </dgm:pt>
    <dgm:pt modelId="{31A17431-9798-4D99-B345-1CB360828B48}" type="parTrans" cxnId="{02DBEA42-D1A5-4691-9C88-9CCDE521A756}">
      <dgm:prSet/>
      <dgm:spPr/>
      <dgm:t>
        <a:bodyPr/>
        <a:lstStyle/>
        <a:p>
          <a:endParaRPr lang="ru-RU"/>
        </a:p>
      </dgm:t>
    </dgm:pt>
    <dgm:pt modelId="{2D82BCE2-1DB0-49F3-823B-D5A8FC4FDAAF}" type="sibTrans" cxnId="{02DBEA42-D1A5-4691-9C88-9CCDE521A756}">
      <dgm:prSet/>
      <dgm:spPr/>
      <dgm:t>
        <a:bodyPr/>
        <a:lstStyle/>
        <a:p>
          <a:endParaRPr lang="ru-RU"/>
        </a:p>
      </dgm:t>
    </dgm:pt>
    <dgm:pt modelId="{D399BD9E-BA4C-4D8E-B0BF-6506F62232DB}" type="pres">
      <dgm:prSet presAssocID="{CF16A460-4080-4D34-AFD9-AFAB23D9B9A1}" presName="Name0" presStyleCnt="0">
        <dgm:presLayoutVars>
          <dgm:dir/>
          <dgm:resizeHandles val="exact"/>
        </dgm:presLayoutVars>
      </dgm:prSet>
      <dgm:spPr/>
    </dgm:pt>
    <dgm:pt modelId="{8F115174-9E04-438E-BE63-328636B33011}" type="pres">
      <dgm:prSet presAssocID="{CF16A460-4080-4D34-AFD9-AFAB23D9B9A1}" presName="fgShape" presStyleLbl="fgShp" presStyleIdx="0" presStyleCnt="1" custLinFactY="75003" custLinFactNeighborX="-2225" custLinFactNeighborY="100000"/>
      <dgm:spPr/>
    </dgm:pt>
    <dgm:pt modelId="{FB5C613C-1867-4970-88D1-C52A3994C8D8}" type="pres">
      <dgm:prSet presAssocID="{CF16A460-4080-4D34-AFD9-AFAB23D9B9A1}" presName="linComp" presStyleCnt="0"/>
      <dgm:spPr/>
    </dgm:pt>
    <dgm:pt modelId="{51636CC4-E8FE-40C9-894E-F77B7941F9F4}" type="pres">
      <dgm:prSet presAssocID="{801B9C05-C24B-474C-B955-2B60A774E7A1}" presName="compNode" presStyleCnt="0"/>
      <dgm:spPr/>
    </dgm:pt>
    <dgm:pt modelId="{52784E27-1CDA-49C3-8C68-4CEEE5EB1D9C}" type="pres">
      <dgm:prSet presAssocID="{801B9C05-C24B-474C-B955-2B60A774E7A1}" presName="bkgdShape" presStyleLbl="node1" presStyleIdx="0" presStyleCnt="2" custScaleX="50107" custLinFactNeighborX="-20942" custLinFactNeighborY="-800"/>
      <dgm:spPr/>
      <dgm:t>
        <a:bodyPr/>
        <a:lstStyle/>
        <a:p>
          <a:endParaRPr lang="ru-RU"/>
        </a:p>
      </dgm:t>
    </dgm:pt>
    <dgm:pt modelId="{8DB5323D-E1C0-4673-97F6-5F00F39749C7}" type="pres">
      <dgm:prSet presAssocID="{801B9C05-C24B-474C-B955-2B60A774E7A1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787BE-BCDF-47C4-A74C-CDC5524AE6F1}" type="pres">
      <dgm:prSet presAssocID="{801B9C05-C24B-474C-B955-2B60A774E7A1}" presName="invisiNode" presStyleLbl="node1" presStyleIdx="0" presStyleCnt="2"/>
      <dgm:spPr/>
    </dgm:pt>
    <dgm:pt modelId="{70749BBC-FDCD-40CE-B71D-A53CC156AD59}" type="pres">
      <dgm:prSet presAssocID="{801B9C05-C24B-474C-B955-2B60A774E7A1}" presName="imagNode" presStyleLbl="fgImgPlace1" presStyleIdx="0" presStyleCnt="2" custScaleY="133514" custLinFactNeighborX="-70848" custLinFactNeighborY="-744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281CD69-8FAF-41C4-97D3-40FDFB695F53}" type="pres">
      <dgm:prSet presAssocID="{E8B01715-8C0C-4A12-9F92-9F60C64740B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D5149F3-383E-48D1-B2C4-966D9DF0FEDC}" type="pres">
      <dgm:prSet presAssocID="{995DD552-15E9-4297-859D-33CD74DBCE4D}" presName="compNode" presStyleCnt="0"/>
      <dgm:spPr/>
    </dgm:pt>
    <dgm:pt modelId="{F1569286-00F0-4D38-9A0C-189F9D0CA189}" type="pres">
      <dgm:prSet presAssocID="{995DD552-15E9-4297-859D-33CD74DBCE4D}" presName="bkgdShape" presStyleLbl="node1" presStyleIdx="1" presStyleCnt="2" custScaleX="48438" custLinFactNeighborX="19296" custLinFactNeighborY="640"/>
      <dgm:spPr/>
      <dgm:t>
        <a:bodyPr/>
        <a:lstStyle/>
        <a:p>
          <a:endParaRPr lang="ru-RU"/>
        </a:p>
      </dgm:t>
    </dgm:pt>
    <dgm:pt modelId="{9908628A-31F7-4330-8BC3-59343C238117}" type="pres">
      <dgm:prSet presAssocID="{995DD552-15E9-4297-859D-33CD74DBCE4D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D3282-9FE9-418E-A38B-7DA785EE6C4B}" type="pres">
      <dgm:prSet presAssocID="{995DD552-15E9-4297-859D-33CD74DBCE4D}" presName="invisiNode" presStyleLbl="node1" presStyleIdx="1" presStyleCnt="2"/>
      <dgm:spPr/>
    </dgm:pt>
    <dgm:pt modelId="{412C04D7-9747-4B21-817B-FC6BE15A30E4}" type="pres">
      <dgm:prSet presAssocID="{995DD552-15E9-4297-859D-33CD74DBCE4D}" presName="imagNode" presStyleLbl="fgImgPlace1" presStyleIdx="1" presStyleCnt="2" custScaleX="89688" custScaleY="124866" custLinFactNeighborX="66335" custLinFactNeighborY="-312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12251C2B-3AFB-4A52-95CF-8837A7790E92}" type="presOf" srcId="{801B9C05-C24B-474C-B955-2B60A774E7A1}" destId="{8DB5323D-E1C0-4673-97F6-5F00F39749C7}" srcOrd="1" destOrd="0" presId="urn:microsoft.com/office/officeart/2005/8/layout/hList7"/>
    <dgm:cxn modelId="{BA5EEB66-010D-4CA2-8C1E-2A6A12B69911}" type="presOf" srcId="{995DD552-15E9-4297-859D-33CD74DBCE4D}" destId="{F1569286-00F0-4D38-9A0C-189F9D0CA189}" srcOrd="0" destOrd="0" presId="urn:microsoft.com/office/officeart/2005/8/layout/hList7"/>
    <dgm:cxn modelId="{609BC65E-D80C-4714-A1D6-3201CABC3004}" type="presOf" srcId="{801B9C05-C24B-474C-B955-2B60A774E7A1}" destId="{52784E27-1CDA-49C3-8C68-4CEEE5EB1D9C}" srcOrd="0" destOrd="0" presId="urn:microsoft.com/office/officeart/2005/8/layout/hList7"/>
    <dgm:cxn modelId="{4D6F138A-276A-4111-AF21-4FD63C3A6405}" type="presOf" srcId="{995DD552-15E9-4297-859D-33CD74DBCE4D}" destId="{9908628A-31F7-4330-8BC3-59343C238117}" srcOrd="1" destOrd="0" presId="urn:microsoft.com/office/officeart/2005/8/layout/hList7"/>
    <dgm:cxn modelId="{02DBEA42-D1A5-4691-9C88-9CCDE521A756}" srcId="{CF16A460-4080-4D34-AFD9-AFAB23D9B9A1}" destId="{995DD552-15E9-4297-859D-33CD74DBCE4D}" srcOrd="1" destOrd="0" parTransId="{31A17431-9798-4D99-B345-1CB360828B48}" sibTransId="{2D82BCE2-1DB0-49F3-823B-D5A8FC4FDAAF}"/>
    <dgm:cxn modelId="{B62B130E-F326-4759-8154-50844E59DA48}" type="presOf" srcId="{CF16A460-4080-4D34-AFD9-AFAB23D9B9A1}" destId="{D399BD9E-BA4C-4D8E-B0BF-6506F62232DB}" srcOrd="0" destOrd="0" presId="urn:microsoft.com/office/officeart/2005/8/layout/hList7"/>
    <dgm:cxn modelId="{F1D227F5-4915-4185-8F79-2477C1738EF6}" type="presOf" srcId="{E8B01715-8C0C-4A12-9F92-9F60C64740BB}" destId="{2281CD69-8FAF-41C4-97D3-40FDFB695F53}" srcOrd="0" destOrd="0" presId="urn:microsoft.com/office/officeart/2005/8/layout/hList7"/>
    <dgm:cxn modelId="{C9B7B6F3-D164-4E0A-9B8D-A37EFE5AA234}" srcId="{CF16A460-4080-4D34-AFD9-AFAB23D9B9A1}" destId="{801B9C05-C24B-474C-B955-2B60A774E7A1}" srcOrd="0" destOrd="0" parTransId="{DD46502C-45B9-4C15-B487-DF14A9E0AE56}" sibTransId="{E8B01715-8C0C-4A12-9F92-9F60C64740BB}"/>
    <dgm:cxn modelId="{3B381132-3C9E-4802-A3C5-1451044430EB}" type="presParOf" srcId="{D399BD9E-BA4C-4D8E-B0BF-6506F62232DB}" destId="{8F115174-9E04-438E-BE63-328636B33011}" srcOrd="0" destOrd="0" presId="urn:microsoft.com/office/officeart/2005/8/layout/hList7"/>
    <dgm:cxn modelId="{3488614A-762B-4A91-ADD6-33CA0EE0546E}" type="presParOf" srcId="{D399BD9E-BA4C-4D8E-B0BF-6506F62232DB}" destId="{FB5C613C-1867-4970-88D1-C52A3994C8D8}" srcOrd="1" destOrd="0" presId="urn:microsoft.com/office/officeart/2005/8/layout/hList7"/>
    <dgm:cxn modelId="{D668EF36-BC65-4828-A932-09D22B77AF86}" type="presParOf" srcId="{FB5C613C-1867-4970-88D1-C52A3994C8D8}" destId="{51636CC4-E8FE-40C9-894E-F77B7941F9F4}" srcOrd="0" destOrd="0" presId="urn:microsoft.com/office/officeart/2005/8/layout/hList7"/>
    <dgm:cxn modelId="{F52237CC-EB68-4ED8-B90E-5D095152D91A}" type="presParOf" srcId="{51636CC4-E8FE-40C9-894E-F77B7941F9F4}" destId="{52784E27-1CDA-49C3-8C68-4CEEE5EB1D9C}" srcOrd="0" destOrd="0" presId="urn:microsoft.com/office/officeart/2005/8/layout/hList7"/>
    <dgm:cxn modelId="{31848E8B-D859-429E-944F-550C5561B60C}" type="presParOf" srcId="{51636CC4-E8FE-40C9-894E-F77B7941F9F4}" destId="{8DB5323D-E1C0-4673-97F6-5F00F39749C7}" srcOrd="1" destOrd="0" presId="urn:microsoft.com/office/officeart/2005/8/layout/hList7"/>
    <dgm:cxn modelId="{88D8DCC3-6742-45F5-BC5B-A5F32BC2D6CD}" type="presParOf" srcId="{51636CC4-E8FE-40C9-894E-F77B7941F9F4}" destId="{3BC787BE-BCDF-47C4-A74C-CDC5524AE6F1}" srcOrd="2" destOrd="0" presId="urn:microsoft.com/office/officeart/2005/8/layout/hList7"/>
    <dgm:cxn modelId="{DCC01F6B-AA40-426C-8BE9-2AFA7243E3A6}" type="presParOf" srcId="{51636CC4-E8FE-40C9-894E-F77B7941F9F4}" destId="{70749BBC-FDCD-40CE-B71D-A53CC156AD59}" srcOrd="3" destOrd="0" presId="urn:microsoft.com/office/officeart/2005/8/layout/hList7"/>
    <dgm:cxn modelId="{9D247B09-ECF2-456C-8E18-83EF6F59A37C}" type="presParOf" srcId="{FB5C613C-1867-4970-88D1-C52A3994C8D8}" destId="{2281CD69-8FAF-41C4-97D3-40FDFB695F53}" srcOrd="1" destOrd="0" presId="urn:microsoft.com/office/officeart/2005/8/layout/hList7"/>
    <dgm:cxn modelId="{1D0525CD-21A8-46C5-8C78-564F1BEB1230}" type="presParOf" srcId="{FB5C613C-1867-4970-88D1-C52A3994C8D8}" destId="{BD5149F3-383E-48D1-B2C4-966D9DF0FEDC}" srcOrd="2" destOrd="0" presId="urn:microsoft.com/office/officeart/2005/8/layout/hList7"/>
    <dgm:cxn modelId="{D5AC4F01-C444-4F3D-848C-5B4126971156}" type="presParOf" srcId="{BD5149F3-383E-48D1-B2C4-966D9DF0FEDC}" destId="{F1569286-00F0-4D38-9A0C-189F9D0CA189}" srcOrd="0" destOrd="0" presId="urn:microsoft.com/office/officeart/2005/8/layout/hList7"/>
    <dgm:cxn modelId="{9403E571-D2B3-4431-8B8F-5DA0B48D6541}" type="presParOf" srcId="{BD5149F3-383E-48D1-B2C4-966D9DF0FEDC}" destId="{9908628A-31F7-4330-8BC3-59343C238117}" srcOrd="1" destOrd="0" presId="urn:microsoft.com/office/officeart/2005/8/layout/hList7"/>
    <dgm:cxn modelId="{E656B8AC-3332-4AC6-878B-655132713448}" type="presParOf" srcId="{BD5149F3-383E-48D1-B2C4-966D9DF0FEDC}" destId="{7BFD3282-9FE9-418E-A38B-7DA785EE6C4B}" srcOrd="2" destOrd="0" presId="urn:microsoft.com/office/officeart/2005/8/layout/hList7"/>
    <dgm:cxn modelId="{D10A4AB3-F9AA-441B-9CB6-A1C6FA3E7A44}" type="presParOf" srcId="{BD5149F3-383E-48D1-B2C4-966D9DF0FEDC}" destId="{412C04D7-9747-4B21-817B-FC6BE15A30E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784E27-1CDA-49C3-8C68-4CEEE5EB1D9C}">
      <dsp:nvSpPr>
        <dsp:cNvPr id="0" name=""/>
        <dsp:cNvSpPr/>
      </dsp:nvSpPr>
      <dsp:spPr>
        <a:xfrm>
          <a:off x="2619" y="0"/>
          <a:ext cx="3000374" cy="49609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Ликвидация монастырского землевладения.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Независимость от гражданской власти.</a:t>
          </a:r>
          <a:endParaRPr lang="ru-RU" sz="2200" kern="1200" dirty="0"/>
        </a:p>
      </dsp:txBody>
      <dsp:txXfrm>
        <a:off x="2619" y="1984383"/>
        <a:ext cx="3000374" cy="1984383"/>
      </dsp:txXfrm>
    </dsp:sp>
    <dsp:sp modelId="{70749BBC-FDCD-40CE-B71D-A53CC156AD59}">
      <dsp:nvSpPr>
        <dsp:cNvPr id="0" name=""/>
        <dsp:cNvSpPr/>
      </dsp:nvSpPr>
      <dsp:spPr>
        <a:xfrm>
          <a:off x="676807" y="297657"/>
          <a:ext cx="1651999" cy="16519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569286-00F0-4D38-9A0C-189F9D0CA189}">
      <dsp:nvSpPr>
        <dsp:cNvPr id="0" name=""/>
        <dsp:cNvSpPr/>
      </dsp:nvSpPr>
      <dsp:spPr>
        <a:xfrm>
          <a:off x="3093005" y="0"/>
          <a:ext cx="3000374" cy="49609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Защищали монастырские владения.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Первенство царской власти.</a:t>
          </a:r>
          <a:endParaRPr lang="ru-RU" sz="2200" kern="1200" dirty="0"/>
        </a:p>
      </dsp:txBody>
      <dsp:txXfrm>
        <a:off x="3093005" y="1984383"/>
        <a:ext cx="3000374" cy="1984383"/>
      </dsp:txXfrm>
    </dsp:sp>
    <dsp:sp modelId="{412C04D7-9747-4B21-817B-FC6BE15A30E4}">
      <dsp:nvSpPr>
        <dsp:cNvPr id="0" name=""/>
        <dsp:cNvSpPr/>
      </dsp:nvSpPr>
      <dsp:spPr>
        <a:xfrm>
          <a:off x="3767193" y="297657"/>
          <a:ext cx="1651999" cy="165199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15174-9E04-438E-BE63-328636B33011}">
      <dsp:nvSpPr>
        <dsp:cNvPr id="0" name=""/>
        <dsp:cNvSpPr/>
      </dsp:nvSpPr>
      <dsp:spPr>
        <a:xfrm>
          <a:off x="119054" y="4216814"/>
          <a:ext cx="5608320" cy="744143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ECB99-7E1B-49E7-A908-7D5FE09525E9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D4FAC-BE76-434E-A7D8-01A3FB27C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D4FAC-BE76-434E-A7D8-01A3FB27CBB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34DA-2FE3-4C29-A06F-91A5FF645C8D}" type="datetime1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3143-FC76-45A2-811D-84751E1DF813}" type="datetime1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444C-8E8B-4030-AE92-5D8B79260267}" type="datetime1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9706-7598-4A5B-B809-0AD639B491CC}" type="datetime1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3241-A13F-4A64-BFCD-CA67142DC456}" type="datetime1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194F-CD1B-4D76-991F-55CC2EC711C9}" type="datetime1">
              <a:rPr lang="ru-RU" smtClean="0"/>
              <a:pPr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B300-FC8B-437B-AAD2-3E81EB5AE3B5}" type="datetime1">
              <a:rPr lang="ru-RU" smtClean="0"/>
              <a:pPr/>
              <a:t>17.01.2012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C6A0-7728-4BC0-8110-AC108DA1160F}" type="datetime1">
              <a:rPr lang="ru-RU" smtClean="0"/>
              <a:pPr/>
              <a:t>17.01.2012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B4AE-3D1B-4176-8928-13F6A34A8E16}" type="datetime1">
              <a:rPr lang="ru-RU" smtClean="0"/>
              <a:pPr/>
              <a:t>17.01.2012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733B-8AEA-4B1B-AC06-158845107429}" type="datetime1">
              <a:rPr lang="ru-RU" smtClean="0"/>
              <a:pPr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E4C0-4630-4D8D-A505-64D9E60D5CCE}" type="datetime1">
              <a:rPr lang="ru-RU" smtClean="0"/>
              <a:pPr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80C1C-CDAB-495F-AC18-70D071434741}" type="datetime1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Вспомним!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Кто стоял во главе Русского государства?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 Что представляла собой Боярская дума?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 Как называется орган, который контролировал поступления налогов?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 Какие функции выполнял Дворец?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 Что такое кормление?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 Какое название получил новый свод законов, принятый Иваном III?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Что такое пожилое? Кто и в каком случае его выплачивал?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 Что такое вотчина?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Что такое поместье?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71538" y="0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Чем опасны ереси?</a:t>
            </a:r>
            <a:endParaRPr lang="ru-RU" sz="4000" dirty="0"/>
          </a:p>
        </p:txBody>
      </p:sp>
      <p:sp>
        <p:nvSpPr>
          <p:cNvPr id="13" name="Блок-схема: сохраненные данные 12"/>
          <p:cNvSpPr/>
          <p:nvPr/>
        </p:nvSpPr>
        <p:spPr>
          <a:xfrm>
            <a:off x="0" y="785794"/>
            <a:ext cx="8643966" cy="5786478"/>
          </a:xfrm>
          <a:prstGeom prst="flowChartOnlineStorag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«Речью глаголю вам, прелестникам и отступникам веры Христовы и всем вашим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единомысленникам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, мудрствующими с вами злую вашу окаянную и проклятую ересь, что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есте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чинили в Великом Новгороде злая и проклятая дела неподобная: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мнози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от вас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ругалися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образу Христову и пречистые образу, написанным на иконах, а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инии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от вас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ругалися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кресту Христову, а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инии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от вас на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многиа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святыя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иконы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хулные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речи глаголали, а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инии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от вас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святыя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иконы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щепляли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и огнем сжигали, а иные от вас крест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силололен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крест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из дерева алоэ) зубы искусали, а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инии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от вас святыми иконами и кресты о землю били и грязь на них метали, а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инии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от вас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святыя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иконы в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лоханю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метали, да иного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поруганиа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есте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много чинили над святыми образы написанных на иконах. А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инии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от вас на самого Господа нашего Иисуса Христа Сына Божья и на Пречистую Его Богоматерь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многиа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хулы изрекли…»</a:t>
            </a:r>
          </a:p>
          <a:p>
            <a:pPr algn="ctr"/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Церковный собор 1490г. (Митрополит Зосима)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Монах </a:t>
            </a:r>
            <a:r>
              <a:rPr lang="ru-RU" sz="1600" b="1" dirty="0" err="1" smtClean="0"/>
              <a:t>Филофей</a:t>
            </a:r>
            <a:r>
              <a:rPr lang="ru-RU" sz="1600" dirty="0" smtClean="0"/>
              <a:t> (</a:t>
            </a:r>
            <a:r>
              <a:rPr lang="ru-RU" sz="1600" dirty="0" err="1" smtClean="0"/>
              <a:t>ок</a:t>
            </a:r>
            <a:r>
              <a:rPr lang="ru-RU" sz="1600" dirty="0" smtClean="0"/>
              <a:t>. 1465—1542) — старец псковского </a:t>
            </a:r>
            <a:r>
              <a:rPr lang="ru-RU" sz="1600" dirty="0" err="1" smtClean="0"/>
              <a:t>Спасо-Елеазаровского</a:t>
            </a:r>
            <a:r>
              <a:rPr lang="ru-RU" sz="1600" dirty="0" smtClean="0"/>
              <a:t> </a:t>
            </a:r>
            <a:r>
              <a:rPr lang="ru-RU" sz="1600" dirty="0" smtClean="0"/>
              <a:t>монастыря(село </a:t>
            </a:r>
            <a:r>
              <a:rPr lang="ru-RU" sz="1600" dirty="0" smtClean="0"/>
              <a:t>Елизарово Псковского района</a:t>
            </a:r>
            <a:r>
              <a:rPr lang="ru-RU" sz="1600" dirty="0" smtClean="0"/>
              <a:t>). </a:t>
            </a:r>
            <a:r>
              <a:rPr lang="ru-RU" sz="1600" dirty="0" smtClean="0"/>
              <a:t>П</a:t>
            </a:r>
            <a:r>
              <a:rPr lang="ru-RU" sz="1600" dirty="0" smtClean="0"/>
              <a:t>редполагаемый </a:t>
            </a:r>
            <a:r>
              <a:rPr lang="ru-RU" sz="1600" dirty="0" smtClean="0"/>
              <a:t>автор концепции «Москва — Третий Рим» (</a:t>
            </a:r>
            <a:r>
              <a:rPr lang="ru-RU" sz="1600" i="1" dirty="0" err="1" smtClean="0"/>
              <a:t>q</a:t>
            </a:r>
            <a:r>
              <a:rPr lang="ru-RU" sz="1600" i="1" dirty="0" smtClean="0"/>
              <a:t>. </a:t>
            </a:r>
            <a:r>
              <a:rPr lang="ru-RU" sz="1600" i="1" dirty="0" err="1" smtClean="0"/>
              <a:t>v</a:t>
            </a:r>
            <a:r>
              <a:rPr lang="ru-RU" sz="1600" i="1" dirty="0" smtClean="0"/>
              <a:t>.</a:t>
            </a:r>
            <a:r>
              <a:rPr lang="ru-RU" sz="1600" dirty="0" smtClean="0"/>
              <a:t>), тезисы которой изложены в его письмах дьяку Михаилу Григорьевичу </a:t>
            </a:r>
            <a:r>
              <a:rPr lang="ru-RU" sz="1600" dirty="0" err="1" smtClean="0"/>
              <a:t>Мисюрю-Мунехину</a:t>
            </a:r>
            <a:r>
              <a:rPr lang="ru-RU" sz="1600" dirty="0" smtClean="0"/>
              <a:t> и великому князю Василию III Ивановичу.</a:t>
            </a:r>
            <a:endParaRPr lang="ru-RU" sz="1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559" r="32353"/>
          <a:stretch>
            <a:fillRect/>
          </a:stretch>
        </p:blipFill>
        <p:spPr bwMode="auto">
          <a:xfrm>
            <a:off x="2765015" y="1928802"/>
            <a:ext cx="359293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1" y="1643050"/>
            <a:ext cx="310755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072198" y="4071942"/>
            <a:ext cx="2579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Шапка Мономаха</a:t>
            </a:r>
            <a:endParaRPr lang="ru-RU" sz="2400" b="1" dirty="0"/>
          </a:p>
        </p:txBody>
      </p:sp>
      <p:sp>
        <p:nvSpPr>
          <p:cNvPr id="7" name="Блок-схема: сохраненные данные 6"/>
          <p:cNvSpPr/>
          <p:nvPr/>
        </p:nvSpPr>
        <p:spPr>
          <a:xfrm>
            <a:off x="428596" y="357166"/>
            <a:ext cx="6929486" cy="5500726"/>
          </a:xfrm>
          <a:prstGeom prst="flowChartOnlineStorag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«…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вся христианские царства попраны от неверных... </a:t>
            </a:r>
            <a:r>
              <a:rPr lang="ru-RU" sz="2800" b="1" i="1" dirty="0" err="1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придоша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 в конец и </a:t>
            </a:r>
            <a:r>
              <a:rPr lang="ru-RU" sz="2800" b="1" i="1" dirty="0" err="1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снидошася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 во едино царство нашего государя". И произошло это в осуществление древних пророчеств: "два </a:t>
            </a:r>
            <a:r>
              <a:rPr lang="ru-RU" sz="2800" b="1" i="1" dirty="0" err="1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убо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 Рима </a:t>
            </a:r>
            <a:r>
              <a:rPr lang="ru-RU" sz="2800" b="1" i="1" dirty="0" err="1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падоша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, а третий стоит, а четвертому не </a:t>
            </a:r>
            <a:r>
              <a:rPr lang="ru-RU" sz="2800" b="1" i="1" dirty="0" err="1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быти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"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Повторим: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7686700" cy="4525963"/>
          </a:xfrm>
        </p:spPr>
        <p:txBody>
          <a:bodyPr/>
          <a:lstStyle/>
          <a:p>
            <a:r>
              <a:rPr lang="ru-RU" dirty="0" smtClean="0"/>
              <a:t>Кто такие </a:t>
            </a:r>
            <a:r>
              <a:rPr lang="ru-RU" dirty="0" err="1" smtClean="0"/>
              <a:t>нестяжатели</a:t>
            </a:r>
            <a:r>
              <a:rPr lang="ru-RU" dirty="0" smtClean="0"/>
              <a:t> и иосифляне?</a:t>
            </a:r>
          </a:p>
          <a:p>
            <a:r>
              <a:rPr lang="ru-RU" dirty="0" smtClean="0"/>
              <a:t>Что такое ересь?</a:t>
            </a:r>
          </a:p>
          <a:p>
            <a:r>
              <a:rPr lang="ru-RU" dirty="0" smtClean="0"/>
              <a:t>О каких ересях в России в кон. 15-нач. 16 в. вы узнали?</a:t>
            </a:r>
          </a:p>
          <a:p>
            <a:r>
              <a:rPr lang="ru-RU" dirty="0" smtClean="0"/>
              <a:t>Что такое Флорентийская уния?</a:t>
            </a:r>
          </a:p>
          <a:p>
            <a:r>
              <a:rPr lang="ru-RU" dirty="0" smtClean="0"/>
              <a:t>Кто был автором и в чём суть теории «Москва – третий Рим»?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48408" cy="32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974080" y="6356350"/>
            <a:ext cx="45719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1695238" cy="44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1214414" y="142852"/>
            <a:ext cx="6572296" cy="2286016"/>
          </a:xfrm>
          <a:prstGeom prst="wedgeRoundRectCallout">
            <a:avLst>
              <a:gd name="adj1" fmla="val -50683"/>
              <a:gd name="adj2" fmla="val 6564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latin typeface="Arno Pro Caption" pitchFamily="18" charset="0"/>
                <a:cs typeface="Arial" pitchFamily="34" charset="0"/>
              </a:rPr>
              <a:t> Помните, кто поддерживал Александра Невского, кто вдохновлял Дмитрия Донского на Куликовскую битву, кто поддерживал князя московского во время княжеских усобиц?</a:t>
            </a:r>
            <a:endParaRPr lang="ru-RU" sz="2400" b="1" i="1" dirty="0">
              <a:latin typeface="Arno Pro Caption" pitchFamily="18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5918" y="2714620"/>
            <a:ext cx="6715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ЦЕРКОВЬ И ГОСУДАРСТВО В КОНЦЕ XV — НАЧАЛЕ XVI в.</a:t>
            </a:r>
            <a:endParaRPr lang="ru-RU" sz="4000" dirty="0"/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2428860" y="4071942"/>
            <a:ext cx="6429420" cy="2571768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План</a:t>
            </a:r>
          </a:p>
          <a:p>
            <a:pPr marL="342900" indent="-342900" algn="ctr">
              <a:buAutoNum type="arabicPeriod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Монастыри.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Нестяжатели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и иосифляне.</a:t>
            </a:r>
          </a:p>
          <a:p>
            <a:pPr marL="342900" indent="-342900"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2. Ереси во второй половине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XV-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первой половине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XVI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века.</a:t>
            </a:r>
          </a:p>
          <a:p>
            <a:pPr marL="342900" indent="-342900"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3. Теория «Москва – третий Рим» монаха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Филофея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1728787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357290" y="142852"/>
            <a:ext cx="5715040" cy="1643074"/>
          </a:xfrm>
          <a:prstGeom prst="wedgeRoundRectCallout">
            <a:avLst>
              <a:gd name="adj1" fmla="val -50683"/>
              <a:gd name="adj2" fmla="val 6564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Новые слова и понятия:  </a:t>
            </a:r>
            <a:r>
              <a:rPr lang="ru-RU" sz="2000" b="1" u="sng" dirty="0" smtClean="0"/>
              <a:t>Флорентийская уния, синодики,  ереси</a:t>
            </a:r>
            <a:r>
              <a:rPr lang="ru-RU" sz="2000" b="1" dirty="0" smtClean="0"/>
              <a:t>, </a:t>
            </a:r>
            <a:r>
              <a:rPr lang="ru-RU" sz="2000" b="1" u="sng" dirty="0" smtClean="0"/>
              <a:t>симония</a:t>
            </a:r>
            <a:r>
              <a:rPr lang="ru-RU" sz="2000" b="1" dirty="0" smtClean="0"/>
              <a:t>, </a:t>
            </a:r>
            <a:r>
              <a:rPr lang="ru-RU" sz="2000" b="1" u="sng" dirty="0" smtClean="0"/>
              <a:t>стригольники</a:t>
            </a:r>
            <a:r>
              <a:rPr lang="ru-RU" sz="2000" b="1" dirty="0" smtClean="0"/>
              <a:t>, </a:t>
            </a:r>
            <a:r>
              <a:rPr lang="ru-RU" sz="2000" b="1" u="sng" dirty="0" err="1" smtClean="0"/>
              <a:t>нестяжатели</a:t>
            </a:r>
            <a:r>
              <a:rPr lang="ru-RU" sz="2000" b="1" dirty="0" smtClean="0"/>
              <a:t>, </a:t>
            </a:r>
            <a:r>
              <a:rPr lang="ru-RU" sz="2000" b="1" u="sng" dirty="0" smtClean="0"/>
              <a:t>старчество</a:t>
            </a:r>
            <a:r>
              <a:rPr lang="ru-RU" sz="2000" b="1" dirty="0" smtClean="0"/>
              <a:t>, </a:t>
            </a:r>
            <a:r>
              <a:rPr lang="ru-RU" sz="2000" b="1" u="sng" dirty="0" smtClean="0"/>
              <a:t>дьяк</a:t>
            </a:r>
            <a:r>
              <a:rPr lang="ru-RU" sz="2000" b="1" dirty="0" smtClean="0"/>
              <a:t>, </a:t>
            </a:r>
            <a:r>
              <a:rPr lang="ru-RU" sz="2000" b="1" u="sng" dirty="0" err="1" smtClean="0"/>
              <a:t>жидовствующие</a:t>
            </a:r>
            <a:r>
              <a:rPr lang="ru-RU" sz="2000" b="1" dirty="0" smtClean="0"/>
              <a:t>.</a:t>
            </a:r>
          </a:p>
          <a:p>
            <a:pPr algn="ctr"/>
            <a:endParaRPr lang="ru-RU" sz="24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285992"/>
            <a:ext cx="375651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643174" y="5214950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Собор </a:t>
            </a:r>
            <a:r>
              <a:rPr lang="ru-RU" dirty="0" err="1" smtClean="0"/>
              <a:t>Санта-Мария-дель-Фьоре</a:t>
            </a:r>
            <a:r>
              <a:rPr lang="ru-RU" dirty="0" smtClean="0"/>
              <a:t>, где в 1439 году была подписана Флорентийская уния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7500957" y="928669"/>
            <a:ext cx="45719" cy="4571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720" y="2714620"/>
            <a:ext cx="306328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428728" y="0"/>
            <a:ext cx="7715272" cy="2285992"/>
          </a:xfrm>
          <a:prstGeom prst="wedgeRoundRectCallout">
            <a:avLst>
              <a:gd name="adj1" fmla="val -50683"/>
              <a:gd name="adj2" fmla="val 6564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До 1448 Русская церковь находилась под управлением Вселенского (Константинопольского) патриархата, составляя отдельную Русскую митрополию.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Из-за разорения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татаро-монголами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Киева митрополичья кафедра в 1299 (по другим данным — в 1309) была перенесена во Владимир, а в 1325 при митрополите Петре кафедру переместили в Москву.</a:t>
            </a: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71678"/>
            <a:ext cx="1728787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Горизонтальный свиток 9"/>
          <p:cNvSpPr/>
          <p:nvPr/>
        </p:nvSpPr>
        <p:spPr>
          <a:xfrm>
            <a:off x="2071670" y="2786058"/>
            <a:ext cx="3857652" cy="321471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1448 Архиерейский собор Русской церкви самостоятельно, избрал митрополитом епископа Рязанского Иону, который получил титул митрополита Московского и всея Руси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5900750" cy="1143000"/>
          </a:xfrm>
        </p:spPr>
        <p:txBody>
          <a:bodyPr/>
          <a:lstStyle/>
          <a:p>
            <a:r>
              <a:rPr lang="ru-RU" dirty="0" smtClean="0"/>
              <a:t>Монастыри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4474760" cy="226934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3380125"/>
            <a:ext cx="4500562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Соловецкий монастырь основан в 1436 году в землях Новгородской республики монахами </a:t>
            </a:r>
            <a:r>
              <a:rPr lang="ru-RU" sz="2000" b="1" dirty="0" err="1" smtClean="0"/>
              <a:t>Зосимой</a:t>
            </a:r>
            <a:r>
              <a:rPr lang="ru-RU" sz="2000" b="1" dirty="0" smtClean="0"/>
              <a:t> и Германом. Первое монашеское поселение на островах появилось несколько раньше — в 1429 году. Основатели — Герман и </a:t>
            </a:r>
            <a:r>
              <a:rPr lang="ru-RU" sz="2000" b="1" dirty="0" err="1" smtClean="0"/>
              <a:t>Савватий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857232"/>
            <a:ext cx="4000496" cy="265963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143472" y="3643314"/>
            <a:ext cx="4000528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Тро́ице-Се́ргиева</a:t>
            </a:r>
            <a:r>
              <a:rPr lang="ru-RU" b="1" dirty="0" smtClean="0"/>
              <a:t> </a:t>
            </a:r>
            <a:r>
              <a:rPr lang="ru-RU" b="1" dirty="0" err="1" smtClean="0"/>
              <a:t>Ла́вра</a:t>
            </a:r>
            <a:r>
              <a:rPr lang="ru-RU" b="1" dirty="0" smtClean="0"/>
              <a:t>, в церковной литературе обычно </a:t>
            </a:r>
            <a:r>
              <a:rPr lang="ru-RU" b="1" dirty="0" err="1" smtClean="0"/>
              <a:t>Свято-Тро́ицкая</a:t>
            </a:r>
            <a:r>
              <a:rPr lang="ru-RU" b="1" dirty="0" smtClean="0"/>
              <a:t> </a:t>
            </a:r>
            <a:r>
              <a:rPr lang="ru-RU" b="1" dirty="0" err="1" smtClean="0"/>
              <a:t>Се́ргиева</a:t>
            </a:r>
            <a:r>
              <a:rPr lang="ru-RU" b="1" dirty="0" smtClean="0"/>
              <a:t> </a:t>
            </a:r>
            <a:r>
              <a:rPr lang="ru-RU" b="1" dirty="0" err="1" smtClean="0"/>
              <a:t>Ла́вра</a:t>
            </a:r>
            <a:r>
              <a:rPr lang="ru-RU" b="1" dirty="0" smtClean="0"/>
              <a:t> — крупнейший православный мужской </a:t>
            </a:r>
            <a:r>
              <a:rPr lang="ru-RU" b="1" dirty="0" err="1" smtClean="0"/>
              <a:t>ставропигиальный</a:t>
            </a:r>
            <a:r>
              <a:rPr lang="ru-RU" b="1" dirty="0" smtClean="0"/>
              <a:t> монастырь России, расположенный в центре города Сергиев Посад Московской области, на реке </a:t>
            </a:r>
            <a:r>
              <a:rPr lang="ru-RU" b="1" dirty="0" err="1" smtClean="0"/>
              <a:t>Кончуре</a:t>
            </a:r>
            <a:r>
              <a:rPr lang="ru-RU" b="1" dirty="0" smtClean="0"/>
              <a:t>. Основан в 1337 году преподобным Сергием Радонежским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5857892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Выяснить: каким образом обогащались монастыри? Стр. 184 (последний абзац)</a:t>
            </a:r>
            <a:endParaRPr lang="ru-RU" b="1" i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590075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85189" cy="621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14546" y="428604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no Pro SmText" pitchFamily="18" charset="0"/>
              </a:rPr>
              <a:t>Иосифо-Волоцкий</a:t>
            </a:r>
            <a:r>
              <a:rPr lang="ru-RU" sz="32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no Pro SmText" pitchFamily="18" charset="0"/>
              </a:rPr>
              <a:t> монастырь</a:t>
            </a:r>
            <a:endParaRPr lang="ru-RU" sz="3200" i="1" dirty="0">
              <a:solidFill>
                <a:schemeClr val="accent2">
                  <a:lumMod val="20000"/>
                  <a:lumOff val="80000"/>
                </a:schemeClr>
              </a:solidFill>
              <a:latin typeface="Arno Pro SmText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Нестяжатели</a:t>
            </a:r>
            <a:r>
              <a:rPr lang="ru-RU" dirty="0" smtClean="0"/>
              <a:t> и иосифляне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397000"/>
          <a:ext cx="9144000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71604" y="5786454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Кого поддержала великокняжеская власть? Стр. 188-189</a:t>
            </a:r>
            <a:endParaRPr lang="ru-RU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857620" y="1857364"/>
            <a:ext cx="15001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На церковном соборе (1503г.) – спор о церковных богатствах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590075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26517"/>
          <a:stretch>
            <a:fillRect/>
          </a:stretch>
        </p:blipFill>
        <p:spPr bwMode="auto">
          <a:xfrm>
            <a:off x="1000100" y="0"/>
            <a:ext cx="7000924" cy="696681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i="1" dirty="0" smtClean="0"/>
              <a:t>«Берегитесь, чтобы кто не прельстил вас,</a:t>
            </a:r>
            <a:br>
              <a:rPr lang="ru-RU" sz="2000" i="1" dirty="0" smtClean="0"/>
            </a:br>
            <a:r>
              <a:rPr lang="ru-RU" sz="2000" i="1" dirty="0" smtClean="0"/>
              <a:t>ибо многие придут под именем Моим, </a:t>
            </a:r>
            <a:br>
              <a:rPr lang="ru-RU" sz="2000" i="1" dirty="0" smtClean="0"/>
            </a:br>
            <a:r>
              <a:rPr lang="ru-RU" sz="2000" i="1" dirty="0" smtClean="0"/>
              <a:t>и будут говорить: "Я Христос", и многих прельстят».</a:t>
            </a:r>
            <a:br>
              <a:rPr lang="ru-RU" sz="2000" i="1" dirty="0" smtClean="0"/>
            </a:br>
            <a:r>
              <a:rPr lang="ru-RU" sz="2000" i="1" dirty="0" smtClean="0"/>
              <a:t>(Матфея 24:4-5)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2605728" cy="341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500166" y="507207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Ересь стригольников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428736"/>
            <a:ext cx="2698752" cy="369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429256" y="528638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Ересь </a:t>
            </a:r>
            <a:r>
              <a:rPr lang="ru-RU" dirty="0" err="1" smtClean="0"/>
              <a:t>жидовствующих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5643578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Что такое ересь? Как в Западной Европе боролись с ересями?</a:t>
            </a:r>
            <a:endParaRPr lang="ru-RU" sz="2400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8" grpId="0"/>
    </p:bldLst>
  </p:timing>
</p:sld>
</file>

<file path=ppt/theme/theme1.xml><?xml version="1.0" encoding="utf-8"?>
<a:theme xmlns:a="http://schemas.openxmlformats.org/drawingml/2006/main" name="4-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4-17</Template>
  <TotalTime>659</TotalTime>
  <Words>666</Words>
  <Application>Microsoft Office PowerPoint</Application>
  <PresentationFormat>Экран (4:3)</PresentationFormat>
  <Paragraphs>48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4-17</vt:lpstr>
      <vt:lpstr>Вспомним!</vt:lpstr>
      <vt:lpstr>Слайд 2</vt:lpstr>
      <vt:lpstr>Слайд 3</vt:lpstr>
      <vt:lpstr>Слайд 4</vt:lpstr>
      <vt:lpstr>Монастыри</vt:lpstr>
      <vt:lpstr>Слайд 6</vt:lpstr>
      <vt:lpstr>Нестяжатели и иосифляне</vt:lpstr>
      <vt:lpstr>Слайд 8</vt:lpstr>
      <vt:lpstr>«Берегитесь, чтобы кто не прельстил вас, ибо многие придут под именем Моим,  и будут говорить: "Я Христос", и многих прельстят». (Матфея 24:4-5)</vt:lpstr>
      <vt:lpstr>Слайд 10</vt:lpstr>
      <vt:lpstr>Монах Филофей (ок. 1465—1542) — старец псковского Спасо-Елеазаровского монастыря(село Елизарово Псковского района). Предполагаемый автор концепции «Москва — Третий Рим» (q. v.), тезисы которой изложены в его письмах дьяку Михаилу Григорьевичу Мисюрю-Мунехину и великому князю Василию III Ивановичу.</vt:lpstr>
      <vt:lpstr>Слайд 12</vt:lpstr>
      <vt:lpstr>Повторим: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ЦЕРКОВЬ И ГОСУДАРСТВО В КОНЦЕ XV — НАЧАЛЕ XVI в.</dc:title>
  <dc:creator>Первый</dc:creator>
  <dc:description>http://aida.ucoz.ru</dc:description>
  <cp:lastModifiedBy>teacher</cp:lastModifiedBy>
  <cp:revision>64</cp:revision>
  <dcterms:created xsi:type="dcterms:W3CDTF">2011-04-10T02:15:07Z</dcterms:created>
  <dcterms:modified xsi:type="dcterms:W3CDTF">2012-01-17T14:40:44Z</dcterms:modified>
</cp:coreProperties>
</file>