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2"/>
    <p:sldId id="257" r:id="rId3"/>
    <p:sldId id="263" r:id="rId4"/>
    <p:sldId id="258" r:id="rId5"/>
    <p:sldId id="264" r:id="rId6"/>
    <p:sldId id="260" r:id="rId7"/>
    <p:sldId id="265" r:id="rId8"/>
    <p:sldId id="266" r:id="rId9"/>
    <p:sldId id="268" r:id="rId10"/>
    <p:sldId id="267" r:id="rId11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01680" y="3915360"/>
            <a:ext cx="850356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301680" y="3915360"/>
            <a:ext cx="414972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659120" y="3915360"/>
            <a:ext cx="414972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27378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3176640" y="1527120"/>
            <a:ext cx="27378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body"/>
          </p:nvPr>
        </p:nvSpPr>
        <p:spPr>
          <a:xfrm>
            <a:off x="6051960" y="1527120"/>
            <a:ext cx="27378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301680" y="3915360"/>
            <a:ext cx="27378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body"/>
          </p:nvPr>
        </p:nvSpPr>
        <p:spPr>
          <a:xfrm>
            <a:off x="3176640" y="3915360"/>
            <a:ext cx="27378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body"/>
          </p:nvPr>
        </p:nvSpPr>
        <p:spPr>
          <a:xfrm>
            <a:off x="6051960" y="3915360"/>
            <a:ext cx="27378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subTitle"/>
          </p:nvPr>
        </p:nvSpPr>
        <p:spPr>
          <a:xfrm>
            <a:off x="301680" y="228600"/>
            <a:ext cx="8534160" cy="35172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01680" y="3915360"/>
            <a:ext cx="414972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59120" y="3915360"/>
            <a:ext cx="414972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72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59120" y="1527120"/>
            <a:ext cx="414972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301680" y="3915360"/>
            <a:ext cx="850356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D1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stomShape 1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" name="CustomShape 2"/>
          <p:cNvSpPr/>
          <p:nvPr/>
        </p:nvSpPr>
        <p:spPr>
          <a:xfrm>
            <a:off x="0" y="0"/>
            <a:ext cx="9143640" cy="13928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6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360">
            <a:solidFill>
              <a:schemeClr val="accent3">
                <a:shade val="75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Line 7"/>
          <p:cNvSpPr/>
          <p:nvPr/>
        </p:nvSpPr>
        <p:spPr>
          <a:xfrm>
            <a:off x="152280" y="1276560"/>
            <a:ext cx="8832960" cy="360"/>
          </a:xfrm>
          <a:prstGeom prst="line">
            <a:avLst/>
          </a:prstGeom>
          <a:ln w="9360">
            <a:solidFill>
              <a:schemeClr val="accent3">
                <a:shade val="75000"/>
              </a:schemeClr>
            </a:solidFill>
            <a:custDash>
              <a:ds d="4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CustomShape 8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40">
            <a:noFill/>
          </a:ln>
          <a:effectLst>
            <a:outerShdw blurRad="50800" dist="2556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" name="CustomShape 9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w="50760">
            <a:solidFill>
              <a:schemeClr val="accent3">
                <a:shade val="75000"/>
              </a:schemeClr>
            </a:solidFill>
            <a:round/>
          </a:ln>
          <a:effectLst>
            <a:outerShdw blurRad="50800" dist="2556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" name="PlaceHolder 10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300" b="0" strike="noStrike" spc="-1">
                <a:solidFill>
                  <a:srgbClr val="7B9899"/>
                </a:solidFill>
                <a:latin typeface="Georgia"/>
              </a:rPr>
              <a:t>Образец заголовка</a:t>
            </a:r>
            <a:endParaRPr lang="ru-RU" sz="33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0" name="PlaceHolder 11"/>
          <p:cNvSpPr>
            <a:spLocks noGrp="1"/>
          </p:cNvSpPr>
          <p:nvPr>
            <p:ph type="dt"/>
          </p:nvPr>
        </p:nvSpPr>
        <p:spPr>
          <a:xfrm>
            <a:off x="5791320" y="6405120"/>
            <a:ext cx="3044520" cy="36540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 algn="r">
              <a:lnSpc>
                <a:spcPct val="100000"/>
              </a:lnSpc>
            </a:pPr>
            <a:fld id="{01357ACD-AAE5-4F01-BF17-10CA33C24346}" type="datetime">
              <a:rPr lang="ru-RU" sz="1400" b="0" strike="noStrike" spc="-1">
                <a:solidFill>
                  <a:srgbClr val="FFFFFF"/>
                </a:solidFill>
                <a:latin typeface="Georgia"/>
              </a:rPr>
              <a:pPr algn="r">
                <a:lnSpc>
                  <a:spcPct val="100000"/>
                </a:lnSpc>
              </a:pPr>
              <a:t>07.01.2020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11" name="PlaceHolder 12"/>
          <p:cNvSpPr>
            <a:spLocks noGrp="1"/>
          </p:cNvSpPr>
          <p:nvPr>
            <p:ph type="ftr"/>
          </p:nvPr>
        </p:nvSpPr>
        <p:spPr>
          <a:xfrm>
            <a:off x="304920" y="6410880"/>
            <a:ext cx="3580920" cy="36540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12" name="PlaceHolder 13"/>
          <p:cNvSpPr>
            <a:spLocks noGrp="1"/>
          </p:cNvSpPr>
          <p:nvPr>
            <p:ph type="sldNum"/>
          </p:nvPr>
        </p:nvSpPr>
        <p:spPr>
          <a:xfrm>
            <a:off x="4361760" y="1026360"/>
            <a:ext cx="456840" cy="441000"/>
          </a:xfrm>
          <a:prstGeom prst="rect">
            <a:avLst/>
          </a:prstGeom>
        </p:spPr>
        <p:txBody>
          <a:bodyPr lIns="45720" tIns="45000" rIns="4572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05E3C0FF-505E-47AE-A099-E30298F1E728}" type="slidenum">
              <a:rPr lang="ru-RU" sz="1600" b="0" strike="noStrike" spc="-1">
                <a:solidFill>
                  <a:srgbClr val="7B9899"/>
                </a:solidFill>
                <a:latin typeface="Georgia"/>
              </a:rPr>
              <a:pPr algn="ctr">
                <a:lnSpc>
                  <a:spcPct val="100000"/>
                </a:lnSpc>
              </a:pPr>
              <a:t>‹#›</a:t>
            </a:fld>
            <a:endParaRPr lang="ru-RU" sz="1600" b="0" strike="noStrike" spc="-1">
              <a:latin typeface="Times New Roman"/>
            </a:endParaRPr>
          </a:p>
        </p:txBody>
      </p:sp>
      <p:sp>
        <p:nvSpPr>
          <p:cNvPr id="13" name="PlaceHolder 14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 marL="274320" indent="-27396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lang="ru-RU" sz="2700" b="0" strike="noStrike" spc="-1">
                <a:solidFill>
                  <a:srgbClr val="000000"/>
                </a:solidFill>
                <a:latin typeface="Georgia"/>
              </a:rPr>
              <a:t>Образец текста</a:t>
            </a:r>
          </a:p>
          <a:p>
            <a:pPr marL="548640" lvl="1" indent="-27396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lang="ru-RU" sz="2200" b="0" strike="noStrike" spc="-1">
                <a:solidFill>
                  <a:srgbClr val="646B86"/>
                </a:solidFill>
                <a:latin typeface="Georgia"/>
              </a:rPr>
              <a:t>Второй уровень</a:t>
            </a:r>
            <a:endParaRPr lang="ru-RU" sz="2200" b="0" strike="noStrike" spc="-1">
              <a:solidFill>
                <a:srgbClr val="000000"/>
              </a:solidFill>
              <a:latin typeface="Georgia"/>
            </a:endParaRPr>
          </a:p>
          <a:p>
            <a:pPr marL="822960" lvl="2" indent="-22824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lang="ru-RU" sz="2000" b="0" strike="noStrike" spc="-1">
                <a:solidFill>
                  <a:srgbClr val="000000"/>
                </a:solidFill>
                <a:latin typeface="Georgia"/>
              </a:rPr>
              <a:t>Третий уровень</a:t>
            </a:r>
            <a:endParaRPr lang="ru-RU" sz="2000" b="0" strike="noStrike" spc="-1">
              <a:solidFill>
                <a:srgbClr val="646B86"/>
              </a:solidFill>
              <a:latin typeface="Georgia"/>
            </a:endParaRPr>
          </a:p>
          <a:p>
            <a:pPr marL="1097280" lvl="3" indent="-228240">
              <a:lnSpc>
                <a:spcPct val="100000"/>
              </a:lnSpc>
              <a:spcBef>
                <a:spcPts val="400"/>
              </a:spcBef>
              <a:buClr>
                <a:srgbClr val="8C7B70"/>
              </a:buClr>
              <a:buSzPct val="70000"/>
              <a:buFont typeface="Wingdings" charset="2"/>
              <a:buChar char=""/>
            </a:pPr>
            <a:r>
              <a:rPr lang="ru-RU" sz="2000" b="0" strike="noStrike" spc="-1">
                <a:solidFill>
                  <a:srgbClr val="646B86"/>
                </a:solidFill>
                <a:latin typeface="Georgia"/>
              </a:rPr>
              <a:t>Четвертый уровень</a:t>
            </a:r>
            <a:endParaRPr lang="ru-RU" sz="2000" b="0" strike="noStrike" spc="-1">
              <a:solidFill>
                <a:srgbClr val="000000"/>
              </a:solidFill>
              <a:latin typeface="Georgia"/>
            </a:endParaRPr>
          </a:p>
          <a:p>
            <a:pPr marL="1371600" lvl="4" indent="-228240">
              <a:lnSpc>
                <a:spcPct val="100000"/>
              </a:lnSpc>
              <a:spcBef>
                <a:spcPts val="360"/>
              </a:spcBef>
              <a:buClr>
                <a:srgbClr val="8FB08C"/>
              </a:buClr>
              <a:buFont typeface="Symbol" charset="2"/>
              <a:buChar char=""/>
            </a:pPr>
            <a:r>
              <a:rPr lang="ru-RU" sz="1800" b="0" strike="noStrike" spc="-1">
                <a:solidFill>
                  <a:srgbClr val="000000"/>
                </a:solidFill>
                <a:latin typeface="Georgia"/>
              </a:rPr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 fontScale="87500" lnSpcReduction="10000"/>
          </a:bodyPr>
          <a:lstStyle/>
          <a:p>
            <a:pPr algn="ctr">
              <a:lnSpc>
                <a:spcPct val="100000"/>
              </a:lnSpc>
            </a:pPr>
            <a:r>
              <a:rPr lang="ru-RU" sz="5300" b="1" strike="noStrike" spc="-1">
                <a:solidFill>
                  <a:srgbClr val="7B9899"/>
                </a:solidFill>
                <a:latin typeface="Georgia"/>
              </a:rPr>
              <a:t>Прочитайте</a:t>
            </a:r>
            <a:endParaRPr lang="ru-RU" sz="53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1" name="TextShape 2"/>
          <p:cNvSpPr txBox="1"/>
          <p:nvPr/>
        </p:nvSpPr>
        <p:spPr>
          <a:xfrm>
            <a:off x="1475656" y="1556792"/>
            <a:ext cx="7590826" cy="4571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 marL="274320" indent="-273960" algn="just">
              <a:lnSpc>
                <a:spcPct val="100000"/>
              </a:lnSpc>
              <a:spcBef>
                <a:spcPts val="1080"/>
              </a:spcBef>
            </a:pPr>
            <a:r>
              <a:rPr lang="ru-RU" sz="4800" b="0" strike="noStrike" spc="-1" dirty="0">
                <a:solidFill>
                  <a:srgbClr val="000000"/>
                </a:solidFill>
                <a:latin typeface="Georgia"/>
              </a:rPr>
              <a:t>Солнце. Небо. Облака.</a:t>
            </a:r>
          </a:p>
          <a:p>
            <a:pPr marL="274320" indent="-273960" algn="just">
              <a:lnSpc>
                <a:spcPct val="100000"/>
              </a:lnSpc>
              <a:spcBef>
                <a:spcPts val="1080"/>
              </a:spcBef>
            </a:pPr>
            <a:r>
              <a:rPr lang="ru-RU" sz="4800" b="0" strike="noStrike" spc="-1" dirty="0">
                <a:solidFill>
                  <a:srgbClr val="000000"/>
                </a:solidFill>
                <a:latin typeface="Georgia"/>
              </a:rPr>
              <a:t>Берег. Дерево. </a:t>
            </a:r>
            <a:r>
              <a:rPr lang="ru-RU" sz="4800" b="0" strike="noStrike" spc="-1" dirty="0" smtClean="0">
                <a:solidFill>
                  <a:srgbClr val="000000"/>
                </a:solidFill>
                <a:latin typeface="Georgia"/>
              </a:rPr>
              <a:t>Река</a:t>
            </a:r>
            <a:r>
              <a:rPr lang="ru-RU" sz="4800" b="0" strike="noStrike" spc="-1" dirty="0">
                <a:solidFill>
                  <a:srgbClr val="000000"/>
                </a:solidFill>
                <a:latin typeface="Georgia"/>
              </a:rPr>
              <a:t>.</a:t>
            </a:r>
          </a:p>
          <a:p>
            <a:pPr marL="274320" indent="-273960" algn="just">
              <a:lnSpc>
                <a:spcPct val="100000"/>
              </a:lnSpc>
              <a:spcBef>
                <a:spcPts val="1080"/>
              </a:spcBef>
            </a:pPr>
            <a:r>
              <a:rPr lang="ru-RU" sz="4800" b="0" strike="noStrike" spc="-1" dirty="0">
                <a:solidFill>
                  <a:srgbClr val="000000"/>
                </a:solidFill>
                <a:latin typeface="Georgia"/>
              </a:rPr>
              <a:t>Волны. Лучики. Леса.</a:t>
            </a:r>
          </a:p>
          <a:p>
            <a:pPr marL="274320" indent="-273960" algn="just">
              <a:lnSpc>
                <a:spcPct val="100000"/>
              </a:lnSpc>
              <a:spcBef>
                <a:spcPts val="1080"/>
              </a:spcBef>
            </a:pPr>
            <a:r>
              <a:rPr lang="ru-RU" sz="4800" b="0" strike="noStrike" spc="-1" dirty="0" smtClean="0">
                <a:solidFill>
                  <a:srgbClr val="000000"/>
                </a:solidFill>
                <a:latin typeface="Georgia"/>
              </a:rPr>
              <a:t>Отраженье</a:t>
            </a:r>
            <a:r>
              <a:rPr lang="ru-RU" sz="4800" b="0" strike="noStrike" spc="-1" dirty="0">
                <a:solidFill>
                  <a:srgbClr val="000000"/>
                </a:solidFill>
                <a:latin typeface="Georgia"/>
              </a:rPr>
              <a:t>. Небеса.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 fontScale="87500" lnSpcReduction="10000"/>
          </a:bodyPr>
          <a:lstStyle/>
          <a:p>
            <a:pPr algn="ctr">
              <a:lnSpc>
                <a:spcPct val="100000"/>
              </a:lnSpc>
            </a:pPr>
            <a:endParaRPr lang="ru-RU" sz="5300" b="0" strike="noStrike" spc="-1" dirty="0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1" name="TextShape 2"/>
          <p:cNvSpPr txBox="1"/>
          <p:nvPr/>
        </p:nvSpPr>
        <p:spPr>
          <a:xfrm>
            <a:off x="325844" y="1772816"/>
            <a:ext cx="8662396" cy="4571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 marL="274320" indent="-273960" algn="ctr">
              <a:lnSpc>
                <a:spcPct val="100000"/>
              </a:lnSpc>
              <a:spcBef>
                <a:spcPts val="1080"/>
              </a:spcBef>
            </a:pPr>
            <a:r>
              <a:rPr lang="ru-RU" sz="4400" b="0" strike="noStrike" spc="-1" dirty="0" smtClean="0">
                <a:solidFill>
                  <a:srgbClr val="000000"/>
                </a:solidFill>
                <a:latin typeface="Georgia"/>
              </a:rPr>
              <a:t>Удовлетворение, страх,  затруднение, успех, радость, удовольствие, интерес, боязнь, облегчение</a:t>
            </a:r>
            <a:r>
              <a:rPr lang="ru-RU" sz="4400" spc="-1" dirty="0" smtClean="0">
                <a:solidFill>
                  <a:srgbClr val="000000"/>
                </a:solidFill>
                <a:latin typeface="Georgia"/>
              </a:rPr>
              <a:t>, понимание, прозрение</a:t>
            </a:r>
            <a:endParaRPr lang="ru-RU" sz="4400" b="0" strike="noStrike" spc="-1" dirty="0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" name="TextShape 1"/>
          <p:cNvSpPr txBox="1"/>
          <p:nvPr/>
        </p:nvSpPr>
        <p:spPr>
          <a:xfrm>
            <a:off x="454080" y="3810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 fontScale="87500" lnSpcReduction="10000"/>
          </a:bodyPr>
          <a:lstStyle/>
          <a:p>
            <a:pPr algn="ctr">
              <a:lnSpc>
                <a:spcPct val="100000"/>
              </a:lnSpc>
            </a:pPr>
            <a:r>
              <a:rPr lang="ru-RU" sz="5300" b="1" strike="noStrike" spc="-1" dirty="0" smtClean="0">
                <a:solidFill>
                  <a:srgbClr val="7B9899"/>
                </a:solidFill>
                <a:latin typeface="Georgia"/>
              </a:rPr>
              <a:t>Рефлексия</a:t>
            </a:r>
            <a:endParaRPr lang="ru-RU" sz="5300" b="0" strike="noStrike" spc="-1" dirty="0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 dirty="0" smtClean="0">
                <a:solidFill>
                  <a:srgbClr val="7B9899"/>
                </a:solidFill>
                <a:latin typeface="Georgia"/>
              </a:rPr>
              <a:t>Верите ли </a:t>
            </a:r>
            <a:r>
              <a:rPr lang="ru-RU" sz="4000" b="1" strike="noStrike" spc="-1" dirty="0">
                <a:solidFill>
                  <a:srgbClr val="7B9899"/>
                </a:solidFill>
                <a:latin typeface="Georgia"/>
              </a:rPr>
              <a:t>Вы?</a:t>
            </a:r>
            <a:endParaRPr lang="ru-RU" sz="4000" b="0" strike="noStrike" spc="-1" dirty="0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3" name="TextShape 2"/>
          <p:cNvSpPr txBox="1"/>
          <p:nvPr/>
        </p:nvSpPr>
        <p:spPr>
          <a:xfrm>
            <a:off x="0" y="1527120"/>
            <a:ext cx="9143640" cy="4571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 marL="274320" indent="-273960" algn="ctr">
              <a:lnSpc>
                <a:spcPct val="100000"/>
              </a:lnSpc>
              <a:spcBef>
                <a:spcPts val="720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lang="ru-RU" sz="4400" b="0" strike="noStrike" spc="-1" dirty="0">
                <a:solidFill>
                  <a:srgbClr val="000000"/>
                </a:solidFill>
                <a:latin typeface="Times New Roman"/>
              </a:rPr>
              <a:t>Существительное – самая древняя часть речи</a:t>
            </a:r>
            <a:r>
              <a:rPr lang="ru-RU" sz="4400" b="0" strike="noStrike" spc="-1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marL="274320" indent="-273960" algn="ctr">
              <a:lnSpc>
                <a:spcPct val="100000"/>
              </a:lnSpc>
              <a:spcBef>
                <a:spcPts val="720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endParaRPr lang="ru-RU" sz="4400" b="0" strike="noStrike" spc="-1" dirty="0">
              <a:solidFill>
                <a:srgbClr val="000000"/>
              </a:solidFill>
              <a:latin typeface="Georgia"/>
            </a:endParaRPr>
          </a:p>
          <a:p>
            <a:pPr marL="274320" indent="-273960" algn="ctr">
              <a:lnSpc>
                <a:spcPct val="100000"/>
              </a:lnSpc>
              <a:spcBef>
                <a:spcPts val="720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lang="ru-RU" sz="4400" b="0" strike="noStrike" spc="-1" dirty="0">
                <a:solidFill>
                  <a:srgbClr val="000000"/>
                </a:solidFill>
                <a:latin typeface="Times New Roman"/>
              </a:rPr>
              <a:t>Существительное – самая часто употребляемая часть речи.</a:t>
            </a:r>
            <a:endParaRPr lang="ru-RU" sz="4400" b="0" strike="noStrike" spc="-1" dirty="0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lang="ru-RU" sz="3600" b="0" strike="noStrike" spc="-1" dirty="0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>
                <a:solidFill>
                  <a:srgbClr val="7B9899"/>
                </a:solidFill>
                <a:latin typeface="Georgia"/>
              </a:rPr>
              <a:t>Знаете ли Вы?</a:t>
            </a:r>
            <a:endParaRPr lang="ru-RU" sz="40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3" name="TextShape 2"/>
          <p:cNvSpPr txBox="1"/>
          <p:nvPr/>
        </p:nvSpPr>
        <p:spPr>
          <a:xfrm>
            <a:off x="0" y="1527120"/>
            <a:ext cx="9143640" cy="4571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 marL="274320" indent="-273960" algn="ctr">
              <a:lnSpc>
                <a:spcPct val="100000"/>
              </a:lnSpc>
              <a:spcBef>
                <a:spcPts val="720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lang="ru-RU" sz="4400" b="0" strike="noStrike" spc="-1" dirty="0" smtClean="0">
                <a:solidFill>
                  <a:srgbClr val="000000"/>
                </a:solidFill>
                <a:latin typeface="Times New Roman"/>
              </a:rPr>
              <a:t>В </a:t>
            </a:r>
            <a:r>
              <a:rPr lang="ru-RU" sz="4400" b="0" strike="noStrike" spc="-1" dirty="0">
                <a:solidFill>
                  <a:srgbClr val="000000"/>
                </a:solidFill>
                <a:latin typeface="Times New Roman"/>
              </a:rPr>
              <a:t>русском языке около 15 000 существительных. </a:t>
            </a:r>
            <a:endParaRPr lang="ru-RU" sz="4400" b="0" strike="noStrike" spc="-1" dirty="0" smtClean="0">
              <a:solidFill>
                <a:srgbClr val="000000"/>
              </a:solidFill>
              <a:latin typeface="Times New Roman"/>
            </a:endParaRPr>
          </a:p>
          <a:p>
            <a:pPr marL="274320" indent="-273960" algn="ctr">
              <a:lnSpc>
                <a:spcPct val="100000"/>
              </a:lnSpc>
              <a:spcBef>
                <a:spcPts val="720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endParaRPr lang="ru-RU" sz="4400" b="0" strike="noStrike" spc="-1" dirty="0">
              <a:solidFill>
                <a:srgbClr val="000000"/>
              </a:solidFill>
              <a:latin typeface="Georgia"/>
            </a:endParaRPr>
          </a:p>
          <a:p>
            <a:pPr marL="274320" indent="-273960" algn="ctr">
              <a:lnSpc>
                <a:spcPct val="100000"/>
              </a:lnSpc>
              <a:spcBef>
                <a:spcPts val="720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lang="ru-RU" sz="4400" b="0" strike="noStrike" spc="-1" dirty="0">
                <a:solidFill>
                  <a:srgbClr val="000000"/>
                </a:solidFill>
                <a:latin typeface="Times New Roman"/>
              </a:rPr>
              <a:t>Существительное может быть любым членом предложения.</a:t>
            </a:r>
            <a:endParaRPr lang="ru-RU" sz="4400" b="0" strike="noStrike" spc="-1" dirty="0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lang="ru-RU" sz="3600" b="0" strike="noStrike" spc="-1" dirty="0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 fontScale="87500" lnSpcReduction="20000"/>
          </a:bodyPr>
          <a:lstStyle/>
          <a:p>
            <a:pPr algn="ctr">
              <a:lnSpc>
                <a:spcPct val="100000"/>
              </a:lnSpc>
            </a:pPr>
            <a:r>
              <a:rPr lang="ru-RU" sz="6200" b="1" strike="noStrike" spc="-1" dirty="0">
                <a:solidFill>
                  <a:srgbClr val="7B9899"/>
                </a:solidFill>
                <a:latin typeface="Georgia"/>
              </a:rPr>
              <a:t>Тема</a:t>
            </a:r>
            <a:endParaRPr lang="ru-RU" sz="5300" b="0" strike="noStrike" spc="-1" dirty="0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5" name="TextShape 2"/>
          <p:cNvSpPr txBox="1"/>
          <p:nvPr/>
        </p:nvSpPr>
        <p:spPr>
          <a:xfrm>
            <a:off x="301680" y="1527120"/>
            <a:ext cx="8503560" cy="4571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 fontScale="92500" lnSpcReduction="20000"/>
          </a:bodyPr>
          <a:lstStyle/>
          <a:p>
            <a:pPr marL="274320" indent="-273960" algn="ctr">
              <a:lnSpc>
                <a:spcPct val="100000"/>
              </a:lnSpc>
              <a:spcBef>
                <a:spcPts val="1080"/>
              </a:spcBef>
            </a:pPr>
            <a:r>
              <a:rPr lang="ru-RU" sz="4000" b="0" strike="noStrike" spc="-1" dirty="0">
                <a:solidFill>
                  <a:srgbClr val="000000"/>
                </a:solidFill>
                <a:latin typeface="Georgia"/>
              </a:rPr>
              <a:t>Роль имени существительного в предложении </a:t>
            </a:r>
            <a:r>
              <a:rPr lang="ru-RU" sz="4000" b="0" strike="noStrike" spc="-1" dirty="0" smtClean="0">
                <a:solidFill>
                  <a:srgbClr val="000000"/>
                </a:solidFill>
                <a:latin typeface="Georgia"/>
              </a:rPr>
              <a:t>и словосочетании</a:t>
            </a:r>
          </a:p>
          <a:p>
            <a:pPr marL="274320" indent="-273960" algn="ctr">
              <a:lnSpc>
                <a:spcPct val="100000"/>
              </a:lnSpc>
              <a:spcBef>
                <a:spcPts val="1080"/>
              </a:spcBef>
            </a:pPr>
            <a:endParaRPr lang="ru-RU" sz="4000" spc="-1" dirty="0" smtClean="0">
              <a:solidFill>
                <a:srgbClr val="000000"/>
              </a:solidFill>
              <a:latin typeface="Georgia"/>
            </a:endParaRPr>
          </a:p>
          <a:p>
            <a:pPr marL="274320" indent="-273960" algn="ctr">
              <a:lnSpc>
                <a:spcPct val="100000"/>
              </a:lnSpc>
              <a:spcBef>
                <a:spcPts val="1080"/>
              </a:spcBef>
            </a:pPr>
            <a:r>
              <a:rPr lang="ru-RU" sz="5200" b="1" spc="-1" dirty="0" smtClean="0">
                <a:latin typeface="Georgia"/>
              </a:rPr>
              <a:t>Цель</a:t>
            </a:r>
            <a:endParaRPr lang="ru-RU" sz="4400" b="1" spc="-1" dirty="0" smtClean="0">
              <a:latin typeface="Georgia"/>
            </a:endParaRPr>
          </a:p>
          <a:p>
            <a:pPr marL="274320" indent="-273960" algn="ctr">
              <a:lnSpc>
                <a:spcPct val="100000"/>
              </a:lnSpc>
              <a:spcBef>
                <a:spcPts val="1080"/>
              </a:spcBef>
            </a:pPr>
            <a:r>
              <a:rPr lang="ru-RU" sz="3900" strike="noStrike" spc="-1" dirty="0" smtClean="0">
                <a:latin typeface="Georgia"/>
              </a:rPr>
              <a:t>Повторить и обобщить знания о синтаксической роли имён существительных в предложении и словосочетании</a:t>
            </a:r>
            <a:endParaRPr lang="ru-RU" sz="3500" strike="noStrike" spc="-1" dirty="0">
              <a:latin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 fontScale="87500" lnSpcReduction="10000"/>
          </a:bodyPr>
          <a:lstStyle/>
          <a:p>
            <a:pPr algn="ctr">
              <a:lnSpc>
                <a:spcPct val="100000"/>
              </a:lnSpc>
            </a:pPr>
            <a:r>
              <a:rPr lang="ru-RU" sz="5300" b="1" strike="noStrike" spc="-1" dirty="0" smtClean="0">
                <a:solidFill>
                  <a:srgbClr val="7B9899"/>
                </a:solidFill>
                <a:latin typeface="Georgia"/>
              </a:rPr>
              <a:t>Четвёртый лишний</a:t>
            </a:r>
            <a:endParaRPr lang="ru-RU" sz="5300" b="0" strike="noStrike" spc="-1" dirty="0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5" name="TextShape 2"/>
          <p:cNvSpPr txBox="1"/>
          <p:nvPr/>
        </p:nvSpPr>
        <p:spPr>
          <a:xfrm>
            <a:off x="142844" y="1527120"/>
            <a:ext cx="9001156" cy="4571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 marL="914760" indent="-914400">
              <a:lnSpc>
                <a:spcPct val="100000"/>
              </a:lnSpc>
              <a:spcBef>
                <a:spcPts val="1080"/>
              </a:spcBef>
              <a:buAutoNum type="arabicPeriod"/>
            </a:pPr>
            <a:r>
              <a:rPr lang="ru-RU" sz="3600" spc="-1" dirty="0" smtClean="0">
                <a:solidFill>
                  <a:srgbClr val="000000"/>
                </a:solidFill>
                <a:latin typeface="Georgia"/>
              </a:rPr>
              <a:t>Уд..</a:t>
            </a:r>
            <a:r>
              <a:rPr lang="ru-RU" sz="3600" spc="-1" dirty="0" err="1" smtClean="0">
                <a:solidFill>
                  <a:srgbClr val="000000"/>
                </a:solidFill>
                <a:latin typeface="Georgia"/>
              </a:rPr>
              <a:t>вление</a:t>
            </a:r>
            <a:r>
              <a:rPr lang="ru-RU" sz="3600" spc="-1" dirty="0" smtClean="0">
                <a:solidFill>
                  <a:srgbClr val="000000"/>
                </a:solidFill>
                <a:latin typeface="Georgia"/>
              </a:rPr>
              <a:t>, </a:t>
            </a:r>
            <a:r>
              <a:rPr lang="ru-RU" sz="3600" spc="-1" dirty="0" err="1" smtClean="0">
                <a:solidFill>
                  <a:srgbClr val="000000"/>
                </a:solidFill>
                <a:latin typeface="Georgia"/>
              </a:rPr>
              <a:t>оч</a:t>
            </a:r>
            <a:r>
              <a:rPr lang="ru-RU" sz="3600" spc="-1" dirty="0" smtClean="0">
                <a:solidFill>
                  <a:srgbClr val="000000"/>
                </a:solidFill>
                <a:latin typeface="Georgia"/>
              </a:rPr>
              <a:t>..</a:t>
            </a:r>
            <a:r>
              <a:rPr lang="ru-RU" sz="3600" spc="-1" dirty="0" err="1" smtClean="0">
                <a:solidFill>
                  <a:srgbClr val="000000"/>
                </a:solidFill>
                <a:latin typeface="Georgia"/>
              </a:rPr>
              <a:t>рование</a:t>
            </a:r>
            <a:r>
              <a:rPr lang="ru-RU" sz="3600" spc="-1" dirty="0" smtClean="0">
                <a:solidFill>
                  <a:srgbClr val="000000"/>
                </a:solidFill>
                <a:latin typeface="Georgia"/>
              </a:rPr>
              <a:t>, </a:t>
            </a:r>
            <a:r>
              <a:rPr lang="ru-RU" sz="3600" spc="-1" dirty="0" err="1" smtClean="0">
                <a:solidFill>
                  <a:srgbClr val="000000"/>
                </a:solidFill>
                <a:latin typeface="Georgia"/>
              </a:rPr>
              <a:t>насл</a:t>
            </a:r>
            <a:r>
              <a:rPr lang="ru-RU" sz="3600" spc="-1" dirty="0" smtClean="0">
                <a:solidFill>
                  <a:srgbClr val="000000"/>
                </a:solidFill>
                <a:latin typeface="Georgia"/>
              </a:rPr>
              <a:t>..</a:t>
            </a:r>
            <a:r>
              <a:rPr lang="ru-RU" sz="3600" spc="-1" dirty="0" err="1" smtClean="0">
                <a:solidFill>
                  <a:srgbClr val="000000"/>
                </a:solidFill>
                <a:latin typeface="Georgia"/>
              </a:rPr>
              <a:t>ждение</a:t>
            </a:r>
            <a:r>
              <a:rPr lang="ru-RU" sz="3600" spc="-1" dirty="0" smtClean="0">
                <a:solidFill>
                  <a:srgbClr val="000000"/>
                </a:solidFill>
                <a:latin typeface="Georgia"/>
              </a:rPr>
              <a:t>, </a:t>
            </a:r>
            <a:r>
              <a:rPr lang="ru-RU" sz="3600" spc="-1" dirty="0" err="1" smtClean="0">
                <a:solidFill>
                  <a:srgbClr val="000000"/>
                </a:solidFill>
                <a:latin typeface="Georgia"/>
              </a:rPr>
              <a:t>прик</a:t>
            </a:r>
            <a:r>
              <a:rPr lang="ru-RU" sz="3600" spc="-1" dirty="0" smtClean="0">
                <a:solidFill>
                  <a:srgbClr val="000000"/>
                </a:solidFill>
                <a:latin typeface="Georgia"/>
              </a:rPr>
              <a:t>..</a:t>
            </a:r>
            <a:r>
              <a:rPr lang="ru-RU" sz="3600" spc="-1" dirty="0" err="1" smtClean="0">
                <a:solidFill>
                  <a:srgbClr val="000000"/>
                </a:solidFill>
                <a:latin typeface="Georgia"/>
              </a:rPr>
              <a:t>сновение</a:t>
            </a:r>
            <a:endParaRPr lang="ru-RU" sz="3600" spc="-1" dirty="0" smtClean="0">
              <a:solidFill>
                <a:srgbClr val="000000"/>
              </a:solidFill>
              <a:latin typeface="Georgia"/>
            </a:endParaRPr>
          </a:p>
          <a:p>
            <a:pPr marL="914760" indent="-914400">
              <a:lnSpc>
                <a:spcPct val="100000"/>
              </a:lnSpc>
              <a:spcBef>
                <a:spcPts val="1080"/>
              </a:spcBef>
              <a:buAutoNum type="arabicPeriod"/>
            </a:pPr>
            <a:r>
              <a:rPr lang="ru-RU" sz="3600" spc="-1" dirty="0" smtClean="0">
                <a:solidFill>
                  <a:srgbClr val="000000"/>
                </a:solidFill>
                <a:latin typeface="Georgia"/>
              </a:rPr>
              <a:t>Беспорядок, пригород, добродушный, недруг</a:t>
            </a:r>
          </a:p>
          <a:p>
            <a:pPr marL="914760" indent="-914400">
              <a:lnSpc>
                <a:spcPct val="100000"/>
              </a:lnSpc>
              <a:spcBef>
                <a:spcPts val="1080"/>
              </a:spcBef>
              <a:buAutoNum type="arabicPeriod"/>
            </a:pPr>
            <a:r>
              <a:rPr lang="ru-RU" sz="3600" spc="-1" dirty="0" smtClean="0">
                <a:solidFill>
                  <a:srgbClr val="000000"/>
                </a:solidFill>
                <a:latin typeface="Georgia"/>
              </a:rPr>
              <a:t>Думает, пишет, смотрит, читает</a:t>
            </a:r>
          </a:p>
          <a:p>
            <a:pPr marL="914760" indent="-914400">
              <a:lnSpc>
                <a:spcPct val="100000"/>
              </a:lnSpc>
              <a:spcBef>
                <a:spcPts val="1080"/>
              </a:spcBef>
              <a:buAutoNum type="arabicPeriod"/>
            </a:pPr>
            <a:r>
              <a:rPr lang="ru-RU" sz="3600" spc="-1" dirty="0" smtClean="0">
                <a:solidFill>
                  <a:srgbClr val="000000"/>
                </a:solidFill>
                <a:latin typeface="Georgia"/>
              </a:rPr>
              <a:t>Смелость, доброта, храбрость, бесстрашие </a:t>
            </a:r>
            <a:endParaRPr lang="ru-RU" sz="3600" b="0" strike="noStrike" spc="-1" dirty="0" smtClean="0">
              <a:solidFill>
                <a:srgbClr val="000000"/>
              </a:solidFill>
              <a:latin typeface="Georgia"/>
            </a:endParaRPr>
          </a:p>
          <a:p>
            <a:pPr marL="914760" indent="-914400" algn="ctr">
              <a:lnSpc>
                <a:spcPct val="100000"/>
              </a:lnSpc>
              <a:spcBef>
                <a:spcPts val="1080"/>
              </a:spcBef>
              <a:buAutoNum type="arabicPeriod"/>
            </a:pPr>
            <a:endParaRPr lang="ru-RU" sz="5400" b="0" strike="noStrike" spc="-1" dirty="0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 lnSpcReduction="10000"/>
          </a:bodyPr>
          <a:lstStyle/>
          <a:p>
            <a:pPr algn="ctr">
              <a:lnSpc>
                <a:spcPct val="100000"/>
              </a:lnSpc>
            </a:pPr>
            <a:r>
              <a:rPr lang="ru-RU" sz="4800" b="1" strike="noStrike" spc="-1" dirty="0">
                <a:solidFill>
                  <a:srgbClr val="7B9899"/>
                </a:solidFill>
                <a:latin typeface="Georgia"/>
              </a:rPr>
              <a:t>Тест</a:t>
            </a:r>
            <a:endParaRPr lang="ru-RU" sz="4400" b="1" strike="noStrike" spc="-1" dirty="0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9" name="TextShape 2"/>
          <p:cNvSpPr txBox="1"/>
          <p:nvPr/>
        </p:nvSpPr>
        <p:spPr>
          <a:xfrm>
            <a:off x="301680" y="1527120"/>
            <a:ext cx="8503560" cy="4571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 marL="274320" indent="-273960">
              <a:lnSpc>
                <a:spcPct val="100000"/>
              </a:lnSpc>
              <a:spcBef>
                <a:spcPts val="541"/>
              </a:spcBef>
            </a:pPr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  <a:p>
            <a:pPr marL="274320" indent="-273960">
              <a:lnSpc>
                <a:spcPct val="100000"/>
              </a:lnSpc>
              <a:spcBef>
                <a:spcPts val="541"/>
              </a:spcBef>
            </a:pPr>
            <a:endParaRPr lang="ru-RU" sz="2700" b="0" strike="noStrike" spc="-1">
              <a:solidFill>
                <a:srgbClr val="000000"/>
              </a:solidFill>
              <a:latin typeface="Georgia"/>
            </a:endParaRPr>
          </a:p>
        </p:txBody>
      </p:sp>
      <p:graphicFrame>
        <p:nvGraphicFramePr>
          <p:cNvPr id="60" name="Table 3"/>
          <p:cNvGraphicFramePr/>
          <p:nvPr/>
        </p:nvGraphicFramePr>
        <p:xfrm>
          <a:off x="428760" y="1571760"/>
          <a:ext cx="8215200" cy="4708736"/>
        </p:xfrm>
        <a:graphic>
          <a:graphicData uri="http://schemas.openxmlformats.org/drawingml/2006/table">
            <a:tbl>
              <a:tblPr/>
              <a:tblGrid>
                <a:gridCol w="4929058"/>
                <a:gridCol w="3286142"/>
              </a:tblGrid>
              <a:tr h="3917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b="1" strike="noStrike" spc="-1" dirty="0">
                          <a:solidFill>
                            <a:srgbClr val="FFFFFF"/>
                          </a:solidFill>
                          <a:latin typeface="Georgia"/>
                        </a:rPr>
                        <a:t>Ключи</a:t>
                      </a:r>
                      <a:endParaRPr lang="ru-RU" sz="2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1634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b="1" strike="noStrike" spc="-1" dirty="0">
                          <a:solidFill>
                            <a:srgbClr val="FFFFFF"/>
                          </a:solidFill>
                          <a:latin typeface="Georgia"/>
                        </a:rPr>
                        <a:t>Критерии оценки</a:t>
                      </a:r>
                      <a:endParaRPr lang="ru-RU" sz="2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16349"/>
                    </a:solidFill>
                  </a:tcPr>
                </a:tc>
              </a:tr>
              <a:tr h="4251536">
                <a:tc>
                  <a:txBody>
                    <a:bodyPr/>
                    <a:lstStyle/>
                    <a:p>
                      <a:pPr marL="514440" indent="-514080"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StarSymbol"/>
                        <a:buAutoNum type="arabicPeriod"/>
                      </a:pPr>
                      <a:r>
                        <a:rPr lang="ru-RU" sz="2800" b="0" strike="noStrike" spc="-1" dirty="0">
                          <a:solidFill>
                            <a:srgbClr val="000000"/>
                          </a:solidFill>
                          <a:latin typeface="Georgia"/>
                        </a:rPr>
                        <a:t>2</a:t>
                      </a:r>
                      <a:r>
                        <a:rPr lang="ru-RU" sz="2800" b="0" strike="noStrike" spc="-1" dirty="0" smtClean="0">
                          <a:solidFill>
                            <a:srgbClr val="000000"/>
                          </a:solidFill>
                          <a:latin typeface="Georgia"/>
                        </a:rPr>
                        <a:t>, 3 </a:t>
                      </a:r>
                      <a:r>
                        <a:rPr lang="ru-RU" sz="2800" b="0" strike="noStrike" spc="-1" dirty="0">
                          <a:solidFill>
                            <a:srgbClr val="000000"/>
                          </a:solidFill>
                          <a:latin typeface="Georgia"/>
                        </a:rPr>
                        <a:t>(2 балла)   </a:t>
                      </a:r>
                      <a:endParaRPr lang="ru-RU" sz="2800" b="0" strike="noStrike" spc="-1" dirty="0">
                        <a:latin typeface="Arial"/>
                      </a:endParaRPr>
                    </a:p>
                    <a:p>
                      <a:pPr marL="514440" indent="-514080"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StarSymbol"/>
                        <a:buAutoNum type="arabicPeriod"/>
                      </a:pPr>
                      <a:r>
                        <a:rPr lang="ru-RU" sz="2800" b="0" strike="noStrike" spc="-1" dirty="0" smtClean="0">
                          <a:solidFill>
                            <a:srgbClr val="000000"/>
                          </a:solidFill>
                          <a:latin typeface="Georgia"/>
                        </a:rPr>
                        <a:t>3 </a:t>
                      </a:r>
                      <a:r>
                        <a:rPr lang="ru-RU" sz="2800" b="0" strike="noStrike" spc="-1" dirty="0">
                          <a:solidFill>
                            <a:srgbClr val="000000"/>
                          </a:solidFill>
                          <a:latin typeface="Georgia"/>
                        </a:rPr>
                        <a:t>(1 балл)     </a:t>
                      </a:r>
                      <a:endParaRPr lang="ru-RU" sz="2800" b="0" strike="noStrike" spc="-1" dirty="0">
                        <a:latin typeface="Arial"/>
                      </a:endParaRPr>
                    </a:p>
                    <a:p>
                      <a:pPr marL="514440" indent="-514080"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StarSymbol"/>
                        <a:buAutoNum type="arabicPeriod"/>
                      </a:pPr>
                      <a:r>
                        <a:rPr lang="ru-RU" sz="2800" b="0" strike="noStrike" spc="-1" dirty="0" smtClean="0">
                          <a:solidFill>
                            <a:srgbClr val="000000"/>
                          </a:solidFill>
                          <a:latin typeface="Georgia"/>
                        </a:rPr>
                        <a:t>3, 4   </a:t>
                      </a:r>
                      <a:r>
                        <a:rPr lang="ru-RU" sz="2800" b="0" strike="noStrike" spc="-1" dirty="0">
                          <a:solidFill>
                            <a:srgbClr val="000000"/>
                          </a:solidFill>
                          <a:latin typeface="Georgia"/>
                        </a:rPr>
                        <a:t>(2 балла) </a:t>
                      </a:r>
                      <a:endParaRPr lang="ru-RU" sz="2800" b="0" strike="noStrike" spc="-1" dirty="0">
                        <a:latin typeface="Arial"/>
                      </a:endParaRPr>
                    </a:p>
                    <a:p>
                      <a:pPr marL="514440" indent="-514080">
                        <a:lnSpc>
                          <a:spcPct val="150000"/>
                        </a:lnSpc>
                        <a:buClr>
                          <a:srgbClr val="000000"/>
                        </a:buClr>
                        <a:buFont typeface="StarSymbol"/>
                        <a:buAutoNum type="arabicPeriod"/>
                      </a:pPr>
                      <a:r>
                        <a:rPr lang="ru-RU" sz="2800" b="0" strike="noStrike" spc="-1" dirty="0" smtClean="0">
                          <a:solidFill>
                            <a:srgbClr val="000000"/>
                          </a:solidFill>
                          <a:latin typeface="Georgia"/>
                        </a:rPr>
                        <a:t>Подлежащее,</a:t>
                      </a:r>
                      <a:endParaRPr lang="ru-RU" sz="2800" b="0" strike="noStrike" spc="-1" dirty="0">
                        <a:latin typeface="Arial"/>
                      </a:endParaRPr>
                    </a:p>
                    <a:p>
                      <a:pPr marL="514440" indent="-514080">
                        <a:lnSpc>
                          <a:spcPct val="150000"/>
                        </a:lnSpc>
                      </a:pPr>
                      <a:r>
                        <a:rPr lang="ru-RU" sz="2800" b="0" strike="noStrike" spc="-1" dirty="0">
                          <a:solidFill>
                            <a:srgbClr val="000000"/>
                          </a:solidFill>
                          <a:latin typeface="Georgia"/>
                        </a:rPr>
                        <a:t>дополнение, </a:t>
                      </a:r>
                      <a:r>
                        <a:rPr lang="ru-RU" sz="2800" b="0" strike="noStrike" spc="-1" dirty="0" smtClean="0">
                          <a:solidFill>
                            <a:srgbClr val="000000"/>
                          </a:solidFill>
                          <a:latin typeface="Georgia"/>
                        </a:rPr>
                        <a:t>обстоятельство</a:t>
                      </a:r>
                      <a:endParaRPr lang="ru-RU" sz="2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ru-RU" sz="2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DD2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ru-RU" sz="2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DD2C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72132" y="2143116"/>
            <a:ext cx="2428892" cy="324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spc="-1" dirty="0" smtClean="0">
                <a:solidFill>
                  <a:srgbClr val="000000"/>
                </a:solidFill>
                <a:latin typeface="Georgia"/>
              </a:rPr>
              <a:t>8 – «5»</a:t>
            </a:r>
            <a:endParaRPr lang="ru-RU" sz="2800" spc="-1" dirty="0" smtClean="0"/>
          </a:p>
          <a:p>
            <a:pPr>
              <a:lnSpc>
                <a:spcPct val="150000"/>
              </a:lnSpc>
            </a:pPr>
            <a:r>
              <a:rPr lang="ru-RU" sz="2800" spc="-1" dirty="0" smtClean="0">
                <a:solidFill>
                  <a:srgbClr val="000000"/>
                </a:solidFill>
                <a:latin typeface="Georgia"/>
              </a:rPr>
              <a:t>7 – «4»</a:t>
            </a:r>
            <a:endParaRPr lang="ru-RU" sz="2800" spc="-1" dirty="0" smtClean="0"/>
          </a:p>
          <a:p>
            <a:pPr>
              <a:lnSpc>
                <a:spcPct val="150000"/>
              </a:lnSpc>
            </a:pPr>
            <a:r>
              <a:rPr lang="ru-RU" sz="2800" spc="-1" dirty="0" smtClean="0">
                <a:solidFill>
                  <a:srgbClr val="000000"/>
                </a:solidFill>
                <a:latin typeface="Georgia"/>
              </a:rPr>
              <a:t>6 – «4»</a:t>
            </a:r>
          </a:p>
          <a:p>
            <a:pPr>
              <a:lnSpc>
                <a:spcPct val="150000"/>
              </a:lnSpc>
            </a:pPr>
            <a:r>
              <a:rPr lang="ru-RU" sz="2800" spc="-1" dirty="0" smtClean="0">
                <a:solidFill>
                  <a:srgbClr val="000000"/>
                </a:solidFill>
                <a:latin typeface="Georgia"/>
              </a:rPr>
              <a:t>5 – «3»</a:t>
            </a:r>
          </a:p>
          <a:p>
            <a:pPr>
              <a:lnSpc>
                <a:spcPct val="150000"/>
              </a:lnSpc>
            </a:pPr>
            <a:r>
              <a:rPr lang="ru-RU" sz="2800" spc="-1" dirty="0" smtClean="0">
                <a:solidFill>
                  <a:srgbClr val="000000"/>
                </a:solidFill>
                <a:latin typeface="Georgia"/>
              </a:rPr>
              <a:t>4 - «3»</a:t>
            </a:r>
            <a:endParaRPr lang="ru-RU" sz="2800" spc="-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 fontScale="87500" lnSpcReduction="10000"/>
          </a:bodyPr>
          <a:lstStyle/>
          <a:p>
            <a:pPr algn="ctr">
              <a:lnSpc>
                <a:spcPct val="100000"/>
              </a:lnSpc>
            </a:pPr>
            <a:r>
              <a:rPr lang="ru-RU" sz="5300" b="1" strike="noStrike" spc="-1">
                <a:solidFill>
                  <a:srgbClr val="7B9899"/>
                </a:solidFill>
                <a:latin typeface="Georgia"/>
              </a:rPr>
              <a:t>Прочитайте</a:t>
            </a:r>
            <a:endParaRPr lang="ru-RU" sz="53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1" name="TextShape 2"/>
          <p:cNvSpPr txBox="1"/>
          <p:nvPr/>
        </p:nvSpPr>
        <p:spPr>
          <a:xfrm>
            <a:off x="1835696" y="1556792"/>
            <a:ext cx="7590826" cy="4571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 marL="274320" indent="-273960" algn="just">
              <a:lnSpc>
                <a:spcPct val="100000"/>
              </a:lnSpc>
              <a:spcBef>
                <a:spcPts val="1080"/>
              </a:spcBef>
            </a:pPr>
            <a:r>
              <a:rPr lang="ru-RU" sz="4400" b="0" strike="noStrike" spc="-1" dirty="0">
                <a:solidFill>
                  <a:srgbClr val="000000"/>
                </a:solidFill>
                <a:latin typeface="Georgia"/>
              </a:rPr>
              <a:t>Солнце. Небо. Облака.</a:t>
            </a:r>
          </a:p>
          <a:p>
            <a:pPr marL="274320" indent="-273960" algn="just">
              <a:lnSpc>
                <a:spcPct val="100000"/>
              </a:lnSpc>
              <a:spcBef>
                <a:spcPts val="1080"/>
              </a:spcBef>
            </a:pPr>
            <a:r>
              <a:rPr lang="ru-RU" sz="4400" b="0" strike="noStrike" spc="-1" dirty="0">
                <a:solidFill>
                  <a:srgbClr val="000000"/>
                </a:solidFill>
                <a:latin typeface="Georgia"/>
              </a:rPr>
              <a:t>Берег. Дерево. </a:t>
            </a:r>
            <a:r>
              <a:rPr lang="ru-RU" sz="4400" b="0" strike="noStrike" spc="-1" dirty="0" smtClean="0">
                <a:solidFill>
                  <a:srgbClr val="000000"/>
                </a:solidFill>
                <a:latin typeface="Georgia"/>
              </a:rPr>
              <a:t>Река</a:t>
            </a:r>
            <a:r>
              <a:rPr lang="ru-RU" sz="4400" b="0" strike="noStrike" spc="-1" dirty="0">
                <a:solidFill>
                  <a:srgbClr val="000000"/>
                </a:solidFill>
                <a:latin typeface="Georgia"/>
              </a:rPr>
              <a:t>.</a:t>
            </a:r>
          </a:p>
          <a:p>
            <a:pPr marL="274320" indent="-273960" algn="just">
              <a:lnSpc>
                <a:spcPct val="100000"/>
              </a:lnSpc>
              <a:spcBef>
                <a:spcPts val="1080"/>
              </a:spcBef>
            </a:pPr>
            <a:r>
              <a:rPr lang="ru-RU" sz="4400" b="0" strike="noStrike" spc="-1" dirty="0">
                <a:solidFill>
                  <a:srgbClr val="000000"/>
                </a:solidFill>
                <a:latin typeface="Georgia"/>
              </a:rPr>
              <a:t>Волны. Лучики. Леса.</a:t>
            </a:r>
          </a:p>
          <a:p>
            <a:pPr marL="274320" indent="-273960" algn="just">
              <a:lnSpc>
                <a:spcPct val="100000"/>
              </a:lnSpc>
              <a:spcBef>
                <a:spcPts val="1080"/>
              </a:spcBef>
            </a:pPr>
            <a:r>
              <a:rPr lang="ru-RU" sz="4400" b="0" strike="noStrike" spc="-1" dirty="0" smtClean="0">
                <a:solidFill>
                  <a:srgbClr val="000000"/>
                </a:solidFill>
                <a:latin typeface="Georgia"/>
              </a:rPr>
              <a:t>Отраженье</a:t>
            </a:r>
            <a:r>
              <a:rPr lang="ru-RU" sz="4400" b="0" strike="noStrike" spc="-1" dirty="0">
                <a:solidFill>
                  <a:srgbClr val="000000"/>
                </a:solidFill>
                <a:latin typeface="Georgia"/>
              </a:rPr>
              <a:t>. Небеса.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 fontScale="87500" lnSpcReduction="10000"/>
          </a:bodyPr>
          <a:lstStyle/>
          <a:p>
            <a:pPr algn="ctr">
              <a:lnSpc>
                <a:spcPct val="100000"/>
              </a:lnSpc>
            </a:pPr>
            <a:r>
              <a:rPr lang="ru-RU" sz="5300" b="1" strike="noStrike" spc="-1" dirty="0" smtClean="0">
                <a:solidFill>
                  <a:srgbClr val="7B9899"/>
                </a:solidFill>
                <a:latin typeface="Georgia"/>
              </a:rPr>
              <a:t>Посмотрите</a:t>
            </a:r>
            <a:endParaRPr lang="ru-RU" sz="5300" b="0" strike="noStrike" spc="-1" dirty="0">
              <a:solidFill>
                <a:srgbClr val="000000"/>
              </a:solidFill>
              <a:latin typeface="Georgia"/>
            </a:endParaRPr>
          </a:p>
        </p:txBody>
      </p:sp>
      <p:pic>
        <p:nvPicPr>
          <p:cNvPr id="1028" name="Picture 4" descr="Картинки по запросу пейзаж небо река дерев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4011" y="1571612"/>
            <a:ext cx="7175979" cy="4786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>
            <a:normAutofit fontScale="87500" lnSpcReduction="10000"/>
          </a:bodyPr>
          <a:lstStyle/>
          <a:p>
            <a:pPr algn="ctr">
              <a:lnSpc>
                <a:spcPct val="100000"/>
              </a:lnSpc>
            </a:pPr>
            <a:r>
              <a:rPr lang="ru-RU" sz="5300" b="1" strike="noStrike" spc="-1" dirty="0" smtClean="0">
                <a:solidFill>
                  <a:srgbClr val="7B9899"/>
                </a:solidFill>
                <a:latin typeface="Georgia"/>
              </a:rPr>
              <a:t>Домашнее задание</a:t>
            </a:r>
            <a:endParaRPr lang="ru-RU" sz="5300" b="0" strike="noStrike" spc="-1" dirty="0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1" name="TextShape 2"/>
          <p:cNvSpPr txBox="1"/>
          <p:nvPr/>
        </p:nvSpPr>
        <p:spPr>
          <a:xfrm>
            <a:off x="357158" y="1527120"/>
            <a:ext cx="8448082" cy="4571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marL="274320" indent="-273960">
              <a:lnSpc>
                <a:spcPct val="100000"/>
              </a:lnSpc>
              <a:spcBef>
                <a:spcPts val="1080"/>
              </a:spcBef>
            </a:pPr>
            <a:r>
              <a:rPr lang="ru-RU" sz="3200" b="0" strike="noStrike" spc="-1" dirty="0" smtClean="0">
                <a:solidFill>
                  <a:srgbClr val="000000"/>
                </a:solidFill>
                <a:latin typeface="Georgia"/>
              </a:rPr>
              <a:t>Описать картину, используя предложения, состоящие только из имён существительных описать картину Исаака Левитана «Лесистый берег» (см. приложение в учебнике).</a:t>
            </a:r>
          </a:p>
          <a:p>
            <a:pPr marL="274320" indent="-273960">
              <a:lnSpc>
                <a:spcPct val="100000"/>
              </a:lnSpc>
              <a:spcBef>
                <a:spcPts val="1080"/>
              </a:spcBef>
            </a:pPr>
            <a:endParaRPr lang="ru-RU" sz="3200" spc="-1" dirty="0" smtClean="0">
              <a:solidFill>
                <a:srgbClr val="000000"/>
              </a:solidFill>
              <a:latin typeface="Georgia"/>
            </a:endParaRPr>
          </a:p>
          <a:p>
            <a:pPr marL="274320" indent="-273960">
              <a:lnSpc>
                <a:spcPct val="100000"/>
              </a:lnSpc>
              <a:spcBef>
                <a:spcPts val="1080"/>
              </a:spcBef>
            </a:pPr>
            <a:r>
              <a:rPr lang="ru-RU" sz="3200" spc="-1" dirty="0" smtClean="0">
                <a:solidFill>
                  <a:srgbClr val="000000"/>
                </a:solidFill>
                <a:latin typeface="Georgia"/>
              </a:rPr>
              <a:t>По желанию: составить стихотворение на основе этой картины</a:t>
            </a:r>
            <a:endParaRPr lang="ru-RU" sz="3200" b="0" strike="noStrike" spc="-1" dirty="0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141</TotalTime>
  <Words>247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Знаете ли Вы?</dc:title>
  <dc:subject/>
  <dc:creator>Куся</dc:creator>
  <dc:description/>
  <cp:lastModifiedBy>Куся</cp:lastModifiedBy>
  <cp:revision>13</cp:revision>
  <dcterms:created xsi:type="dcterms:W3CDTF">2019-11-17T20:17:41Z</dcterms:created>
  <dcterms:modified xsi:type="dcterms:W3CDTF">2020-01-06T21:05:13Z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