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sldIdLst>
    <p:sldId id="290" r:id="rId2"/>
    <p:sldId id="256" r:id="rId3"/>
    <p:sldId id="281" r:id="rId4"/>
    <p:sldId id="283" r:id="rId5"/>
    <p:sldId id="284" r:id="rId6"/>
    <p:sldId id="288" r:id="rId7"/>
    <p:sldId id="266" r:id="rId8"/>
    <p:sldId id="260" r:id="rId9"/>
    <p:sldId id="285" r:id="rId10"/>
    <p:sldId id="257" r:id="rId11"/>
    <p:sldId id="263" r:id="rId12"/>
    <p:sldId id="264" r:id="rId13"/>
    <p:sldId id="291" r:id="rId14"/>
    <p:sldId id="294" r:id="rId15"/>
    <p:sldId id="286" r:id="rId16"/>
    <p:sldId id="298" r:id="rId17"/>
    <p:sldId id="292" r:id="rId18"/>
    <p:sldId id="303" r:id="rId19"/>
    <p:sldId id="300" r:id="rId20"/>
    <p:sldId id="301" r:id="rId21"/>
    <p:sldId id="302" r:id="rId22"/>
    <p:sldId id="304" r:id="rId23"/>
    <p:sldId id="306" r:id="rId24"/>
    <p:sldId id="307" r:id="rId25"/>
    <p:sldId id="308" r:id="rId26"/>
    <p:sldId id="305" r:id="rId27"/>
    <p:sldId id="309" r:id="rId28"/>
    <p:sldId id="310" r:id="rId29"/>
    <p:sldId id="311" r:id="rId30"/>
    <p:sldId id="312" r:id="rId31"/>
    <p:sldId id="293" r:id="rId32"/>
  </p:sldIdLst>
  <p:sldSz cx="12192000" cy="6858000"/>
  <p:notesSz cx="6858000" cy="9144000"/>
  <p:embeddedFontLst>
    <p:embeddedFont>
      <p:font typeface="Arial Nova" panose="020B0504020202020204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D2B1B4F0-C501-4B33-BF3A-57C4167C2664}" type="datetimeFigureOut">
              <a:rPr lang="ru-RU" smtClean="0"/>
              <a:pPr/>
              <a:t>15.06.2025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4A2221FE-5A92-4BA0-A611-06795CC394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58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221FE-5A92-4BA0-A611-06795CC394C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56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221FE-5A92-4BA0-A611-06795CC394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6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C97ED-7931-F222-3EBD-D958F02BF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9DBCE7A-84BF-3BBB-E173-A86C0721A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2779904-112B-9301-7628-9B4894388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3B490D-D0D6-5F94-4A5E-4541196B4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221FE-5A92-4BA0-A611-06795CC394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0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1F0E8-0AA7-356B-09F0-0A234100A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00EDE6F-278F-14F4-FE97-CCAAB8D2F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2BF5D9D-1502-FA71-755A-25912A92C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B336FC-DEE4-2AB2-A024-9BE99A9A7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221FE-5A92-4BA0-A611-06795CC394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3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6F5FD-B608-61C1-7F39-45DDCAE3F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922F2-7064-4243-ED05-2B4576B07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86D4E-46E8-46DD-B624-38827E89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807-3266-4CA3-93F3-53EF85D3031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96A28-7120-4B04-4059-A54719D4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F6650-2C75-DCC8-6D8D-85871838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FE5-949B-4941-B8D4-98B4AE77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6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51BE4-C3FC-2A68-ACB6-F2EE8291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9AC404-0A09-E3FF-98A9-73B4DDBB9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2EA262-A720-E2A9-83AB-89F27DCF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807-3266-4CA3-93F3-53EF85D3031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41901-0126-C9D0-F768-5645D800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C59CD-07A2-79E3-3D9F-97DB094C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FE5-949B-4941-B8D4-98B4AE77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5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F98B24-B21E-EC71-888C-C519A594B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44ABC5-4BDB-684B-CBB4-6ACD7E19A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DF6FA-E0F8-68DB-61B8-18A4957A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807-3266-4CA3-93F3-53EF85D3031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630835-CB4B-89D2-4828-3FB3D177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F0F7F-112B-8445-5D3A-D216FB43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FE5-949B-4941-B8D4-98B4AE77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0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5A4FA-5A91-2979-08A9-7F79956E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092B3-24EE-08CF-AF18-CA5CFFEC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26B0DB-1B18-24B2-73C9-B2170F33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807-3266-4CA3-93F3-53EF85D3031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2A53-29EF-0080-BDD6-9512614F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5683A-A4A2-C50B-363B-1ADE316B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FE5-949B-4941-B8D4-98B4AE77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0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0ED1-7E2B-83C7-09B6-DF3E3BE6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80C58E-1C3B-BAC1-726F-CB8208DF7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E2BD7-ADB7-AF06-7660-CA30A288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807-3266-4CA3-93F3-53EF85D3031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19A81D-7B3A-9381-1665-AA4F10A1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1C710-6381-1E2B-3290-D4025446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FE5-949B-4941-B8D4-98B4AE77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9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DDB67-EE0F-3A49-7BCE-4F64D2D8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BBF08B-24D0-44CF-1824-ACD09939D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5A93A5-0C8E-4D6E-A835-91ADE9D6F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FB016-00B8-59C5-E315-55180C43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807-3266-4CA3-93F3-53EF85D3031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267772-1B28-141C-DE13-5BD3EA3F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62A2D-2051-654F-0067-91C9587C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FE5-949B-4941-B8D4-98B4AE77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8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6FCAD-7A1E-D690-361E-342F0115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EF6A9-14FB-7113-AD3F-6388956E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159CC8-EF42-8E79-05E8-A0D21A0DF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4C3157-060E-C038-6C68-83DBDBB1F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DD425D-41AF-15DC-6503-80E5D6D80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8C8E6D-138E-9B7D-5AF0-75AF4ECB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807-3266-4CA3-93F3-53EF85D3031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BA8E44-9BA8-62B3-B4AE-0F051A69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D28249-99B0-63EF-4FD6-F418CDB7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FE5-949B-4941-B8D4-98B4AE77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9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744B-9C58-BEC2-C680-B3523780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935530-D310-1A4F-AB6F-CE8F93FE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807-3266-4CA3-93F3-53EF85D3031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B8C51E-5FE5-DBED-D167-E80F3FFC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9FA447-7A3F-AA8F-02C0-8C29E617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FE5-949B-4941-B8D4-98B4AE77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67B490-2A4B-946F-4EE0-27D557C8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807-3266-4CA3-93F3-53EF85D3031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8A81D-4A7A-88B5-D3D8-A53FB114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89378B-2A57-0B16-0EB3-AADEC041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FE5-949B-4941-B8D4-98B4AE77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9F451-CDC8-C045-43B7-C6F6D7A0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D0AE1-54E8-280F-6BA9-7502C463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FF824A-E29A-8B4C-EB05-A45B8D2E8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E8086-14AE-16EC-E6EA-919169DB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807-3266-4CA3-93F3-53EF85D3031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2AC0D1-4C22-F5E7-E6AC-554E3D4B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6561D0-4C19-6EB0-69B6-136ADF15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FE5-949B-4941-B8D4-98B4AE77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1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6864C-18B0-4C27-08EA-4179F770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5D6388-4CE1-E83E-65E5-85A35B4B8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7B520F-4700-41E9-BE88-2D328FDFB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44C14C-18D1-72DB-F435-71D40C9F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807-3266-4CA3-93F3-53EF85D3031A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24232-1EE3-8EC1-1F85-4BC4F0BF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4362D-BD78-13C4-F09A-02BDC369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FE5-949B-4941-B8D4-98B4AE77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8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AB5E1-347B-2C40-D68C-461F3112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92FEC-7E17-E8A6-9793-22DF05326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CEBF4-8445-36F9-2769-E05FC654D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DF9E1807-3266-4CA3-93F3-53EF85D3031A}" type="datetimeFigureOut">
              <a:rPr lang="ru-RU" smtClean="0"/>
              <a:pPr/>
              <a:t>15.06.2025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19817-B004-EBFE-8CDA-66326E5C1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6D4C5-D53A-CFBB-D343-A66C508D0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DBFB9FE5-949B-4941-B8D4-98B4AE775A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92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.svg"/><Relationship Id="rId18" Type="http://schemas.openxmlformats.org/officeDocument/2006/relationships/image" Target="../media/image26.png"/><Relationship Id="rId3" Type="http://schemas.openxmlformats.org/officeDocument/2006/relationships/image" Target="../media/image13.svg"/><Relationship Id="rId21" Type="http://schemas.openxmlformats.org/officeDocument/2006/relationships/image" Target="../media/image11.svg"/><Relationship Id="rId7" Type="http://schemas.openxmlformats.org/officeDocument/2006/relationships/image" Target="../media/image7.svg"/><Relationship Id="rId12" Type="http://schemas.openxmlformats.org/officeDocument/2006/relationships/image" Target="../media/image4.png"/><Relationship Id="rId17" Type="http://schemas.openxmlformats.org/officeDocument/2006/relationships/image" Target="../media/image25.sv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5" Type="http://schemas.openxmlformats.org/officeDocument/2006/relationships/image" Target="../media/image23.svg"/><Relationship Id="rId23" Type="http://schemas.openxmlformats.org/officeDocument/2006/relationships/image" Target="../media/image29.svg"/><Relationship Id="rId10" Type="http://schemas.openxmlformats.org/officeDocument/2006/relationships/image" Target="../media/image14.png"/><Relationship Id="rId19" Type="http://schemas.openxmlformats.org/officeDocument/2006/relationships/image" Target="../media/image27.svg"/><Relationship Id="rId4" Type="http://schemas.openxmlformats.org/officeDocument/2006/relationships/image" Target="../media/image20.png"/><Relationship Id="rId9" Type="http://schemas.openxmlformats.org/officeDocument/2006/relationships/image" Target="../media/image9.svg"/><Relationship Id="rId14" Type="http://schemas.openxmlformats.org/officeDocument/2006/relationships/image" Target="../media/image22.png"/><Relationship Id="rId2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svg"/><Relationship Id="rId7" Type="http://schemas.openxmlformats.org/officeDocument/2006/relationships/image" Target="../media/image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9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9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D0981-80E1-52DB-0618-5ED54E57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939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Уважаемые учителя!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F9779-02E5-926F-AC62-42980DDA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8762"/>
            <a:ext cx="12192000" cy="7249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800" dirty="0"/>
              <a:t>Займите, пожалуйста, </a:t>
            </a:r>
            <a:r>
              <a:rPr lang="ru-RU" sz="5200" b="1" dirty="0"/>
              <a:t>места зрителей</a:t>
            </a:r>
            <a:r>
              <a:rPr lang="ru-RU" sz="4800" dirty="0"/>
              <a:t> в зале!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53B43E-38D5-6496-1528-81ED964B12EF}"/>
              </a:ext>
            </a:extLst>
          </p:cNvPr>
          <p:cNvSpPr txBox="1">
            <a:spLocks/>
          </p:cNvSpPr>
          <p:nvPr/>
        </p:nvSpPr>
        <p:spPr>
          <a:xfrm rot="16200000">
            <a:off x="-1600882" y="3614620"/>
            <a:ext cx="4878163" cy="1173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Arial Nova" panose="020B0504020202020204" pitchFamily="34" charset="0"/>
              </a:rPr>
              <a:t>РЕГЛАМЕНТ </a:t>
            </a:r>
            <a:br>
              <a:rPr lang="ru-RU" sz="4000" dirty="0">
                <a:latin typeface="Arial Nova" panose="020B0504020202020204" pitchFamily="34" charset="0"/>
              </a:rPr>
            </a:br>
            <a:r>
              <a:rPr lang="ru-RU" sz="4000" dirty="0">
                <a:latin typeface="Arial Nova" panose="020B0504020202020204" pitchFamily="34" charset="0"/>
              </a:rPr>
              <a:t>МЕРОПРИЯТИЯ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3F67827-C855-76C8-FDD7-6F51BAEE110A}"/>
              </a:ext>
            </a:extLst>
          </p:cNvPr>
          <p:cNvSpPr txBox="1">
            <a:spLocks/>
          </p:cNvSpPr>
          <p:nvPr/>
        </p:nvSpPr>
        <p:spPr>
          <a:xfrm>
            <a:off x="1730829" y="1881862"/>
            <a:ext cx="10287000" cy="5074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SzPct val="125000"/>
              <a:buFont typeface="Arial" panose="020B0604020202020204" pitchFamily="34" charset="0"/>
              <a:buAutoNum type="arabicPeriod"/>
            </a:pPr>
            <a:r>
              <a:rPr lang="ru-RU" sz="3200" dirty="0">
                <a:latin typeface="Arial Nova" panose="020B0504020202020204" pitchFamily="34" charset="0"/>
              </a:rPr>
              <a:t>Общие сведения о КБ, их участниках, структуре.</a:t>
            </a:r>
          </a:p>
          <a:p>
            <a:pPr marL="514350" indent="-514350">
              <a:lnSpc>
                <a:spcPct val="110000"/>
              </a:lnSpc>
              <a:buSzPct val="125000"/>
              <a:buFont typeface="Arial" panose="020B0604020202020204" pitchFamily="34" charset="0"/>
              <a:buAutoNum type="arabicPeriod"/>
            </a:pPr>
            <a:r>
              <a:rPr lang="ru-RU" sz="3200" dirty="0">
                <a:latin typeface="Arial Nova" panose="020B0504020202020204" pitchFamily="34" charset="0"/>
              </a:rPr>
              <a:t>Жеребьёвка – определение позиций команд. </a:t>
            </a:r>
            <a:br>
              <a:rPr lang="ru-RU" sz="3200" dirty="0">
                <a:latin typeface="Arial Nova" panose="020B0504020202020204" pitchFamily="34" charset="0"/>
              </a:rPr>
            </a:br>
            <a:r>
              <a:rPr lang="ru-RU" sz="3200" dirty="0">
                <a:latin typeface="Arial Nova" panose="020B0504020202020204" pitchFamily="34" charset="0"/>
              </a:rPr>
              <a:t>Команды занимают места согласно жребию.</a:t>
            </a:r>
          </a:p>
          <a:p>
            <a:pPr marL="514350" indent="-514350">
              <a:lnSpc>
                <a:spcPct val="110000"/>
              </a:lnSpc>
              <a:buSzPct val="125000"/>
              <a:buFont typeface="Arial" panose="020B0604020202020204" pitchFamily="34" charset="0"/>
              <a:buAutoNum type="arabicPeriod"/>
            </a:pPr>
            <a:r>
              <a:rPr lang="ru-RU" sz="3200" dirty="0">
                <a:latin typeface="Arial Nova" panose="020B0504020202020204" pitchFamily="34" charset="0"/>
              </a:rPr>
              <a:t>Система оценивания. Представление судей. </a:t>
            </a:r>
            <a:br>
              <a:rPr lang="ru-RU" sz="3200" dirty="0">
                <a:latin typeface="Arial Nova" panose="020B0504020202020204" pitchFamily="34" charset="0"/>
              </a:rPr>
            </a:br>
            <a:r>
              <a:rPr lang="ru-RU" sz="3200" dirty="0">
                <a:latin typeface="Arial Nova" panose="020B0504020202020204" pitchFamily="34" charset="0"/>
              </a:rPr>
              <a:t>Судьи занимают свои места.</a:t>
            </a:r>
          </a:p>
          <a:p>
            <a:pPr marL="514350" indent="-514350">
              <a:lnSpc>
                <a:spcPct val="110000"/>
              </a:lnSpc>
              <a:buSzPct val="125000"/>
              <a:buFont typeface="Arial" panose="020B0604020202020204" pitchFamily="34" charset="0"/>
              <a:buAutoNum type="arabicPeriod"/>
            </a:pPr>
            <a:r>
              <a:rPr lang="ru-RU" sz="3200" dirty="0">
                <a:latin typeface="Arial Nova" panose="020B0504020202020204" pitchFamily="34" charset="0"/>
              </a:rPr>
              <a:t>10 минут тишины. Команды готовятся к выступлениям.</a:t>
            </a:r>
          </a:p>
          <a:p>
            <a:pPr marL="514350" indent="-514350">
              <a:lnSpc>
                <a:spcPct val="110000"/>
              </a:lnSpc>
              <a:buSzPct val="125000"/>
              <a:buFont typeface="Arial" panose="020B0604020202020204" pitchFamily="34" charset="0"/>
              <a:buAutoNum type="arabicPeriod"/>
            </a:pPr>
            <a:r>
              <a:rPr lang="ru-RU" sz="3200" b="1" dirty="0">
                <a:highlight>
                  <a:srgbClr val="00FF00"/>
                </a:highlight>
                <a:latin typeface="Arial Nova" panose="020B0504020202020204" pitchFamily="34" charset="0"/>
              </a:rPr>
              <a:t>КОММУНИКАТИВНЫЕ БОИ: три раунда.</a:t>
            </a:r>
          </a:p>
          <a:p>
            <a:pPr marL="514350" indent="-514350">
              <a:lnSpc>
                <a:spcPct val="110000"/>
              </a:lnSpc>
              <a:buSzPct val="125000"/>
              <a:buFont typeface="Arial" panose="020B0604020202020204" pitchFamily="34" charset="0"/>
              <a:buAutoNum type="arabicPeriod"/>
            </a:pPr>
            <a:r>
              <a:rPr lang="ru-RU" sz="3200" dirty="0">
                <a:latin typeface="Arial Nova" panose="020B0504020202020204" pitchFamily="34" charset="0"/>
              </a:rPr>
              <a:t>Итоги.</a:t>
            </a:r>
          </a:p>
        </p:txBody>
      </p:sp>
    </p:spTree>
    <p:extLst>
      <p:ext uri="{BB962C8B-B14F-4D97-AF65-F5344CB8AC3E}">
        <p14:creationId xmlns:p14="http://schemas.microsoft.com/office/powerpoint/2010/main" val="358703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1D92F-EB0F-6981-E233-B98DEB03C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392E5-07EF-98A3-390D-FC987F464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2" y="2504736"/>
            <a:ext cx="10678885" cy="2387600"/>
          </a:xfrm>
        </p:spPr>
        <p:txBody>
          <a:bodyPr anchor="ctr">
            <a:normAutofit fontScale="90000"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ФПЦ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мешают достижению образовательных результатов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6D1353-626D-2B80-55D8-F6411469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913" y="136072"/>
            <a:ext cx="11593286" cy="1655762"/>
          </a:xfrm>
        </p:spPr>
        <p:txBody>
          <a:bodyPr anchor="ctr">
            <a:normAutofit/>
          </a:bodyPr>
          <a:lstStyle/>
          <a:p>
            <a:r>
              <a:rPr lang="ru-RU" sz="6600" dirty="0"/>
              <a:t>КОММУНИКАТИВНЫЕ БОИ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AC41BE6-E470-6054-A014-DE3E34F3DC6F}"/>
              </a:ext>
            </a:extLst>
          </p:cNvPr>
          <p:cNvSpPr txBox="1">
            <a:spLocks/>
          </p:cNvSpPr>
          <p:nvPr/>
        </p:nvSpPr>
        <p:spPr>
          <a:xfrm>
            <a:off x="293913" y="1272382"/>
            <a:ext cx="11593286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>
                <a:latin typeface="Arial Nova" panose="020B0504020202020204" pitchFamily="34" charset="0"/>
              </a:rPr>
              <a:t>ТЕМА:</a:t>
            </a:r>
          </a:p>
        </p:txBody>
      </p:sp>
    </p:spTree>
    <p:extLst>
      <p:ext uri="{BB962C8B-B14F-4D97-AF65-F5344CB8AC3E}">
        <p14:creationId xmlns:p14="http://schemas.microsoft.com/office/powerpoint/2010/main" val="347574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EA936-3791-4D58-6A8C-FC0D56A34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346C83-2281-D60D-841D-DAE42E9E02E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9457894">
            <a:off x="730619" y="3559129"/>
            <a:ext cx="3751807" cy="63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УТВЕРЖДАЮЩИЕ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9A1EB65-3112-131B-E480-F882EF78C4E6}"/>
              </a:ext>
            </a:extLst>
          </p:cNvPr>
          <p:cNvSpPr txBox="1">
            <a:spLocks/>
          </p:cNvSpPr>
          <p:nvPr/>
        </p:nvSpPr>
        <p:spPr>
          <a:xfrm rot="2068397">
            <a:off x="7757873" y="3663338"/>
            <a:ext cx="3733696" cy="578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>
                <a:latin typeface="Arial Nova" panose="020B0504020202020204" pitchFamily="34" charset="0"/>
              </a:rPr>
              <a:t>ОТРИЦАЮЩИЕ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3290E7D-AFC5-1584-BD1A-D7F3F11B7771}"/>
              </a:ext>
            </a:extLst>
          </p:cNvPr>
          <p:cNvSpPr txBox="1">
            <a:spLocks/>
          </p:cNvSpPr>
          <p:nvPr/>
        </p:nvSpPr>
        <p:spPr>
          <a:xfrm>
            <a:off x="4168754" y="5880114"/>
            <a:ext cx="1957654" cy="529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>
                <a:latin typeface="Arial Nova" panose="020B0504020202020204" pitchFamily="34" charset="0"/>
              </a:rPr>
              <a:t>СУДЬИ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80139499-FCB2-849D-39CA-C836063DD9CF}"/>
              </a:ext>
            </a:extLst>
          </p:cNvPr>
          <p:cNvSpPr txBox="1">
            <a:spLocks/>
          </p:cNvSpPr>
          <p:nvPr/>
        </p:nvSpPr>
        <p:spPr>
          <a:xfrm>
            <a:off x="18263" y="1306871"/>
            <a:ext cx="3672743" cy="1337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>
                <a:latin typeface="Arial Nova" panose="020B0504020202020204" pitchFamily="34" charset="0"/>
              </a:rPr>
              <a:t>ЗРИТЕЛИ,</a:t>
            </a:r>
            <a:br>
              <a:rPr lang="ru-RU" sz="3200" dirty="0">
                <a:latin typeface="Arial Nova" panose="020B0504020202020204" pitchFamily="34" charset="0"/>
              </a:rPr>
            </a:br>
            <a:r>
              <a:rPr lang="ru-RU" sz="3200" dirty="0">
                <a:latin typeface="Arial Nova" panose="020B0504020202020204" pitchFamily="34" charset="0"/>
              </a:rPr>
              <a:t>поддерживающие позицию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78594D3-317C-1F63-7092-962D8A19A794}"/>
              </a:ext>
            </a:extLst>
          </p:cNvPr>
          <p:cNvSpPr txBox="1">
            <a:spLocks/>
          </p:cNvSpPr>
          <p:nvPr/>
        </p:nvSpPr>
        <p:spPr>
          <a:xfrm>
            <a:off x="4106778" y="2810037"/>
            <a:ext cx="3918859" cy="5295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>
                <a:latin typeface="Arial Nova" panose="020B0504020202020204" pitchFamily="34" charset="0"/>
              </a:rPr>
              <a:t>ВЕДУЩИЙ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E0FB5B6-DFDB-A29E-2F83-9FF83FED92A6}"/>
              </a:ext>
            </a:extLst>
          </p:cNvPr>
          <p:cNvSpPr txBox="1">
            <a:spLocks/>
          </p:cNvSpPr>
          <p:nvPr/>
        </p:nvSpPr>
        <p:spPr>
          <a:xfrm>
            <a:off x="3935185" y="955955"/>
            <a:ext cx="4321630" cy="1253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>
                <a:latin typeface="Arial Nova" panose="020B0504020202020204" pitchFamily="34" charset="0"/>
              </a:rPr>
              <a:t>неопределившиеся ЗРИТЕЛИ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9EF4EA9-6986-C0EE-5FED-A49796C45E6F}"/>
              </a:ext>
            </a:extLst>
          </p:cNvPr>
          <p:cNvSpPr txBox="1">
            <a:spLocks/>
          </p:cNvSpPr>
          <p:nvPr/>
        </p:nvSpPr>
        <p:spPr>
          <a:xfrm rot="19457894">
            <a:off x="1021985" y="3951546"/>
            <a:ext cx="3600000" cy="3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dirty="0">
              <a:latin typeface="Arial Nova" panose="020B0504020202020204" pitchFamily="34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6EBF9D91-A2E6-742E-68B5-415A9D5D927F}"/>
              </a:ext>
            </a:extLst>
          </p:cNvPr>
          <p:cNvSpPr txBox="1">
            <a:spLocks/>
          </p:cNvSpPr>
          <p:nvPr/>
        </p:nvSpPr>
        <p:spPr>
          <a:xfrm rot="2084062">
            <a:off x="7600739" y="4055593"/>
            <a:ext cx="3600000" cy="3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000" dirty="0">
              <a:latin typeface="Arial Nova" panose="020B0504020202020204" pitchFamily="34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F0627B8D-5E60-2AAB-1363-E1C5A6F7B726}"/>
              </a:ext>
            </a:extLst>
          </p:cNvPr>
          <p:cNvSpPr txBox="1">
            <a:spLocks/>
          </p:cNvSpPr>
          <p:nvPr/>
        </p:nvSpPr>
        <p:spPr>
          <a:xfrm>
            <a:off x="4138345" y="5354881"/>
            <a:ext cx="4633009" cy="477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dirty="0">
              <a:latin typeface="Arial Nova" panose="020B0504020202020204" pitchFamily="34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EE67BB03-6510-88D6-51F1-BC886B5B7B57}"/>
              </a:ext>
            </a:extLst>
          </p:cNvPr>
          <p:cNvSpPr txBox="1">
            <a:spLocks/>
          </p:cNvSpPr>
          <p:nvPr/>
        </p:nvSpPr>
        <p:spPr>
          <a:xfrm>
            <a:off x="9170838" y="6083463"/>
            <a:ext cx="1811705" cy="542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200" dirty="0">
              <a:latin typeface="Arial Nova" panose="020B0504020202020204" pitchFamily="34" charset="0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F1B87C5D-E227-5102-6157-486C9039B222}"/>
              </a:ext>
            </a:extLst>
          </p:cNvPr>
          <p:cNvSpPr txBox="1">
            <a:spLocks/>
          </p:cNvSpPr>
          <p:nvPr/>
        </p:nvSpPr>
        <p:spPr>
          <a:xfrm>
            <a:off x="8500994" y="1306870"/>
            <a:ext cx="3672743" cy="1337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>
                <a:latin typeface="Arial Nova" panose="020B0504020202020204" pitchFamily="34" charset="0"/>
              </a:rPr>
              <a:t>ЗРИТЕЛИ,</a:t>
            </a:r>
            <a:br>
              <a:rPr lang="ru-RU" sz="3200" dirty="0">
                <a:latin typeface="Arial Nova" panose="020B0504020202020204" pitchFamily="34" charset="0"/>
              </a:rPr>
            </a:br>
            <a:r>
              <a:rPr lang="ru-RU" sz="3200" dirty="0">
                <a:latin typeface="Arial Nova" panose="020B0504020202020204" pitchFamily="34" charset="0"/>
              </a:rPr>
              <a:t>поддерживающие позицию</a:t>
            </a:r>
          </a:p>
        </p:txBody>
      </p:sp>
      <p:pic>
        <p:nvPicPr>
          <p:cNvPr id="5" name="Рисунок 4" descr="Весы правосудия со сплошной заливкой">
            <a:extLst>
              <a:ext uri="{FF2B5EF4-FFF2-40B4-BE49-F238E27FC236}">
                <a16:creationId xmlns:a16="http://schemas.microsoft.com/office/drawing/2014/main" id="{71A754C3-11D5-9208-A50F-02908D6E6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5425" y="4658826"/>
            <a:ext cx="1101151" cy="1101151"/>
          </a:xfrm>
          <a:prstGeom prst="rect">
            <a:avLst/>
          </a:prstGeom>
        </p:spPr>
      </p:pic>
      <p:pic>
        <p:nvPicPr>
          <p:cNvPr id="67" name="Рисунок 66" descr="Проекционный экран со сплошной заливкой">
            <a:extLst>
              <a:ext uri="{FF2B5EF4-FFF2-40B4-BE49-F238E27FC236}">
                <a16:creationId xmlns:a16="http://schemas.microsoft.com/office/drawing/2014/main" id="{7EBC0FF5-F849-319F-A8E2-0FB715D16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5309" y="5652006"/>
            <a:ext cx="914400" cy="914400"/>
          </a:xfrm>
          <a:prstGeom prst="rect">
            <a:avLst/>
          </a:prstGeom>
        </p:spPr>
      </p:pic>
      <p:pic>
        <p:nvPicPr>
          <p:cNvPr id="68" name="Рисунок 67" descr="Комментарий &quot;Не нравится&quot; со сплошной заливкой">
            <a:extLst>
              <a:ext uri="{FF2B5EF4-FFF2-40B4-BE49-F238E27FC236}">
                <a16:creationId xmlns:a16="http://schemas.microsoft.com/office/drawing/2014/main" id="{CCCEE311-3A10-16B8-F61B-AE1FE93AF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697253" y="2691546"/>
            <a:ext cx="1440000" cy="1440000"/>
          </a:xfrm>
          <a:prstGeom prst="rect">
            <a:avLst/>
          </a:prstGeom>
        </p:spPr>
      </p:pic>
      <p:pic>
        <p:nvPicPr>
          <p:cNvPr id="69" name="Рисунок 68" descr="Комментарий &quot;Нравится&quot; со сплошной заливкой">
            <a:extLst>
              <a:ext uri="{FF2B5EF4-FFF2-40B4-BE49-F238E27FC236}">
                <a16:creationId xmlns:a16="http://schemas.microsoft.com/office/drawing/2014/main" id="{17171A49-5738-EFE4-E809-487960F17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683" y="2619582"/>
            <a:ext cx="1440000" cy="1440000"/>
          </a:xfrm>
          <a:prstGeom prst="rect">
            <a:avLst/>
          </a:prstGeom>
        </p:spPr>
      </p:pic>
      <p:pic>
        <p:nvPicPr>
          <p:cNvPr id="70" name="Рисунок 69" descr="Мегафон1 со сплошной заливкой">
            <a:extLst>
              <a:ext uri="{FF2B5EF4-FFF2-40B4-BE49-F238E27FC236}">
                <a16:creationId xmlns:a16="http://schemas.microsoft.com/office/drawing/2014/main" id="{9DD77855-7940-1672-1237-2A900B3812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09007" y="2062323"/>
            <a:ext cx="914400" cy="914400"/>
          </a:xfrm>
          <a:prstGeom prst="rect">
            <a:avLst/>
          </a:prstGeom>
        </p:spPr>
      </p:pic>
      <p:pic>
        <p:nvPicPr>
          <p:cNvPr id="74" name="Рисунок 73" descr="Пользователи со сплошной заливкой">
            <a:extLst>
              <a:ext uri="{FF2B5EF4-FFF2-40B4-BE49-F238E27FC236}">
                <a16:creationId xmlns:a16="http://schemas.microsoft.com/office/drawing/2014/main" id="{BE00D1A7-4B3F-0993-7ACE-76D57F092F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47481" y="603338"/>
            <a:ext cx="914400" cy="914400"/>
          </a:xfrm>
          <a:prstGeom prst="rect">
            <a:avLst/>
          </a:prstGeom>
        </p:spPr>
      </p:pic>
      <p:pic>
        <p:nvPicPr>
          <p:cNvPr id="75" name="Рисунок 74" descr="Комментарий &quot;Нравится&quot; со сплошной заливкой">
            <a:extLst>
              <a:ext uri="{FF2B5EF4-FFF2-40B4-BE49-F238E27FC236}">
                <a16:creationId xmlns:a16="http://schemas.microsoft.com/office/drawing/2014/main" id="{EA4F820C-5BF3-A0C0-34A0-EBC2B209D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9477" y="89802"/>
            <a:ext cx="900000" cy="900000"/>
          </a:xfrm>
          <a:prstGeom prst="rect">
            <a:avLst/>
          </a:prstGeom>
        </p:spPr>
      </p:pic>
      <p:pic>
        <p:nvPicPr>
          <p:cNvPr id="76" name="Рисунок 75" descr="Пользователи со сплошной заливкой">
            <a:extLst>
              <a:ext uri="{FF2B5EF4-FFF2-40B4-BE49-F238E27FC236}">
                <a16:creationId xmlns:a16="http://schemas.microsoft.com/office/drawing/2014/main" id="{5251CFAD-9790-4F66-D331-5AD6D2549A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60053" y="603338"/>
            <a:ext cx="914400" cy="914400"/>
          </a:xfrm>
          <a:prstGeom prst="rect">
            <a:avLst/>
          </a:prstGeom>
        </p:spPr>
      </p:pic>
      <p:pic>
        <p:nvPicPr>
          <p:cNvPr id="77" name="Рисунок 76" descr="Комментарий &quot;Не нравится&quot; со сплошной заливкой">
            <a:extLst>
              <a:ext uri="{FF2B5EF4-FFF2-40B4-BE49-F238E27FC236}">
                <a16:creationId xmlns:a16="http://schemas.microsoft.com/office/drawing/2014/main" id="{5D01FEA6-84E4-8570-D5D8-113FE3E63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176166" y="52885"/>
            <a:ext cx="900000" cy="900000"/>
          </a:xfrm>
          <a:prstGeom prst="rect">
            <a:avLst/>
          </a:prstGeom>
        </p:spPr>
      </p:pic>
      <p:pic>
        <p:nvPicPr>
          <p:cNvPr id="78" name="Рисунок 77" descr="Пользователи со сплошной заливкой">
            <a:extLst>
              <a:ext uri="{FF2B5EF4-FFF2-40B4-BE49-F238E27FC236}">
                <a16:creationId xmlns:a16="http://schemas.microsoft.com/office/drawing/2014/main" id="{7F593109-E794-3FBD-72CA-C3F2D659F5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8800" y="398493"/>
            <a:ext cx="914400" cy="914400"/>
          </a:xfrm>
          <a:prstGeom prst="rect">
            <a:avLst/>
          </a:prstGeom>
        </p:spPr>
      </p:pic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5B62CBA6-3FF1-49EC-74B9-97E5232D32C0}"/>
              </a:ext>
            </a:extLst>
          </p:cNvPr>
          <p:cNvGrpSpPr/>
          <p:nvPr/>
        </p:nvGrpSpPr>
        <p:grpSpPr>
          <a:xfrm>
            <a:off x="5484820" y="-77164"/>
            <a:ext cx="914400" cy="914400"/>
            <a:chOff x="9629842" y="4495201"/>
            <a:chExt cx="914400" cy="914400"/>
          </a:xfrm>
        </p:grpSpPr>
        <p:pic>
          <p:nvPicPr>
            <p:cNvPr id="80" name="Рисунок 79" descr="Комментарий &quot;Важно&quot; со сплошной заливкой">
              <a:extLst>
                <a:ext uri="{FF2B5EF4-FFF2-40B4-BE49-F238E27FC236}">
                  <a16:creationId xmlns:a16="http://schemas.microsoft.com/office/drawing/2014/main" id="{17BCF3D6-DB1C-F4F0-A788-DE29EAB94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629842" y="4495201"/>
              <a:ext cx="914400" cy="914400"/>
            </a:xfrm>
            <a:prstGeom prst="rect">
              <a:avLst/>
            </a:prstGeom>
          </p:spPr>
        </p:pic>
        <p:pic>
          <p:nvPicPr>
            <p:cNvPr id="81" name="Рисунок 80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96F93D9D-8FAD-ADBF-4580-7A1D6A5B8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726921" y="4676102"/>
              <a:ext cx="396000" cy="396000"/>
            </a:xfrm>
            <a:prstGeom prst="rect">
              <a:avLst/>
            </a:prstGeom>
          </p:spPr>
        </p:pic>
        <p:pic>
          <p:nvPicPr>
            <p:cNvPr id="82" name="Рисунок 81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B7701B7F-13E4-5A5A-622D-88ADAA9B0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046235" y="4668081"/>
              <a:ext cx="396000" cy="396000"/>
            </a:xfrm>
            <a:prstGeom prst="rect">
              <a:avLst/>
            </a:prstGeom>
          </p:spPr>
        </p:pic>
      </p:grpSp>
      <p:pic>
        <p:nvPicPr>
          <p:cNvPr id="83" name="Рисунок 82" descr="Передача со сплошной заливкой">
            <a:extLst>
              <a:ext uri="{FF2B5EF4-FFF2-40B4-BE49-F238E27FC236}">
                <a16:creationId xmlns:a16="http://schemas.microsoft.com/office/drawing/2014/main" id="{379566B5-A209-B9F3-35A3-D8FD1E609C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70059" y="672733"/>
            <a:ext cx="914400" cy="914400"/>
          </a:xfrm>
          <a:prstGeom prst="rect">
            <a:avLst/>
          </a:prstGeom>
        </p:spPr>
      </p:pic>
      <p:pic>
        <p:nvPicPr>
          <p:cNvPr id="84" name="Рисунок 83" descr="Передача со сплошной заливкой">
            <a:extLst>
              <a:ext uri="{FF2B5EF4-FFF2-40B4-BE49-F238E27FC236}">
                <a16:creationId xmlns:a16="http://schemas.microsoft.com/office/drawing/2014/main" id="{68BBF3E1-E752-CB7C-26D1-DBF89734A38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56438" y="608953"/>
            <a:ext cx="914400" cy="914400"/>
          </a:xfrm>
          <a:prstGeom prst="rect">
            <a:avLst/>
          </a:prstGeom>
        </p:spPr>
      </p:pic>
      <p:pic>
        <p:nvPicPr>
          <p:cNvPr id="14" name="Рисунок 13" descr="Песочные часы 60% со сплошной заливкой">
            <a:extLst>
              <a:ext uri="{FF2B5EF4-FFF2-40B4-BE49-F238E27FC236}">
                <a16:creationId xmlns:a16="http://schemas.microsoft.com/office/drawing/2014/main" id="{F692F158-26C7-D5C1-58A9-FCA7F55541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44787" y="5109394"/>
            <a:ext cx="553442" cy="553442"/>
          </a:xfrm>
          <a:prstGeom prst="rect">
            <a:avLst/>
          </a:prstGeom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81B08BE9-DA62-1976-0296-890085333C78}"/>
              </a:ext>
            </a:extLst>
          </p:cNvPr>
          <p:cNvSpPr txBox="1">
            <a:spLocks/>
          </p:cNvSpPr>
          <p:nvPr/>
        </p:nvSpPr>
        <p:spPr>
          <a:xfrm>
            <a:off x="6096001" y="5880114"/>
            <a:ext cx="2712718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dirty="0">
                <a:latin typeface="Arial Nova" panose="020B0504020202020204" pitchFamily="34" charset="0"/>
              </a:rPr>
              <a:t>ХРАНИТЕЛЬ </a:t>
            </a:r>
            <a:br>
              <a:rPr lang="ru-RU" sz="3000" dirty="0">
                <a:latin typeface="Arial Nova" panose="020B0504020202020204" pitchFamily="34" charset="0"/>
              </a:rPr>
            </a:br>
            <a:r>
              <a:rPr lang="ru-RU" sz="3000" dirty="0">
                <a:latin typeface="Arial Nova" panose="020B0504020202020204" pitchFamily="34" charset="0"/>
              </a:rPr>
              <a:t>ВРЕМЕНИ</a:t>
            </a: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F80995EB-FBD3-76EE-FF37-EF037FC760D4}"/>
              </a:ext>
            </a:extLst>
          </p:cNvPr>
          <p:cNvSpPr/>
          <p:nvPr/>
        </p:nvSpPr>
        <p:spPr>
          <a:xfrm>
            <a:off x="697359" y="4992031"/>
            <a:ext cx="3287100" cy="1776167"/>
          </a:xfrm>
          <a:prstGeom prst="wedgeRoundRectCallout">
            <a:avLst>
              <a:gd name="adj1" fmla="val 867"/>
              <a:gd name="adj2" fmla="val -66352"/>
              <a:gd name="adj3" fmla="val 16667"/>
            </a:avLst>
          </a:prstGeom>
          <a:solidFill>
            <a:srgbClr val="FFFFFF">
              <a:alpha val="7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79F1CC2-3675-9D19-B4D2-9B44043FBC83}"/>
              </a:ext>
            </a:extLst>
          </p:cNvPr>
          <p:cNvSpPr txBox="1">
            <a:spLocks/>
          </p:cNvSpPr>
          <p:nvPr/>
        </p:nvSpPr>
        <p:spPr>
          <a:xfrm>
            <a:off x="196741" y="5053145"/>
            <a:ext cx="4329252" cy="16977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kern="1200" dirty="0" err="1">
                <a:solidFill>
                  <a:srgbClr val="FF0000"/>
                </a:solidFill>
                <a:latin typeface="Arial Nova" panose="020B0504020202020204" pitchFamily="34" charset="0"/>
              </a:rPr>
              <a:t>ФПЦ</a:t>
            </a:r>
            <a:r>
              <a:rPr lang="ru-RU" sz="3200" b="1" kern="12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Arial Nova" panose="020B0504020202020204" pitchFamily="34" charset="0"/>
              </a:rPr>
              <a:t>мешают</a:t>
            </a:r>
            <a:r>
              <a:rPr lang="ru-RU" sz="3200" b="1" kern="12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br>
              <a:rPr lang="ru-RU" sz="3200" b="1" kern="1200" dirty="0">
                <a:solidFill>
                  <a:srgbClr val="FF0000"/>
                </a:solidFill>
                <a:latin typeface="Arial Nova" panose="020B0504020202020204" pitchFamily="34" charset="0"/>
              </a:rPr>
            </a:br>
            <a:r>
              <a:rPr lang="ru-RU" sz="3200" kern="1200" dirty="0">
                <a:solidFill>
                  <a:srgbClr val="FF0000"/>
                </a:solidFill>
                <a:latin typeface="Arial Nova" panose="020B0504020202020204" pitchFamily="34" charset="0"/>
              </a:rPr>
              <a:t>достижению образовательных результатов</a:t>
            </a:r>
          </a:p>
        </p:txBody>
      </p:sp>
      <p:pic>
        <p:nvPicPr>
          <p:cNvPr id="7" name="Рисунок 6" descr="Закрытая дверь со сплошной заливкой">
            <a:extLst>
              <a:ext uri="{FF2B5EF4-FFF2-40B4-BE49-F238E27FC236}">
                <a16:creationId xmlns:a16="http://schemas.microsoft.com/office/drawing/2014/main" id="{407FFFDA-A5F8-B4BA-9718-2C0FDD1BAF6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12180" y="60290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3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FEF5-0D51-0018-E359-662183CFD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64798-B9E8-12D3-2245-865E25386BAF}"/>
              </a:ext>
            </a:extLst>
          </p:cNvPr>
          <p:cNvSpPr txBox="1">
            <a:spLocks/>
          </p:cNvSpPr>
          <p:nvPr/>
        </p:nvSpPr>
        <p:spPr>
          <a:xfrm>
            <a:off x="0" y="2107952"/>
            <a:ext cx="12192000" cy="22401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Nova" panose="020B0504020202020204" pitchFamily="34" charset="0"/>
              </a:rPr>
              <a:t>Уважаемые команды, займите места, соответствующие доставшейся вам </a:t>
            </a:r>
            <a:br>
              <a:rPr lang="ru-RU" dirty="0">
                <a:latin typeface="Arial Nova" panose="020B0504020202020204" pitchFamily="34" charset="0"/>
              </a:rPr>
            </a:br>
            <a:r>
              <a:rPr lang="ru-RU" dirty="0">
                <a:latin typeface="Arial Nova" panose="020B0504020202020204" pitchFamily="34" charset="0"/>
              </a:rPr>
              <a:t>случайным образом позиции!</a:t>
            </a:r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8BD380F5-DB70-F332-A477-FCF8B687ADEE}"/>
              </a:ext>
            </a:extLst>
          </p:cNvPr>
          <p:cNvSpPr/>
          <p:nvPr/>
        </p:nvSpPr>
        <p:spPr>
          <a:xfrm rot="16200000" flipH="1">
            <a:off x="-889875" y="4560143"/>
            <a:ext cx="3226963" cy="1020222"/>
          </a:xfrm>
          <a:prstGeom prst="upArrow">
            <a:avLst>
              <a:gd name="adj1" fmla="val 48340"/>
              <a:gd name="adj2" fmla="val 67125"/>
            </a:avLst>
          </a:pr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2" name="Стрелка: вверх 4">
            <a:extLst>
              <a:ext uri="{FF2B5EF4-FFF2-40B4-BE49-F238E27FC236}">
                <a16:creationId xmlns:a16="http://schemas.microsoft.com/office/drawing/2014/main" id="{7E2B01F0-813C-FA0A-1671-8AC882D5F07E}"/>
              </a:ext>
            </a:extLst>
          </p:cNvPr>
          <p:cNvSpPr txBox="1"/>
          <p:nvPr/>
        </p:nvSpPr>
        <p:spPr>
          <a:xfrm>
            <a:off x="1509552" y="4218561"/>
            <a:ext cx="4148044" cy="195845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marL="0" lvl="0" indent="0" algn="r" defTabSz="889000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36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ФПЦ</a:t>
            </a:r>
            <a:r>
              <a:rPr lang="ru-RU" sz="3600" b="1" kern="1200" dirty="0">
                <a:solidFill>
                  <a:srgbClr val="FF0000"/>
                </a:solidFill>
                <a:latin typeface="Arial Nova" panose="020B050402020202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Arial Nova" panose="020B0504020202020204" pitchFamily="34" charset="0"/>
              </a:rPr>
              <a:t>мешают </a:t>
            </a:r>
            <a:r>
              <a:rPr lang="ru-RU" sz="36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достижению образовательных результатов</a:t>
            </a:r>
          </a:p>
        </p:txBody>
      </p:sp>
      <p:pic>
        <p:nvPicPr>
          <p:cNvPr id="3" name="Рисунок 2" descr="Капитан Male со сплошной заливкой">
            <a:extLst>
              <a:ext uri="{FF2B5EF4-FFF2-40B4-BE49-F238E27FC236}">
                <a16:creationId xmlns:a16="http://schemas.microsoft.com/office/drawing/2014/main" id="{F7043D59-BA88-3D95-A0B7-1CDDB4421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1740" y="754308"/>
            <a:ext cx="914400" cy="914400"/>
          </a:xfrm>
          <a:prstGeom prst="rect">
            <a:avLst/>
          </a:prstGeom>
        </p:spPr>
      </p:pic>
      <p:pic>
        <p:nvPicPr>
          <p:cNvPr id="4" name="Рисунок 3" descr="Капитанская женский со сплошной заливкой">
            <a:extLst>
              <a:ext uri="{FF2B5EF4-FFF2-40B4-BE49-F238E27FC236}">
                <a16:creationId xmlns:a16="http://schemas.microsoft.com/office/drawing/2014/main" id="{78F1D297-FA61-5AD7-9425-17316746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1305" y="772263"/>
            <a:ext cx="914400" cy="9144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5DFA6C3-0057-4A5C-E7E8-55D41B8539BA}"/>
              </a:ext>
            </a:extLst>
          </p:cNvPr>
          <p:cNvSpPr txBox="1">
            <a:spLocks/>
          </p:cNvSpPr>
          <p:nvPr/>
        </p:nvSpPr>
        <p:spPr>
          <a:xfrm>
            <a:off x="213495" y="15888"/>
            <a:ext cx="11978505" cy="9966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4800" dirty="0">
                <a:latin typeface="Arial Nova" panose="020B0504020202020204" pitchFamily="34" charset="0"/>
              </a:rPr>
              <a:t>Уважаемые КАПИТАНЫ КОМАНД,            </a:t>
            </a:r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1030755-97EC-83B9-2923-DBF8839DE533}"/>
              </a:ext>
            </a:extLst>
          </p:cNvPr>
          <p:cNvSpPr txBox="1">
            <a:spLocks/>
          </p:cNvSpPr>
          <p:nvPr/>
        </p:nvSpPr>
        <p:spPr>
          <a:xfrm>
            <a:off x="106747" y="1451795"/>
            <a:ext cx="11978505" cy="9154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4800" b="1" dirty="0">
                <a:solidFill>
                  <a:srgbClr val="FF0000"/>
                </a:solidFill>
                <a:latin typeface="Arial Nova" panose="020B0504020202020204" pitchFamily="34" charset="0"/>
              </a:rPr>
              <a:t>ТЯНИТЕ ЖРЕБИЙ!</a:t>
            </a:r>
          </a:p>
        </p:txBody>
      </p:sp>
      <p:sp>
        <p:nvSpPr>
          <p:cNvPr id="9" name="Стрелка: вверх 4">
            <a:extLst>
              <a:ext uri="{FF2B5EF4-FFF2-40B4-BE49-F238E27FC236}">
                <a16:creationId xmlns:a16="http://schemas.microsoft.com/office/drawing/2014/main" id="{E9B16E12-C91E-CB38-BB5F-042D06502231}"/>
              </a:ext>
            </a:extLst>
          </p:cNvPr>
          <p:cNvSpPr txBox="1"/>
          <p:nvPr/>
        </p:nvSpPr>
        <p:spPr>
          <a:xfrm>
            <a:off x="6690968" y="4218561"/>
            <a:ext cx="4053819" cy="201599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marL="0" lvl="0" indent="0" defTabSz="889000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36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ФПЦ</a:t>
            </a:r>
            <a:r>
              <a:rPr lang="ru-RU" sz="3600" b="1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ru-RU" sz="3600" b="1" kern="1200" dirty="0">
                <a:solidFill>
                  <a:srgbClr val="FF0000"/>
                </a:solidFill>
                <a:latin typeface="Arial Nova" panose="020B0504020202020204" pitchFamily="34" charset="0"/>
              </a:rPr>
              <a:t>помогают</a:t>
            </a:r>
            <a:r>
              <a:rPr lang="ru-RU" sz="3600" b="1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ru-RU" sz="36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достижению образовательных результатов</a:t>
            </a:r>
          </a:p>
        </p:txBody>
      </p:sp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6C7DA54C-69C8-49EF-C618-CDCA38E63F50}"/>
              </a:ext>
            </a:extLst>
          </p:cNvPr>
          <p:cNvSpPr/>
          <p:nvPr/>
        </p:nvSpPr>
        <p:spPr>
          <a:xfrm rot="5400000">
            <a:off x="9817657" y="4560144"/>
            <a:ext cx="3226963" cy="1020222"/>
          </a:xfrm>
          <a:prstGeom prst="upArrow">
            <a:avLst>
              <a:gd name="adj1" fmla="val 48340"/>
              <a:gd name="adj2" fmla="val 67125"/>
            </a:avLst>
          </a:pr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latin typeface="Arial Nova" panose="020B0504020202020204" pitchFamily="34" charset="0"/>
            </a:endParaRPr>
          </a:p>
        </p:txBody>
      </p:sp>
      <p:pic>
        <p:nvPicPr>
          <p:cNvPr id="5" name="Рисунок 4" descr="Комментарий &quot;Не нравится&quot; со сплошной заливкой">
            <a:extLst>
              <a:ext uri="{FF2B5EF4-FFF2-40B4-BE49-F238E27FC236}">
                <a16:creationId xmlns:a16="http://schemas.microsoft.com/office/drawing/2014/main" id="{B61E3C23-1FA4-F037-707C-055B650BE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01250" y="4423357"/>
            <a:ext cx="1440000" cy="1440000"/>
          </a:xfrm>
          <a:prstGeom prst="rect">
            <a:avLst/>
          </a:prstGeom>
        </p:spPr>
      </p:pic>
      <p:pic>
        <p:nvPicPr>
          <p:cNvPr id="8" name="Рисунок 7" descr="Комментарий &quot;Нравится&quot; со сплошной заливкой">
            <a:extLst>
              <a:ext uri="{FF2B5EF4-FFF2-40B4-BE49-F238E27FC236}">
                <a16:creationId xmlns:a16="http://schemas.microsoft.com/office/drawing/2014/main" id="{9C389998-7737-496E-4411-AFB96F4B63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3495" y="442335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3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C48F5-DF24-C72A-257B-CD1E4F4D6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D6897-4EF6-392D-9FD4-7B2F24D463DF}"/>
              </a:ext>
            </a:extLst>
          </p:cNvPr>
          <p:cNvSpPr txBox="1">
            <a:spLocks/>
          </p:cNvSpPr>
          <p:nvPr/>
        </p:nvSpPr>
        <p:spPr>
          <a:xfrm>
            <a:off x="297539" y="321128"/>
            <a:ext cx="11596916" cy="525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Уважаемые СУДЬИ</a:t>
            </a:r>
            <a:b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 </a:t>
            </a:r>
            <a:b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и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ХРАНИТЕЛЬ ВРЕМЕНИ</a:t>
            </a: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,</a:t>
            </a:r>
            <a:b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 </a:t>
            </a:r>
            <a:b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займите </a:t>
            </a:r>
            <a:r>
              <a:rPr lang="ru-RU" sz="4800" dirty="0">
                <a:solidFill>
                  <a:prstClr val="black"/>
                </a:solidFill>
                <a:latin typeface="Arial Nova" panose="020B0504020202020204" pitchFamily="34" charset="0"/>
              </a:rPr>
              <a:t>ваши места</a:t>
            </a: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!</a:t>
            </a:r>
          </a:p>
        </p:txBody>
      </p:sp>
      <p:pic>
        <p:nvPicPr>
          <p:cNvPr id="6" name="Рисунок 5" descr="Весы правосудия со сплошной заливкой">
            <a:extLst>
              <a:ext uri="{FF2B5EF4-FFF2-40B4-BE49-F238E27FC236}">
                <a16:creationId xmlns:a16="http://schemas.microsoft.com/office/drawing/2014/main" id="{454C87BF-A462-39A3-2AEC-FC694515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5421" y="1562090"/>
            <a:ext cx="1101151" cy="1101151"/>
          </a:xfrm>
          <a:prstGeom prst="rect">
            <a:avLst/>
          </a:prstGeom>
        </p:spPr>
      </p:pic>
      <p:pic>
        <p:nvPicPr>
          <p:cNvPr id="7" name="Рисунок 6" descr="Песочные часы 60% со сплошной заливкой">
            <a:extLst>
              <a:ext uri="{FF2B5EF4-FFF2-40B4-BE49-F238E27FC236}">
                <a16:creationId xmlns:a16="http://schemas.microsoft.com/office/drawing/2014/main" id="{ED8A24B3-048C-C2F0-52A8-C2FE5847E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2348" y="3707436"/>
            <a:ext cx="827296" cy="8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56644-3A02-4153-B502-E4128F06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3C6E125-173C-7180-162F-494C1114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666"/>
            <a:ext cx="12192000" cy="831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/>
              <a:t>ОЦЕНИВАНИЕ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AF74B-EE89-81CC-F985-F874BC0C02E9}"/>
              </a:ext>
            </a:extLst>
          </p:cNvPr>
          <p:cNvSpPr txBox="1"/>
          <p:nvPr/>
        </p:nvSpPr>
        <p:spPr>
          <a:xfrm>
            <a:off x="0" y="1171544"/>
            <a:ext cx="12192000" cy="641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b="1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СУДЬИ оценивают выступления по критериям</a:t>
            </a:r>
            <a:endParaRPr lang="ru-RU" sz="3600" kern="100" dirty="0">
              <a:effectLst/>
              <a:latin typeface="Arial Nova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3D42F-C9E5-A06A-91A4-E9F24900881D}"/>
              </a:ext>
            </a:extLst>
          </p:cNvPr>
          <p:cNvSpPr txBox="1"/>
          <p:nvPr/>
        </p:nvSpPr>
        <p:spPr>
          <a:xfrm>
            <a:off x="678229" y="2125678"/>
            <a:ext cx="3501886" cy="2879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b="1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СОДЕРЖАНИЕ ВЫСТУПЛЕНИЯ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kern="100" dirty="0"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2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мысловая глубина и логика высказываний.</a:t>
            </a:r>
          </a:p>
          <a:p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A770A-FF06-D6DB-D1BB-80AB25221BD3}"/>
              </a:ext>
            </a:extLst>
          </p:cNvPr>
          <p:cNvSpPr txBox="1"/>
          <p:nvPr/>
        </p:nvSpPr>
        <p:spPr>
          <a:xfrm>
            <a:off x="4363279" y="2125678"/>
            <a:ext cx="3008243" cy="1543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b="1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ФОРМА ВЫСТУПЛЕНИ</a:t>
            </a:r>
            <a:r>
              <a:rPr lang="ru-RU" sz="2800" b="1" kern="100" dirty="0"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Я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kern="100" dirty="0"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</a:t>
            </a:r>
            <a:r>
              <a:rPr lang="ru-RU" sz="2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ечь, артистизм.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EE237-0D91-F52A-8D32-3F00DBE52027}"/>
              </a:ext>
            </a:extLst>
          </p:cNvPr>
          <p:cNvSpPr txBox="1"/>
          <p:nvPr/>
        </p:nvSpPr>
        <p:spPr>
          <a:xfrm>
            <a:off x="7554686" y="2118428"/>
            <a:ext cx="3959086" cy="29268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b="1" kern="100" dirty="0"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КОММУНИКАЦИЯ </a:t>
            </a:r>
            <a:endParaRPr lang="ru-RU" sz="2800" b="1" kern="100" dirty="0">
              <a:effectLst/>
              <a:latin typeface="Arial Nova" panose="020B05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kern="100" dirty="0"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</a:t>
            </a:r>
            <a:r>
              <a:rPr lang="ru-RU" sz="2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мение слушать, </a:t>
            </a:r>
            <a:br>
              <a:rPr lang="ru-RU" sz="2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2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аргументированно комментировать, </a:t>
            </a:r>
            <a:br>
              <a:rPr lang="ru-RU" sz="2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2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задавать </a:t>
            </a:r>
            <a:r>
              <a:rPr lang="ru-RU" sz="2800" kern="100" dirty="0"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 отвечать </a:t>
            </a:r>
            <a:br>
              <a:rPr lang="ru-RU" sz="2800" kern="100" dirty="0"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2800" kern="100" dirty="0"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kern="100" dirty="0">
                <a:effectLst/>
                <a:latin typeface="Arial Nova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вопросы.</a:t>
            </a:r>
            <a:endParaRPr lang="ru-RU" sz="1600" dirty="0">
              <a:latin typeface="Arial Nova" panose="020B0504020202020204" pitchFamily="34" charset="0"/>
            </a:endParaRPr>
          </a:p>
        </p:txBody>
      </p:sp>
      <p:pic>
        <p:nvPicPr>
          <p:cNvPr id="6" name="Рисунок 5" descr="Весы правосудия со сплошной заливкой">
            <a:extLst>
              <a:ext uri="{FF2B5EF4-FFF2-40B4-BE49-F238E27FC236}">
                <a16:creationId xmlns:a16="http://schemas.microsoft.com/office/drawing/2014/main" id="{189CC686-4D52-426A-7E5B-D2AC88289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5424" y="4615846"/>
            <a:ext cx="1101151" cy="11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3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5E677-8968-9EF3-4D99-6A0CB48AB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B44637A-C03B-1B23-CCC0-8A5F3287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373"/>
            <a:ext cx="12192000" cy="831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/>
              <a:t>ОЦЕНИВАНИЕ</a:t>
            </a:r>
          </a:p>
        </p:txBody>
      </p:sp>
      <p:pic>
        <p:nvPicPr>
          <p:cNvPr id="33" name="Рисунок 32" descr="Изображение выглядит как текст, золото, ме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8D68A9-C3C8-4DE5-C85E-271C757914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212" r="28517" b="39344"/>
          <a:stretch/>
        </p:blipFill>
        <p:spPr>
          <a:xfrm>
            <a:off x="4511469" y="4587983"/>
            <a:ext cx="2560321" cy="2012737"/>
          </a:xfrm>
          <a:prstGeom prst="rect">
            <a:avLst/>
          </a:prstGeom>
        </p:spPr>
      </p:pic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CDD3AAD3-0731-21AF-8BFB-78C3A82C9097}"/>
              </a:ext>
            </a:extLst>
          </p:cNvPr>
          <p:cNvSpPr txBox="1">
            <a:spLocks/>
          </p:cNvSpPr>
          <p:nvPr/>
        </p:nvSpPr>
        <p:spPr>
          <a:xfrm>
            <a:off x="0" y="973316"/>
            <a:ext cx="12192000" cy="1233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atin typeface="Arial Nova" panose="020B0504020202020204" pitchFamily="34" charset="0"/>
              </a:rPr>
              <a:t>МОЛЧАНИЕ – БОЛЬШЕ НЕ ЗОЛОТО!</a:t>
            </a:r>
          </a:p>
        </p:txBody>
      </p:sp>
      <p:pic>
        <p:nvPicPr>
          <p:cNvPr id="9" name="Рисунок 8" descr="Изображение выглядит как текст, золото, ме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74D785C-6B17-EABC-72B0-E0076B88D8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212" r="28517" b="39344"/>
          <a:stretch/>
        </p:blipFill>
        <p:spPr>
          <a:xfrm>
            <a:off x="4642098" y="3383094"/>
            <a:ext cx="2560321" cy="201273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олото, ме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E31E34-343E-1AF9-362C-18E009FA9C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212" r="28517" b="39344"/>
          <a:stretch/>
        </p:blipFill>
        <p:spPr>
          <a:xfrm>
            <a:off x="4772727" y="2178205"/>
            <a:ext cx="2560321" cy="201273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DFAE99-2E81-E6A8-4A85-4CB3EAC794B7}"/>
              </a:ext>
            </a:extLst>
          </p:cNvPr>
          <p:cNvSpPr/>
          <p:nvPr/>
        </p:nvSpPr>
        <p:spPr>
          <a:xfrm>
            <a:off x="3016203" y="2711675"/>
            <a:ext cx="5867400" cy="3743553"/>
          </a:xfrm>
          <a:prstGeom prst="rect">
            <a:avLst/>
          </a:prstGeom>
          <a:solidFill>
            <a:srgbClr val="FFFFFF">
              <a:alpha val="7490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4400" b="1" dirty="0">
                <a:solidFill>
                  <a:srgbClr val="FF0000"/>
                </a:solidFill>
                <a:latin typeface="Arial Nova" panose="020B0504020202020204" pitchFamily="34" charset="0"/>
                <a:ea typeface="Times New Roman" panose="02020603050405020304" pitchFamily="18" charset="0"/>
              </a:rPr>
              <a:t>СУДЬИ </a:t>
            </a:r>
            <a:r>
              <a:rPr lang="ru-RU" sz="4400" dirty="0">
                <a:solidFill>
                  <a:schemeClr val="tx1"/>
                </a:solidFill>
                <a:latin typeface="Arial Nova" panose="020B0504020202020204" pitchFamily="34" charset="0"/>
                <a:ea typeface="Times New Roman" panose="02020603050405020304" pitchFamily="18" charset="0"/>
              </a:rPr>
              <a:t>оценивают выступления команд </a:t>
            </a:r>
            <a:br>
              <a:rPr lang="ru-RU" sz="4400" dirty="0">
                <a:solidFill>
                  <a:schemeClr val="tx1"/>
                </a:solidFill>
                <a:latin typeface="Arial Nova" panose="020B0504020202020204" pitchFamily="34" charset="0"/>
                <a:ea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Arial Nova" panose="020B0504020202020204" pitchFamily="34" charset="0"/>
                <a:ea typeface="Times New Roman" panose="02020603050405020304" pitchFamily="18" charset="0"/>
              </a:rPr>
              <a:t>и спикеров золотыми шоколадками! </a:t>
            </a:r>
            <a:endParaRPr lang="ru-RU" sz="4800" dirty="0">
              <a:solidFill>
                <a:schemeClr val="tx1"/>
              </a:solidFill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3E703E82-F0CA-92F1-F55E-A403D2D0BB29}"/>
              </a:ext>
            </a:extLst>
          </p:cNvPr>
          <p:cNvSpPr/>
          <p:nvPr/>
        </p:nvSpPr>
        <p:spPr>
          <a:xfrm rot="16200000" flipH="1">
            <a:off x="286938" y="3879352"/>
            <a:ext cx="3226963" cy="1020222"/>
          </a:xfrm>
          <a:prstGeom prst="upArrow">
            <a:avLst>
              <a:gd name="adj1" fmla="val 48340"/>
              <a:gd name="adj2" fmla="val 67125"/>
            </a:avLst>
          </a:pr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B8498AA4-CE2F-FCCA-652B-4D2A64CC4216}"/>
              </a:ext>
            </a:extLst>
          </p:cNvPr>
          <p:cNvSpPr/>
          <p:nvPr/>
        </p:nvSpPr>
        <p:spPr>
          <a:xfrm rot="5400000">
            <a:off x="8385905" y="3811623"/>
            <a:ext cx="3226963" cy="1020222"/>
          </a:xfrm>
          <a:prstGeom prst="upArrow">
            <a:avLst>
              <a:gd name="adj1" fmla="val 48340"/>
              <a:gd name="adj2" fmla="val 67125"/>
            </a:avLst>
          </a:pr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6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85461-7CC8-CAAC-72F1-6D8C63FAD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2BB41E09-B823-CE1F-A788-7FF8739C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373"/>
            <a:ext cx="12192000" cy="831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/>
              <a:t>ОЦЕНИВАНИЕ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E74FACBF-C4B9-1B3D-D7A5-48217B62F502}"/>
              </a:ext>
            </a:extLst>
          </p:cNvPr>
          <p:cNvSpPr txBox="1">
            <a:spLocks/>
          </p:cNvSpPr>
          <p:nvPr/>
        </p:nvSpPr>
        <p:spPr>
          <a:xfrm>
            <a:off x="0" y="973316"/>
            <a:ext cx="12192000" cy="1233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atin typeface="Arial Nova" panose="020B0504020202020204" pitchFamily="34" charset="0"/>
              </a:rPr>
              <a:t>МОЛЧАНИЕ – БОЛЬШЕ НЕ ЗОЛОТО!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10B18AA-3B6F-A459-07B9-112169A55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51705"/>
              </p:ext>
            </p:extLst>
          </p:nvPr>
        </p:nvGraphicFramePr>
        <p:xfrm>
          <a:off x="239485" y="3298185"/>
          <a:ext cx="11713029" cy="2739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4087">
                  <a:extLst>
                    <a:ext uri="{9D8B030D-6E8A-4147-A177-3AD203B41FA5}">
                      <a16:colId xmlns:a16="http://schemas.microsoft.com/office/drawing/2014/main" val="918709546"/>
                    </a:ext>
                  </a:extLst>
                </a:gridCol>
                <a:gridCol w="1817914">
                  <a:extLst>
                    <a:ext uri="{9D8B030D-6E8A-4147-A177-3AD203B41FA5}">
                      <a16:colId xmlns:a16="http://schemas.microsoft.com/office/drawing/2014/main" val="108023309"/>
                    </a:ext>
                  </a:extLst>
                </a:gridCol>
                <a:gridCol w="2993572">
                  <a:extLst>
                    <a:ext uri="{9D8B030D-6E8A-4147-A177-3AD203B41FA5}">
                      <a16:colId xmlns:a16="http://schemas.microsoft.com/office/drawing/2014/main" val="2746605432"/>
                    </a:ext>
                  </a:extLst>
                </a:gridCol>
                <a:gridCol w="2073728">
                  <a:extLst>
                    <a:ext uri="{9D8B030D-6E8A-4147-A177-3AD203B41FA5}">
                      <a16:colId xmlns:a16="http://schemas.microsoft.com/office/drawing/2014/main" val="2367415164"/>
                    </a:ext>
                  </a:extLst>
                </a:gridCol>
                <a:gridCol w="2073728">
                  <a:extLst>
                    <a:ext uri="{9D8B030D-6E8A-4147-A177-3AD203B41FA5}">
                      <a16:colId xmlns:a16="http://schemas.microsoft.com/office/drawing/2014/main" val="2701253460"/>
                    </a:ext>
                  </a:extLst>
                </a:gridCol>
              </a:tblGrid>
              <a:tr h="706235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 Nova" panose="020B0504020202020204" pitchFamily="34" charset="0"/>
                        </a:rPr>
                        <a:t>Оценка выступления команды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Arial Nova" panose="020B0504020202020204" pitchFamily="34" charset="0"/>
                        </a:rPr>
                        <a:t>Лучший спикер </a:t>
                      </a:r>
                      <a:br>
                        <a:rPr lang="ru-RU" sz="2800" b="1" dirty="0">
                          <a:latin typeface="Arial Nova" panose="020B0504020202020204" pitchFamily="34" charset="0"/>
                        </a:rPr>
                      </a:br>
                      <a:r>
                        <a:rPr lang="ru-RU" sz="2800" b="1" dirty="0">
                          <a:latin typeface="Arial Nova" panose="020B0504020202020204" pitchFamily="34" charset="0"/>
                        </a:rPr>
                        <a:t>в раунде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Arial Nova" panose="020B0504020202020204" pitchFamily="34" charset="0"/>
                        </a:rPr>
                        <a:t>Лучший ответ</a:t>
                      </a:r>
                      <a:br>
                        <a:rPr lang="ru-RU" sz="2800" b="1" dirty="0">
                          <a:latin typeface="Arial Nova" panose="020B0504020202020204" pitchFamily="34" charset="0"/>
                        </a:rPr>
                      </a:br>
                      <a:r>
                        <a:rPr lang="ru-RU" sz="2800" b="1" dirty="0">
                          <a:latin typeface="Arial Nova" panose="020B0504020202020204" pitchFamily="34" charset="0"/>
                        </a:rPr>
                        <a:t>на вопрос</a:t>
                      </a:r>
                      <a:br>
                        <a:rPr lang="ru-RU" sz="2800" b="1" dirty="0">
                          <a:latin typeface="Arial Nova" panose="020B0504020202020204" pitchFamily="34" charset="0"/>
                        </a:rPr>
                      </a:br>
                      <a:r>
                        <a:rPr lang="ru-RU" sz="2800" b="1" dirty="0">
                          <a:latin typeface="Arial Nova" panose="020B0504020202020204" pitchFamily="34" charset="0"/>
                        </a:rPr>
                        <a:t>в раунде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166648"/>
                  </a:ext>
                </a:extLst>
              </a:tr>
              <a:tr h="139270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Arial Nova" panose="020B0504020202020204" pitchFamily="34" charset="0"/>
                        </a:rPr>
                        <a:t>Содержание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Arial Nova" panose="020B0504020202020204" pitchFamily="34" charset="0"/>
                        </a:rPr>
                        <a:t>Форма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Arial Nova" panose="020B0504020202020204" pitchFamily="34" charset="0"/>
                        </a:rPr>
                        <a:t>Коммуникация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025742"/>
                  </a:ext>
                </a:extLst>
              </a:tr>
              <a:tr h="551658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3 балла 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 балл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 балл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619673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D1CEB39-E4BF-96E3-9AA1-AD156A11B50D}"/>
              </a:ext>
            </a:extLst>
          </p:cNvPr>
          <p:cNvSpPr txBox="1">
            <a:spLocks/>
          </p:cNvSpPr>
          <p:nvPr/>
        </p:nvSpPr>
        <p:spPr>
          <a:xfrm>
            <a:off x="0" y="2336375"/>
            <a:ext cx="12192000" cy="83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Nova" panose="020B0504020202020204" pitchFamily="34" charset="0"/>
              </a:rPr>
              <a:t>У каждого судьи в раунде </a:t>
            </a:r>
            <a:r>
              <a:rPr lang="ru-RU" b="1" dirty="0">
                <a:latin typeface="Arial Nova" panose="020B0504020202020204" pitchFamily="34" charset="0"/>
              </a:rPr>
              <a:t>5 баллов (шоколадок):</a:t>
            </a:r>
          </a:p>
        </p:txBody>
      </p:sp>
    </p:spTree>
    <p:extLst>
      <p:ext uri="{BB962C8B-B14F-4D97-AF65-F5344CB8AC3E}">
        <p14:creationId xmlns:p14="http://schemas.microsoft.com/office/powerpoint/2010/main" val="254750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64EA0-D419-506E-CEA0-2335590B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30BED-A307-8F39-2058-6C6AECA16C4E}"/>
              </a:ext>
            </a:extLst>
          </p:cNvPr>
          <p:cNvSpPr txBox="1">
            <a:spLocks/>
          </p:cNvSpPr>
          <p:nvPr/>
        </p:nvSpPr>
        <p:spPr>
          <a:xfrm>
            <a:off x="297542" y="979715"/>
            <a:ext cx="11596916" cy="525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ТИШИНА – 10 минут!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</a:b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КОМАНДЫ ГОТОВЯТСЯ </a:t>
            </a:r>
            <a:b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</a:b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К ВЫСТУПЛЕНИЮ!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pic>
        <p:nvPicPr>
          <p:cNvPr id="7" name="Рисунок 6" descr="Песочные часы 60% со сплошной заливкой">
            <a:extLst>
              <a:ext uri="{FF2B5EF4-FFF2-40B4-BE49-F238E27FC236}">
                <a16:creationId xmlns:a16="http://schemas.microsoft.com/office/drawing/2014/main" id="{584A2098-07D8-F0D6-30AB-09A4FB0F0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2352" y="794658"/>
            <a:ext cx="827296" cy="8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5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A42FC-7D2B-8873-BB5C-8CD4F23B8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0733C-FFAD-93B0-4D25-3BF47F0756F7}"/>
              </a:ext>
            </a:extLst>
          </p:cNvPr>
          <p:cNvSpPr txBox="1">
            <a:spLocks/>
          </p:cNvSpPr>
          <p:nvPr/>
        </p:nvSpPr>
        <p:spPr>
          <a:xfrm>
            <a:off x="297542" y="555172"/>
            <a:ext cx="11596916" cy="525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</a:b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РАУНД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pic>
        <p:nvPicPr>
          <p:cNvPr id="3" name="Рисунок 2" descr="Значок 1 со сплошной заливкой">
            <a:extLst>
              <a:ext uri="{FF2B5EF4-FFF2-40B4-BE49-F238E27FC236}">
                <a16:creationId xmlns:a16="http://schemas.microsoft.com/office/drawing/2014/main" id="{D7854AD3-87D8-0172-1562-02802A645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000" y="216471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1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2615-F6CA-4965-C76B-52A13AF4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112DA70-9E4D-3EE0-311F-0E68FFF638D5}"/>
              </a:ext>
            </a:extLst>
          </p:cNvPr>
          <p:cNvSpPr txBox="1">
            <a:spLocks/>
          </p:cNvSpPr>
          <p:nvPr/>
        </p:nvSpPr>
        <p:spPr>
          <a:xfrm>
            <a:off x="1874517" y="2518229"/>
            <a:ext cx="8786950" cy="13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>
                <a:latin typeface="Arial Nova" panose="020B0504020202020204" pitchFamily="34" charset="0"/>
              </a:rPr>
              <a:t>Выступления команд</a:t>
            </a:r>
            <a:endParaRPr lang="ru-RU" sz="3200" b="1" dirty="0">
              <a:latin typeface="Arial Nova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73DC6-87E8-0E7A-4E3F-A275E091E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045" y="68942"/>
            <a:ext cx="10220597" cy="2387600"/>
          </a:xfrm>
        </p:spPr>
        <p:txBody>
          <a:bodyPr anchor="ctr">
            <a:normAutofit fontScale="90000"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ФПЦ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мешают достижению </a:t>
            </a:r>
            <a:r>
              <a:rPr lang="ru-RU" b="1" dirty="0"/>
              <a:t>ПРЕДМЕТНЫХ</a:t>
            </a:r>
            <a:r>
              <a:rPr lang="ru-RU" b="1" dirty="0">
                <a:solidFill>
                  <a:srgbClr val="FF0000"/>
                </a:solidFill>
              </a:rPr>
              <a:t> результатов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1E50C269-8DD3-57AC-DD4D-B8969B48C957}"/>
              </a:ext>
            </a:extLst>
          </p:cNvPr>
          <p:cNvSpPr/>
          <p:nvPr/>
        </p:nvSpPr>
        <p:spPr>
          <a:xfrm>
            <a:off x="139337" y="130629"/>
            <a:ext cx="11913326" cy="2264227"/>
          </a:xfrm>
          <a:prstGeom prst="wedgeRoundRectCallout">
            <a:avLst>
              <a:gd name="adj1" fmla="val 8484"/>
              <a:gd name="adj2" fmla="val 616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 descr="Значок 1 со сплошной заливкой">
            <a:extLst>
              <a:ext uri="{FF2B5EF4-FFF2-40B4-BE49-F238E27FC236}">
                <a16:creationId xmlns:a16="http://schemas.microsoft.com/office/drawing/2014/main" id="{E0B87635-4A49-A362-52EF-3167252D9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045" y="542742"/>
            <a:ext cx="1440000" cy="1440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A5AD0BB-F515-FE3A-A46D-47FD3FEA3175}"/>
              </a:ext>
            </a:extLst>
          </p:cNvPr>
          <p:cNvSpPr txBox="1">
            <a:spLocks/>
          </p:cNvSpPr>
          <p:nvPr/>
        </p:nvSpPr>
        <p:spPr>
          <a:xfrm>
            <a:off x="1874517" y="3769516"/>
            <a:ext cx="9195163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Зрители: вопросы, высказывания, смена места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9FD9684-737A-762B-1B23-1332174D4A80}"/>
              </a:ext>
            </a:extLst>
          </p:cNvPr>
          <p:cNvSpPr txBox="1">
            <a:spLocks/>
          </p:cNvSpPr>
          <p:nvPr/>
        </p:nvSpPr>
        <p:spPr>
          <a:xfrm>
            <a:off x="1874517" y="5020802"/>
            <a:ext cx="8699864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Судьи: вопросы, оценивание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pic>
        <p:nvPicPr>
          <p:cNvPr id="3" name="Рисунок 2" descr="Комментарий &quot;Не нравится&quot; со сплошной заливкой">
            <a:extLst>
              <a:ext uri="{FF2B5EF4-FFF2-40B4-BE49-F238E27FC236}">
                <a16:creationId xmlns:a16="http://schemas.microsoft.com/office/drawing/2014/main" id="{D7AE7516-61E3-D873-D42E-30B993398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71874" y="2731616"/>
            <a:ext cx="1080000" cy="1080000"/>
          </a:xfrm>
          <a:prstGeom prst="rect">
            <a:avLst/>
          </a:prstGeom>
        </p:spPr>
      </p:pic>
      <p:pic>
        <p:nvPicPr>
          <p:cNvPr id="7" name="Рисунок 6" descr="Комментарий &quot;Нравится&quot; со сплошной заливкой">
            <a:extLst>
              <a:ext uri="{FF2B5EF4-FFF2-40B4-BE49-F238E27FC236}">
                <a16:creationId xmlns:a16="http://schemas.microsoft.com/office/drawing/2014/main" id="{51848CAE-192E-9B47-692A-BEE70F87D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20" y="273161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0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622109-92E5-E77D-6CCF-B4BE1E564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357" y="4919686"/>
            <a:ext cx="11593286" cy="1655762"/>
          </a:xfrm>
        </p:spPr>
        <p:txBody>
          <a:bodyPr anchor="ctr">
            <a:normAutofit/>
          </a:bodyPr>
          <a:lstStyle/>
          <a:p>
            <a:r>
              <a:rPr lang="ru-RU" sz="6600" dirty="0"/>
              <a:t>КОММУНИКАТИВНЫЕ БОИ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A7CA820-E133-0B29-06C7-A0BE85305D8D}"/>
              </a:ext>
            </a:extLst>
          </p:cNvPr>
          <p:cNvGrpSpPr/>
          <p:nvPr/>
        </p:nvGrpSpPr>
        <p:grpSpPr>
          <a:xfrm>
            <a:off x="2876253" y="1038354"/>
            <a:ext cx="6439494" cy="4007696"/>
            <a:chOff x="2927861" y="62386"/>
            <a:chExt cx="6439494" cy="4007696"/>
          </a:xfrm>
        </p:grpSpPr>
        <p:pic>
          <p:nvPicPr>
            <p:cNvPr id="5" name="Рисунок 4" descr="Изображение выглядит как рисунок, зарисовка, графическая вставка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681B170-E3AC-B24E-6784-378E86FBD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861" y="62386"/>
              <a:ext cx="6336278" cy="4007696"/>
            </a:xfrm>
            <a:prstGeom prst="rect">
              <a:avLst/>
            </a:prstGeom>
          </p:spPr>
        </p:pic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90730024-1994-E7F2-F6B2-01CA3953ED07}"/>
                </a:ext>
              </a:extLst>
            </p:cNvPr>
            <p:cNvSpPr/>
            <p:nvPr/>
          </p:nvSpPr>
          <p:spPr>
            <a:xfrm>
              <a:off x="6863641" y="1381311"/>
              <a:ext cx="2503714" cy="2688771"/>
            </a:xfrm>
            <a:custGeom>
              <a:avLst/>
              <a:gdLst>
                <a:gd name="connsiteX0" fmla="*/ 1992085 w 2503714"/>
                <a:gd name="connsiteY0" fmla="*/ 0 h 2688771"/>
                <a:gd name="connsiteX1" fmla="*/ 402771 w 2503714"/>
                <a:gd name="connsiteY1" fmla="*/ 446314 h 2688771"/>
                <a:gd name="connsiteX2" fmla="*/ 435428 w 2503714"/>
                <a:gd name="connsiteY2" fmla="*/ 914400 h 2688771"/>
                <a:gd name="connsiteX3" fmla="*/ 936171 w 2503714"/>
                <a:gd name="connsiteY3" fmla="*/ 1273628 h 2688771"/>
                <a:gd name="connsiteX4" fmla="*/ 947057 w 2503714"/>
                <a:gd name="connsiteY4" fmla="*/ 1621971 h 2688771"/>
                <a:gd name="connsiteX5" fmla="*/ 0 w 2503714"/>
                <a:gd name="connsiteY5" fmla="*/ 1524000 h 2688771"/>
                <a:gd name="connsiteX6" fmla="*/ 598714 w 2503714"/>
                <a:gd name="connsiteY6" fmla="*/ 2688771 h 2688771"/>
                <a:gd name="connsiteX7" fmla="*/ 2503714 w 2503714"/>
                <a:gd name="connsiteY7" fmla="*/ 2688771 h 2688771"/>
                <a:gd name="connsiteX8" fmla="*/ 2427514 w 2503714"/>
                <a:gd name="connsiteY8" fmla="*/ 239486 h 2688771"/>
                <a:gd name="connsiteX9" fmla="*/ 1992085 w 2503714"/>
                <a:gd name="connsiteY9" fmla="*/ 0 h 268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3714" h="2688771">
                  <a:moveTo>
                    <a:pt x="1992085" y="0"/>
                  </a:moveTo>
                  <a:lnTo>
                    <a:pt x="402771" y="446314"/>
                  </a:lnTo>
                  <a:lnTo>
                    <a:pt x="435428" y="914400"/>
                  </a:lnTo>
                  <a:lnTo>
                    <a:pt x="936171" y="1273628"/>
                  </a:lnTo>
                  <a:lnTo>
                    <a:pt x="947057" y="1621971"/>
                  </a:lnTo>
                  <a:lnTo>
                    <a:pt x="0" y="1524000"/>
                  </a:lnTo>
                  <a:lnTo>
                    <a:pt x="598714" y="2688771"/>
                  </a:lnTo>
                  <a:lnTo>
                    <a:pt x="2503714" y="2688771"/>
                  </a:lnTo>
                  <a:lnTo>
                    <a:pt x="2427514" y="239486"/>
                  </a:lnTo>
                  <a:lnTo>
                    <a:pt x="19920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ova" panose="020B0504020202020204" pitchFamily="34" charset="0"/>
              </a:endParaRPr>
            </a:p>
          </p:txBody>
        </p:sp>
        <p:pic>
          <p:nvPicPr>
            <p:cNvPr id="8" name="Рисунок 7" descr="Изображение выглядит как рисунок, зарисовка, графическая вставка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69CFDC5-8182-DB25-6ADA-BE4A6EF8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370" b="96970" l="2417" r="37250">
                          <a14:foregroundMark x1="36917" y1="69829" x2="33333" y2="73123"/>
                          <a14:foregroundMark x1="37250" y1="70487" x2="31750" y2="80369"/>
                          <a14:foregroundMark x1="31750" y1="80369" x2="31250" y2="78261"/>
                          <a14:foregroundMark x1="4917" y1="78524" x2="2417" y2="91831"/>
                          <a14:foregroundMark x1="2417" y1="91831" x2="7667" y2="88669"/>
                          <a14:foregroundMark x1="7333" y1="89723" x2="4583" y2="97101"/>
                          <a14:foregroundMark x1="20583" y1="43742" x2="18500" y2="41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02" r="61661"/>
            <a:stretch/>
          </p:blipFill>
          <p:spPr>
            <a:xfrm flipH="1">
              <a:off x="6834838" y="1525278"/>
              <a:ext cx="2429301" cy="2544804"/>
            </a:xfrm>
            <a:prstGeom prst="rect">
              <a:avLst/>
            </a:prstGeom>
          </p:spPr>
        </p:pic>
      </p:grp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59535495-F59C-22F9-6B03-6CEFBB125A75}"/>
              </a:ext>
            </a:extLst>
          </p:cNvPr>
          <p:cNvSpPr txBox="1">
            <a:spLocks/>
          </p:cNvSpPr>
          <p:nvPr/>
        </p:nvSpPr>
        <p:spPr>
          <a:xfrm>
            <a:off x="299357" y="0"/>
            <a:ext cx="11593286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>
                <a:latin typeface="Arial Nova" panose="020B0504020202020204" pitchFamily="34" charset="0"/>
              </a:rPr>
              <a:t>ДОБРО ПОЖАЛОВАТЬ НА</a:t>
            </a:r>
          </a:p>
        </p:txBody>
      </p:sp>
    </p:spTree>
    <p:extLst>
      <p:ext uri="{BB962C8B-B14F-4D97-AF65-F5344CB8AC3E}">
        <p14:creationId xmlns:p14="http://schemas.microsoft.com/office/powerpoint/2010/main" val="3293431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F569D-9923-B713-8F07-D3B20192D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359C5-4246-A877-6B83-3EE1F29A7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045" y="68942"/>
            <a:ext cx="10220597" cy="2387600"/>
          </a:xfrm>
        </p:spPr>
        <p:txBody>
          <a:bodyPr anchor="ctr">
            <a:normAutofit fontScale="90000"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ФПЦ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мешают достижению </a:t>
            </a:r>
            <a:r>
              <a:rPr lang="ru-RU" b="1" dirty="0"/>
              <a:t>ПРЕДМЕТНЫХ</a:t>
            </a:r>
            <a:r>
              <a:rPr lang="ru-RU" b="1" dirty="0">
                <a:solidFill>
                  <a:srgbClr val="FF0000"/>
                </a:solidFill>
              </a:rPr>
              <a:t> результатов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237E62FE-93C7-8443-E889-6AE61392E08A}"/>
              </a:ext>
            </a:extLst>
          </p:cNvPr>
          <p:cNvSpPr/>
          <p:nvPr/>
        </p:nvSpPr>
        <p:spPr>
          <a:xfrm>
            <a:off x="139337" y="130629"/>
            <a:ext cx="11913326" cy="2264227"/>
          </a:xfrm>
          <a:prstGeom prst="wedgeRoundRectCallout">
            <a:avLst>
              <a:gd name="adj1" fmla="val 8484"/>
              <a:gd name="adj2" fmla="val 616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 descr="Значок 1 со сплошной заливкой">
            <a:extLst>
              <a:ext uri="{FF2B5EF4-FFF2-40B4-BE49-F238E27FC236}">
                <a16:creationId xmlns:a16="http://schemas.microsoft.com/office/drawing/2014/main" id="{228951F3-4C27-2B5D-964D-F1C232DAE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045" y="542742"/>
            <a:ext cx="1440000" cy="1440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37D887C-925D-C5F8-ACD0-0D8B74CE6475}"/>
              </a:ext>
            </a:extLst>
          </p:cNvPr>
          <p:cNvSpPr txBox="1">
            <a:spLocks/>
          </p:cNvSpPr>
          <p:nvPr/>
        </p:nvSpPr>
        <p:spPr>
          <a:xfrm>
            <a:off x="1874517" y="2518229"/>
            <a:ext cx="8786950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Выступления команд</a:t>
            </a:r>
            <a:endParaRPr lang="ru-RU" sz="3200" dirty="0">
              <a:latin typeface="Arial Nova" panose="020B05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23537F7-D0D9-F306-27E6-404570EC0FC2}"/>
              </a:ext>
            </a:extLst>
          </p:cNvPr>
          <p:cNvSpPr txBox="1">
            <a:spLocks/>
          </p:cNvSpPr>
          <p:nvPr/>
        </p:nvSpPr>
        <p:spPr>
          <a:xfrm>
            <a:off x="1874517" y="3769516"/>
            <a:ext cx="9195163" cy="13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>
                <a:latin typeface="Arial Nova" panose="020B0504020202020204" pitchFamily="34" charset="0"/>
              </a:rPr>
              <a:t>Зрители: </a:t>
            </a:r>
            <a:r>
              <a:rPr lang="ru-RU" sz="4800" dirty="0">
                <a:latin typeface="Arial Nova" panose="020B0504020202020204" pitchFamily="34" charset="0"/>
              </a:rPr>
              <a:t>вопросы, высказывания, смена места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AAA77F7-836F-1B16-0D7D-E63676E15F21}"/>
              </a:ext>
            </a:extLst>
          </p:cNvPr>
          <p:cNvSpPr txBox="1">
            <a:spLocks/>
          </p:cNvSpPr>
          <p:nvPr/>
        </p:nvSpPr>
        <p:spPr>
          <a:xfrm>
            <a:off x="1874517" y="5020802"/>
            <a:ext cx="8699864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Судьи: вопросы, оценивание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pic>
        <p:nvPicPr>
          <p:cNvPr id="10" name="Рисунок 9" descr="Пользователи со сплошной заливкой">
            <a:extLst>
              <a:ext uri="{FF2B5EF4-FFF2-40B4-BE49-F238E27FC236}">
                <a16:creationId xmlns:a16="http://schemas.microsoft.com/office/drawing/2014/main" id="{5C100380-628F-0297-194E-F723E8328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840" y="3769516"/>
            <a:ext cx="1293386" cy="12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93035-EB72-1437-6CCD-E157725FC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7818D-FE7A-435D-008D-8808CEA2E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045" y="68942"/>
            <a:ext cx="10220597" cy="2387600"/>
          </a:xfrm>
        </p:spPr>
        <p:txBody>
          <a:bodyPr anchor="ctr">
            <a:normAutofit fontScale="90000"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ФПЦ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мешают достижению </a:t>
            </a:r>
            <a:r>
              <a:rPr lang="ru-RU" b="1" dirty="0"/>
              <a:t>ПРЕДМЕТНЫХ</a:t>
            </a:r>
            <a:r>
              <a:rPr lang="ru-RU" b="1" dirty="0">
                <a:solidFill>
                  <a:srgbClr val="FF0000"/>
                </a:solidFill>
              </a:rPr>
              <a:t> результатов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93018629-0BE0-07A9-B870-FAC7ADA05783}"/>
              </a:ext>
            </a:extLst>
          </p:cNvPr>
          <p:cNvSpPr/>
          <p:nvPr/>
        </p:nvSpPr>
        <p:spPr>
          <a:xfrm>
            <a:off x="139337" y="130629"/>
            <a:ext cx="11913326" cy="2264227"/>
          </a:xfrm>
          <a:prstGeom prst="wedgeRoundRectCallout">
            <a:avLst>
              <a:gd name="adj1" fmla="val 8484"/>
              <a:gd name="adj2" fmla="val 616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 descr="Значок 1 со сплошной заливкой">
            <a:extLst>
              <a:ext uri="{FF2B5EF4-FFF2-40B4-BE49-F238E27FC236}">
                <a16:creationId xmlns:a16="http://schemas.microsoft.com/office/drawing/2014/main" id="{045F5F6C-EAF8-1A9A-5904-EF66CDAD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045" y="542742"/>
            <a:ext cx="1440000" cy="1440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A78182B-5415-B482-5746-8B39C58B40FD}"/>
              </a:ext>
            </a:extLst>
          </p:cNvPr>
          <p:cNvSpPr txBox="1">
            <a:spLocks/>
          </p:cNvSpPr>
          <p:nvPr/>
        </p:nvSpPr>
        <p:spPr>
          <a:xfrm>
            <a:off x="1874517" y="2518229"/>
            <a:ext cx="8786950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Выступления команд</a:t>
            </a:r>
            <a:endParaRPr lang="ru-RU" sz="3200" dirty="0">
              <a:latin typeface="Arial Nova" panose="020B05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3AC4EC3-CEF2-9FD5-617D-480972FBCC6C}"/>
              </a:ext>
            </a:extLst>
          </p:cNvPr>
          <p:cNvSpPr txBox="1">
            <a:spLocks/>
          </p:cNvSpPr>
          <p:nvPr/>
        </p:nvSpPr>
        <p:spPr>
          <a:xfrm>
            <a:off x="1874517" y="3769516"/>
            <a:ext cx="9195163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Зрители: вопросы, высказывания, смена места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E23F0F8-5D50-EC25-E9B7-1433BE09D829}"/>
              </a:ext>
            </a:extLst>
          </p:cNvPr>
          <p:cNvSpPr txBox="1">
            <a:spLocks/>
          </p:cNvSpPr>
          <p:nvPr/>
        </p:nvSpPr>
        <p:spPr>
          <a:xfrm>
            <a:off x="1874517" y="5020802"/>
            <a:ext cx="8699864" cy="13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>
                <a:latin typeface="Arial Nova" panose="020B0504020202020204" pitchFamily="34" charset="0"/>
              </a:rPr>
              <a:t>Судьи: </a:t>
            </a:r>
            <a:r>
              <a:rPr lang="ru-RU" sz="4800" dirty="0">
                <a:latin typeface="Arial Nova" panose="020B0504020202020204" pitchFamily="34" charset="0"/>
              </a:rPr>
              <a:t>вопросы, оценивание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pic>
        <p:nvPicPr>
          <p:cNvPr id="12" name="Рисунок 11" descr="Весы правосудия со сплошной заливкой">
            <a:extLst>
              <a:ext uri="{FF2B5EF4-FFF2-40B4-BE49-F238E27FC236}">
                <a16:creationId xmlns:a16="http://schemas.microsoft.com/office/drawing/2014/main" id="{6E1A1497-AAE3-8FFB-DFAA-31E286A42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320" y="5137516"/>
            <a:ext cx="1101151" cy="11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52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EF92D-E350-CB78-AC7C-1C7A924A8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F48F0-9E0A-AE8B-2236-BA8CC12893A6}"/>
              </a:ext>
            </a:extLst>
          </p:cNvPr>
          <p:cNvSpPr txBox="1">
            <a:spLocks/>
          </p:cNvSpPr>
          <p:nvPr/>
        </p:nvSpPr>
        <p:spPr>
          <a:xfrm>
            <a:off x="297542" y="555172"/>
            <a:ext cx="11596916" cy="525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</a:b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РАУНД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pic>
        <p:nvPicPr>
          <p:cNvPr id="4" name="Рисунок 3" descr="Значок со сплошной заливкой">
            <a:extLst>
              <a:ext uri="{FF2B5EF4-FFF2-40B4-BE49-F238E27FC236}">
                <a16:creationId xmlns:a16="http://schemas.microsoft.com/office/drawing/2014/main" id="{BC964B6B-6797-55AC-C5A9-0A3C088EB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000" y="216471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7AAAF-65A6-C551-33C0-18CD7225F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204F434-8A9A-47A6-F137-5BA50D2BECAB}"/>
              </a:ext>
            </a:extLst>
          </p:cNvPr>
          <p:cNvSpPr txBox="1">
            <a:spLocks/>
          </p:cNvSpPr>
          <p:nvPr/>
        </p:nvSpPr>
        <p:spPr>
          <a:xfrm>
            <a:off x="1874517" y="2518229"/>
            <a:ext cx="8786950" cy="13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>
                <a:latin typeface="Arial Nova" panose="020B0504020202020204" pitchFamily="34" charset="0"/>
              </a:rPr>
              <a:t>Выступления команд</a:t>
            </a:r>
            <a:endParaRPr lang="ru-RU" sz="3200" b="1" dirty="0">
              <a:latin typeface="Arial Nova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F0116-49F0-92F1-F96F-CC5B2F7B3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045" y="68942"/>
            <a:ext cx="10220597" cy="2387600"/>
          </a:xfrm>
        </p:spPr>
        <p:txBody>
          <a:bodyPr anchor="ctr">
            <a:normAutofit fontScale="90000"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ФПЦ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мешают достижению </a:t>
            </a:r>
            <a:r>
              <a:rPr lang="ru-RU" sz="4900" b="1" dirty="0"/>
              <a:t>МЕТАПРЕДМЕТНЫХ</a:t>
            </a:r>
            <a:r>
              <a:rPr lang="ru-RU" b="1" dirty="0">
                <a:solidFill>
                  <a:srgbClr val="FF0000"/>
                </a:solidFill>
              </a:rPr>
              <a:t> результатов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D26B3AE5-AF1C-8476-84F3-1617BAC15BCA}"/>
              </a:ext>
            </a:extLst>
          </p:cNvPr>
          <p:cNvSpPr/>
          <p:nvPr/>
        </p:nvSpPr>
        <p:spPr>
          <a:xfrm>
            <a:off x="139337" y="130629"/>
            <a:ext cx="11913326" cy="2264227"/>
          </a:xfrm>
          <a:prstGeom prst="wedgeRoundRectCallout">
            <a:avLst>
              <a:gd name="adj1" fmla="val 8484"/>
              <a:gd name="adj2" fmla="val 616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3EDF345-3472-ED64-41FB-F485B24D74DD}"/>
              </a:ext>
            </a:extLst>
          </p:cNvPr>
          <p:cNvSpPr txBox="1">
            <a:spLocks/>
          </p:cNvSpPr>
          <p:nvPr/>
        </p:nvSpPr>
        <p:spPr>
          <a:xfrm>
            <a:off x="1874517" y="3769516"/>
            <a:ext cx="9195163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Зрители: вопросы, высказывания, смена места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BD80326-B53B-E6DB-8C5B-1CE52E2343BD}"/>
              </a:ext>
            </a:extLst>
          </p:cNvPr>
          <p:cNvSpPr txBox="1">
            <a:spLocks/>
          </p:cNvSpPr>
          <p:nvPr/>
        </p:nvSpPr>
        <p:spPr>
          <a:xfrm>
            <a:off x="1874517" y="5020802"/>
            <a:ext cx="8699864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Судьи: вопросы, оценивание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pic>
        <p:nvPicPr>
          <p:cNvPr id="3" name="Рисунок 2" descr="Значок со сплошной заливкой">
            <a:extLst>
              <a:ext uri="{FF2B5EF4-FFF2-40B4-BE49-F238E27FC236}">
                <a16:creationId xmlns:a16="http://schemas.microsoft.com/office/drawing/2014/main" id="{42A4318B-F646-F6A4-FE68-81784FBA1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045" y="542742"/>
            <a:ext cx="1440000" cy="1440000"/>
          </a:xfrm>
          <a:prstGeom prst="rect">
            <a:avLst/>
          </a:prstGeom>
        </p:spPr>
      </p:pic>
      <p:pic>
        <p:nvPicPr>
          <p:cNvPr id="7" name="Рисунок 6" descr="Комментарий &quot;Не нравится&quot; со сплошной заливкой">
            <a:extLst>
              <a:ext uri="{FF2B5EF4-FFF2-40B4-BE49-F238E27FC236}">
                <a16:creationId xmlns:a16="http://schemas.microsoft.com/office/drawing/2014/main" id="{0FCD1E31-2635-D49F-D9D0-501BE4F0D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71874" y="2731616"/>
            <a:ext cx="1080000" cy="1080000"/>
          </a:xfrm>
          <a:prstGeom prst="rect">
            <a:avLst/>
          </a:prstGeom>
        </p:spPr>
      </p:pic>
      <p:pic>
        <p:nvPicPr>
          <p:cNvPr id="8" name="Рисунок 7" descr="Комментарий &quot;Нравится&quot; со сплошной заливкой">
            <a:extLst>
              <a:ext uri="{FF2B5EF4-FFF2-40B4-BE49-F238E27FC236}">
                <a16:creationId xmlns:a16="http://schemas.microsoft.com/office/drawing/2014/main" id="{9F7C82E8-3344-9FDF-73E4-FB9BF5AA0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20" y="273161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5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46492-82A7-43FD-AC93-5B4604159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5BBE7-B159-B1F5-2853-AF6863B13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045" y="68942"/>
            <a:ext cx="10220597" cy="2387600"/>
          </a:xfrm>
        </p:spPr>
        <p:txBody>
          <a:bodyPr anchor="ctr">
            <a:normAutofit fontScale="90000"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ФПЦ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мешают достижению </a:t>
            </a:r>
            <a:r>
              <a:rPr lang="ru-RU" sz="4900" b="1" dirty="0"/>
              <a:t>МЕТАПРЕДМЕТНЫХ</a:t>
            </a:r>
            <a:r>
              <a:rPr lang="ru-RU" b="1" dirty="0">
                <a:solidFill>
                  <a:srgbClr val="FF0000"/>
                </a:solidFill>
              </a:rPr>
              <a:t> результатов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4D878D38-A14C-3C6E-24E5-A8688D4A421C}"/>
              </a:ext>
            </a:extLst>
          </p:cNvPr>
          <p:cNvSpPr/>
          <p:nvPr/>
        </p:nvSpPr>
        <p:spPr>
          <a:xfrm>
            <a:off x="139337" y="130629"/>
            <a:ext cx="11913326" cy="2264227"/>
          </a:xfrm>
          <a:prstGeom prst="wedgeRoundRectCallout">
            <a:avLst>
              <a:gd name="adj1" fmla="val 8484"/>
              <a:gd name="adj2" fmla="val 616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2B3B201-6EB4-23EC-00B6-7F66F882677E}"/>
              </a:ext>
            </a:extLst>
          </p:cNvPr>
          <p:cNvSpPr txBox="1">
            <a:spLocks/>
          </p:cNvSpPr>
          <p:nvPr/>
        </p:nvSpPr>
        <p:spPr>
          <a:xfrm>
            <a:off x="1874517" y="2518229"/>
            <a:ext cx="8786950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Выступления команд</a:t>
            </a:r>
            <a:endParaRPr lang="ru-RU" sz="3200" dirty="0">
              <a:latin typeface="Arial Nova" panose="020B05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001AF14-C3E6-A400-EE89-CC3AB3169A53}"/>
              </a:ext>
            </a:extLst>
          </p:cNvPr>
          <p:cNvSpPr txBox="1">
            <a:spLocks/>
          </p:cNvSpPr>
          <p:nvPr/>
        </p:nvSpPr>
        <p:spPr>
          <a:xfrm>
            <a:off x="1874517" y="3769516"/>
            <a:ext cx="9195163" cy="13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>
                <a:latin typeface="Arial Nova" panose="020B0504020202020204" pitchFamily="34" charset="0"/>
              </a:rPr>
              <a:t>Зрители: </a:t>
            </a:r>
            <a:r>
              <a:rPr lang="ru-RU" sz="4800" dirty="0">
                <a:latin typeface="Arial Nova" panose="020B0504020202020204" pitchFamily="34" charset="0"/>
              </a:rPr>
              <a:t>вопросы, высказывания, смена места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4C3A864-1E01-9D34-E2E8-EBB1178FA085}"/>
              </a:ext>
            </a:extLst>
          </p:cNvPr>
          <p:cNvSpPr txBox="1">
            <a:spLocks/>
          </p:cNvSpPr>
          <p:nvPr/>
        </p:nvSpPr>
        <p:spPr>
          <a:xfrm>
            <a:off x="1874517" y="5020802"/>
            <a:ext cx="8699864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Судьи: вопросы, оценивание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pic>
        <p:nvPicPr>
          <p:cNvPr id="3" name="Рисунок 2" descr="Значок со сплошной заливкой">
            <a:extLst>
              <a:ext uri="{FF2B5EF4-FFF2-40B4-BE49-F238E27FC236}">
                <a16:creationId xmlns:a16="http://schemas.microsoft.com/office/drawing/2014/main" id="{D4499FA5-9AA6-B96C-BBE7-E5811A46A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045" y="542742"/>
            <a:ext cx="1440000" cy="1440000"/>
          </a:xfrm>
          <a:prstGeom prst="rect">
            <a:avLst/>
          </a:prstGeom>
        </p:spPr>
      </p:pic>
      <p:pic>
        <p:nvPicPr>
          <p:cNvPr id="7" name="Рисунок 6" descr="Пользователи со сплошной заливкой">
            <a:extLst>
              <a:ext uri="{FF2B5EF4-FFF2-40B4-BE49-F238E27FC236}">
                <a16:creationId xmlns:a16="http://schemas.microsoft.com/office/drawing/2014/main" id="{24E44E08-CA5F-A033-FDD7-185F95B80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840" y="3769516"/>
            <a:ext cx="1293386" cy="12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62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81245-05E1-3579-A688-8049002F9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66DDB-DB49-FE86-A35E-3930F7089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045" y="68942"/>
            <a:ext cx="10220597" cy="2387600"/>
          </a:xfrm>
        </p:spPr>
        <p:txBody>
          <a:bodyPr anchor="ctr">
            <a:normAutofit fontScale="90000"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ФПЦ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мешают достижению </a:t>
            </a:r>
            <a:r>
              <a:rPr lang="ru-RU" sz="4900" b="1" dirty="0"/>
              <a:t>МЕТАПРЕДМЕТНЫХ</a:t>
            </a:r>
            <a:r>
              <a:rPr lang="ru-RU" b="1" dirty="0">
                <a:solidFill>
                  <a:srgbClr val="FF0000"/>
                </a:solidFill>
              </a:rPr>
              <a:t> результатов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7886C26D-7C8A-936B-9208-6EAEAE57B934}"/>
              </a:ext>
            </a:extLst>
          </p:cNvPr>
          <p:cNvSpPr/>
          <p:nvPr/>
        </p:nvSpPr>
        <p:spPr>
          <a:xfrm>
            <a:off x="139337" y="130629"/>
            <a:ext cx="11913326" cy="2264227"/>
          </a:xfrm>
          <a:prstGeom prst="wedgeRoundRectCallout">
            <a:avLst>
              <a:gd name="adj1" fmla="val 8484"/>
              <a:gd name="adj2" fmla="val 616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3E9EB1-D4EC-57A3-F3C5-9CEAAF2FEC61}"/>
              </a:ext>
            </a:extLst>
          </p:cNvPr>
          <p:cNvSpPr txBox="1">
            <a:spLocks/>
          </p:cNvSpPr>
          <p:nvPr/>
        </p:nvSpPr>
        <p:spPr>
          <a:xfrm>
            <a:off x="1874517" y="2518229"/>
            <a:ext cx="8786950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Выступления команд</a:t>
            </a:r>
            <a:endParaRPr lang="ru-RU" sz="3200" dirty="0">
              <a:latin typeface="Arial Nova" panose="020B05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526339-D222-621A-F854-CD3D23A0D646}"/>
              </a:ext>
            </a:extLst>
          </p:cNvPr>
          <p:cNvSpPr txBox="1">
            <a:spLocks/>
          </p:cNvSpPr>
          <p:nvPr/>
        </p:nvSpPr>
        <p:spPr>
          <a:xfrm>
            <a:off x="1874517" y="3769516"/>
            <a:ext cx="9195163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Зрители: вопросы, высказывания, смена места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40D22C5-60D8-4BFE-C962-F0B995FB92B8}"/>
              </a:ext>
            </a:extLst>
          </p:cNvPr>
          <p:cNvSpPr txBox="1">
            <a:spLocks/>
          </p:cNvSpPr>
          <p:nvPr/>
        </p:nvSpPr>
        <p:spPr>
          <a:xfrm>
            <a:off x="1874517" y="5020802"/>
            <a:ext cx="8699864" cy="13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>
                <a:latin typeface="Arial Nova" panose="020B0504020202020204" pitchFamily="34" charset="0"/>
              </a:rPr>
              <a:t>Судьи: </a:t>
            </a:r>
            <a:r>
              <a:rPr lang="ru-RU" sz="4800" dirty="0">
                <a:latin typeface="Arial Nova" panose="020B0504020202020204" pitchFamily="34" charset="0"/>
              </a:rPr>
              <a:t>вопросы, оценивание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pic>
        <p:nvPicPr>
          <p:cNvPr id="3" name="Рисунок 2" descr="Значок со сплошной заливкой">
            <a:extLst>
              <a:ext uri="{FF2B5EF4-FFF2-40B4-BE49-F238E27FC236}">
                <a16:creationId xmlns:a16="http://schemas.microsoft.com/office/drawing/2014/main" id="{18A138F3-15E8-6544-287A-5412894EB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045" y="542742"/>
            <a:ext cx="1440000" cy="1440000"/>
          </a:xfrm>
          <a:prstGeom prst="rect">
            <a:avLst/>
          </a:prstGeom>
        </p:spPr>
      </p:pic>
      <p:pic>
        <p:nvPicPr>
          <p:cNvPr id="7" name="Рисунок 6" descr="Весы правосудия со сплошной заливкой">
            <a:extLst>
              <a:ext uri="{FF2B5EF4-FFF2-40B4-BE49-F238E27FC236}">
                <a16:creationId xmlns:a16="http://schemas.microsoft.com/office/drawing/2014/main" id="{83BA3F38-EDEA-FE6E-649D-226FD49F8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320" y="5137516"/>
            <a:ext cx="1101151" cy="11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70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81D5B-60F9-F7B0-F874-32AC242EE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4DAC0-1685-8C25-99D1-D4C034E64D73}"/>
              </a:ext>
            </a:extLst>
          </p:cNvPr>
          <p:cNvSpPr txBox="1">
            <a:spLocks/>
          </p:cNvSpPr>
          <p:nvPr/>
        </p:nvSpPr>
        <p:spPr>
          <a:xfrm>
            <a:off x="297542" y="555172"/>
            <a:ext cx="11596916" cy="525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</a:b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РАУНД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pic>
        <p:nvPicPr>
          <p:cNvPr id="3" name="Рисунок 2" descr="Значок 3 со сплошной заливкой">
            <a:extLst>
              <a:ext uri="{FF2B5EF4-FFF2-40B4-BE49-F238E27FC236}">
                <a16:creationId xmlns:a16="http://schemas.microsoft.com/office/drawing/2014/main" id="{B7A170C4-38D7-87B9-4E0B-6E292DCE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000" y="216471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31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831BE-9D80-4F56-9F59-249BB5043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6905EE1-F40D-5CC0-ECFF-DB49EE2D69C3}"/>
              </a:ext>
            </a:extLst>
          </p:cNvPr>
          <p:cNvSpPr txBox="1">
            <a:spLocks/>
          </p:cNvSpPr>
          <p:nvPr/>
        </p:nvSpPr>
        <p:spPr>
          <a:xfrm>
            <a:off x="1874517" y="2518229"/>
            <a:ext cx="8786950" cy="13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>
                <a:latin typeface="Arial Nova" panose="020B0504020202020204" pitchFamily="34" charset="0"/>
              </a:rPr>
              <a:t>Выступления команд</a:t>
            </a:r>
            <a:endParaRPr lang="ru-RU" sz="3200" b="1" dirty="0">
              <a:latin typeface="Arial Nova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A1749-691B-C486-ACCA-6D34172B2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045" y="68942"/>
            <a:ext cx="10220597" cy="2387600"/>
          </a:xfrm>
        </p:spPr>
        <p:txBody>
          <a:bodyPr anchor="ctr">
            <a:normAutofit fontScale="90000"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ФПЦ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мешают достижению </a:t>
            </a:r>
            <a:r>
              <a:rPr lang="ru-RU" b="1" dirty="0"/>
              <a:t>ЛИЧНОСТНЫХ</a:t>
            </a:r>
            <a:r>
              <a:rPr lang="ru-RU" b="1" dirty="0">
                <a:solidFill>
                  <a:srgbClr val="FF0000"/>
                </a:solidFill>
              </a:rPr>
              <a:t> результатов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BE9329C2-2AB5-8353-29F3-518D1DD09B0A}"/>
              </a:ext>
            </a:extLst>
          </p:cNvPr>
          <p:cNvSpPr/>
          <p:nvPr/>
        </p:nvSpPr>
        <p:spPr>
          <a:xfrm>
            <a:off x="139337" y="130629"/>
            <a:ext cx="11913326" cy="2264227"/>
          </a:xfrm>
          <a:prstGeom prst="wedgeRoundRectCallout">
            <a:avLst>
              <a:gd name="adj1" fmla="val 8484"/>
              <a:gd name="adj2" fmla="val 616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2E47EC1-CF24-0EAC-540A-EE95C37EF8E1}"/>
              </a:ext>
            </a:extLst>
          </p:cNvPr>
          <p:cNvSpPr txBox="1">
            <a:spLocks/>
          </p:cNvSpPr>
          <p:nvPr/>
        </p:nvSpPr>
        <p:spPr>
          <a:xfrm>
            <a:off x="1874517" y="3769516"/>
            <a:ext cx="9195163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Зрители: вопросы, высказывания, смена места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685142E-DC43-648B-7383-35982FD4CEBD}"/>
              </a:ext>
            </a:extLst>
          </p:cNvPr>
          <p:cNvSpPr txBox="1">
            <a:spLocks/>
          </p:cNvSpPr>
          <p:nvPr/>
        </p:nvSpPr>
        <p:spPr>
          <a:xfrm>
            <a:off x="1874517" y="5020802"/>
            <a:ext cx="8699864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Судьи: вопросы, оценивание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pic>
        <p:nvPicPr>
          <p:cNvPr id="3" name="Рисунок 2" descr="Значок 3 со сплошной заливкой">
            <a:extLst>
              <a:ext uri="{FF2B5EF4-FFF2-40B4-BE49-F238E27FC236}">
                <a16:creationId xmlns:a16="http://schemas.microsoft.com/office/drawing/2014/main" id="{08CA7220-FCD6-36AF-0BCE-513768FA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045" y="542742"/>
            <a:ext cx="1440000" cy="1440000"/>
          </a:xfrm>
          <a:prstGeom prst="rect">
            <a:avLst/>
          </a:prstGeom>
        </p:spPr>
      </p:pic>
      <p:pic>
        <p:nvPicPr>
          <p:cNvPr id="7" name="Рисунок 6" descr="Комментарий &quot;Не нравится&quot; со сплошной заливкой">
            <a:extLst>
              <a:ext uri="{FF2B5EF4-FFF2-40B4-BE49-F238E27FC236}">
                <a16:creationId xmlns:a16="http://schemas.microsoft.com/office/drawing/2014/main" id="{03409223-E861-395C-2E93-5C6EDB6D0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71874" y="2731616"/>
            <a:ext cx="1080000" cy="1080000"/>
          </a:xfrm>
          <a:prstGeom prst="rect">
            <a:avLst/>
          </a:prstGeom>
        </p:spPr>
      </p:pic>
      <p:pic>
        <p:nvPicPr>
          <p:cNvPr id="8" name="Рисунок 7" descr="Комментарий &quot;Нравится&quot; со сплошной заливкой">
            <a:extLst>
              <a:ext uri="{FF2B5EF4-FFF2-40B4-BE49-F238E27FC236}">
                <a16:creationId xmlns:a16="http://schemas.microsoft.com/office/drawing/2014/main" id="{532A3B81-F4BC-E851-B4A0-CEBFD0154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20" y="273161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09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94E17-23B8-FD60-ECD4-D3A9BFAFC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EAABA-6024-DD9A-B7DD-83439A8D2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045" y="68942"/>
            <a:ext cx="10220597" cy="2387600"/>
          </a:xfrm>
        </p:spPr>
        <p:txBody>
          <a:bodyPr anchor="ctr">
            <a:normAutofit fontScale="90000"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ФПЦ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мешают достижению </a:t>
            </a:r>
            <a:r>
              <a:rPr lang="ru-RU" b="1" dirty="0"/>
              <a:t>ЛИЧНОСТНЫХ</a:t>
            </a:r>
            <a:r>
              <a:rPr lang="ru-RU" b="1" dirty="0">
                <a:solidFill>
                  <a:srgbClr val="FF0000"/>
                </a:solidFill>
              </a:rPr>
              <a:t> результатов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0A7D4433-10DF-A968-A98F-50F44FF5CA73}"/>
              </a:ext>
            </a:extLst>
          </p:cNvPr>
          <p:cNvSpPr/>
          <p:nvPr/>
        </p:nvSpPr>
        <p:spPr>
          <a:xfrm>
            <a:off x="139337" y="130629"/>
            <a:ext cx="11913326" cy="2264227"/>
          </a:xfrm>
          <a:prstGeom prst="wedgeRoundRectCallout">
            <a:avLst>
              <a:gd name="adj1" fmla="val 8484"/>
              <a:gd name="adj2" fmla="val 616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0F8EF12-E340-C5F2-2D8E-B527561EAB32}"/>
              </a:ext>
            </a:extLst>
          </p:cNvPr>
          <p:cNvSpPr txBox="1">
            <a:spLocks/>
          </p:cNvSpPr>
          <p:nvPr/>
        </p:nvSpPr>
        <p:spPr>
          <a:xfrm>
            <a:off x="1874517" y="2518229"/>
            <a:ext cx="8786950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Выступления команд</a:t>
            </a:r>
            <a:endParaRPr lang="ru-RU" sz="3200" dirty="0">
              <a:latin typeface="Arial Nova" panose="020B05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1DEF040-1AE7-FF1E-4605-1AB3A9D3C008}"/>
              </a:ext>
            </a:extLst>
          </p:cNvPr>
          <p:cNvSpPr txBox="1">
            <a:spLocks/>
          </p:cNvSpPr>
          <p:nvPr/>
        </p:nvSpPr>
        <p:spPr>
          <a:xfrm>
            <a:off x="1874517" y="3769516"/>
            <a:ext cx="9195163" cy="13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>
                <a:latin typeface="Arial Nova" panose="020B0504020202020204" pitchFamily="34" charset="0"/>
              </a:rPr>
              <a:t>Зрители: </a:t>
            </a:r>
            <a:r>
              <a:rPr lang="ru-RU" sz="4800" dirty="0">
                <a:latin typeface="Arial Nova" panose="020B0504020202020204" pitchFamily="34" charset="0"/>
              </a:rPr>
              <a:t>вопросы, высказывания, смена места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ABC5D5F-79C5-0B93-A270-3DC5A5B93522}"/>
              </a:ext>
            </a:extLst>
          </p:cNvPr>
          <p:cNvSpPr txBox="1">
            <a:spLocks/>
          </p:cNvSpPr>
          <p:nvPr/>
        </p:nvSpPr>
        <p:spPr>
          <a:xfrm>
            <a:off x="1874517" y="5020802"/>
            <a:ext cx="8699864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Судьи: вопросы, оценивание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pic>
        <p:nvPicPr>
          <p:cNvPr id="3" name="Рисунок 2" descr="Значок 3 со сплошной заливкой">
            <a:extLst>
              <a:ext uri="{FF2B5EF4-FFF2-40B4-BE49-F238E27FC236}">
                <a16:creationId xmlns:a16="http://schemas.microsoft.com/office/drawing/2014/main" id="{BC99D2FC-3D08-7020-B1A7-6B3F8484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045" y="542742"/>
            <a:ext cx="1440000" cy="1440000"/>
          </a:xfrm>
          <a:prstGeom prst="rect">
            <a:avLst/>
          </a:prstGeom>
        </p:spPr>
      </p:pic>
      <p:pic>
        <p:nvPicPr>
          <p:cNvPr id="7" name="Рисунок 6" descr="Пользователи со сплошной заливкой">
            <a:extLst>
              <a:ext uri="{FF2B5EF4-FFF2-40B4-BE49-F238E27FC236}">
                <a16:creationId xmlns:a16="http://schemas.microsoft.com/office/drawing/2014/main" id="{E6A20565-B6F8-7D2E-495B-406092538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840" y="3769516"/>
            <a:ext cx="1293386" cy="12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9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E8352-59E6-71DC-1862-D5FD5D34C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8798C-02D6-55E9-5CBA-6DE24B97C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045" y="68942"/>
            <a:ext cx="10220597" cy="2387600"/>
          </a:xfrm>
        </p:spPr>
        <p:txBody>
          <a:bodyPr anchor="ctr">
            <a:normAutofit fontScale="90000"/>
          </a:bodyPr>
          <a:lstStyle/>
          <a:p>
            <a:r>
              <a:rPr lang="ru-RU" sz="8800" b="1" dirty="0" err="1">
                <a:solidFill>
                  <a:srgbClr val="FF0000"/>
                </a:solidFill>
              </a:rPr>
              <a:t>ФПЦ</a:t>
            </a:r>
            <a:r>
              <a:rPr lang="ru-RU" sz="88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мешают достижению </a:t>
            </a:r>
            <a:r>
              <a:rPr lang="ru-RU" b="1" dirty="0"/>
              <a:t>ЛИЧНОСТНЫХ</a:t>
            </a:r>
            <a:r>
              <a:rPr lang="ru-RU" b="1" dirty="0">
                <a:solidFill>
                  <a:srgbClr val="FF0000"/>
                </a:solidFill>
              </a:rPr>
              <a:t> результатов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D0540EFF-CFCB-60C9-43A4-78B80C5CC175}"/>
              </a:ext>
            </a:extLst>
          </p:cNvPr>
          <p:cNvSpPr/>
          <p:nvPr/>
        </p:nvSpPr>
        <p:spPr>
          <a:xfrm>
            <a:off x="139337" y="130629"/>
            <a:ext cx="11913326" cy="2264227"/>
          </a:xfrm>
          <a:prstGeom prst="wedgeRoundRectCallout">
            <a:avLst>
              <a:gd name="adj1" fmla="val 8484"/>
              <a:gd name="adj2" fmla="val 6165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FA651B-8DA5-BC35-127F-12DEB745DE84}"/>
              </a:ext>
            </a:extLst>
          </p:cNvPr>
          <p:cNvSpPr txBox="1">
            <a:spLocks/>
          </p:cNvSpPr>
          <p:nvPr/>
        </p:nvSpPr>
        <p:spPr>
          <a:xfrm>
            <a:off x="1874517" y="2518229"/>
            <a:ext cx="8786950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Выступления команд</a:t>
            </a:r>
            <a:endParaRPr lang="ru-RU" sz="3200" dirty="0">
              <a:latin typeface="Arial Nova" panose="020B05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28A66B1-C62D-C20D-9A09-BA4C3CDD4B37}"/>
              </a:ext>
            </a:extLst>
          </p:cNvPr>
          <p:cNvSpPr txBox="1">
            <a:spLocks/>
          </p:cNvSpPr>
          <p:nvPr/>
        </p:nvSpPr>
        <p:spPr>
          <a:xfrm>
            <a:off x="1874517" y="3769516"/>
            <a:ext cx="9195163" cy="13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Arial Nova" panose="020B0504020202020204" pitchFamily="34" charset="0"/>
              </a:rPr>
              <a:t>Зрители: вопросы, высказывания, смена места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5BB0207-AB38-CD69-CFB1-E522F25D3742}"/>
              </a:ext>
            </a:extLst>
          </p:cNvPr>
          <p:cNvSpPr txBox="1">
            <a:spLocks/>
          </p:cNvSpPr>
          <p:nvPr/>
        </p:nvSpPr>
        <p:spPr>
          <a:xfrm>
            <a:off x="1874517" y="5020802"/>
            <a:ext cx="8699864" cy="13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>
                <a:latin typeface="Arial Nova" panose="020B0504020202020204" pitchFamily="34" charset="0"/>
              </a:rPr>
              <a:t>Судьи: </a:t>
            </a:r>
            <a:r>
              <a:rPr lang="ru-RU" sz="4800" dirty="0">
                <a:latin typeface="Arial Nova" panose="020B0504020202020204" pitchFamily="34" charset="0"/>
              </a:rPr>
              <a:t>вопросы, оценивание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pic>
        <p:nvPicPr>
          <p:cNvPr id="3" name="Рисунок 2" descr="Значок 3 со сплошной заливкой">
            <a:extLst>
              <a:ext uri="{FF2B5EF4-FFF2-40B4-BE49-F238E27FC236}">
                <a16:creationId xmlns:a16="http://schemas.microsoft.com/office/drawing/2014/main" id="{A151AC9D-DC1C-D9E9-C893-C5D0E45C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045" y="542742"/>
            <a:ext cx="1440000" cy="1440000"/>
          </a:xfrm>
          <a:prstGeom prst="rect">
            <a:avLst/>
          </a:prstGeom>
        </p:spPr>
      </p:pic>
      <p:pic>
        <p:nvPicPr>
          <p:cNvPr id="7" name="Рисунок 6" descr="Весы правосудия со сплошной заливкой">
            <a:extLst>
              <a:ext uri="{FF2B5EF4-FFF2-40B4-BE49-F238E27FC236}">
                <a16:creationId xmlns:a16="http://schemas.microsoft.com/office/drawing/2014/main" id="{7C176F46-5F21-B2F3-A311-43BE1678B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320" y="5137516"/>
            <a:ext cx="1101151" cy="11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3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3E643-0EA6-BB22-CF7F-23156A98D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арисовка, Штриховая графика, графическая встав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1D2BB6-CEAD-FE0F-3CE6-F5DD4FAD5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1" b="21960"/>
          <a:stretch/>
        </p:blipFill>
        <p:spPr>
          <a:xfrm>
            <a:off x="143114" y="1237126"/>
            <a:ext cx="11905772" cy="500743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687F5B-1FE0-1300-D65C-933856644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357" y="0"/>
            <a:ext cx="11593286" cy="1655762"/>
          </a:xfrm>
        </p:spPr>
        <p:txBody>
          <a:bodyPr anchor="ctr">
            <a:normAutofit/>
          </a:bodyPr>
          <a:lstStyle/>
          <a:p>
            <a:r>
              <a:rPr lang="ru-RU" sz="6600" dirty="0"/>
              <a:t>КОММУНИКАТИВНЫЕ БОИ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95131-8C5F-C5AB-CB68-42298BF33BE3}"/>
              </a:ext>
            </a:extLst>
          </p:cNvPr>
          <p:cNvSpPr txBox="1"/>
          <p:nvPr/>
        </p:nvSpPr>
        <p:spPr>
          <a:xfrm>
            <a:off x="3123242" y="1655762"/>
            <a:ext cx="5945515" cy="3516797"/>
          </a:xfrm>
          <a:prstGeom prst="rect">
            <a:avLst/>
          </a:prstGeom>
          <a:solidFill>
            <a:srgbClr val="FFFFFF">
              <a:alpha val="92941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300" b="1" dirty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СЛОВЕСНЫЕ СОСТЯЗАНИЯ </a:t>
            </a:r>
            <a:endParaRPr lang="ru-RU" sz="3300" b="1" dirty="0">
              <a:solidFill>
                <a:srgbClr val="FF0000"/>
              </a:solidFill>
              <a:latin typeface="Arial Nova" panose="020B05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33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при обсуждении чего-либо, </a:t>
            </a:r>
            <a:br>
              <a:rPr lang="ru-RU" sz="33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</a:br>
            <a:r>
              <a:rPr lang="ru-RU" sz="33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в которых </a:t>
            </a:r>
            <a:r>
              <a:rPr lang="ru-RU" sz="33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каждая из сторон отстаивает своё мнение</a:t>
            </a:r>
            <a:r>
              <a:rPr lang="ru-RU" sz="33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, доказывает свою правоту </a:t>
            </a:r>
            <a:br>
              <a:rPr lang="ru-RU" sz="33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</a:br>
            <a:r>
              <a:rPr lang="ru-RU" sz="33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при помощи аргументов. </a:t>
            </a:r>
            <a:endParaRPr lang="ru-RU" sz="3300" dirty="0">
              <a:effectLst/>
              <a:latin typeface="Arial Nova" panose="020B05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19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AEACD-6F3E-3B90-98FE-9861CE51F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41DF5-7933-3A70-B702-E0E7C1D3F9A9}"/>
              </a:ext>
            </a:extLst>
          </p:cNvPr>
          <p:cNvSpPr txBox="1">
            <a:spLocks/>
          </p:cNvSpPr>
          <p:nvPr/>
        </p:nvSpPr>
        <p:spPr>
          <a:xfrm>
            <a:off x="297541" y="1088572"/>
            <a:ext cx="11596916" cy="525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FF0000"/>
                </a:solidFill>
                <a:latin typeface="Arial Nova" panose="020B0504020202020204" pitchFamily="34" charset="0"/>
              </a:rPr>
              <a:t>ВНИМАНИЕ!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>
                <a:solidFill>
                  <a:prstClr val="black"/>
                </a:solidFill>
                <a:latin typeface="Arial Nova" panose="020B0504020202020204" pitchFamily="34" charset="0"/>
              </a:rPr>
              <a:t>СУДЬИ ГОТОВЯТСЯ</a:t>
            </a:r>
            <a:br>
              <a:rPr lang="ru-RU" sz="4800" dirty="0">
                <a:solidFill>
                  <a:prstClr val="black"/>
                </a:solidFill>
                <a:latin typeface="Arial Nova" panose="020B0504020202020204" pitchFamily="34" charset="0"/>
              </a:rPr>
            </a:br>
            <a:r>
              <a:rPr lang="ru-RU" sz="4800" dirty="0">
                <a:solidFill>
                  <a:prstClr val="black"/>
                </a:solidFill>
                <a:latin typeface="Arial Nova" panose="020B0504020202020204" pitchFamily="34" charset="0"/>
              </a:rPr>
              <a:t>ОБЪЯВИТЬ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>
                <a:solidFill>
                  <a:prstClr val="black"/>
                </a:solidFill>
                <a:latin typeface="Arial Nova" panose="020B0504020202020204" pitchFamily="34" charset="0"/>
              </a:rPr>
              <a:t>РЕЗУЛЬТАТЫ КБ!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pic>
        <p:nvPicPr>
          <p:cNvPr id="3" name="Рисунок 2" descr="Весы правосудия со сплошной заливкой">
            <a:extLst>
              <a:ext uri="{FF2B5EF4-FFF2-40B4-BE49-F238E27FC236}">
                <a16:creationId xmlns:a16="http://schemas.microsoft.com/office/drawing/2014/main" id="{2BDF33C7-F1C1-7B32-28A1-52DC9EFAB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5424" y="620485"/>
            <a:ext cx="1101151" cy="11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04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78F8D-073E-1ED3-31CA-2AFFCE5BD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>
            <a:extLst>
              <a:ext uri="{FF2B5EF4-FFF2-40B4-BE49-F238E27FC236}">
                <a16:creationId xmlns:a16="http://schemas.microsoft.com/office/drawing/2014/main" id="{DAB265D6-5E27-7440-B8F5-39CF6237B3B0}"/>
              </a:ext>
            </a:extLst>
          </p:cNvPr>
          <p:cNvSpPr/>
          <p:nvPr/>
        </p:nvSpPr>
        <p:spPr>
          <a:xfrm>
            <a:off x="5645425" y="5340626"/>
            <a:ext cx="9144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6A3A582-175A-250A-A3EE-6E1109D4D5EA}"/>
              </a:ext>
            </a:extLst>
          </p:cNvPr>
          <p:cNvSpPr/>
          <p:nvPr/>
        </p:nvSpPr>
        <p:spPr>
          <a:xfrm>
            <a:off x="5645425" y="3474179"/>
            <a:ext cx="9144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DCB9A0E-3CDF-F477-2B87-6254FDBE9AD9}"/>
              </a:ext>
            </a:extLst>
          </p:cNvPr>
          <p:cNvSpPr/>
          <p:nvPr/>
        </p:nvSpPr>
        <p:spPr>
          <a:xfrm>
            <a:off x="5638799" y="192328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B02B50E-083E-10AD-2D0B-B73F6CCF2D44}"/>
              </a:ext>
            </a:extLst>
          </p:cNvPr>
          <p:cNvSpPr/>
          <p:nvPr/>
        </p:nvSpPr>
        <p:spPr>
          <a:xfrm>
            <a:off x="5599042" y="2095951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D32431B7-E470-5F34-FAED-55D3DD062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722" y="334617"/>
            <a:ext cx="9488555" cy="5920409"/>
          </a:xfrm>
        </p:spPr>
        <p:txBody>
          <a:bodyPr anchor="ctr">
            <a:normAutofit/>
          </a:bodyPr>
          <a:lstStyle/>
          <a:p>
            <a:r>
              <a:rPr lang="ru-RU" sz="3600" b="1" dirty="0"/>
              <a:t>ПОЗДРАВЛЕНИЯ И АПЛОДИСМЕНТЫ ПОБЕДИТЕЛЯМ!</a:t>
            </a:r>
          </a:p>
          <a:p>
            <a:endParaRPr lang="ru-RU" sz="3600" b="1" dirty="0"/>
          </a:p>
          <a:p>
            <a:pPr>
              <a:spcBef>
                <a:spcPts val="1800"/>
              </a:spcBef>
            </a:pPr>
            <a:r>
              <a:rPr lang="ru-RU" sz="3600" b="1" dirty="0"/>
              <a:t>СПАСИБО ВСЕМ УЧАСТНИКАМ!</a:t>
            </a:r>
          </a:p>
          <a:p>
            <a:endParaRPr lang="ru-RU" sz="3600" b="1" dirty="0"/>
          </a:p>
          <a:p>
            <a:pPr>
              <a:spcBef>
                <a:spcPts val="1800"/>
              </a:spcBef>
            </a:pPr>
            <a:r>
              <a:rPr lang="ru-RU" sz="3600" b="1" dirty="0"/>
              <a:t>ПРОШУ ВАС ВЫСКАЗАТЬСЯ О ДАННОЙ ФОРМЕ КОММУНИКАЦИИ</a:t>
            </a:r>
          </a:p>
        </p:txBody>
      </p:sp>
      <p:pic>
        <p:nvPicPr>
          <p:cNvPr id="10" name="Рисунок 9" descr="Рукопожатие со сплошной заливкой">
            <a:extLst>
              <a:ext uri="{FF2B5EF4-FFF2-40B4-BE49-F238E27FC236}">
                <a16:creationId xmlns:a16="http://schemas.microsoft.com/office/drawing/2014/main" id="{2AD08FD0-416B-F646-AC7C-9F6D9C80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051" y="3511680"/>
            <a:ext cx="914400" cy="914400"/>
          </a:xfrm>
          <a:prstGeom prst="rect">
            <a:avLst/>
          </a:prstGeom>
        </p:spPr>
      </p:pic>
      <p:pic>
        <p:nvPicPr>
          <p:cNvPr id="13" name="Рисунок 12" descr="Хлопать в ладоши со сплошной заливкой">
            <a:extLst>
              <a:ext uri="{FF2B5EF4-FFF2-40B4-BE49-F238E27FC236}">
                <a16:creationId xmlns:a16="http://schemas.microsoft.com/office/drawing/2014/main" id="{1B8DFEAE-8B74-0258-B770-264DA6C92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2051" y="2137822"/>
            <a:ext cx="914400" cy="914400"/>
          </a:xfrm>
          <a:prstGeom prst="rect">
            <a:avLst/>
          </a:prstGeom>
        </p:spPr>
      </p:pic>
      <p:pic>
        <p:nvPicPr>
          <p:cNvPr id="15" name="Рисунок 14" descr="Кубок со сплошной заливкой">
            <a:extLst>
              <a:ext uri="{FF2B5EF4-FFF2-40B4-BE49-F238E27FC236}">
                <a16:creationId xmlns:a16="http://schemas.microsoft.com/office/drawing/2014/main" id="{EED24A0D-739D-C993-6E11-6C21BA655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799" y="210091"/>
            <a:ext cx="914400" cy="914400"/>
          </a:xfrm>
          <a:prstGeom prst="rect">
            <a:avLst/>
          </a:prstGeom>
        </p:spPr>
      </p:pic>
      <p:pic>
        <p:nvPicPr>
          <p:cNvPr id="16" name="Рисунок 15" descr="Мегафон1 со сплошной заливкой">
            <a:extLst>
              <a:ext uri="{FF2B5EF4-FFF2-40B4-BE49-F238E27FC236}">
                <a16:creationId xmlns:a16="http://schemas.microsoft.com/office/drawing/2014/main" id="{D6302A77-DE36-541A-5454-859D7F85C2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799" y="52656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4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54686-E2DB-EC3F-66DD-ED6A1FB59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арисовка, Штриховая графика, графическая встав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F20B80-B8D5-14FC-9F5D-C139E129F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1" b="21960"/>
          <a:stretch/>
        </p:blipFill>
        <p:spPr>
          <a:xfrm>
            <a:off x="143114" y="1237126"/>
            <a:ext cx="11905772" cy="500743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D419AF-B948-3F4B-1B0F-B5953761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357" y="0"/>
            <a:ext cx="11593286" cy="1655762"/>
          </a:xfrm>
        </p:spPr>
        <p:txBody>
          <a:bodyPr anchor="ctr">
            <a:normAutofit/>
          </a:bodyPr>
          <a:lstStyle/>
          <a:p>
            <a:r>
              <a:rPr lang="ru-RU" sz="6600" dirty="0"/>
              <a:t>КОММУНИКАТИВНЫЕ БОИ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C3FB5-B591-25C6-5D1F-9D7C900291F5}"/>
              </a:ext>
            </a:extLst>
          </p:cNvPr>
          <p:cNvSpPr txBox="1"/>
          <p:nvPr/>
        </p:nvSpPr>
        <p:spPr>
          <a:xfrm>
            <a:off x="2993018" y="1658469"/>
            <a:ext cx="6205965" cy="3622787"/>
          </a:xfrm>
          <a:prstGeom prst="rect">
            <a:avLst/>
          </a:prstGeom>
          <a:solidFill>
            <a:srgbClr val="FFFFFF">
              <a:alpha val="92941"/>
            </a:srgb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ЗАДАЧА УЧАСТНИКОВ</a:t>
            </a:r>
            <a:br>
              <a:rPr lang="ru-RU" sz="36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</a:br>
            <a:r>
              <a:rPr lang="ru-RU" sz="36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предложить наиболее сильные аргументы, а также </a:t>
            </a:r>
            <a:r>
              <a:rPr lang="ru-RU" sz="3600" b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убедить судей и зрителей </a:t>
            </a:r>
            <a:br>
              <a:rPr lang="ru-RU" sz="3600" b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верности своей точки зрения</a:t>
            </a:r>
            <a:r>
              <a:rPr lang="ru-RU" sz="36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36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0B350-7AC3-52A6-6B58-BC202B910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арисовка, Штриховая графика, графическая встав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9F9290-FD4C-BD09-E372-52CF3C23F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1" b="21960"/>
          <a:stretch/>
        </p:blipFill>
        <p:spPr>
          <a:xfrm>
            <a:off x="143114" y="1237126"/>
            <a:ext cx="11905772" cy="500743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EB53E-C955-46F4-1D8B-ED77F1D47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357" y="0"/>
            <a:ext cx="11593286" cy="1655762"/>
          </a:xfrm>
        </p:spPr>
        <p:txBody>
          <a:bodyPr anchor="ctr">
            <a:normAutofit/>
          </a:bodyPr>
          <a:lstStyle/>
          <a:p>
            <a:r>
              <a:rPr lang="ru-RU" sz="6600" dirty="0"/>
              <a:t>КОММУНИКАТИВНЫЕ БОИ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32A8FE-B6C9-D682-AF5D-688CE65F3311}"/>
              </a:ext>
            </a:extLst>
          </p:cNvPr>
          <p:cNvSpPr/>
          <p:nvPr/>
        </p:nvSpPr>
        <p:spPr>
          <a:xfrm>
            <a:off x="3162300" y="1655761"/>
            <a:ext cx="5867400" cy="3808867"/>
          </a:xfrm>
          <a:prstGeom prst="rect">
            <a:avLst/>
          </a:prstGeom>
          <a:solidFill>
            <a:srgbClr val="FFFFFF">
              <a:alpha val="92941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rgbClr val="FF0000"/>
                </a:solidFill>
                <a:latin typeface="Arial Nova" panose="020B0504020202020204" pitchFamily="34" charset="0"/>
                <a:ea typeface="Times New Roman" panose="02020603050405020304" pitchFamily="18" charset="0"/>
              </a:rPr>
              <a:t>ПРИНЦИПЫ</a:t>
            </a:r>
            <a:br>
              <a:rPr lang="ru-RU" sz="3600" b="1" dirty="0">
                <a:solidFill>
                  <a:srgbClr val="FF0000"/>
                </a:solidFill>
                <a:latin typeface="Arial Nova" panose="020B0504020202020204" pitchFamily="34" charset="0"/>
                <a:ea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Честность.</a:t>
            </a: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rgbClr val="000000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Уважение к оппоненту.</a:t>
            </a:r>
          </a:p>
          <a:p>
            <a:pPr lvl="0" algn="ctr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4000" dirty="0">
                <a:solidFill>
                  <a:srgbClr val="000000"/>
                </a:solidFill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услышать другую точку зрения.</a:t>
            </a:r>
          </a:p>
        </p:txBody>
      </p:sp>
    </p:spTree>
    <p:extLst>
      <p:ext uri="{BB962C8B-B14F-4D97-AF65-F5344CB8AC3E}">
        <p14:creationId xmlns:p14="http://schemas.microsoft.com/office/powerpoint/2010/main" val="156167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732BC-2B5F-A4AD-EA46-EE6D727E2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34F23-88AB-8F4D-246D-B22899BC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9" y="123279"/>
            <a:ext cx="12032341" cy="810532"/>
          </a:xfrm>
        </p:spPr>
        <p:txBody>
          <a:bodyPr/>
          <a:lstStyle/>
          <a:p>
            <a:pPr algn="ctr"/>
            <a:r>
              <a:rPr lang="ru-RU" dirty="0"/>
              <a:t>УЧАСТНИКИ КОММУНИКАТИВНЫХ БОЁВ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80DC08C-8576-48E2-5737-C04ED7EA6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27917"/>
              </p:ext>
            </p:extLst>
          </p:nvPr>
        </p:nvGraphicFramePr>
        <p:xfrm>
          <a:off x="611817" y="1032188"/>
          <a:ext cx="6725154" cy="5464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041">
                  <a:extLst>
                    <a:ext uri="{9D8B030D-6E8A-4147-A177-3AD203B41FA5}">
                      <a16:colId xmlns:a16="http://schemas.microsoft.com/office/drawing/2014/main" val="1803590123"/>
                    </a:ext>
                  </a:extLst>
                </a:gridCol>
                <a:gridCol w="6147113">
                  <a:extLst>
                    <a:ext uri="{9D8B030D-6E8A-4147-A177-3AD203B41FA5}">
                      <a16:colId xmlns:a16="http://schemas.microsoft.com/office/drawing/2014/main" val="3890056093"/>
                    </a:ext>
                  </a:extLst>
                </a:gridCol>
              </a:tblGrid>
              <a:tr h="907500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 Nova" panose="020B0504020202020204" pitchFamily="34" charset="0"/>
                        </a:rPr>
                        <a:t>КОМАНДА У и КОМАНДА О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00137"/>
                  </a:ext>
                </a:extLst>
              </a:tr>
              <a:tr h="549392">
                <a:tc gridSpan="2"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Каждая команда состоит из 5 спикеров: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066391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buNone/>
                      </a:pPr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Спикер 1 КАПИТАН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76019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buNone/>
                      </a:pPr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Спикеры 2, 3, 4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9139572"/>
                  </a:ext>
                </a:extLst>
              </a:tr>
              <a:tr h="549392">
                <a:tc>
                  <a:txBody>
                    <a:bodyPr/>
                    <a:lstStyle/>
                    <a:p>
                      <a:endParaRPr lang="ru-RU" sz="2800" dirty="0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buNone/>
                      </a:pPr>
                      <a:r>
                        <a:rPr lang="ru-RU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Спикер 5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75416905"/>
                  </a:ext>
                </a:extLst>
              </a:tr>
              <a:tr h="2359151">
                <a:tc gridSpan="2"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Отстаивают свою позицию, приводят аргументы, задают вопросы другой команде, слушают позицию и  отвечают на вопросы другой команды, судей и зрителей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646531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DE0EF83-2AE7-B5AF-A488-952D10511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98703"/>
              </p:ext>
            </p:extLst>
          </p:nvPr>
        </p:nvGraphicFramePr>
        <p:xfrm>
          <a:off x="7595808" y="1049089"/>
          <a:ext cx="4062791" cy="5480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2791">
                  <a:extLst>
                    <a:ext uri="{9D8B030D-6E8A-4147-A177-3AD203B41FA5}">
                      <a16:colId xmlns:a16="http://schemas.microsoft.com/office/drawing/2014/main" val="1803590123"/>
                    </a:ext>
                  </a:extLst>
                </a:gridCol>
              </a:tblGrid>
              <a:tr h="562829">
                <a:tc>
                  <a:txBody>
                    <a:bodyPr/>
                    <a:lstStyle/>
                    <a:p>
                      <a:pPr marL="1165225" indent="0"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Nova" panose="020B0504020202020204" pitchFamily="34" charset="0"/>
                        </a:rPr>
                        <a:t>ЗРИТЕЛИ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00137"/>
                  </a:ext>
                </a:extLst>
              </a:tr>
              <a:tr h="2385213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Занимают и могут менять места в зале </a:t>
                      </a:r>
                      <a:br>
                        <a:rPr lang="ru-RU" sz="2800" dirty="0">
                          <a:latin typeface="Arial Nova" panose="020B0504020202020204" pitchFamily="34" charset="0"/>
                        </a:rPr>
                      </a:br>
                      <a:r>
                        <a:rPr lang="ru-RU" sz="2800" dirty="0">
                          <a:latin typeface="Arial Nova" panose="020B0504020202020204" pitchFamily="34" charset="0"/>
                        </a:rPr>
                        <a:t>в соответствии </a:t>
                      </a:r>
                      <a:br>
                        <a:rPr lang="ru-RU" sz="2800" dirty="0">
                          <a:latin typeface="Arial Nova" panose="020B0504020202020204" pitchFamily="34" charset="0"/>
                        </a:rPr>
                      </a:br>
                      <a:r>
                        <a:rPr lang="ru-RU" sz="2800" dirty="0">
                          <a:latin typeface="Arial Nova" panose="020B0504020202020204" pitchFamily="34" charset="0"/>
                        </a:rPr>
                        <a:t>с поддерживаемой позицией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066391"/>
                  </a:ext>
                </a:extLst>
              </a:tr>
              <a:tr h="2516173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Могут задавать вопросы или выступать </a:t>
                      </a:r>
                      <a:br>
                        <a:rPr lang="ru-RU" sz="2800" dirty="0">
                          <a:latin typeface="Arial Nova" panose="020B0504020202020204" pitchFamily="34" charset="0"/>
                        </a:rPr>
                      </a:br>
                      <a:r>
                        <a:rPr lang="ru-RU" sz="2800" dirty="0">
                          <a:latin typeface="Arial Nova" panose="020B0504020202020204" pitchFamily="34" charset="0"/>
                        </a:rPr>
                        <a:t>с поддержкой позиции</a:t>
                      </a:r>
                      <a:br>
                        <a:rPr lang="ru-RU" sz="2800" dirty="0">
                          <a:latin typeface="Arial Nova" panose="020B0504020202020204" pitchFamily="34" charset="0"/>
                        </a:rPr>
                      </a:br>
                      <a:r>
                        <a:rPr lang="ru-RU" sz="2800" dirty="0">
                          <a:latin typeface="Arial Nova" panose="020B0504020202020204" pitchFamily="34" charset="0"/>
                        </a:rPr>
                        <a:t>в конце каждого раунда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780893"/>
                  </a:ext>
                </a:extLst>
              </a:tr>
            </a:tbl>
          </a:graphicData>
        </a:graphic>
      </p:graphicFrame>
      <p:pic>
        <p:nvPicPr>
          <p:cNvPr id="3" name="Рисунок 2" descr="Пользователи со сплошной заливкой">
            <a:extLst>
              <a:ext uri="{FF2B5EF4-FFF2-40B4-BE49-F238E27FC236}">
                <a16:creationId xmlns:a16="http://schemas.microsoft.com/office/drawing/2014/main" id="{9B3FB8E5-3410-E2BB-4B4B-E4A2838DA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5828" y="694031"/>
            <a:ext cx="1147171" cy="1147171"/>
          </a:xfrm>
          <a:prstGeom prst="rect">
            <a:avLst/>
          </a:prstGeom>
        </p:spPr>
      </p:pic>
      <p:pic>
        <p:nvPicPr>
          <p:cNvPr id="4" name="Рисунок 3" descr="Комментарий &quot;Не нравится&quot; со сплошной заливкой">
            <a:extLst>
              <a:ext uri="{FF2B5EF4-FFF2-40B4-BE49-F238E27FC236}">
                <a16:creationId xmlns:a16="http://schemas.microsoft.com/office/drawing/2014/main" id="{0CF859AA-D5D8-B653-7D86-8BB58B281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322288" y="1032188"/>
            <a:ext cx="1080000" cy="1080000"/>
          </a:xfrm>
          <a:prstGeom prst="rect">
            <a:avLst/>
          </a:prstGeom>
        </p:spPr>
      </p:pic>
      <p:pic>
        <p:nvPicPr>
          <p:cNvPr id="5" name="Рисунок 4" descr="Комментарий &quot;Нравится&quot; со сплошной заливкой">
            <a:extLst>
              <a:ext uri="{FF2B5EF4-FFF2-40B4-BE49-F238E27FC236}">
                <a16:creationId xmlns:a16="http://schemas.microsoft.com/office/drawing/2014/main" id="{2C72B145-083C-F5D9-8F87-23D8E0DCD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500" y="10321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BCF94-F495-224B-47F2-3F41D968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9" y="123279"/>
            <a:ext cx="12032341" cy="810532"/>
          </a:xfrm>
        </p:spPr>
        <p:txBody>
          <a:bodyPr/>
          <a:lstStyle/>
          <a:p>
            <a:pPr algn="ctr"/>
            <a:r>
              <a:rPr lang="ru-RU" dirty="0"/>
              <a:t>УЧАСТНИКИ КОММУНИКАТИВНЫХ БОЁВ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ADE7B48-1F49-74F1-B387-7E73283E3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31718"/>
              </p:ext>
            </p:extLst>
          </p:nvPr>
        </p:nvGraphicFramePr>
        <p:xfrm>
          <a:off x="261257" y="1020900"/>
          <a:ext cx="3910393" cy="5523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0393">
                  <a:extLst>
                    <a:ext uri="{9D8B030D-6E8A-4147-A177-3AD203B41FA5}">
                      <a16:colId xmlns:a16="http://schemas.microsoft.com/office/drawing/2014/main" val="1803590123"/>
                    </a:ext>
                  </a:extLst>
                </a:gridCol>
              </a:tblGrid>
              <a:tr h="72846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Nova" panose="020B0504020202020204" pitchFamily="34" charset="0"/>
                        </a:rPr>
                        <a:t>СУДЬИ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00137"/>
                  </a:ext>
                </a:extLst>
              </a:tr>
              <a:tr h="528063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Нейтральная сторона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066391"/>
                  </a:ext>
                </a:extLst>
              </a:tr>
              <a:tr h="954913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Оценивают выступления команд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54469"/>
                  </a:ext>
                </a:extLst>
              </a:tr>
              <a:tr h="138616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Задают командам вопросы в конце каждого раунда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891647"/>
                  </a:ext>
                </a:extLst>
              </a:tr>
              <a:tr h="1926069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Определяют команду-победителя и лучших спикеров </a:t>
                      </a:r>
                      <a:br>
                        <a:rPr lang="ru-RU" sz="2800" dirty="0">
                          <a:latin typeface="Arial Nova" panose="020B0504020202020204" pitchFamily="34" charset="0"/>
                        </a:rPr>
                      </a:br>
                      <a:r>
                        <a:rPr lang="ru-RU" sz="2800" dirty="0">
                          <a:latin typeface="Arial Nova" panose="020B0504020202020204" pitchFamily="34" charset="0"/>
                        </a:rPr>
                        <a:t>в каждой команде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30428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55E17B75-05F2-C6A6-1AF0-0810C0CC9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95758"/>
              </p:ext>
            </p:extLst>
          </p:nvPr>
        </p:nvGraphicFramePr>
        <p:xfrm>
          <a:off x="4454536" y="1020899"/>
          <a:ext cx="3565816" cy="552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5816">
                  <a:extLst>
                    <a:ext uri="{9D8B030D-6E8A-4147-A177-3AD203B41FA5}">
                      <a16:colId xmlns:a16="http://schemas.microsoft.com/office/drawing/2014/main" val="1803590123"/>
                    </a:ext>
                  </a:extLst>
                </a:gridCol>
              </a:tblGrid>
              <a:tr h="673660">
                <a:tc>
                  <a:txBody>
                    <a:bodyPr/>
                    <a:lstStyle/>
                    <a:p>
                      <a:pPr marL="892175" indent="0" algn="l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Nova" panose="020B0504020202020204" pitchFamily="34" charset="0"/>
                        </a:rPr>
                        <a:t>ВЕДУЩИЙ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00137"/>
                  </a:ext>
                </a:extLst>
              </a:tr>
              <a:tr h="109913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Объявляет начало боя и раундов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066391"/>
                  </a:ext>
                </a:extLst>
              </a:tr>
              <a:tr h="234016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Вправе остановить участника, если </a:t>
                      </a:r>
                      <a:br>
                        <a:rPr lang="ru-RU" sz="2800" dirty="0">
                          <a:latin typeface="Arial Nova" panose="020B0504020202020204" pitchFamily="34" charset="0"/>
                        </a:rPr>
                      </a:br>
                      <a:r>
                        <a:rPr lang="ru-RU" sz="2800" dirty="0">
                          <a:latin typeface="Arial Nova" panose="020B0504020202020204" pitchFamily="34" charset="0"/>
                        </a:rPr>
                        <a:t>его речь вышла </a:t>
                      </a:r>
                      <a:br>
                        <a:rPr lang="ru-RU" sz="2800" dirty="0">
                          <a:latin typeface="Arial Nova" panose="020B0504020202020204" pitchFamily="34" charset="0"/>
                        </a:rPr>
                      </a:br>
                      <a:r>
                        <a:rPr lang="ru-RU" sz="2800" dirty="0">
                          <a:latin typeface="Arial Nova" panose="020B0504020202020204" pitchFamily="34" charset="0"/>
                        </a:rPr>
                        <a:t>за временные рамки или </a:t>
                      </a:r>
                      <a:br>
                        <a:rPr lang="ru-RU" sz="2800" dirty="0">
                          <a:latin typeface="Arial Nova" panose="020B0504020202020204" pitchFamily="34" charset="0"/>
                        </a:rPr>
                      </a:br>
                      <a:r>
                        <a:rPr lang="ru-RU" sz="2800" dirty="0">
                          <a:latin typeface="Arial Nova" panose="020B0504020202020204" pitchFamily="34" charset="0"/>
                        </a:rPr>
                        <a:t>за пределы темы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54654"/>
                  </a:ext>
                </a:extLst>
              </a:tr>
              <a:tr h="109913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Просит судей выставить оценки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69781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D019039-233F-0D9F-C4AE-C237AB1D1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47128"/>
              </p:ext>
            </p:extLst>
          </p:nvPr>
        </p:nvGraphicFramePr>
        <p:xfrm>
          <a:off x="8207829" y="1020900"/>
          <a:ext cx="3722914" cy="5548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2914">
                  <a:extLst>
                    <a:ext uri="{9D8B030D-6E8A-4147-A177-3AD203B41FA5}">
                      <a16:colId xmlns:a16="http://schemas.microsoft.com/office/drawing/2014/main" val="1803590123"/>
                    </a:ext>
                  </a:extLst>
                </a:gridCol>
              </a:tblGrid>
              <a:tr h="10131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Nova" panose="020B0504020202020204" pitchFamily="34" charset="0"/>
                        </a:rPr>
                        <a:t>ХРАНИТЕЛЬ ВРЕМЕНИ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00137"/>
                  </a:ext>
                </a:extLst>
              </a:tr>
              <a:tr h="245164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Следит </a:t>
                      </a:r>
                      <a:br>
                        <a:rPr lang="ru-RU" sz="2800" dirty="0">
                          <a:latin typeface="Arial Nova" panose="020B0504020202020204" pitchFamily="34" charset="0"/>
                        </a:rPr>
                      </a:br>
                      <a:r>
                        <a:rPr lang="ru-RU" sz="2800" dirty="0">
                          <a:latin typeface="Arial Nova" panose="020B0504020202020204" pitchFamily="34" charset="0"/>
                        </a:rPr>
                        <a:t>за соблюдением правила: каждое выступление – </a:t>
                      </a:r>
                      <a:br>
                        <a:rPr lang="ru-RU" sz="2800" dirty="0">
                          <a:latin typeface="Arial Nova" panose="020B0504020202020204" pitchFamily="34" charset="0"/>
                        </a:rPr>
                      </a:br>
                      <a:r>
                        <a:rPr lang="ru-RU" sz="2800" dirty="0">
                          <a:latin typeface="Arial Nova" panose="020B0504020202020204" pitchFamily="34" charset="0"/>
                        </a:rPr>
                        <a:t>не более 1 минуты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066391"/>
                  </a:ext>
                </a:extLst>
              </a:tr>
              <a:tr h="2029846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Nova" panose="020B0504020202020204" pitchFamily="34" charset="0"/>
                        </a:rPr>
                        <a:t>Сообщает, если время выступления спикера или зрителя закончилось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354654"/>
                  </a:ext>
                </a:extLst>
              </a:tr>
            </a:tbl>
          </a:graphicData>
        </a:graphic>
      </p:graphicFrame>
      <p:pic>
        <p:nvPicPr>
          <p:cNvPr id="4" name="Рисунок 3" descr="Песочные часы 60% со сплошной заливкой">
            <a:extLst>
              <a:ext uri="{FF2B5EF4-FFF2-40B4-BE49-F238E27FC236}">
                <a16:creationId xmlns:a16="http://schemas.microsoft.com/office/drawing/2014/main" id="{D35F7613-DB19-3F6C-CF97-4A63F02F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7829" y="1269517"/>
            <a:ext cx="756000" cy="756000"/>
          </a:xfrm>
          <a:prstGeom prst="rect">
            <a:avLst/>
          </a:prstGeom>
        </p:spPr>
      </p:pic>
      <p:pic>
        <p:nvPicPr>
          <p:cNvPr id="5" name="Рисунок 4" descr="Весы правосудия со сплошной заливкой">
            <a:extLst>
              <a:ext uri="{FF2B5EF4-FFF2-40B4-BE49-F238E27FC236}">
                <a16:creationId xmlns:a16="http://schemas.microsoft.com/office/drawing/2014/main" id="{9EC2A04F-AD4D-7A81-C870-9F6520FD8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166" y="819136"/>
            <a:ext cx="1022104" cy="1022104"/>
          </a:xfrm>
          <a:prstGeom prst="rect">
            <a:avLst/>
          </a:prstGeom>
        </p:spPr>
      </p:pic>
      <p:pic>
        <p:nvPicPr>
          <p:cNvPr id="6" name="Рисунок 5" descr="Мегафон1 со сплошной заливкой">
            <a:extLst>
              <a:ext uri="{FF2B5EF4-FFF2-40B4-BE49-F238E27FC236}">
                <a16:creationId xmlns:a16="http://schemas.microsoft.com/office/drawing/2014/main" id="{5D467FB4-180A-154A-1EC9-770DC23CB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4536" y="869453"/>
            <a:ext cx="1022104" cy="10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2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61DFB-0FB1-35CC-A7B8-35ACBDA6D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70E24C3-2BF3-F325-F458-BE65B0553116}"/>
              </a:ext>
            </a:extLst>
          </p:cNvPr>
          <p:cNvGrpSpPr/>
          <p:nvPr/>
        </p:nvGrpSpPr>
        <p:grpSpPr>
          <a:xfrm>
            <a:off x="3442397" y="1541874"/>
            <a:ext cx="2175177" cy="600481"/>
            <a:chOff x="0" y="38686"/>
            <a:chExt cx="1501204" cy="60048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Стрелка: шеврон 14">
              <a:extLst>
                <a:ext uri="{FF2B5EF4-FFF2-40B4-BE49-F238E27FC236}">
                  <a16:creationId xmlns:a16="http://schemas.microsoft.com/office/drawing/2014/main" id="{61C01C70-6B60-70C6-A364-B291CA9BBBFE}"/>
                </a:ext>
              </a:extLst>
            </p:cNvPr>
            <p:cNvSpPr/>
            <p:nvPr/>
          </p:nvSpPr>
          <p:spPr>
            <a:xfrm>
              <a:off x="0" y="38686"/>
              <a:ext cx="1501204" cy="60048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17" name="Стрелка: шеврон 4">
              <a:extLst>
                <a:ext uri="{FF2B5EF4-FFF2-40B4-BE49-F238E27FC236}">
                  <a16:creationId xmlns:a16="http://schemas.microsoft.com/office/drawing/2014/main" id="{8E25E3A9-75C0-8F5A-921E-8F8AD06E974C}"/>
                </a:ext>
              </a:extLst>
            </p:cNvPr>
            <p:cNvSpPr txBox="1"/>
            <p:nvPr/>
          </p:nvSpPr>
          <p:spPr>
            <a:xfrm>
              <a:off x="300241" y="38686"/>
              <a:ext cx="900723" cy="6004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900" kern="1200" dirty="0">
                <a:latin typeface="Arial Nova" panose="020B05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699DBB6-8625-4EB0-52C0-9AACC873F007}"/>
              </a:ext>
            </a:extLst>
          </p:cNvPr>
          <p:cNvGrpSpPr/>
          <p:nvPr/>
        </p:nvGrpSpPr>
        <p:grpSpPr>
          <a:xfrm>
            <a:off x="5380052" y="1541874"/>
            <a:ext cx="2175177" cy="600481"/>
            <a:chOff x="0" y="38686"/>
            <a:chExt cx="1501204" cy="60048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" name="Стрелка: шеврон 18">
              <a:extLst>
                <a:ext uri="{FF2B5EF4-FFF2-40B4-BE49-F238E27FC236}">
                  <a16:creationId xmlns:a16="http://schemas.microsoft.com/office/drawing/2014/main" id="{97B7F383-5A1B-0684-D897-ABDD8A3AD582}"/>
                </a:ext>
              </a:extLst>
            </p:cNvPr>
            <p:cNvSpPr/>
            <p:nvPr/>
          </p:nvSpPr>
          <p:spPr>
            <a:xfrm>
              <a:off x="0" y="38686"/>
              <a:ext cx="1501204" cy="60048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0" name="Стрелка: шеврон 4">
              <a:extLst>
                <a:ext uri="{FF2B5EF4-FFF2-40B4-BE49-F238E27FC236}">
                  <a16:creationId xmlns:a16="http://schemas.microsoft.com/office/drawing/2014/main" id="{E28640C9-DE65-EB40-57F4-7F591B49CEB9}"/>
                </a:ext>
              </a:extLst>
            </p:cNvPr>
            <p:cNvSpPr txBox="1"/>
            <p:nvPr/>
          </p:nvSpPr>
          <p:spPr>
            <a:xfrm>
              <a:off x="300241" y="38686"/>
              <a:ext cx="900723" cy="6004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900" kern="1200" dirty="0">
                <a:latin typeface="Arial Nova" panose="020B0504020202020204" pitchFamily="34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DAD8579-367E-E1AB-7DBE-8B0BFE070E3C}"/>
              </a:ext>
            </a:extLst>
          </p:cNvPr>
          <p:cNvGrpSpPr/>
          <p:nvPr/>
        </p:nvGrpSpPr>
        <p:grpSpPr>
          <a:xfrm>
            <a:off x="7315805" y="1541874"/>
            <a:ext cx="2175177" cy="600481"/>
            <a:chOff x="0" y="38686"/>
            <a:chExt cx="1501204" cy="60048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Стрелка: шеврон 21">
              <a:extLst>
                <a:ext uri="{FF2B5EF4-FFF2-40B4-BE49-F238E27FC236}">
                  <a16:creationId xmlns:a16="http://schemas.microsoft.com/office/drawing/2014/main" id="{2F21C003-160A-875C-BDFD-8E6B5F5E28B6}"/>
                </a:ext>
              </a:extLst>
            </p:cNvPr>
            <p:cNvSpPr/>
            <p:nvPr/>
          </p:nvSpPr>
          <p:spPr>
            <a:xfrm>
              <a:off x="0" y="38686"/>
              <a:ext cx="1501204" cy="60048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23" name="Стрелка: шеврон 4">
              <a:extLst>
                <a:ext uri="{FF2B5EF4-FFF2-40B4-BE49-F238E27FC236}">
                  <a16:creationId xmlns:a16="http://schemas.microsoft.com/office/drawing/2014/main" id="{A8CC6B9E-AC23-9557-370F-F3DA1B266F4C}"/>
                </a:ext>
              </a:extLst>
            </p:cNvPr>
            <p:cNvSpPr txBox="1"/>
            <p:nvPr/>
          </p:nvSpPr>
          <p:spPr>
            <a:xfrm>
              <a:off x="300241" y="38686"/>
              <a:ext cx="900723" cy="6004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900" kern="1200" dirty="0">
                <a:latin typeface="Arial Nova" panose="020B0504020202020204" pitchFamily="34" charset="0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1C00615D-6E06-3E99-5DB1-A366D9651544}"/>
              </a:ext>
            </a:extLst>
          </p:cNvPr>
          <p:cNvGrpSpPr/>
          <p:nvPr/>
        </p:nvGrpSpPr>
        <p:grpSpPr>
          <a:xfrm>
            <a:off x="563880" y="1541874"/>
            <a:ext cx="3127675" cy="600481"/>
            <a:chOff x="0" y="38686"/>
            <a:chExt cx="1501204" cy="60048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6" name="Стрелка: шеврон 55">
              <a:extLst>
                <a:ext uri="{FF2B5EF4-FFF2-40B4-BE49-F238E27FC236}">
                  <a16:creationId xmlns:a16="http://schemas.microsoft.com/office/drawing/2014/main" id="{EF6F419D-C273-71F0-95BF-29690BBD1B64}"/>
                </a:ext>
              </a:extLst>
            </p:cNvPr>
            <p:cNvSpPr/>
            <p:nvPr/>
          </p:nvSpPr>
          <p:spPr>
            <a:xfrm>
              <a:off x="0" y="38686"/>
              <a:ext cx="1501204" cy="60048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latin typeface="Arial Nova" panose="020B0504020202020204" pitchFamily="34" charset="0"/>
              </a:endParaRPr>
            </a:p>
          </p:txBody>
        </p:sp>
        <p:sp>
          <p:nvSpPr>
            <p:cNvPr id="57" name="Стрелка: шеврон 4">
              <a:extLst>
                <a:ext uri="{FF2B5EF4-FFF2-40B4-BE49-F238E27FC236}">
                  <a16:creationId xmlns:a16="http://schemas.microsoft.com/office/drawing/2014/main" id="{7563B22B-6E59-A205-4D11-B9FBBD48EA17}"/>
                </a:ext>
              </a:extLst>
            </p:cNvPr>
            <p:cNvSpPr txBox="1"/>
            <p:nvPr/>
          </p:nvSpPr>
          <p:spPr>
            <a:xfrm>
              <a:off x="300241" y="38686"/>
              <a:ext cx="900723" cy="6004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900" kern="1200" dirty="0">
                <a:latin typeface="Arial Nova" panose="020B0504020202020204" pitchFamily="34" charset="0"/>
              </a:endParaRPr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29E55-AE91-F08D-1012-2C7E195D1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88" y="1587594"/>
            <a:ext cx="2808513" cy="6235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/>
              <a:t>ВСТУПЛЕНИЕ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71DD131A-9B0F-0EB6-4242-5EBD676F9DA7}"/>
              </a:ext>
            </a:extLst>
          </p:cNvPr>
          <p:cNvSpPr txBox="1">
            <a:spLocks/>
          </p:cNvSpPr>
          <p:nvPr/>
        </p:nvSpPr>
        <p:spPr>
          <a:xfrm>
            <a:off x="3708923" y="1610454"/>
            <a:ext cx="1785256" cy="623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>
                <a:latin typeface="Arial Nova" panose="020B0504020202020204" pitchFamily="34" charset="0"/>
              </a:rPr>
              <a:t>РАУНД 1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849E670-240A-EB7A-36F9-26780D268E59}"/>
              </a:ext>
            </a:extLst>
          </p:cNvPr>
          <p:cNvSpPr txBox="1">
            <a:spLocks/>
          </p:cNvSpPr>
          <p:nvPr/>
        </p:nvSpPr>
        <p:spPr>
          <a:xfrm>
            <a:off x="5638586" y="1611795"/>
            <a:ext cx="1785256" cy="623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>
                <a:latin typeface="Arial Nova" panose="020B0504020202020204" pitchFamily="34" charset="0"/>
              </a:rPr>
              <a:t>РАУНД 2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36F5AF0-6977-E81C-7E5D-55C1EAD34A56}"/>
              </a:ext>
            </a:extLst>
          </p:cNvPr>
          <p:cNvSpPr txBox="1">
            <a:spLocks/>
          </p:cNvSpPr>
          <p:nvPr/>
        </p:nvSpPr>
        <p:spPr>
          <a:xfrm>
            <a:off x="7619452" y="1629710"/>
            <a:ext cx="1785256" cy="5126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>
                <a:latin typeface="Arial Nova" panose="020B0504020202020204" pitchFamily="34" charset="0"/>
              </a:rPr>
              <a:t>РАУНД 3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F1F2E12-4CA4-F24C-C166-7E9BDA42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420"/>
            <a:ext cx="12192000" cy="1096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/>
              <a:t>СТРУКТУРА КОММУНИКАТИВНЫХ БОЁВ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F501DD0-E8B4-AB24-9963-53CC0E79C040}"/>
              </a:ext>
            </a:extLst>
          </p:cNvPr>
          <p:cNvSpPr txBox="1">
            <a:spLocks/>
          </p:cNvSpPr>
          <p:nvPr/>
        </p:nvSpPr>
        <p:spPr>
          <a:xfrm>
            <a:off x="468086" y="4723505"/>
            <a:ext cx="11615057" cy="1270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dirty="0">
                <a:latin typeface="Arial Nova" panose="020B0504020202020204" pitchFamily="34" charset="0"/>
              </a:rPr>
              <a:t>ВЫСТУПЛЕНИЕ КАПИТАНА В РАУНДЕ 1 – не более 3 минут</a:t>
            </a:r>
            <a:endParaRPr lang="ru-RU" sz="3200" b="1" dirty="0">
              <a:latin typeface="Arial Nova" panose="020B05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dirty="0">
                <a:latin typeface="Arial Nova" panose="020B0504020202020204" pitchFamily="34" charset="0"/>
              </a:rPr>
              <a:t>ВСЕ ДРУГИЕ ВЫСТУПЛЕНИЯ – не более 1 минуты</a:t>
            </a:r>
          </a:p>
        </p:txBody>
      </p:sp>
      <p:pic>
        <p:nvPicPr>
          <p:cNvPr id="6" name="Рисунок 5" descr="Секундомер 75% со сплошной заливкой">
            <a:extLst>
              <a:ext uri="{FF2B5EF4-FFF2-40B4-BE49-F238E27FC236}">
                <a16:creationId xmlns:a16="http://schemas.microsoft.com/office/drawing/2014/main" id="{E8BB3660-367A-1336-7D0E-FE0885C9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372" y="5377574"/>
            <a:ext cx="914400" cy="9144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63247AF-EF9D-225C-F6F7-58C85D0F6E7B}"/>
              </a:ext>
            </a:extLst>
          </p:cNvPr>
          <p:cNvSpPr txBox="1">
            <a:spLocks/>
          </p:cNvSpPr>
          <p:nvPr/>
        </p:nvSpPr>
        <p:spPr>
          <a:xfrm>
            <a:off x="0" y="2676963"/>
            <a:ext cx="12192000" cy="1988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Arial Nova" panose="020B0504020202020204" pitchFamily="34" charset="0"/>
              </a:rPr>
              <a:t>КАЖДЫЙ РАУНД включает:</a:t>
            </a:r>
            <a:br>
              <a:rPr lang="ru-RU" sz="4000" dirty="0">
                <a:latin typeface="Arial Nova" panose="020B0504020202020204" pitchFamily="34" charset="0"/>
              </a:rPr>
            </a:br>
            <a:r>
              <a:rPr lang="ru-RU" sz="4000" dirty="0">
                <a:latin typeface="Arial Nova" panose="020B0504020202020204" pitchFamily="34" charset="0"/>
              </a:rPr>
              <a:t>выступления команд,</a:t>
            </a:r>
            <a:br>
              <a:rPr lang="ru-RU" sz="4000" dirty="0">
                <a:latin typeface="Arial Nova" panose="020B0504020202020204" pitchFamily="34" charset="0"/>
              </a:rPr>
            </a:br>
            <a:r>
              <a:rPr lang="ru-RU" sz="4000" dirty="0">
                <a:latin typeface="Arial Nova" panose="020B0504020202020204" pitchFamily="34" charset="0"/>
              </a:rPr>
              <a:t>слово зрителям, слово судьям.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72AF5D-EC14-4DEA-0ED1-B61440ADB6A3}"/>
              </a:ext>
            </a:extLst>
          </p:cNvPr>
          <p:cNvGrpSpPr/>
          <p:nvPr/>
        </p:nvGrpSpPr>
        <p:grpSpPr>
          <a:xfrm>
            <a:off x="9300814" y="1541874"/>
            <a:ext cx="2222754" cy="600481"/>
            <a:chOff x="0" y="38686"/>
            <a:chExt cx="1501204" cy="60048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Стрелка: шеврон 24">
              <a:extLst>
                <a:ext uri="{FF2B5EF4-FFF2-40B4-BE49-F238E27FC236}">
                  <a16:creationId xmlns:a16="http://schemas.microsoft.com/office/drawing/2014/main" id="{FE11A553-2A90-FF70-98FD-6FB2F50CD9D9}"/>
                </a:ext>
              </a:extLst>
            </p:cNvPr>
            <p:cNvSpPr/>
            <p:nvPr/>
          </p:nvSpPr>
          <p:spPr>
            <a:xfrm>
              <a:off x="0" y="38686"/>
              <a:ext cx="1501204" cy="60048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solidFill>
                  <a:schemeClr val="tx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6" name="Стрелка: шеврон 4">
              <a:extLst>
                <a:ext uri="{FF2B5EF4-FFF2-40B4-BE49-F238E27FC236}">
                  <a16:creationId xmlns:a16="http://schemas.microsoft.com/office/drawing/2014/main" id="{70BEE33C-5638-4356-96B3-B274D8F45473}"/>
                </a:ext>
              </a:extLst>
            </p:cNvPr>
            <p:cNvSpPr txBox="1"/>
            <p:nvPr/>
          </p:nvSpPr>
          <p:spPr>
            <a:xfrm>
              <a:off x="300241" y="38686"/>
              <a:ext cx="900723" cy="60048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0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900" kern="1200" dirty="0">
                <a:solidFill>
                  <a:schemeClr val="tx1"/>
                </a:solidFill>
                <a:latin typeface="Arial Nova" panose="020B0504020202020204" pitchFamily="34" charset="0"/>
              </a:endParaRPr>
            </a:p>
          </p:txBody>
        </p:sp>
      </p:grp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02BF517-7691-92C9-775A-D209FAFBCD64}"/>
              </a:ext>
            </a:extLst>
          </p:cNvPr>
          <p:cNvSpPr txBox="1">
            <a:spLocks/>
          </p:cNvSpPr>
          <p:nvPr/>
        </p:nvSpPr>
        <p:spPr>
          <a:xfrm>
            <a:off x="9073316" y="1581294"/>
            <a:ext cx="2808513" cy="60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latin typeface="Arial Nova" panose="020B0504020202020204" pitchFamily="34" charset="0"/>
              </a:rPr>
              <a:t>ИТОГИ</a:t>
            </a:r>
          </a:p>
        </p:txBody>
      </p:sp>
    </p:spTree>
    <p:extLst>
      <p:ext uri="{BB962C8B-B14F-4D97-AF65-F5344CB8AC3E}">
        <p14:creationId xmlns:p14="http://schemas.microsoft.com/office/powerpoint/2010/main" val="260155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226B55-2438-0920-7E34-EE48C9580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99485"/>
              </p:ext>
            </p:extLst>
          </p:nvPr>
        </p:nvGraphicFramePr>
        <p:xfrm>
          <a:off x="1218192" y="48768"/>
          <a:ext cx="10745208" cy="676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637">
                  <a:extLst>
                    <a:ext uri="{9D8B030D-6E8A-4147-A177-3AD203B41FA5}">
                      <a16:colId xmlns:a16="http://schemas.microsoft.com/office/drawing/2014/main" val="404650811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37840110"/>
                    </a:ext>
                  </a:extLst>
                </a:gridCol>
                <a:gridCol w="3984171">
                  <a:extLst>
                    <a:ext uri="{9D8B030D-6E8A-4147-A177-3AD203B41FA5}">
                      <a16:colId xmlns:a16="http://schemas.microsoft.com/office/drawing/2014/main" val="33779081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СПИКЕР 1 НАЧИНАЕТ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3782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СПИКЕР 1 НАЧИНАЕТ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8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СПИКЕР 2 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185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ВОПРОС СПИКЕРУ 2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64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200" b="1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СПИКЕР 2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97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ВОПРОС СПИКЕРУ 2 </a:t>
                      </a:r>
                      <a:r>
                        <a:rPr lang="ru-RU" sz="2200" b="1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2242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СПИКЕР 3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ВОПРОС СПИКЕРУ 3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0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СПИКЕР 3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4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ВОПРОС СПИКЕРУ 3  </a:t>
                      </a:r>
                      <a:r>
                        <a:rPr lang="ru-RU" sz="2200" b="1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196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СПИКЕР 4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ВОПРОС СПИКЕРУ 4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95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СПИКЕР 4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5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ВОПРОС СПИКЕРУ 4 </a:t>
                      </a:r>
                      <a:r>
                        <a:rPr lang="ru-RU" sz="2200" b="1" dirty="0">
                          <a:latin typeface="Arial Nova" panose="020B05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3063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СПИКЕР 5 ЗАВЕРШАЕТ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85684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Arial Nova" panose="020B0504020202020204" pitchFamily="34" charset="0"/>
                        </a:rPr>
                        <a:t>СПИКЕР 5 ЗАВЕРШАЕТ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0977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ova" panose="020B0504020202020204" pitchFamily="34" charset="0"/>
                        </a:rPr>
                        <a:t>ВОПРОСЫ ОТ ЗРИТЕЛЕЙ ИЛИ ВЫСТУПЛЕНИЯ В ПОДДЕРЖКУ КОМАНД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14072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ova" panose="020B0504020202020204" pitchFamily="34" charset="0"/>
                        </a:rPr>
                        <a:t>ВОПРОСЫ СУДЕЙ КОМАНДАМ. ОЦЕНКИ СУДЕЙ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955012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AAC0B3-CDAB-D236-EAEC-35DCDCE06D99}"/>
              </a:ext>
            </a:extLst>
          </p:cNvPr>
          <p:cNvSpPr txBox="1">
            <a:spLocks/>
          </p:cNvSpPr>
          <p:nvPr/>
        </p:nvSpPr>
        <p:spPr>
          <a:xfrm rot="16200000">
            <a:off x="-2085885" y="3116841"/>
            <a:ext cx="5693753" cy="9144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 Nova" panose="020B0504020202020204" pitchFamily="34" charset="0"/>
              </a:rPr>
              <a:t>СТРУКТУРА РАУНДА</a:t>
            </a:r>
          </a:p>
        </p:txBody>
      </p:sp>
      <p:pic>
        <p:nvPicPr>
          <p:cNvPr id="5" name="Рисунок 4" descr="Гоночный флаг со сплошной заливкой">
            <a:extLst>
              <a:ext uri="{FF2B5EF4-FFF2-40B4-BE49-F238E27FC236}">
                <a16:creationId xmlns:a16="http://schemas.microsoft.com/office/drawing/2014/main" id="{FECB937B-0F3D-C1E2-411F-404BD185A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973" y="-20118"/>
            <a:ext cx="914400" cy="914400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4A2F4C4C-47A3-017B-2A67-EA117CC48F7E}"/>
              </a:ext>
            </a:extLst>
          </p:cNvPr>
          <p:cNvSpPr/>
          <p:nvPr/>
        </p:nvSpPr>
        <p:spPr>
          <a:xfrm>
            <a:off x="5219777" y="520338"/>
            <a:ext cx="2403814" cy="4815840"/>
          </a:xfrm>
          <a:prstGeom prst="wedgeRoundRectCallout">
            <a:avLst>
              <a:gd name="adj1" fmla="val 37129"/>
              <a:gd name="adj2" fmla="val 479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latin typeface="Arial Nova" panose="020B0504020202020204" pitchFamily="34" charset="0"/>
              </a:rPr>
              <a:t>Каждый </a:t>
            </a:r>
            <a:br>
              <a:rPr lang="ru-RU" sz="2600" dirty="0">
                <a:latin typeface="Arial Nova" panose="020B0504020202020204" pitchFamily="34" charset="0"/>
              </a:rPr>
            </a:br>
            <a:r>
              <a:rPr lang="ru-RU" sz="2600" dirty="0">
                <a:latin typeface="Arial Nova" panose="020B0504020202020204" pitchFamily="34" charset="0"/>
              </a:rPr>
              <a:t>из спикеров </a:t>
            </a:r>
            <a:br>
              <a:rPr lang="ru-RU" sz="2600" dirty="0">
                <a:latin typeface="Arial Nova" panose="020B0504020202020204" pitchFamily="34" charset="0"/>
              </a:rPr>
            </a:br>
            <a:r>
              <a:rPr lang="ru-RU" sz="2600" dirty="0">
                <a:latin typeface="Arial Nova" panose="020B0504020202020204" pitchFamily="34" charset="0"/>
              </a:rPr>
              <a:t>2, 3 и 4 </a:t>
            </a:r>
            <a:r>
              <a:rPr lang="ru-RU" sz="2600" b="1" dirty="0">
                <a:latin typeface="Arial Nova" panose="020B0504020202020204" pitchFamily="34" charset="0"/>
              </a:rPr>
              <a:t>выступает </a:t>
            </a:r>
            <a:br>
              <a:rPr lang="ru-RU" sz="2600" dirty="0">
                <a:latin typeface="Arial Nova" panose="020B0504020202020204" pitchFamily="34" charset="0"/>
              </a:rPr>
            </a:br>
            <a:r>
              <a:rPr lang="ru-RU" sz="2600" dirty="0">
                <a:latin typeface="Arial Nova" panose="020B0504020202020204" pitchFamily="34" charset="0"/>
              </a:rPr>
              <a:t>со своим аргументом, </a:t>
            </a:r>
            <a:br>
              <a:rPr lang="ru-RU" sz="2600" dirty="0">
                <a:latin typeface="Arial Nova" panose="020B0504020202020204" pitchFamily="34" charset="0"/>
              </a:rPr>
            </a:br>
            <a:r>
              <a:rPr lang="ru-RU" sz="2600" dirty="0">
                <a:latin typeface="Arial Nova" panose="020B0504020202020204" pitchFamily="34" charset="0"/>
              </a:rPr>
              <a:t>а затем </a:t>
            </a:r>
            <a:r>
              <a:rPr lang="ru-RU" sz="2600" b="1" dirty="0">
                <a:latin typeface="Arial Nova" panose="020B0504020202020204" pitchFamily="34" charset="0"/>
              </a:rPr>
              <a:t>отвечает </a:t>
            </a:r>
            <a:br>
              <a:rPr lang="ru-RU" sz="2600" dirty="0">
                <a:latin typeface="Arial Nova" panose="020B0504020202020204" pitchFamily="34" charset="0"/>
              </a:rPr>
            </a:br>
            <a:r>
              <a:rPr lang="ru-RU" sz="2600" dirty="0">
                <a:latin typeface="Arial Nova" panose="020B0504020202020204" pitchFamily="34" charset="0"/>
              </a:rPr>
              <a:t>на вопрос другой команды!</a:t>
            </a:r>
          </a:p>
        </p:txBody>
      </p:sp>
    </p:spTree>
    <p:extLst>
      <p:ext uri="{BB962C8B-B14F-4D97-AF65-F5344CB8AC3E}">
        <p14:creationId xmlns:p14="http://schemas.microsoft.com/office/powerpoint/2010/main" val="2185365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840</Words>
  <Application>Microsoft Office PowerPoint</Application>
  <PresentationFormat>Широкоэкранный</PresentationFormat>
  <Paragraphs>173</Paragraphs>
  <Slides>31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Arial Nova</vt:lpstr>
      <vt:lpstr>Тема Office</vt:lpstr>
      <vt:lpstr>Уважаемые учителя!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КОММУНИКАТИВНЫХ БОЁВ</vt:lpstr>
      <vt:lpstr>УЧАСТНИКИ КОММУНИКАТИВНЫХ БОЁВ</vt:lpstr>
      <vt:lpstr>СТРУКТУРА КОММУНИКАТИВНЫХ БОЁВ</vt:lpstr>
      <vt:lpstr>Презентация PowerPoint</vt:lpstr>
      <vt:lpstr>ФПЦ мешают достижению образовательных результатов</vt:lpstr>
      <vt:lpstr>Презентация PowerPoint</vt:lpstr>
      <vt:lpstr>Презентация PowerPoint</vt:lpstr>
      <vt:lpstr>Презентация PowerPoint</vt:lpstr>
      <vt:lpstr>ОЦЕНИВАНИЕ</vt:lpstr>
      <vt:lpstr>ОЦЕНИВАНИЕ</vt:lpstr>
      <vt:lpstr>ОЦЕНИВАНИЕ</vt:lpstr>
      <vt:lpstr>Презентация PowerPoint</vt:lpstr>
      <vt:lpstr>Презентация PowerPoint</vt:lpstr>
      <vt:lpstr>ФПЦ мешают достижению ПРЕДМЕТНЫХ результатов</vt:lpstr>
      <vt:lpstr>ФПЦ мешают достижению ПРЕДМЕТНЫХ результатов</vt:lpstr>
      <vt:lpstr>ФПЦ мешают достижению ПРЕДМЕТНЫХ результатов</vt:lpstr>
      <vt:lpstr>Презентация PowerPoint</vt:lpstr>
      <vt:lpstr>ФПЦ мешают достижению МЕТАПРЕДМЕТНЫХ результатов</vt:lpstr>
      <vt:lpstr>ФПЦ мешают достижению МЕТАПРЕДМЕТНЫХ результатов</vt:lpstr>
      <vt:lpstr>ФПЦ мешают достижению МЕТАПРЕДМЕТНЫХ результатов</vt:lpstr>
      <vt:lpstr>Презентация PowerPoint</vt:lpstr>
      <vt:lpstr>ФПЦ мешают достижению ЛИЧНОСТНЫХ результатов</vt:lpstr>
      <vt:lpstr>ФПЦ мешают достижению ЛИЧНОСТНЫХ результатов</vt:lpstr>
      <vt:lpstr>ФПЦ мешают достижению ЛИЧНОСТНЫХ результатов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Стонт</dc:creator>
  <cp:lastModifiedBy>Елена Стонт</cp:lastModifiedBy>
  <cp:revision>51</cp:revision>
  <dcterms:created xsi:type="dcterms:W3CDTF">2025-04-06T07:00:27Z</dcterms:created>
  <dcterms:modified xsi:type="dcterms:W3CDTF">2025-06-15T05:58:25Z</dcterms:modified>
</cp:coreProperties>
</file>