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63" r:id="rId4"/>
    <p:sldId id="26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321" r:id="rId13"/>
    <p:sldId id="322" r:id="rId14"/>
    <p:sldId id="280" r:id="rId15"/>
    <p:sldId id="296" r:id="rId16"/>
    <p:sldId id="297" r:id="rId17"/>
    <p:sldId id="298" r:id="rId18"/>
    <p:sldId id="299" r:id="rId19"/>
    <p:sldId id="300" r:id="rId20"/>
    <p:sldId id="301" r:id="rId21"/>
    <p:sldId id="335" r:id="rId22"/>
    <p:sldId id="285" r:id="rId23"/>
    <p:sldId id="308" r:id="rId24"/>
    <p:sldId id="315" r:id="rId25"/>
    <p:sldId id="317" r:id="rId26"/>
    <p:sldId id="318" r:id="rId27"/>
    <p:sldId id="319" r:id="rId28"/>
    <p:sldId id="336" r:id="rId29"/>
    <p:sldId id="265" r:id="rId30"/>
    <p:sldId id="337" r:id="rId31"/>
    <p:sldId id="310" r:id="rId32"/>
    <p:sldId id="324" r:id="rId33"/>
    <p:sldId id="309" r:id="rId34"/>
    <p:sldId id="326" r:id="rId35"/>
    <p:sldId id="327" r:id="rId36"/>
    <p:sldId id="328" r:id="rId37"/>
    <p:sldId id="329" r:id="rId38"/>
    <p:sldId id="330" r:id="rId39"/>
    <p:sldId id="331" r:id="rId40"/>
    <p:sldId id="332" r:id="rId41"/>
    <p:sldId id="333" r:id="rId42"/>
    <p:sldId id="338" r:id="rId43"/>
    <p:sldId id="334" r:id="rId44"/>
  </p:sldIdLst>
  <p:sldSz cx="12192000" cy="6858000"/>
  <p:notesSz cx="6858000" cy="9144000"/>
  <p:embeddedFontLst>
    <p:embeddedFont>
      <p:font typeface="Arial Nova" panose="020B0504020202020204" pitchFamily="34" charset="0"/>
      <p:regular r:id="rId46"/>
      <p:bold r:id="rId47"/>
      <p:italic r:id="rId48"/>
      <p:boldItalic r:id="rId4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  <a:srgbClr val="FFFF99"/>
    <a:srgbClr val="D9F2D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8" autoAdjust="0"/>
    <p:restoredTop sz="94660"/>
  </p:normalViewPr>
  <p:slideViewPr>
    <p:cSldViewPr snapToGrid="0">
      <p:cViewPr varScale="1">
        <p:scale>
          <a:sx n="70" d="100"/>
          <a:sy n="70" d="100"/>
        </p:scale>
        <p:origin x="100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 Nova" panose="020B05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 Nova" panose="020B0504020202020204" pitchFamily="34" charset="0"/>
              </a:defRPr>
            </a:lvl1pPr>
          </a:lstStyle>
          <a:p>
            <a:fld id="{286607D2-0AA8-4337-A938-B77AE6D2385D}" type="datetimeFigureOut">
              <a:rPr lang="ru-RU" smtClean="0"/>
              <a:pPr/>
              <a:t>14.06.2025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 Nova" panose="020B05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 Nova" panose="020B0504020202020204" pitchFamily="34" charset="0"/>
              </a:defRPr>
            </a:lvl1pPr>
          </a:lstStyle>
          <a:p>
            <a:fld id="{229886D6-F5EB-4D29-8E68-AF705D14AEF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6701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 Nova" panose="020B05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 Nova" panose="020B05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 Nova" panose="020B05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 Nova" panose="020B05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 Nova" panose="020B05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4988F8-7D7A-BA1B-7A62-B11B88CCF3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4A3FAFED-637F-CF9B-D95C-0C96B96322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E9357055-4623-0E95-A78B-7C0A08D1C3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C5943C4-EC6C-60C5-AFBA-1E8AED8017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886D6-F5EB-4D29-8E68-AF705D14AEF6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29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3AB997-CFE4-A0C2-4D40-97644BD3E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7ACA04E-E84C-7233-181B-52C6BA100C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EB2BB08-0E4C-CC82-E6FD-7E6A350D38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AACE0B-CF8D-2953-170D-CFD4B06B4D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9886D6-F5EB-4D29-8E68-AF705D14AE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820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8D3F8E-023D-FAA1-3D70-F831694551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08D6109-4333-57CF-100E-AFA5F0AED6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DE0D185-6986-5287-D19E-9741798C67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BC6F685-8F76-F404-2D8E-078EB436C9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9886D6-F5EB-4D29-8E68-AF705D14AE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33550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3B47D2-A14D-EA46-F440-92734D78B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E4028AC0-6351-5149-F703-556089D2C1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0864482-DCD4-779D-3DA8-F3FE1E9DC1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752692B-9DA9-7406-23A5-3765D31D8F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9886D6-F5EB-4D29-8E68-AF705D14AE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91823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65348-0F29-81B2-75F0-C70450DBD3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3ECD9CC-E5F1-8116-D513-8C90936CF5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DDE1DCCA-A700-AFDD-46B6-84EEDAE347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7E97F60-2AD9-A910-2327-6B15D15902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9886D6-F5EB-4D29-8E68-AF705D14AE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8191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886D6-F5EB-4D29-8E68-AF705D14AEF6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693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B78727-204B-F7E2-AF1C-46E4ED7023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1CB7C88B-AE57-435A-745C-BE00E9C482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E969DD2E-BD76-9651-95AB-635CF98492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745AC1B-AFA5-9975-F7FA-1BDD83BEBA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886D6-F5EB-4D29-8E68-AF705D14AEF6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660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DEA13C-93C0-44FD-6218-CF19FE2A41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C9C18E2-6927-EBED-CF6A-ED3717C370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78E3C42-C75F-8BA5-A98B-CDA78E829F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ABB223E-40F8-A753-A3DF-5714621DB6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886D6-F5EB-4D29-8E68-AF705D14AEF6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6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CB095D-10EC-C263-0236-AD954F6869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027B51EE-F9EE-1B9E-B642-2DD21294CD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C24D7E1-867C-E2D5-61C6-712CCA44FC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C727302-4109-5F6D-ABC6-E283004278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886D6-F5EB-4D29-8E68-AF705D14AEF6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038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F8A82A-C3C2-C4AB-6E52-9DB3BF8506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B171635C-9014-10E5-4FC7-30ADB69371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1389E53-C38A-FED8-79C1-E71BDE3F1F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AC473CE-CFA3-F4E0-B0D0-743533E655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886D6-F5EB-4D29-8E68-AF705D14AEF6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343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15D589-DD7E-AD75-E3C3-15AA5F06A7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53B18DF-F1D2-50DC-580F-A0388A5F32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8155860-019A-E8A4-413B-4623D49D3E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195C17C-33E7-CF25-DEC2-2EBF63A519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886D6-F5EB-4D29-8E68-AF705D14AEF6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648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96C64-DC99-A1B0-D545-394D18D10F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211D555-0E6E-3067-1776-952FFB02AF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D317417A-BBC8-D897-49C7-3BE3377B21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80C1199-228C-DE24-330C-99739F9F3D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886D6-F5EB-4D29-8E68-AF705D14AEF6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053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7DCA65-1EC3-92C1-E8B3-30758232B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A59B611-1C80-70C9-652D-79E9CFD152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2EDFFAA1-FAAA-4BE7-F6A8-1253861542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C44BD30-2154-F884-CB1F-B9126AE6F2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886D6-F5EB-4D29-8E68-AF705D14AEF6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332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715C30-A63E-89B2-867E-4C4666D554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9D107B6-D33F-166A-A68A-3291F9C3A9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4308AA-6393-99A8-196D-5CB3C1343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E0B3E-9645-4035-821D-2781495455A6}" type="datetimeFigureOut">
              <a:rPr lang="ru-RU" smtClean="0"/>
              <a:t>14.06.2025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D029B0-20DF-F9F3-1837-1CED08668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347077-9DFE-5BB4-DEB8-154BAD92A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A885-B3D9-444D-B4F4-CA01AF3A0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382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67C21B-2AE4-0A9A-93E2-C4974F028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9416664-D5B9-E24C-1391-95F6A696B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F36A71-C2F8-2CC2-E52C-1F22322F4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E0B3E-9645-4035-821D-2781495455A6}" type="datetimeFigureOut">
              <a:rPr lang="ru-RU" smtClean="0"/>
              <a:t>14.06.2025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AD6F55-B1F3-5F59-69E6-6696C65EF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9E647A-C570-3E51-3DF5-61D7D5931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A885-B3D9-444D-B4F4-CA01AF3A0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266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5289B5E-5371-B846-C68C-74887115AF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3F9286-85BD-1913-8F2E-4D395121BD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61CC49-8434-FC4F-2761-AF778EE76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E0B3E-9645-4035-821D-2781495455A6}" type="datetimeFigureOut">
              <a:rPr lang="ru-RU" smtClean="0"/>
              <a:t>14.06.2025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DB6E6C-30E1-7E2D-44B8-625AC8B24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BEE56B-E53F-51A6-15B4-0A9714626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A885-B3D9-444D-B4F4-CA01AF3A0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370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CA2046-100B-337F-63C6-C1F604FF2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8AAF93-1C27-7E9E-F761-597F6AD18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19F0A9-1A6C-64DC-F844-DE0E97687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E0B3E-9645-4035-821D-2781495455A6}" type="datetimeFigureOut">
              <a:rPr lang="ru-RU" smtClean="0"/>
              <a:t>14.06.2025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5FBD36-A955-5EE6-DD26-C93006435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8727BD-5FFD-183B-1A29-F29340899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A885-B3D9-444D-B4F4-CA01AF3A0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578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F57D0B-5E70-48EE-F013-305E18D23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092DD1-BC82-FBA6-9671-F82611C4FF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F3A0EE-8A3B-75D6-31B3-2FA72BEE5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E0B3E-9645-4035-821D-2781495455A6}" type="datetimeFigureOut">
              <a:rPr lang="ru-RU" smtClean="0"/>
              <a:t>14.06.2025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84003F-FB2B-B4F2-F3F8-6108C7C38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39E789-DBB8-8D70-D48C-8654F8561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A885-B3D9-444D-B4F4-CA01AF3A0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843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A8FAAF-ACA1-9A83-B0F3-8B780A7F7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0ED954-9024-B7D6-FFC8-4E039BACA7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9D97BDB-97E4-6D91-C270-0B5BE42C6D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D7D5DC-D69C-3EF8-E02E-1D733AFC2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E0B3E-9645-4035-821D-2781495455A6}" type="datetimeFigureOut">
              <a:rPr lang="ru-RU" smtClean="0"/>
              <a:t>14.06.2025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BAF9ED-2135-665F-C237-AFBA491A8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3DDB39-482D-9A82-2CF9-4D3644EF6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A885-B3D9-444D-B4F4-CA01AF3A0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110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3F807C-B248-3A53-4751-9DBE01354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9D24F4-D295-07C3-050C-A46C9C6F4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6319D03-8596-0E67-DC7C-624ED26D34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890EE26-C008-920F-73A9-37B7AC643C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DCED84B-19AC-269B-5237-37FD00EAEA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B770C4B-3D71-5BA5-F1B3-18F44F833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E0B3E-9645-4035-821D-2781495455A6}" type="datetimeFigureOut">
              <a:rPr lang="ru-RU" smtClean="0"/>
              <a:t>14.06.2025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A57E74B-E2F1-0D3D-0834-F26C8C449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8ABC91F-639F-21A4-CA43-DB3AE9108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A885-B3D9-444D-B4F4-CA01AF3A0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692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CEEE8C-106C-79AF-2000-2989051EE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E2B58C3-CD02-3DE6-F8DE-36EAED24A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E0B3E-9645-4035-821D-2781495455A6}" type="datetimeFigureOut">
              <a:rPr lang="ru-RU" smtClean="0"/>
              <a:t>14.06.2025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C13018A-0AB2-A9B6-0BDC-A405B1614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D1DDD1B-D9D9-2E5E-DC90-DCDAA5E37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A885-B3D9-444D-B4F4-CA01AF3A0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91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FC41501-2058-5516-7B42-9064450A2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E0B3E-9645-4035-821D-2781495455A6}" type="datetimeFigureOut">
              <a:rPr lang="ru-RU" smtClean="0"/>
              <a:t>14.06.2025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C8CA763-4F4F-0B23-6704-4B80E11A3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92BFD97-CE1E-2CB3-4EF0-2A484CE1D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A885-B3D9-444D-B4F4-CA01AF3A0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212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89CA91-57E9-5BB7-D590-03360E706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9A5E61-7C86-8F01-DA9C-D903279BE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BC1F3D7-5FA3-C519-0296-E8A075FD83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391759-0263-A113-9BE7-4D28BF3DE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E0B3E-9645-4035-821D-2781495455A6}" type="datetimeFigureOut">
              <a:rPr lang="ru-RU" smtClean="0"/>
              <a:t>14.06.2025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ED0FB4-E066-15E2-EE11-49C1CA88C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D72600-B12A-B2F6-F19F-0D92EB2DB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A885-B3D9-444D-B4F4-CA01AF3A0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497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07D474-07DC-FA8A-12D2-D7303043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59EB14E-723D-E45C-2A9D-D716540307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246909-CB79-C767-6D5D-A6881F96CF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EE30272-610A-A5C2-C3A8-0AC896076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E0B3E-9645-4035-821D-2781495455A6}" type="datetimeFigureOut">
              <a:rPr lang="ru-RU" smtClean="0"/>
              <a:t>14.06.2025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7D1ECC2-D33F-26BF-73DE-A58E64C5C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031CC4-FED9-4801-48D0-FEB41B55C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A885-B3D9-444D-B4F4-CA01AF3A0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027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7A5D6F-F0CE-AD8D-4A99-DE379797E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D2CC1C-E164-47CD-59D7-94A310FDC6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E68031-8C4D-464B-353E-03D68E7462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Arial Nova" panose="020B0504020202020204" pitchFamily="34" charset="0"/>
              </a:defRPr>
            </a:lvl1pPr>
          </a:lstStyle>
          <a:p>
            <a:fld id="{9DDE0B3E-9645-4035-821D-2781495455A6}" type="datetimeFigureOut">
              <a:rPr lang="ru-RU" smtClean="0"/>
              <a:pPr/>
              <a:t>14.06.2025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D942FE-8499-E26D-8378-47400D0D5D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Arial Nova" panose="020B05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C974E6-5EBC-A818-DCAA-757B439390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Arial Nova" panose="020B0504020202020204" pitchFamily="34" charset="0"/>
              </a:defRPr>
            </a:lvl1pPr>
          </a:lstStyle>
          <a:p>
            <a:fld id="{3DA7A885-B3D9-444D-B4F4-CA01AF3A034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0332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 Nova" panose="020B05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sv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tmp"/><Relationship Id="rId7" Type="http://schemas.openxmlformats.org/officeDocument/2006/relationships/image" Target="../media/image16.svg"/><Relationship Id="rId2" Type="http://schemas.openxmlformats.org/officeDocument/2006/relationships/hyperlink" Target="https://oge.fipi.ru/bank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22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2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97E11-F966-2829-9BD3-21BD926F6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361814"/>
            <a:ext cx="9144000" cy="1048000"/>
          </a:xfrm>
        </p:spPr>
        <p:txBody>
          <a:bodyPr>
            <a:normAutofit fontScale="90000"/>
          </a:bodyPr>
          <a:lstStyle/>
          <a:p>
            <a:r>
              <a:rPr lang="ru-RU" dirty="0"/>
              <a:t>задание 6 с параметром А</a:t>
            </a:r>
            <a:endParaRPr lang="ru-RU" dirty="0">
              <a:effectLst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C967923-FE95-437A-0CAA-4D04DAA026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56857" y="2580794"/>
            <a:ext cx="5682343" cy="1655762"/>
          </a:xfrm>
        </p:spPr>
        <p:txBody>
          <a:bodyPr>
            <a:normAutofit fontScale="92500"/>
          </a:bodyPr>
          <a:lstStyle/>
          <a:p>
            <a:pPr algn="l"/>
            <a:r>
              <a:rPr lang="ru-RU" sz="5400" dirty="0"/>
              <a:t>Подготовка</a:t>
            </a:r>
            <a:r>
              <a:rPr lang="ru-RU" sz="4400" dirty="0"/>
              <a:t> </a:t>
            </a:r>
            <a:r>
              <a:rPr lang="ru-RU" sz="5400" dirty="0"/>
              <a:t>к</a:t>
            </a:r>
            <a:r>
              <a:rPr lang="ru-RU" sz="4400" dirty="0"/>
              <a:t> </a:t>
            </a:r>
            <a:r>
              <a:rPr lang="ru-RU" sz="5400" dirty="0"/>
              <a:t>ОГЭ </a:t>
            </a:r>
            <a:br>
              <a:rPr lang="ru-RU" sz="5400" dirty="0"/>
            </a:br>
            <a:r>
              <a:rPr lang="ru-RU" sz="5400" dirty="0"/>
              <a:t>по</a:t>
            </a:r>
            <a:r>
              <a:rPr lang="ru-RU" sz="6600" dirty="0"/>
              <a:t> </a:t>
            </a:r>
            <a:r>
              <a:rPr lang="ru-RU" sz="5400" dirty="0"/>
              <a:t>информатике: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2F0A2F-32BF-C33E-AD51-7B316E275690}"/>
              </a:ext>
            </a:extLst>
          </p:cNvPr>
          <p:cNvSpPr txBox="1"/>
          <p:nvPr/>
        </p:nvSpPr>
        <p:spPr>
          <a:xfrm>
            <a:off x="4068393" y="232005"/>
            <a:ext cx="70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ru-RU" altLang="ru-RU" sz="2400" b="0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Укажите наибольшее целое значение параметра А</a:t>
            </a:r>
            <a:endParaRPr lang="ru-RU" sz="2400" i="1" dirty="0">
              <a:latin typeface="Arial Nova" panose="020B05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E0C95F-59BA-9FEA-9F0D-3CBBB7D74E80}"/>
              </a:ext>
            </a:extLst>
          </p:cNvPr>
          <p:cNvSpPr txBox="1"/>
          <p:nvPr/>
        </p:nvSpPr>
        <p:spPr>
          <a:xfrm>
            <a:off x="2791188" y="1305199"/>
            <a:ext cx="7054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ru-RU" altLang="ru-RU" sz="2400" b="0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Укажите количество целых значений параметра А</a:t>
            </a:r>
            <a:endParaRPr lang="ru-RU" sz="2400" i="1" dirty="0">
              <a:latin typeface="Arial Nova" panose="020B05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EC51D1-8E3C-2A0E-D19F-A21CDAC5B661}"/>
              </a:ext>
            </a:extLst>
          </p:cNvPr>
          <p:cNvSpPr txBox="1"/>
          <p:nvPr/>
        </p:nvSpPr>
        <p:spPr>
          <a:xfrm>
            <a:off x="4068393" y="944187"/>
            <a:ext cx="69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ru-RU" altLang="ru-RU" sz="2400" b="0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Укажите наименьшее целое значение параметра А</a:t>
            </a:r>
            <a:endParaRPr lang="ru-RU" sz="2400" i="1" dirty="0">
              <a:latin typeface="Arial Nova" panose="020B0504020202020204" pitchFamily="34" charset="0"/>
            </a:endParaRPr>
          </a:p>
        </p:txBody>
      </p:sp>
      <p:pic>
        <p:nvPicPr>
          <p:cNvPr id="14" name="Рисунок 13" descr="В пути (пчела)">
            <a:extLst>
              <a:ext uri="{FF2B5EF4-FFF2-40B4-BE49-F238E27FC236}">
                <a16:creationId xmlns:a16="http://schemas.microsoft.com/office/drawing/2014/main" id="{DCF86471-94FA-44DB-852E-281D73F9F2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883" y="2795884"/>
            <a:ext cx="1800000" cy="180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F3CDFD-649C-4A00-8C8A-7B6A5D914932}"/>
              </a:ext>
            </a:extLst>
          </p:cNvPr>
          <p:cNvSpPr txBox="1"/>
          <p:nvPr/>
        </p:nvSpPr>
        <p:spPr>
          <a:xfrm>
            <a:off x="2791188" y="588096"/>
            <a:ext cx="54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ru-RU" altLang="ru-RU" sz="2400" b="0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Укажите целое значение параметра А</a:t>
            </a:r>
            <a:endParaRPr lang="ru-RU" sz="2400" i="1" dirty="0">
              <a:latin typeface="Arial Nova" panose="020B0504020202020204" pitchFamily="34" charset="0"/>
            </a:endParaRPr>
          </a:p>
        </p:txBody>
      </p:sp>
      <p:pic>
        <p:nvPicPr>
          <p:cNvPr id="13" name="Рисунок 12" descr="Скучно (пчела)">
            <a:extLst>
              <a:ext uri="{FF2B5EF4-FFF2-40B4-BE49-F238E27FC236}">
                <a16:creationId xmlns:a16="http://schemas.microsoft.com/office/drawing/2014/main" id="{938D2732-4A06-7364-9599-8AC99AC20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62" y="81932"/>
            <a:ext cx="1959722" cy="195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001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FC0CE0-DA5B-C702-A7ED-3F76A70EA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BD4F4D-971D-07EF-82C7-718DCE92E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2" y="0"/>
            <a:ext cx="12186558" cy="87085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5400" dirty="0">
                <a:latin typeface="Arial" panose="020B0604020202020204" pitchFamily="34" charset="0"/>
                <a:cs typeface="Arial" panose="020B0604020202020204" pitchFamily="34" charset="0"/>
              </a:rPr>
              <a:t>ВСПОМНИМ ВСЁ!</a:t>
            </a:r>
          </a:p>
        </p:txBody>
      </p:sp>
      <p:pic>
        <p:nvPicPr>
          <p:cNvPr id="4" name="Рисунок 3" descr="Пристыженная пчела">
            <a:extLst>
              <a:ext uri="{FF2B5EF4-FFF2-40B4-BE49-F238E27FC236}">
                <a16:creationId xmlns:a16="http://schemas.microsoft.com/office/drawing/2014/main" id="{4AB569D6-0D3B-C795-D847-AA57B52C8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47"/>
          <a:stretch>
            <a:fillRect/>
          </a:stretch>
        </p:blipFill>
        <p:spPr>
          <a:xfrm>
            <a:off x="10670850" y="5023797"/>
            <a:ext cx="703879" cy="1512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C2DD08B-E06E-3CFE-9E7A-C70505F8BD32}"/>
              </a:ext>
            </a:extLst>
          </p:cNvPr>
          <p:cNvSpPr/>
          <p:nvPr/>
        </p:nvSpPr>
        <p:spPr>
          <a:xfrm>
            <a:off x="3184780" y="3265714"/>
            <a:ext cx="6416419" cy="267788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805FB3-2A17-7832-676C-639EE89779BD}"/>
              </a:ext>
            </a:extLst>
          </p:cNvPr>
          <p:cNvSpPr txBox="1"/>
          <p:nvPr/>
        </p:nvSpPr>
        <p:spPr>
          <a:xfrm>
            <a:off x="3184781" y="1139262"/>
            <a:ext cx="703217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 =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int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(input())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 =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int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(input())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A =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int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(input())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if (s &gt; A) or (t &gt; 12):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    print("YES")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else: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    print("NO")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E3A7B5A-7D7A-341D-227D-2C232B9C791B}"/>
              </a:ext>
            </a:extLst>
          </p:cNvPr>
          <p:cNvSpPr/>
          <p:nvPr/>
        </p:nvSpPr>
        <p:spPr>
          <a:xfrm>
            <a:off x="1441995" y="2892880"/>
            <a:ext cx="1742786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900" b="1" i="0" u="none" strike="noStrike" kern="1200" cap="none" spc="0" normalizeH="0" baseline="0" noProof="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4EA72E"/>
                </a:solidFill>
                <a:effectLst>
                  <a:outerShdw dist="38100" dir="2640000" algn="bl" rotWithShape="0">
                    <a:srgbClr val="0E2841">
                      <a:lumMod val="7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30924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8A7E00-BFD1-421D-5646-0C11F27732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9FA887-1DF3-9263-4039-62D1C7D3E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2" y="0"/>
            <a:ext cx="12186558" cy="87085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5400" dirty="0">
                <a:latin typeface="Arial" panose="020B0604020202020204" pitchFamily="34" charset="0"/>
                <a:cs typeface="Arial" panose="020B0604020202020204" pitchFamily="34" charset="0"/>
              </a:rPr>
              <a:t>ВСПОМНИМ ВСЁ!</a:t>
            </a:r>
          </a:p>
        </p:txBody>
      </p:sp>
      <p:pic>
        <p:nvPicPr>
          <p:cNvPr id="11" name="Рисунок 10" descr="Привет (пчела)">
            <a:extLst>
              <a:ext uri="{FF2B5EF4-FFF2-40B4-BE49-F238E27FC236}">
                <a16:creationId xmlns:a16="http://schemas.microsoft.com/office/drawing/2014/main" id="{2FCCCC60-D81E-B286-F4C0-D77F999E87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27838" y="4966080"/>
            <a:ext cx="1440000" cy="14400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BE6C54E-4D4B-5D5A-408B-1D1FC556B230}"/>
              </a:ext>
            </a:extLst>
          </p:cNvPr>
          <p:cNvSpPr/>
          <p:nvPr/>
        </p:nvSpPr>
        <p:spPr>
          <a:xfrm>
            <a:off x="3184780" y="3265714"/>
            <a:ext cx="6416419" cy="267788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904D48-C6F3-D6EE-598E-6AB977E54D6A}"/>
              </a:ext>
            </a:extLst>
          </p:cNvPr>
          <p:cNvSpPr txBox="1"/>
          <p:nvPr/>
        </p:nvSpPr>
        <p:spPr>
          <a:xfrm>
            <a:off x="3184781" y="1139262"/>
            <a:ext cx="703217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 =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int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(input())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 =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int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(input())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A =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int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(input())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if (s &gt; A) or (t &gt; 12):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    print("YES")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else: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    print("NO")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  <p:sp>
        <p:nvSpPr>
          <p:cNvPr id="4" name="Облачко с текстом: прямоугольное со скругленными углами 3">
            <a:extLst>
              <a:ext uri="{FF2B5EF4-FFF2-40B4-BE49-F238E27FC236}">
                <a16:creationId xmlns:a16="http://schemas.microsoft.com/office/drawing/2014/main" id="{37DDB6A3-3436-07B5-8A40-139B0AED1C45}"/>
              </a:ext>
            </a:extLst>
          </p:cNvPr>
          <p:cNvSpPr/>
          <p:nvPr/>
        </p:nvSpPr>
        <p:spPr>
          <a:xfrm>
            <a:off x="359229" y="3957412"/>
            <a:ext cx="2623458" cy="647245"/>
          </a:xfrm>
          <a:prstGeom prst="wedgeRoundRectCallout">
            <a:avLst>
              <a:gd name="adj1" fmla="val 55714"/>
              <a:gd name="adj2" fmla="val -25255"/>
              <a:gd name="adj3" fmla="val 16667"/>
            </a:avLst>
          </a:prstGeom>
          <a:ln w="57150"/>
          <a:effectLst/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ветвление</a:t>
            </a:r>
          </a:p>
        </p:txBody>
      </p:sp>
      <p:sp>
        <p:nvSpPr>
          <p:cNvPr id="8" name="Облачко с текстом: прямоугольное со скругленными углами 7">
            <a:extLst>
              <a:ext uri="{FF2B5EF4-FFF2-40B4-BE49-F238E27FC236}">
                <a16:creationId xmlns:a16="http://schemas.microsoft.com/office/drawing/2014/main" id="{8B28A17B-3792-1DCD-F912-3B22E26AA2C1}"/>
              </a:ext>
            </a:extLst>
          </p:cNvPr>
          <p:cNvSpPr/>
          <p:nvPr/>
        </p:nvSpPr>
        <p:spPr>
          <a:xfrm>
            <a:off x="9755392" y="3094671"/>
            <a:ext cx="1912446" cy="521969"/>
          </a:xfrm>
          <a:prstGeom prst="wedgeRoundRectCallout">
            <a:avLst>
              <a:gd name="adj1" fmla="val -54698"/>
              <a:gd name="adj2" fmla="val 14390"/>
              <a:gd name="adj3" fmla="val 16667"/>
            </a:avLst>
          </a:prstGeom>
          <a:ln w="57150"/>
          <a:effectLst/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условие</a:t>
            </a:r>
          </a:p>
        </p:txBody>
      </p:sp>
      <p:sp>
        <p:nvSpPr>
          <p:cNvPr id="9" name="Облачко с текстом: прямоугольное со скругленными углами 8">
            <a:extLst>
              <a:ext uri="{FF2B5EF4-FFF2-40B4-BE49-F238E27FC236}">
                <a16:creationId xmlns:a16="http://schemas.microsoft.com/office/drawing/2014/main" id="{83C48A63-02A2-F342-E124-5DD85128F221}"/>
              </a:ext>
            </a:extLst>
          </p:cNvPr>
          <p:cNvSpPr/>
          <p:nvPr/>
        </p:nvSpPr>
        <p:spPr>
          <a:xfrm>
            <a:off x="7641771" y="3763329"/>
            <a:ext cx="2592000" cy="2968873"/>
          </a:xfrm>
          <a:prstGeom prst="wedgeRoundRectCallout">
            <a:avLst>
              <a:gd name="adj1" fmla="val -55191"/>
              <a:gd name="adj2" fmla="val 8822"/>
              <a:gd name="adj3" fmla="val 16667"/>
            </a:avLst>
          </a:prstGeom>
          <a:ln w="57150"/>
          <a:effectLst/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Если условие ИСТИНА, </a:t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печать "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YES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", иначе </a:t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печать “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".</a:t>
            </a:r>
          </a:p>
        </p:txBody>
      </p:sp>
    </p:spTree>
    <p:extLst>
      <p:ext uri="{BB962C8B-B14F-4D97-AF65-F5344CB8AC3E}">
        <p14:creationId xmlns:p14="http://schemas.microsoft.com/office/powerpoint/2010/main" val="1940811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5B3E6B-D219-F15A-B19E-B679237EAF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лачко с текстом: овальное 11">
            <a:extLst>
              <a:ext uri="{FF2B5EF4-FFF2-40B4-BE49-F238E27FC236}">
                <a16:creationId xmlns:a16="http://schemas.microsoft.com/office/drawing/2014/main" id="{71A947D5-2DD3-EA96-103F-3092F95E91A8}"/>
              </a:ext>
            </a:extLst>
          </p:cNvPr>
          <p:cNvSpPr/>
          <p:nvPr/>
        </p:nvSpPr>
        <p:spPr>
          <a:xfrm>
            <a:off x="6276109" y="90649"/>
            <a:ext cx="5915891" cy="3731897"/>
          </a:xfrm>
          <a:prstGeom prst="wedgeEllipseCallout">
            <a:avLst>
              <a:gd name="adj1" fmla="val -44486"/>
              <a:gd name="adj2" fmla="val 3874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04C60E-5B4B-4ADB-2D6E-137C3F5D4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712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6000" dirty="0"/>
              <a:t>ПРИМЕР ЗАДАНИЯ – 1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A339BC-BD12-C2AC-F3AC-B8A369D9F392}"/>
              </a:ext>
            </a:extLst>
          </p:cNvPr>
          <p:cNvSpPr txBox="1"/>
          <p:nvPr/>
        </p:nvSpPr>
        <p:spPr>
          <a:xfrm>
            <a:off x="397329" y="966790"/>
            <a:ext cx="5165271" cy="3108543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s = int(input())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t = int(input())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A = int(input())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if (s &gt; A) or (t &gt; 12):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    print("YES")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else: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    print("NO")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9A72656F-F650-A979-893F-8C72A4A32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614" y="4359631"/>
            <a:ext cx="11832771" cy="227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Было проведено 9 запусков программы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при которых в качестве значений переменных s и t вводились следующие пары чисел:</a:t>
            </a:r>
            <a:endParaRPr kumimoji="0" lang="ru-RU" alt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(13, 2); (11, 12); (–12, 12); (2, –2); (–10, –10); (6, –5); (2, 8); (9, 10); (1, 13).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Укажите наименьшее целое значение параметра А, при котором </a:t>
            </a:r>
            <a:b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указанных входных данных 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программа напечатает «NO» </a:t>
            </a:r>
            <a:r>
              <a:rPr lang="ru-RU" altLang="ru-RU" sz="2400" b="1" dirty="0">
                <a:solidFill>
                  <a:srgbClr val="333333"/>
                </a:solidFill>
                <a:highlight>
                  <a:srgbClr val="FFFF00"/>
                </a:highlight>
                <a:ea typeface="Calibri" panose="020F0502020204030204" pitchFamily="34" charset="0"/>
                <a:cs typeface="Arial" panose="020B0604020202020204" pitchFamily="34" charset="0"/>
              </a:rPr>
              <a:t>пять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раз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ru-RU" alt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1BAD33-2F02-7B8D-4F34-05CA9C45E9C1}"/>
              </a:ext>
            </a:extLst>
          </p:cNvPr>
          <p:cNvSpPr txBox="1"/>
          <p:nvPr/>
        </p:nvSpPr>
        <p:spPr>
          <a:xfrm>
            <a:off x="6720385" y="871200"/>
            <a:ext cx="5292000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</a:rPr>
              <a:t>Сколько раз программа напечатает «</a:t>
            </a:r>
            <a:r>
              <a:rPr lang="en-US" sz="3600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</a:rPr>
              <a:t>YES</a:t>
            </a:r>
            <a:r>
              <a:rPr lang="ru-RU" sz="3600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</a:rPr>
              <a:t>», если 5 раз напечатает «</a:t>
            </a:r>
            <a:r>
              <a:rPr lang="en-US" sz="3600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</a:rPr>
              <a:t>NO</a:t>
            </a:r>
            <a:r>
              <a:rPr lang="ru-RU" sz="3600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</a:rPr>
              <a:t>»</a:t>
            </a:r>
            <a:r>
              <a:rPr lang="en-US" sz="3600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</a:rPr>
              <a:t>?</a:t>
            </a:r>
            <a:endParaRPr kumimoji="0" lang="en-US" sz="3600" b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 Nova" panose="020B0504020202020204" pitchFamily="34" charset="0"/>
              <a:cs typeface="Courier New" panose="02070309020205020404" pitchFamily="49" charset="0"/>
            </a:endParaRPr>
          </a:p>
        </p:txBody>
      </p:sp>
      <p:pic>
        <p:nvPicPr>
          <p:cNvPr id="9" name="Рисунок 8" descr="Счастье (пчела)">
            <a:extLst>
              <a:ext uri="{FF2B5EF4-FFF2-40B4-BE49-F238E27FC236}">
                <a16:creationId xmlns:a16="http://schemas.microsoft.com/office/drawing/2014/main" id="{2BFCA480-82CB-0D16-59E2-EABCE85408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317" y="282365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796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C3F01E-3E7F-A931-35B7-B18F405C49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AE3EDB-AECA-07E2-F756-BF6F5B887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712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6000" dirty="0"/>
              <a:t>ПРИМЕР ЗАДАНИЯ – 1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60253B-5E2E-3597-5E69-E2BBB489AACB}"/>
              </a:ext>
            </a:extLst>
          </p:cNvPr>
          <p:cNvSpPr txBox="1"/>
          <p:nvPr/>
        </p:nvSpPr>
        <p:spPr>
          <a:xfrm>
            <a:off x="397329" y="966790"/>
            <a:ext cx="5165271" cy="3108543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s = int(input())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t = int(input())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A = int(input())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if (s &gt; A) or (t &gt; 12):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    print("YES")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else: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    print("NO")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D1BC0378-5651-AC23-C9D7-F67D4CC5C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614" y="4359631"/>
            <a:ext cx="11832771" cy="227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Было проведено 9 запусков программы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при которых в качестве значений переменных s и t вводились следующие пары чисел:</a:t>
            </a:r>
            <a:endParaRPr kumimoji="0" lang="ru-RU" alt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(13, 2); (11, 12); (–12, 12); (2, –2); (–10, –10); (6, –5); (2, 8); (9, 10); (1, 13).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Укажите наименьшее целое значение параметра А, при котором </a:t>
            </a:r>
            <a:b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указанных входных данных 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программа напечатает «NO» </a:t>
            </a:r>
            <a:r>
              <a:rPr lang="ru-RU" altLang="ru-RU" sz="2400" b="1" dirty="0">
                <a:solidFill>
                  <a:srgbClr val="333333"/>
                </a:solidFill>
                <a:highlight>
                  <a:srgbClr val="FFFF00"/>
                </a:highlight>
                <a:ea typeface="Calibri" panose="020F0502020204030204" pitchFamily="34" charset="0"/>
                <a:cs typeface="Arial" panose="020B0604020202020204" pitchFamily="34" charset="0"/>
              </a:rPr>
              <a:t>пять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раз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ru-RU" alt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9F54FE-F1DB-5D47-F721-34ACDD70CE49}"/>
              </a:ext>
            </a:extLst>
          </p:cNvPr>
          <p:cNvSpPr txBox="1"/>
          <p:nvPr/>
        </p:nvSpPr>
        <p:spPr>
          <a:xfrm>
            <a:off x="6847113" y="2625526"/>
            <a:ext cx="516527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</a:rPr>
              <a:t>«</a:t>
            </a:r>
            <a:r>
              <a:rPr lang="en-US" sz="3600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</a:rPr>
              <a:t>YES</a:t>
            </a:r>
            <a:r>
              <a:rPr lang="ru-RU" sz="3600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</a:rPr>
              <a:t>» =</a:t>
            </a:r>
            <a:r>
              <a:rPr lang="en-US" sz="3600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</a:rPr>
              <a:t> </a:t>
            </a:r>
            <a:r>
              <a:rPr lang="ru-RU" sz="3600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</a:rPr>
              <a:t>9 – 5 = </a:t>
            </a:r>
            <a:r>
              <a:rPr lang="ru-RU" sz="3600" b="1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</a:rPr>
              <a:t>4 раза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 Nova" panose="020B0504020202020204" pitchFamily="34" charset="0"/>
              <a:cs typeface="Courier New" panose="020703090202050204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9EFE16-B850-51DD-49BA-8D8F64CA1A2B}"/>
              </a:ext>
            </a:extLst>
          </p:cNvPr>
          <p:cNvSpPr txBox="1"/>
          <p:nvPr/>
        </p:nvSpPr>
        <p:spPr>
          <a:xfrm>
            <a:off x="6720385" y="871200"/>
            <a:ext cx="5292000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</a:rPr>
              <a:t>Сколько раз программа напечатает «</a:t>
            </a:r>
            <a:r>
              <a:rPr lang="en-US" sz="3600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</a:rPr>
              <a:t>YES</a:t>
            </a:r>
            <a:r>
              <a:rPr lang="ru-RU" sz="3600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</a:rPr>
              <a:t>», если 5 раз напечатает «</a:t>
            </a:r>
            <a:r>
              <a:rPr lang="en-US" sz="3600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</a:rPr>
              <a:t>NO</a:t>
            </a:r>
            <a:r>
              <a:rPr lang="ru-RU" sz="3600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</a:rPr>
              <a:t>»</a:t>
            </a:r>
            <a:r>
              <a:rPr lang="en-US" sz="3600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 Nova" panose="020B0504020202020204" pitchFamily="34" charset="0"/>
              <a:cs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14559F-6006-A4D8-64D8-C36EBD836E72}"/>
              </a:ext>
            </a:extLst>
          </p:cNvPr>
          <p:cNvSpPr txBox="1"/>
          <p:nvPr/>
        </p:nvSpPr>
        <p:spPr>
          <a:xfrm>
            <a:off x="6720385" y="3469981"/>
            <a:ext cx="547161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>
                <a:solidFill>
                  <a:srgbClr val="333333"/>
                </a:solidFill>
                <a:highlight>
                  <a:srgbClr val="00FFFF"/>
                </a:highlight>
                <a:latin typeface="Arial Nova" panose="020B0504020202020204" pitchFamily="34" charset="0"/>
                <a:cs typeface="Courier New" panose="02070309020205020404" pitchFamily="49" charset="0"/>
              </a:rPr>
              <a:t>Для «</a:t>
            </a:r>
            <a:r>
              <a:rPr lang="en-US" sz="3600" dirty="0">
                <a:solidFill>
                  <a:srgbClr val="333333"/>
                </a:solidFill>
                <a:highlight>
                  <a:srgbClr val="00FFFF"/>
                </a:highlight>
                <a:latin typeface="Arial Nova" panose="020B0504020202020204" pitchFamily="34" charset="0"/>
                <a:cs typeface="Courier New" panose="02070309020205020404" pitchFamily="49" charset="0"/>
              </a:rPr>
              <a:t>YES</a:t>
            </a:r>
            <a:r>
              <a:rPr lang="ru-RU" sz="3600" dirty="0">
                <a:solidFill>
                  <a:srgbClr val="333333"/>
                </a:solidFill>
                <a:highlight>
                  <a:srgbClr val="00FFFF"/>
                </a:highlight>
                <a:latin typeface="Arial Nova" panose="020B0504020202020204" pitchFamily="34" charset="0"/>
                <a:cs typeface="Courier New" panose="02070309020205020404" pitchFamily="49" charset="0"/>
              </a:rPr>
              <a:t>»решать легче!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highlight>
                <a:srgbClr val="00FFFF"/>
              </a:highlight>
              <a:uLnTx/>
              <a:uFillTx/>
              <a:latin typeface="Arial Nova" panose="020B0504020202020204" pitchFamily="34" charset="0"/>
              <a:cs typeface="Courier New" panose="02070309020205020404" pitchFamily="49" charset="0"/>
            </a:endParaRPr>
          </a:p>
        </p:txBody>
      </p:sp>
      <p:pic>
        <p:nvPicPr>
          <p:cNvPr id="11" name="Рисунок 10" descr="Привет (пчела)">
            <a:extLst>
              <a:ext uri="{FF2B5EF4-FFF2-40B4-BE49-F238E27FC236}">
                <a16:creationId xmlns:a16="http://schemas.microsoft.com/office/drawing/2014/main" id="{F9C4E59E-6809-3FA1-C3B9-A62DAF9736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536" y="2792475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700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0EF07E-A4FF-F92D-0490-BB94633404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2D200D-EF22-9845-6168-9DC9365A2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6558" cy="8712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5400" dirty="0">
                <a:latin typeface="Arial" panose="020B0604020202020204" pitchFamily="34" charset="0"/>
                <a:cs typeface="Arial" panose="020B0604020202020204" pitchFamily="34" charset="0"/>
              </a:rPr>
              <a:t>ПОЙМЁМ УСЛОВИЕ!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4F70F9-C10C-DC86-942E-B870FCFE8E8C}"/>
              </a:ext>
            </a:extLst>
          </p:cNvPr>
          <p:cNvSpPr txBox="1"/>
          <p:nvPr/>
        </p:nvSpPr>
        <p:spPr>
          <a:xfrm>
            <a:off x="1618465" y="1016190"/>
            <a:ext cx="895507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Nova" panose="020B0504020202020204" pitchFamily="34" charset="0"/>
                <a:cs typeface="Courier New" panose="02070309020205020404" pitchFamily="49" charset="0"/>
              </a:rPr>
              <a:t>(s &gt; A) or (t &gt; 12)</a:t>
            </a:r>
          </a:p>
        </p:txBody>
      </p:sp>
      <p:pic>
        <p:nvPicPr>
          <p:cNvPr id="6" name="Рисунок 5" descr="Пристыженная пчела">
            <a:extLst>
              <a:ext uri="{FF2B5EF4-FFF2-40B4-BE49-F238E27FC236}">
                <a16:creationId xmlns:a16="http://schemas.microsoft.com/office/drawing/2014/main" id="{715AF79D-CDCE-1839-69DE-9FC42F26C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47"/>
          <a:stretch>
            <a:fillRect/>
          </a:stretch>
        </p:blipFill>
        <p:spPr>
          <a:xfrm>
            <a:off x="351194" y="5023797"/>
            <a:ext cx="670361" cy="144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4EF517-9F6F-E6D4-6EB5-4544285106F2}"/>
              </a:ext>
            </a:extLst>
          </p:cNvPr>
          <p:cNvSpPr txBox="1"/>
          <p:nvPr/>
        </p:nvSpPr>
        <p:spPr>
          <a:xfrm>
            <a:off x="276290" y="2024168"/>
            <a:ext cx="1163397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ru-RU" sz="5400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</a:rPr>
              <a:t>Когда ИСТИНА, когда ЛОЖЬ?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 Nova" panose="020B0504020202020204" pitchFamily="34" charset="0"/>
              <a:cs typeface="Courier New" panose="02070309020205020404" pitchFamily="49" charset="0"/>
            </a:endParaRP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7381882D-7B20-B79A-BC26-DBB1E1C03E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012459"/>
              </p:ext>
            </p:extLst>
          </p:nvPr>
        </p:nvGraphicFramePr>
        <p:xfrm>
          <a:off x="1523999" y="3092488"/>
          <a:ext cx="9263744" cy="32201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5936">
                  <a:extLst>
                    <a:ext uri="{9D8B030D-6E8A-4147-A177-3AD203B41FA5}">
                      <a16:colId xmlns:a16="http://schemas.microsoft.com/office/drawing/2014/main" val="1557247509"/>
                    </a:ext>
                  </a:extLst>
                </a:gridCol>
                <a:gridCol w="2315936">
                  <a:extLst>
                    <a:ext uri="{9D8B030D-6E8A-4147-A177-3AD203B41FA5}">
                      <a16:colId xmlns:a16="http://schemas.microsoft.com/office/drawing/2014/main" val="3511000479"/>
                    </a:ext>
                  </a:extLst>
                </a:gridCol>
                <a:gridCol w="2315936">
                  <a:extLst>
                    <a:ext uri="{9D8B030D-6E8A-4147-A177-3AD203B41FA5}">
                      <a16:colId xmlns:a16="http://schemas.microsoft.com/office/drawing/2014/main" val="1034504773"/>
                    </a:ext>
                  </a:extLst>
                </a:gridCol>
                <a:gridCol w="2315936">
                  <a:extLst>
                    <a:ext uri="{9D8B030D-6E8A-4147-A177-3AD203B41FA5}">
                      <a16:colId xmlns:a16="http://schemas.microsoft.com/office/drawing/2014/main" val="910237712"/>
                    </a:ext>
                  </a:extLst>
                </a:gridCol>
              </a:tblGrid>
              <a:tr h="644037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s</a:t>
                      </a:r>
                      <a:endParaRPr lang="ru-RU" sz="36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t</a:t>
                      </a:r>
                      <a:endParaRPr lang="ru-RU" sz="36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A</a:t>
                      </a:r>
                      <a:endParaRPr lang="ru-RU" sz="36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>
                          <a:latin typeface="Arial Nova" panose="020B0504020202020204" pitchFamily="34" charset="0"/>
                        </a:rPr>
                        <a:t>печать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1043067"/>
                  </a:ext>
                </a:extLst>
              </a:tr>
              <a:tr h="644037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latin typeface="Arial Nova" panose="020B05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17</a:t>
                      </a:r>
                      <a:endParaRPr lang="ru-RU" sz="36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latin typeface="Arial Nova" panose="020B05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9059618"/>
                  </a:ext>
                </a:extLst>
              </a:tr>
              <a:tr h="64403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11</a:t>
                      </a:r>
                      <a:endParaRPr lang="ru-RU" sz="36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9</a:t>
                      </a:r>
                      <a:endParaRPr lang="ru-RU" sz="36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7</a:t>
                      </a:r>
                      <a:endParaRPr lang="ru-RU" sz="36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186649"/>
                  </a:ext>
                </a:extLst>
              </a:tr>
              <a:tr h="64403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9</a:t>
                      </a:r>
                      <a:endParaRPr lang="ru-RU" sz="36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13</a:t>
                      </a:r>
                      <a:endParaRPr lang="ru-RU" sz="36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5</a:t>
                      </a:r>
                      <a:endParaRPr lang="ru-RU" sz="36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120947"/>
                  </a:ext>
                </a:extLst>
              </a:tr>
              <a:tr h="64403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1</a:t>
                      </a:r>
                      <a:endParaRPr lang="ru-RU" sz="36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12</a:t>
                      </a:r>
                      <a:endParaRPr lang="ru-RU" sz="36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8</a:t>
                      </a:r>
                      <a:endParaRPr lang="ru-RU" sz="36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073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3862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CBDA07-AC7D-2F07-380F-7EAACB91D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BD4124-D2CC-EBA7-4F6A-94949E5B2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6558" cy="8712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5400" dirty="0">
                <a:latin typeface="Arial" panose="020B0604020202020204" pitchFamily="34" charset="0"/>
                <a:cs typeface="Arial" panose="020B0604020202020204" pitchFamily="34" charset="0"/>
              </a:rPr>
              <a:t>ПОЙМЁМ УСЛОВИЕ!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0B4888-9083-6F79-F1B4-776AAAACFDD8}"/>
              </a:ext>
            </a:extLst>
          </p:cNvPr>
          <p:cNvSpPr txBox="1"/>
          <p:nvPr/>
        </p:nvSpPr>
        <p:spPr>
          <a:xfrm>
            <a:off x="1618465" y="1016190"/>
            <a:ext cx="895507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Nova" panose="020B0504020202020204" pitchFamily="34" charset="0"/>
                <a:cs typeface="Courier New" panose="02070309020205020404" pitchFamily="49" charset="0"/>
              </a:rPr>
              <a:t>(s &gt; A) or (t &gt; 12)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42561C-736D-3831-61FE-0DCD06FD07A0}"/>
              </a:ext>
            </a:extLst>
          </p:cNvPr>
          <p:cNvSpPr txBox="1"/>
          <p:nvPr/>
        </p:nvSpPr>
        <p:spPr>
          <a:xfrm>
            <a:off x="276290" y="2024168"/>
            <a:ext cx="1163397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ru-RU" sz="5400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</a:rPr>
              <a:t>Когда ИСТИНА, когда ЛОЖЬ?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 Nova" panose="020B0504020202020204" pitchFamily="34" charset="0"/>
              <a:cs typeface="Courier New" panose="02070309020205020404" pitchFamily="49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C0B71AED-2D8C-494F-AB74-5E3ADAB0D9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674487"/>
              </p:ext>
            </p:extLst>
          </p:nvPr>
        </p:nvGraphicFramePr>
        <p:xfrm>
          <a:off x="1523999" y="3092488"/>
          <a:ext cx="9263744" cy="32201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5936">
                  <a:extLst>
                    <a:ext uri="{9D8B030D-6E8A-4147-A177-3AD203B41FA5}">
                      <a16:colId xmlns:a16="http://schemas.microsoft.com/office/drawing/2014/main" val="1557247509"/>
                    </a:ext>
                  </a:extLst>
                </a:gridCol>
                <a:gridCol w="2315936">
                  <a:extLst>
                    <a:ext uri="{9D8B030D-6E8A-4147-A177-3AD203B41FA5}">
                      <a16:colId xmlns:a16="http://schemas.microsoft.com/office/drawing/2014/main" val="3511000479"/>
                    </a:ext>
                  </a:extLst>
                </a:gridCol>
                <a:gridCol w="2315936">
                  <a:extLst>
                    <a:ext uri="{9D8B030D-6E8A-4147-A177-3AD203B41FA5}">
                      <a16:colId xmlns:a16="http://schemas.microsoft.com/office/drawing/2014/main" val="1034504773"/>
                    </a:ext>
                  </a:extLst>
                </a:gridCol>
                <a:gridCol w="2315936">
                  <a:extLst>
                    <a:ext uri="{9D8B030D-6E8A-4147-A177-3AD203B41FA5}">
                      <a16:colId xmlns:a16="http://schemas.microsoft.com/office/drawing/2014/main" val="910237712"/>
                    </a:ext>
                  </a:extLst>
                </a:gridCol>
              </a:tblGrid>
              <a:tr h="644037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s</a:t>
                      </a:r>
                      <a:endParaRPr lang="ru-RU" sz="36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t</a:t>
                      </a:r>
                      <a:endParaRPr lang="ru-RU" sz="36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A</a:t>
                      </a:r>
                      <a:endParaRPr lang="ru-RU" sz="36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>
                          <a:latin typeface="Arial Nova" panose="020B0504020202020204" pitchFamily="34" charset="0"/>
                        </a:rPr>
                        <a:t>печать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1043067"/>
                  </a:ext>
                </a:extLst>
              </a:tr>
              <a:tr h="644037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latin typeface="Arial Nova" panose="020B05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17</a:t>
                      </a:r>
                      <a:endParaRPr lang="ru-RU" sz="3600" b="1" dirty="0">
                        <a:latin typeface="Arial Nova" panose="020B05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latin typeface="Arial Nova" panose="020B05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YES</a:t>
                      </a:r>
                      <a:endParaRPr lang="ru-RU" sz="36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9059618"/>
                  </a:ext>
                </a:extLst>
              </a:tr>
              <a:tr h="64403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11</a:t>
                      </a:r>
                      <a:endParaRPr lang="ru-RU" sz="36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9</a:t>
                      </a:r>
                      <a:endParaRPr lang="ru-RU" sz="36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7</a:t>
                      </a:r>
                      <a:endParaRPr lang="ru-RU" sz="36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186649"/>
                  </a:ext>
                </a:extLst>
              </a:tr>
              <a:tr h="64403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9</a:t>
                      </a:r>
                      <a:endParaRPr lang="ru-RU" sz="36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13</a:t>
                      </a:r>
                      <a:endParaRPr lang="ru-RU" sz="36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5</a:t>
                      </a:r>
                      <a:endParaRPr lang="ru-RU" sz="36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120947"/>
                  </a:ext>
                </a:extLst>
              </a:tr>
              <a:tr h="64403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1</a:t>
                      </a:r>
                      <a:endParaRPr lang="ru-RU" sz="36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12</a:t>
                      </a:r>
                      <a:endParaRPr lang="ru-RU" sz="36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8</a:t>
                      </a:r>
                      <a:endParaRPr lang="ru-RU" sz="36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073543"/>
                  </a:ext>
                </a:extLst>
              </a:tr>
            </a:tbl>
          </a:graphicData>
        </a:graphic>
      </p:graphicFrame>
      <p:pic>
        <p:nvPicPr>
          <p:cNvPr id="5" name="Рисунок 4" descr="Привет (пчела)">
            <a:extLst>
              <a:ext uri="{FF2B5EF4-FFF2-40B4-BE49-F238E27FC236}">
                <a16:creationId xmlns:a16="http://schemas.microsoft.com/office/drawing/2014/main" id="{E8791E8F-A36D-A2BF-FC39-FA2C404CF0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11545" y="2958384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99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D2445E-F87C-5F2B-7615-9C158AEF68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A38471-A067-05ED-BAFE-836C83DB7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6558" cy="8712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5400" dirty="0">
                <a:latin typeface="Arial" panose="020B0604020202020204" pitchFamily="34" charset="0"/>
                <a:cs typeface="Arial" panose="020B0604020202020204" pitchFamily="34" charset="0"/>
              </a:rPr>
              <a:t>ПОЙМЁМ УСЛОВИЕ!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61956C-2240-082A-9A7A-5E3C347D9737}"/>
              </a:ext>
            </a:extLst>
          </p:cNvPr>
          <p:cNvSpPr txBox="1"/>
          <p:nvPr/>
        </p:nvSpPr>
        <p:spPr>
          <a:xfrm>
            <a:off x="1618465" y="1016190"/>
            <a:ext cx="895507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Nova" panose="020B0504020202020204" pitchFamily="34" charset="0"/>
                <a:cs typeface="Courier New" panose="02070309020205020404" pitchFamily="49" charset="0"/>
              </a:rPr>
              <a:t>(s &gt; A) or (t &gt; 12)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99760B-3421-CE20-6AF3-09115110A80D}"/>
              </a:ext>
            </a:extLst>
          </p:cNvPr>
          <p:cNvSpPr txBox="1"/>
          <p:nvPr/>
        </p:nvSpPr>
        <p:spPr>
          <a:xfrm>
            <a:off x="276290" y="2024168"/>
            <a:ext cx="1163397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ru-RU" sz="5400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</a:rPr>
              <a:t>Когда ИСТИНА, когда ЛОЖЬ?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 Nova" panose="020B0504020202020204" pitchFamily="34" charset="0"/>
              <a:cs typeface="Courier New" panose="02070309020205020404" pitchFamily="49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F70F662E-6B38-F792-F6CF-DEC7D756C7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785294"/>
              </p:ext>
            </p:extLst>
          </p:nvPr>
        </p:nvGraphicFramePr>
        <p:xfrm>
          <a:off x="1523999" y="3092488"/>
          <a:ext cx="9263744" cy="32201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5936">
                  <a:extLst>
                    <a:ext uri="{9D8B030D-6E8A-4147-A177-3AD203B41FA5}">
                      <a16:colId xmlns:a16="http://schemas.microsoft.com/office/drawing/2014/main" val="1557247509"/>
                    </a:ext>
                  </a:extLst>
                </a:gridCol>
                <a:gridCol w="2315936">
                  <a:extLst>
                    <a:ext uri="{9D8B030D-6E8A-4147-A177-3AD203B41FA5}">
                      <a16:colId xmlns:a16="http://schemas.microsoft.com/office/drawing/2014/main" val="3511000479"/>
                    </a:ext>
                  </a:extLst>
                </a:gridCol>
                <a:gridCol w="2315936">
                  <a:extLst>
                    <a:ext uri="{9D8B030D-6E8A-4147-A177-3AD203B41FA5}">
                      <a16:colId xmlns:a16="http://schemas.microsoft.com/office/drawing/2014/main" val="1034504773"/>
                    </a:ext>
                  </a:extLst>
                </a:gridCol>
                <a:gridCol w="2315936">
                  <a:extLst>
                    <a:ext uri="{9D8B030D-6E8A-4147-A177-3AD203B41FA5}">
                      <a16:colId xmlns:a16="http://schemas.microsoft.com/office/drawing/2014/main" val="910237712"/>
                    </a:ext>
                  </a:extLst>
                </a:gridCol>
              </a:tblGrid>
              <a:tr h="644037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s</a:t>
                      </a:r>
                      <a:endParaRPr lang="ru-RU" sz="36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t</a:t>
                      </a:r>
                      <a:endParaRPr lang="ru-RU" sz="36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A</a:t>
                      </a:r>
                      <a:endParaRPr lang="ru-RU" sz="36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>
                          <a:latin typeface="Arial Nova" panose="020B0504020202020204" pitchFamily="34" charset="0"/>
                        </a:rPr>
                        <a:t>печать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1043067"/>
                  </a:ext>
                </a:extLst>
              </a:tr>
              <a:tr h="644037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latin typeface="Arial Nova" panose="020B05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17</a:t>
                      </a:r>
                      <a:endParaRPr lang="ru-RU" sz="3600" b="1" dirty="0">
                        <a:latin typeface="Arial Nova" panose="020B05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latin typeface="Arial Nova" panose="020B05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YES</a:t>
                      </a:r>
                      <a:endParaRPr lang="ru-RU" sz="36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9059618"/>
                  </a:ext>
                </a:extLst>
              </a:tr>
              <a:tr h="644037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11</a:t>
                      </a:r>
                      <a:endParaRPr lang="ru-RU" sz="3600" b="1" dirty="0">
                        <a:latin typeface="Arial Nova" panose="020B05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9</a:t>
                      </a:r>
                      <a:endParaRPr lang="ru-RU" sz="36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7</a:t>
                      </a:r>
                      <a:endParaRPr lang="ru-RU" sz="3600" b="1" dirty="0">
                        <a:latin typeface="Arial Nova" panose="020B05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latin typeface="Arial Nova" panose="020B0504020202020204" pitchFamily="34" charset="0"/>
                        </a:rPr>
                        <a:t>YES</a:t>
                      </a:r>
                      <a:endParaRPr lang="ru-RU" sz="36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186649"/>
                  </a:ext>
                </a:extLst>
              </a:tr>
              <a:tr h="64403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9</a:t>
                      </a:r>
                      <a:endParaRPr lang="ru-RU" sz="36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13</a:t>
                      </a:r>
                      <a:endParaRPr lang="ru-RU" sz="36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5</a:t>
                      </a:r>
                      <a:endParaRPr lang="ru-RU" sz="36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120947"/>
                  </a:ext>
                </a:extLst>
              </a:tr>
              <a:tr h="64403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1</a:t>
                      </a:r>
                      <a:endParaRPr lang="ru-RU" sz="36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12</a:t>
                      </a:r>
                      <a:endParaRPr lang="ru-RU" sz="36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8</a:t>
                      </a:r>
                      <a:endParaRPr lang="ru-RU" sz="36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073543"/>
                  </a:ext>
                </a:extLst>
              </a:tr>
            </a:tbl>
          </a:graphicData>
        </a:graphic>
      </p:graphicFrame>
      <p:pic>
        <p:nvPicPr>
          <p:cNvPr id="5" name="Рисунок 4" descr="Привет (пчела)">
            <a:extLst>
              <a:ext uri="{FF2B5EF4-FFF2-40B4-BE49-F238E27FC236}">
                <a16:creationId xmlns:a16="http://schemas.microsoft.com/office/drawing/2014/main" id="{2DE210BF-FD2C-EC5F-EF05-097CA141CC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11545" y="3589756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824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6A4084-A95D-A75F-1E24-AF56C98438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073006-F5F6-A7D4-A287-F2B873604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6558" cy="8712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5400" dirty="0">
                <a:latin typeface="Arial" panose="020B0604020202020204" pitchFamily="34" charset="0"/>
                <a:cs typeface="Arial" panose="020B0604020202020204" pitchFamily="34" charset="0"/>
              </a:rPr>
              <a:t>ПОЙМЁМ УСЛОВИЕ!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2AB264-DBC3-EDF0-ECD7-4D11CD4E71CE}"/>
              </a:ext>
            </a:extLst>
          </p:cNvPr>
          <p:cNvSpPr txBox="1"/>
          <p:nvPr/>
        </p:nvSpPr>
        <p:spPr>
          <a:xfrm>
            <a:off x="1618465" y="1016190"/>
            <a:ext cx="895507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Nova" panose="020B0504020202020204" pitchFamily="34" charset="0"/>
                <a:cs typeface="Courier New" panose="02070309020205020404" pitchFamily="49" charset="0"/>
              </a:rPr>
              <a:t>(s &gt; A) or (t &gt; 12)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78F27A-1D18-5CAC-7B1F-569F1FAEF24C}"/>
              </a:ext>
            </a:extLst>
          </p:cNvPr>
          <p:cNvSpPr txBox="1"/>
          <p:nvPr/>
        </p:nvSpPr>
        <p:spPr>
          <a:xfrm>
            <a:off x="276290" y="2024168"/>
            <a:ext cx="1163397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ru-RU" sz="5400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</a:rPr>
              <a:t>Когда ИСТИНА, когда ЛОЖЬ?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 Nova" panose="020B0504020202020204" pitchFamily="34" charset="0"/>
              <a:cs typeface="Courier New" panose="02070309020205020404" pitchFamily="49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C9F6A7FD-B328-9950-C738-9390FEB89C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773710"/>
              </p:ext>
            </p:extLst>
          </p:nvPr>
        </p:nvGraphicFramePr>
        <p:xfrm>
          <a:off x="1523999" y="3092488"/>
          <a:ext cx="9263744" cy="32201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5936">
                  <a:extLst>
                    <a:ext uri="{9D8B030D-6E8A-4147-A177-3AD203B41FA5}">
                      <a16:colId xmlns:a16="http://schemas.microsoft.com/office/drawing/2014/main" val="1557247509"/>
                    </a:ext>
                  </a:extLst>
                </a:gridCol>
                <a:gridCol w="2315936">
                  <a:extLst>
                    <a:ext uri="{9D8B030D-6E8A-4147-A177-3AD203B41FA5}">
                      <a16:colId xmlns:a16="http://schemas.microsoft.com/office/drawing/2014/main" val="3511000479"/>
                    </a:ext>
                  </a:extLst>
                </a:gridCol>
                <a:gridCol w="2315936">
                  <a:extLst>
                    <a:ext uri="{9D8B030D-6E8A-4147-A177-3AD203B41FA5}">
                      <a16:colId xmlns:a16="http://schemas.microsoft.com/office/drawing/2014/main" val="1034504773"/>
                    </a:ext>
                  </a:extLst>
                </a:gridCol>
                <a:gridCol w="2315936">
                  <a:extLst>
                    <a:ext uri="{9D8B030D-6E8A-4147-A177-3AD203B41FA5}">
                      <a16:colId xmlns:a16="http://schemas.microsoft.com/office/drawing/2014/main" val="910237712"/>
                    </a:ext>
                  </a:extLst>
                </a:gridCol>
              </a:tblGrid>
              <a:tr h="644037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s</a:t>
                      </a:r>
                      <a:endParaRPr lang="ru-RU" sz="36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t</a:t>
                      </a:r>
                      <a:endParaRPr lang="ru-RU" sz="36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A</a:t>
                      </a:r>
                      <a:endParaRPr lang="ru-RU" sz="36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>
                          <a:latin typeface="Arial Nova" panose="020B0504020202020204" pitchFamily="34" charset="0"/>
                        </a:rPr>
                        <a:t>печать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1043067"/>
                  </a:ext>
                </a:extLst>
              </a:tr>
              <a:tr h="644037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latin typeface="Arial Nova" panose="020B05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17</a:t>
                      </a:r>
                      <a:endParaRPr lang="ru-RU" sz="3600" b="1" dirty="0">
                        <a:latin typeface="Arial Nova" panose="020B05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latin typeface="Arial Nova" panose="020B05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YES</a:t>
                      </a:r>
                      <a:endParaRPr lang="ru-RU" sz="36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9059618"/>
                  </a:ext>
                </a:extLst>
              </a:tr>
              <a:tr h="644037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11</a:t>
                      </a:r>
                      <a:endParaRPr lang="ru-RU" sz="3600" b="1" dirty="0">
                        <a:latin typeface="Arial Nova" panose="020B05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9</a:t>
                      </a:r>
                      <a:endParaRPr lang="ru-RU" sz="36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7</a:t>
                      </a:r>
                      <a:endParaRPr lang="ru-RU" sz="3600" b="1" dirty="0">
                        <a:latin typeface="Arial Nova" panose="020B05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latin typeface="Arial Nova" panose="020B0504020202020204" pitchFamily="34" charset="0"/>
                        </a:rPr>
                        <a:t>YES</a:t>
                      </a:r>
                      <a:endParaRPr lang="ru-RU" sz="36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186649"/>
                  </a:ext>
                </a:extLst>
              </a:tr>
              <a:tr h="644037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9</a:t>
                      </a:r>
                      <a:endParaRPr lang="ru-RU" sz="3600" b="1" dirty="0">
                        <a:latin typeface="Arial Nova" panose="020B05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13</a:t>
                      </a:r>
                      <a:endParaRPr lang="ru-RU" sz="3600" b="1" dirty="0">
                        <a:latin typeface="Arial Nova" panose="020B05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5</a:t>
                      </a:r>
                      <a:endParaRPr lang="ru-RU" sz="3600" b="1" dirty="0">
                        <a:latin typeface="Arial Nova" panose="020B05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latin typeface="Arial Nova" panose="020B0504020202020204" pitchFamily="34" charset="0"/>
                        </a:rPr>
                        <a:t>YES</a:t>
                      </a:r>
                      <a:endParaRPr lang="ru-RU" sz="36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120947"/>
                  </a:ext>
                </a:extLst>
              </a:tr>
              <a:tr h="64403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1</a:t>
                      </a:r>
                      <a:endParaRPr lang="ru-RU" sz="36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12</a:t>
                      </a:r>
                      <a:endParaRPr lang="ru-RU" sz="36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8</a:t>
                      </a:r>
                      <a:endParaRPr lang="ru-RU" sz="36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073543"/>
                  </a:ext>
                </a:extLst>
              </a:tr>
            </a:tbl>
          </a:graphicData>
        </a:graphic>
      </p:graphicFrame>
      <p:pic>
        <p:nvPicPr>
          <p:cNvPr id="5" name="Рисунок 4" descr="Привет (пчела)">
            <a:extLst>
              <a:ext uri="{FF2B5EF4-FFF2-40B4-BE49-F238E27FC236}">
                <a16:creationId xmlns:a16="http://schemas.microsoft.com/office/drawing/2014/main" id="{7BD7E467-B8D3-2C78-DEE4-3CF586A485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11545" y="4242899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567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B16F66-904B-3E1C-524B-C9C9FBBD6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7556A5-8A26-EE6C-35C4-26059E4D4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6558" cy="8712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5400" dirty="0">
                <a:latin typeface="Arial" panose="020B0604020202020204" pitchFamily="34" charset="0"/>
                <a:cs typeface="Arial" panose="020B0604020202020204" pitchFamily="34" charset="0"/>
              </a:rPr>
              <a:t>ПОЙМЁМ УСЛОВИЕ!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63C460-F63D-34C5-0E85-0CC8EFFF592B}"/>
              </a:ext>
            </a:extLst>
          </p:cNvPr>
          <p:cNvSpPr txBox="1"/>
          <p:nvPr/>
        </p:nvSpPr>
        <p:spPr>
          <a:xfrm>
            <a:off x="1618465" y="1016190"/>
            <a:ext cx="895507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Nova" panose="020B0504020202020204" pitchFamily="34" charset="0"/>
                <a:cs typeface="Courier New" panose="02070309020205020404" pitchFamily="49" charset="0"/>
              </a:rPr>
              <a:t>(s &gt; A) or (t &gt; 12)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DE4B39-FBAC-5B41-F90C-3F497E87CE6C}"/>
              </a:ext>
            </a:extLst>
          </p:cNvPr>
          <p:cNvSpPr txBox="1"/>
          <p:nvPr/>
        </p:nvSpPr>
        <p:spPr>
          <a:xfrm>
            <a:off x="276290" y="2024168"/>
            <a:ext cx="1163397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ru-RU" sz="5400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</a:rPr>
              <a:t>Когда ИСТИНА, когда ЛОЖЬ?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 Nova" panose="020B0504020202020204" pitchFamily="34" charset="0"/>
              <a:cs typeface="Courier New" panose="02070309020205020404" pitchFamily="49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3BDF6E4E-88F1-A38C-C3DA-9070712A9B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644960"/>
              </p:ext>
            </p:extLst>
          </p:nvPr>
        </p:nvGraphicFramePr>
        <p:xfrm>
          <a:off x="1523999" y="3092488"/>
          <a:ext cx="9263744" cy="32162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5936">
                  <a:extLst>
                    <a:ext uri="{9D8B030D-6E8A-4147-A177-3AD203B41FA5}">
                      <a16:colId xmlns:a16="http://schemas.microsoft.com/office/drawing/2014/main" val="1557247509"/>
                    </a:ext>
                  </a:extLst>
                </a:gridCol>
                <a:gridCol w="2315936">
                  <a:extLst>
                    <a:ext uri="{9D8B030D-6E8A-4147-A177-3AD203B41FA5}">
                      <a16:colId xmlns:a16="http://schemas.microsoft.com/office/drawing/2014/main" val="3511000479"/>
                    </a:ext>
                  </a:extLst>
                </a:gridCol>
                <a:gridCol w="2315936">
                  <a:extLst>
                    <a:ext uri="{9D8B030D-6E8A-4147-A177-3AD203B41FA5}">
                      <a16:colId xmlns:a16="http://schemas.microsoft.com/office/drawing/2014/main" val="1034504773"/>
                    </a:ext>
                  </a:extLst>
                </a:gridCol>
                <a:gridCol w="2315936">
                  <a:extLst>
                    <a:ext uri="{9D8B030D-6E8A-4147-A177-3AD203B41FA5}">
                      <a16:colId xmlns:a16="http://schemas.microsoft.com/office/drawing/2014/main" val="910237712"/>
                    </a:ext>
                  </a:extLst>
                </a:gridCol>
              </a:tblGrid>
              <a:tr h="644037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s</a:t>
                      </a:r>
                      <a:endParaRPr lang="ru-RU" sz="36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t</a:t>
                      </a:r>
                      <a:endParaRPr lang="ru-RU" sz="36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A</a:t>
                      </a:r>
                      <a:endParaRPr lang="ru-RU" sz="36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>
                          <a:latin typeface="Arial Nova" panose="020B0504020202020204" pitchFamily="34" charset="0"/>
                        </a:rPr>
                        <a:t>печать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1043067"/>
                  </a:ext>
                </a:extLst>
              </a:tr>
              <a:tr h="644037">
                <a:tc>
                  <a:txBody>
                    <a:bodyPr/>
                    <a:lstStyle/>
                    <a:p>
                      <a:pPr algn="ctr"/>
                      <a:endParaRPr lang="ru-RU" sz="36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17</a:t>
                      </a:r>
                      <a:endParaRPr lang="ru-RU" sz="3600" b="1" dirty="0">
                        <a:latin typeface="Arial Nova" panose="020B05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YES</a:t>
                      </a:r>
                      <a:endParaRPr lang="ru-RU" sz="36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9059618"/>
                  </a:ext>
                </a:extLst>
              </a:tr>
              <a:tr h="644037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11</a:t>
                      </a:r>
                      <a:endParaRPr lang="ru-RU" sz="3600" b="1" dirty="0">
                        <a:latin typeface="Arial Nova" panose="020B05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9</a:t>
                      </a:r>
                      <a:endParaRPr lang="ru-RU" sz="36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7</a:t>
                      </a:r>
                      <a:endParaRPr lang="ru-RU" sz="3600" b="1" dirty="0">
                        <a:latin typeface="Arial Nova" panose="020B05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latin typeface="Arial Nova" panose="020B0504020202020204" pitchFamily="34" charset="0"/>
                        </a:rPr>
                        <a:t>YES</a:t>
                      </a:r>
                      <a:endParaRPr lang="ru-RU" sz="36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186649"/>
                  </a:ext>
                </a:extLst>
              </a:tr>
              <a:tr h="644037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9</a:t>
                      </a:r>
                      <a:endParaRPr lang="ru-RU" sz="3600" b="1" dirty="0">
                        <a:latin typeface="Arial Nova" panose="020B05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13</a:t>
                      </a:r>
                      <a:endParaRPr lang="ru-RU" sz="3600" b="1" dirty="0">
                        <a:latin typeface="Arial Nova" panose="020B05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5</a:t>
                      </a:r>
                      <a:endParaRPr lang="ru-RU" sz="3600" b="1" dirty="0">
                        <a:latin typeface="Arial Nova" panose="020B05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latin typeface="Arial Nova" panose="020B0504020202020204" pitchFamily="34" charset="0"/>
                        </a:rPr>
                        <a:t>YES</a:t>
                      </a:r>
                      <a:endParaRPr lang="ru-RU" sz="36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120947"/>
                  </a:ext>
                </a:extLst>
              </a:tr>
              <a:tr h="568878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latin typeface="Arial Nova" panose="020B0504020202020204" pitchFamily="34" charset="0"/>
                        </a:rPr>
                        <a:t>1</a:t>
                      </a:r>
                      <a:endParaRPr lang="ru-RU" sz="3600" b="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latin typeface="Arial Nova" panose="020B0504020202020204" pitchFamily="34" charset="0"/>
                        </a:rPr>
                        <a:t>12</a:t>
                      </a:r>
                      <a:endParaRPr lang="ru-RU" sz="3600" b="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latin typeface="Arial Nova" panose="020B0504020202020204" pitchFamily="34" charset="0"/>
                        </a:rPr>
                        <a:t>8</a:t>
                      </a:r>
                      <a:endParaRPr lang="ru-RU" sz="3600" b="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NO</a:t>
                      </a:r>
                      <a:endParaRPr lang="ru-RU" sz="36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073543"/>
                  </a:ext>
                </a:extLst>
              </a:tr>
            </a:tbl>
          </a:graphicData>
        </a:graphic>
      </p:graphicFrame>
      <p:pic>
        <p:nvPicPr>
          <p:cNvPr id="5" name="Рисунок 4" descr="Привет (пчела)">
            <a:extLst>
              <a:ext uri="{FF2B5EF4-FFF2-40B4-BE49-F238E27FC236}">
                <a16:creationId xmlns:a16="http://schemas.microsoft.com/office/drawing/2014/main" id="{026341D6-B88A-2E31-7356-ED7E87E5E2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11545" y="4852502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2746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C68528-92DF-8B17-51CD-D72E98D96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402228-7F7D-FCEC-9954-26F9EEDF5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6558" cy="8712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5400" dirty="0">
                <a:latin typeface="Arial" panose="020B0604020202020204" pitchFamily="34" charset="0"/>
                <a:cs typeface="Arial" panose="020B0604020202020204" pitchFamily="34" charset="0"/>
              </a:rPr>
              <a:t>ПОЙМЁМ УСЛОВИЕ!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5A606F-CDB9-1937-34AA-8D511C4A4315}"/>
              </a:ext>
            </a:extLst>
          </p:cNvPr>
          <p:cNvSpPr txBox="1"/>
          <p:nvPr/>
        </p:nvSpPr>
        <p:spPr>
          <a:xfrm>
            <a:off x="1618465" y="1016190"/>
            <a:ext cx="895507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Nova" panose="020B0504020202020204" pitchFamily="34" charset="0"/>
                <a:cs typeface="Courier New" panose="02070309020205020404" pitchFamily="49" charset="0"/>
              </a:rPr>
              <a:t>(s &gt; A) or (t &gt; 12)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54DF2E-8C4C-CC98-1B06-D7BFF3BA8197}"/>
              </a:ext>
            </a:extLst>
          </p:cNvPr>
          <p:cNvSpPr txBox="1"/>
          <p:nvPr/>
        </p:nvSpPr>
        <p:spPr>
          <a:xfrm>
            <a:off x="276290" y="2024168"/>
            <a:ext cx="1163397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ru-RU" sz="5400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</a:rPr>
              <a:t>Когда ИСТИНА, когда ЛОЖЬ?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 Nova" panose="020B0504020202020204" pitchFamily="34" charset="0"/>
              <a:cs typeface="Courier New" panose="02070309020205020404" pitchFamily="49" charset="0"/>
            </a:endParaRPr>
          </a:p>
        </p:txBody>
      </p:sp>
      <p:sp>
        <p:nvSpPr>
          <p:cNvPr id="5" name="Облачко с текстом: овальное 4">
            <a:extLst>
              <a:ext uri="{FF2B5EF4-FFF2-40B4-BE49-F238E27FC236}">
                <a16:creationId xmlns:a16="http://schemas.microsoft.com/office/drawing/2014/main" id="{445B281D-0AC1-6FCB-D7FB-CDE87D900953}"/>
              </a:ext>
            </a:extLst>
          </p:cNvPr>
          <p:cNvSpPr/>
          <p:nvPr/>
        </p:nvSpPr>
        <p:spPr>
          <a:xfrm>
            <a:off x="1676400" y="2851187"/>
            <a:ext cx="4849830" cy="3249386"/>
          </a:xfrm>
          <a:prstGeom prst="wedgeEllipseCallout">
            <a:avLst>
              <a:gd name="adj1" fmla="val -34637"/>
              <a:gd name="adj2" fmla="val 55967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Arial Nova" panose="020B0504020202020204" pitchFamily="34" charset="0"/>
              </a:rPr>
              <a:t>s &gt; A</a:t>
            </a:r>
            <a:endParaRPr lang="ru-RU" sz="7200" dirty="0">
              <a:latin typeface="Arial Nova" panose="020B0504020202020204" pitchFamily="34" charset="0"/>
            </a:endParaRPr>
          </a:p>
        </p:txBody>
      </p:sp>
      <p:sp>
        <p:nvSpPr>
          <p:cNvPr id="7" name="Облачко с текстом: овальное 6">
            <a:extLst>
              <a:ext uri="{FF2B5EF4-FFF2-40B4-BE49-F238E27FC236}">
                <a16:creationId xmlns:a16="http://schemas.microsoft.com/office/drawing/2014/main" id="{C67F1271-F7B6-98C9-A7A0-BC15F24BF74C}"/>
              </a:ext>
            </a:extLst>
          </p:cNvPr>
          <p:cNvSpPr/>
          <p:nvPr/>
        </p:nvSpPr>
        <p:spPr>
          <a:xfrm>
            <a:off x="5665770" y="2890256"/>
            <a:ext cx="4849830" cy="3249386"/>
          </a:xfrm>
          <a:prstGeom prst="wedgeEllipseCallout">
            <a:avLst>
              <a:gd name="adj1" fmla="val 40107"/>
              <a:gd name="adj2" fmla="val 51445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Arial Nova" panose="020B0504020202020204" pitchFamily="34" charset="0"/>
              </a:rPr>
              <a:t> </a:t>
            </a:r>
            <a:r>
              <a:rPr lang="en-US" sz="7200" dirty="0">
                <a:latin typeface="Arial Nova" panose="020B0504020202020204" pitchFamily="34" charset="0"/>
              </a:rPr>
              <a:t>t &gt; 12</a:t>
            </a:r>
            <a:endParaRPr lang="ru-RU" sz="5400" dirty="0">
              <a:latin typeface="Arial Nova" panose="020B0504020202020204" pitchFamily="34" charset="0"/>
            </a:endParaRPr>
          </a:p>
        </p:txBody>
      </p:sp>
      <p:pic>
        <p:nvPicPr>
          <p:cNvPr id="9" name="Рисунок 8" descr="Пристыженная пчела">
            <a:extLst>
              <a:ext uri="{FF2B5EF4-FFF2-40B4-BE49-F238E27FC236}">
                <a16:creationId xmlns:a16="http://schemas.microsoft.com/office/drawing/2014/main" id="{6FD43A86-9768-2F6F-68AF-E21EB950F0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47"/>
          <a:stretch>
            <a:fillRect/>
          </a:stretch>
        </p:blipFill>
        <p:spPr>
          <a:xfrm>
            <a:off x="5779745" y="5548037"/>
            <a:ext cx="627065" cy="134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880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BDF91DE-FCB9-D2C4-A1A9-C780E3FCC7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310146"/>
              </p:ext>
            </p:extLst>
          </p:nvPr>
        </p:nvGraphicFramePr>
        <p:xfrm>
          <a:off x="396421" y="1674967"/>
          <a:ext cx="11399158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8357">
                  <a:extLst>
                    <a:ext uri="{9D8B030D-6E8A-4147-A177-3AD203B41FA5}">
                      <a16:colId xmlns:a16="http://schemas.microsoft.com/office/drawing/2014/main" val="1693580919"/>
                    </a:ext>
                  </a:extLst>
                </a:gridCol>
                <a:gridCol w="5649686">
                  <a:extLst>
                    <a:ext uri="{9D8B030D-6E8A-4147-A177-3AD203B41FA5}">
                      <a16:colId xmlns:a16="http://schemas.microsoft.com/office/drawing/2014/main" val="2257386794"/>
                    </a:ext>
                  </a:extLst>
                </a:gridCol>
                <a:gridCol w="2699657">
                  <a:extLst>
                    <a:ext uri="{9D8B030D-6E8A-4147-A177-3AD203B41FA5}">
                      <a16:colId xmlns:a16="http://schemas.microsoft.com/office/drawing/2014/main" val="1789571051"/>
                    </a:ext>
                  </a:extLst>
                </a:gridCol>
                <a:gridCol w="1861458">
                  <a:extLst>
                    <a:ext uri="{9D8B030D-6E8A-4147-A177-3AD203B41FA5}">
                      <a16:colId xmlns:a16="http://schemas.microsoft.com/office/drawing/2014/main" val="976968239"/>
                    </a:ext>
                  </a:extLst>
                </a:gridCol>
              </a:tblGrid>
              <a:tr h="2263021">
                <a:tc>
                  <a:txBody>
                    <a:bodyPr/>
                    <a:lstStyle/>
                    <a:p>
                      <a:pPr algn="ctr"/>
                      <a:r>
                        <a:rPr lang="en-US" sz="9600" dirty="0">
                          <a:latin typeface="Arial Nova" panose="020B0504020202020204" pitchFamily="34" charset="0"/>
                        </a:rPr>
                        <a:t>6</a:t>
                      </a:r>
                      <a:endParaRPr lang="ru-RU" sz="9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3600" dirty="0">
                          <a:latin typeface="Arial Nova" panose="020B0504020202020204" pitchFamily="34" charset="0"/>
                        </a:rPr>
                        <a:t>Формально исполнять алгоритмы, записанные </a:t>
                      </a:r>
                      <a:br>
                        <a:rPr lang="en-US" sz="3600" dirty="0"/>
                      </a:br>
                      <a:r>
                        <a:rPr lang="ru-RU" sz="3600" dirty="0"/>
                        <a:t>на языке программирования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3600" dirty="0">
                          <a:latin typeface="Arial Nova" panose="020B0504020202020204" pitchFamily="34" charset="0"/>
                        </a:rPr>
                        <a:t>Базовый уровень сложности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latin typeface="Arial Nova" panose="020B0504020202020204" pitchFamily="34" charset="0"/>
                        </a:rPr>
                        <a:t>4 </a:t>
                      </a:r>
                      <a:br>
                        <a:rPr lang="en-US" sz="3600" dirty="0"/>
                      </a:br>
                      <a:r>
                        <a:rPr lang="ru-RU" sz="3600" dirty="0"/>
                        <a:t>минуты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769091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701F6FE-8297-F9DF-4643-5CA8B2F08F00}"/>
              </a:ext>
            </a:extLst>
          </p:cNvPr>
          <p:cNvSpPr txBox="1"/>
          <p:nvPr/>
        </p:nvSpPr>
        <p:spPr>
          <a:xfrm>
            <a:off x="1013695" y="181588"/>
            <a:ext cx="10781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Nova" panose="020B0504020202020204" pitchFamily="34" charset="0"/>
              </a:rPr>
              <a:t>Спецификация КИМ ОГЭ 2025 г.</a:t>
            </a:r>
            <a:br>
              <a:rPr lang="ru-RU" dirty="0">
                <a:latin typeface="Arial Nova" panose="020B0504020202020204" pitchFamily="34" charset="0"/>
              </a:rPr>
            </a:br>
            <a:r>
              <a:rPr lang="ru-RU" dirty="0">
                <a:latin typeface="Arial Nova" panose="020B0504020202020204" pitchFamily="34" charset="0"/>
              </a:rPr>
              <a:t>Обобщённый план варианта КИМ ОГЭ 2025 года по ИНФОРМАТИКЕ</a:t>
            </a:r>
          </a:p>
        </p:txBody>
      </p:sp>
      <p:pic>
        <p:nvPicPr>
          <p:cNvPr id="4" name="Рисунок 3" descr="Итак (пчела)">
            <a:extLst>
              <a:ext uri="{FF2B5EF4-FFF2-40B4-BE49-F238E27FC236}">
                <a16:creationId xmlns:a16="http://schemas.microsoft.com/office/drawing/2014/main" id="{615F8180-1F0E-27A2-229E-24F3FA04B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407" y="4808015"/>
            <a:ext cx="1440000" cy="1440000"/>
          </a:xfrm>
          <a:prstGeom prst="rect">
            <a:avLst/>
          </a:prstGeom>
        </p:spPr>
      </p:pic>
      <p:pic>
        <p:nvPicPr>
          <p:cNvPr id="6" name="Рисунок 5" descr="Изображение выглядит как Шрифт, Графика, снимок экрана, текс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063E884-5C9F-F2F6-1F92-618A140E59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1" y="181588"/>
            <a:ext cx="617273" cy="90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774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AFDE84-E6FD-4100-C2E2-63C83E06AF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1B4C9A4B-9CD9-29AA-07DE-F5B98AB0545E}"/>
              </a:ext>
            </a:extLst>
          </p:cNvPr>
          <p:cNvSpPr/>
          <p:nvPr/>
        </p:nvSpPr>
        <p:spPr>
          <a:xfrm>
            <a:off x="1676251" y="2862069"/>
            <a:ext cx="8839874" cy="3443277"/>
          </a:xfrm>
          <a:custGeom>
            <a:avLst/>
            <a:gdLst>
              <a:gd name="connsiteX0" fmla="*/ 2419472 w 8839874"/>
              <a:gd name="connsiteY0" fmla="*/ 4 h 3443277"/>
              <a:gd name="connsiteX1" fmla="*/ 3670545 w 8839874"/>
              <a:gd name="connsiteY1" fmla="*/ 230676 h 3443277"/>
              <a:gd name="connsiteX2" fmla="*/ 4323148 w 8839874"/>
              <a:gd name="connsiteY2" fmla="*/ 611705 h 3443277"/>
              <a:gd name="connsiteX3" fmla="*/ 4440537 w 8839874"/>
              <a:gd name="connsiteY3" fmla="*/ 723058 h 3443277"/>
              <a:gd name="connsiteX4" fmla="*/ 4526156 w 8839874"/>
              <a:gd name="connsiteY4" fmla="*/ 642977 h 3443277"/>
              <a:gd name="connsiteX5" fmla="*/ 4951921 w 8839874"/>
              <a:gd name="connsiteY5" fmla="*/ 367824 h 3443277"/>
              <a:gd name="connsiteX6" fmla="*/ 7472849 w 8839874"/>
              <a:gd name="connsiteY6" fmla="*/ 202000 h 3443277"/>
              <a:gd name="connsiteX7" fmla="*/ 8242881 w 8839874"/>
              <a:gd name="connsiteY7" fmla="*/ 2730934 h 3443277"/>
              <a:gd name="connsiteX8" fmla="*/ 8359555 w 8839874"/>
              <a:gd name="connsiteY8" fmla="*/ 3335409 h 3443277"/>
              <a:gd name="connsiteX9" fmla="*/ 7513071 w 8839874"/>
              <a:gd name="connsiteY9" fmla="*/ 3112142 h 3443277"/>
              <a:gd name="connsiteX10" fmla="*/ 4993581 w 8839874"/>
              <a:gd name="connsiteY10" fmla="*/ 2980340 h 3443277"/>
              <a:gd name="connsiteX11" fmla="*/ 4559139 w 8839874"/>
              <a:gd name="connsiteY11" fmla="*/ 2711345 h 3443277"/>
              <a:gd name="connsiteX12" fmla="*/ 4397287 w 8839874"/>
              <a:gd name="connsiteY12" fmla="*/ 2566598 h 3443277"/>
              <a:gd name="connsiteX13" fmla="*/ 4285608 w 8839874"/>
              <a:gd name="connsiteY13" fmla="*/ 2667191 h 3443277"/>
              <a:gd name="connsiteX14" fmla="*/ 4080873 w 8839874"/>
              <a:gd name="connsiteY14" fmla="*/ 2811655 h 3443277"/>
              <a:gd name="connsiteX15" fmla="*/ 1565834 w 8839874"/>
              <a:gd name="connsiteY15" fmla="*/ 3143975 h 3443277"/>
              <a:gd name="connsiteX16" fmla="*/ 745228 w 8839874"/>
              <a:gd name="connsiteY16" fmla="*/ 3443277 h 3443277"/>
              <a:gd name="connsiteX17" fmla="*/ 778948 w 8839874"/>
              <a:gd name="connsiteY17" fmla="*/ 2817691 h 3443277"/>
              <a:gd name="connsiteX18" fmla="*/ 1169999 w 8839874"/>
              <a:gd name="connsiteY18" fmla="*/ 234540 h 3443277"/>
              <a:gd name="connsiteX19" fmla="*/ 2419472 w 8839874"/>
              <a:gd name="connsiteY19" fmla="*/ 4 h 344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839874" h="3443277">
                <a:moveTo>
                  <a:pt x="2419472" y="4"/>
                </a:moveTo>
                <a:cubicBezTo>
                  <a:pt x="2852296" y="-665"/>
                  <a:pt x="3285387" y="76201"/>
                  <a:pt x="3670545" y="230676"/>
                </a:cubicBezTo>
                <a:cubicBezTo>
                  <a:pt x="3929969" y="334723"/>
                  <a:pt x="4147952" y="464554"/>
                  <a:pt x="4323148" y="611705"/>
                </a:cubicBezTo>
                <a:lnTo>
                  <a:pt x="4440537" y="723058"/>
                </a:lnTo>
                <a:lnTo>
                  <a:pt x="4526156" y="642977"/>
                </a:lnTo>
                <a:cubicBezTo>
                  <a:pt x="4647459" y="542757"/>
                  <a:pt x="4789367" y="450174"/>
                  <a:pt x="4951921" y="367824"/>
                </a:cubicBezTo>
                <a:cubicBezTo>
                  <a:pt x="5678939" y="-483"/>
                  <a:pt x="6652804" y="-64543"/>
                  <a:pt x="7472849" y="202000"/>
                </a:cubicBezTo>
                <a:cubicBezTo>
                  <a:pt x="8910248" y="669204"/>
                  <a:pt x="9292266" y="1923824"/>
                  <a:pt x="8242881" y="2730934"/>
                </a:cubicBezTo>
                <a:lnTo>
                  <a:pt x="8359555" y="3335409"/>
                </a:lnTo>
                <a:lnTo>
                  <a:pt x="7513071" y="3112142"/>
                </a:lnTo>
                <a:cubicBezTo>
                  <a:pt x="6702748" y="3388060"/>
                  <a:pt x="5730165" y="3337181"/>
                  <a:pt x="4993581" y="2980340"/>
                </a:cubicBezTo>
                <a:cubicBezTo>
                  <a:pt x="4828438" y="2900336"/>
                  <a:pt x="4683610" y="2809806"/>
                  <a:pt x="4559139" y="2711345"/>
                </a:cubicBezTo>
                <a:lnTo>
                  <a:pt x="4397287" y="2566598"/>
                </a:lnTo>
                <a:lnTo>
                  <a:pt x="4285608" y="2667191"/>
                </a:lnTo>
                <a:cubicBezTo>
                  <a:pt x="4222732" y="2717288"/>
                  <a:pt x="4154504" y="2765547"/>
                  <a:pt x="4080873" y="2811655"/>
                </a:cubicBezTo>
                <a:cubicBezTo>
                  <a:pt x="3405578" y="3234534"/>
                  <a:pt x="2430194" y="3363415"/>
                  <a:pt x="1565834" y="3143975"/>
                </a:cubicBezTo>
                <a:lnTo>
                  <a:pt x="745228" y="3443277"/>
                </a:lnTo>
                <a:lnTo>
                  <a:pt x="778948" y="2817691"/>
                </a:lnTo>
                <a:cubicBezTo>
                  <a:pt x="-405755" y="2083887"/>
                  <a:pt x="-210488" y="794022"/>
                  <a:pt x="1169999" y="234540"/>
                </a:cubicBezTo>
                <a:cubicBezTo>
                  <a:pt x="1554090" y="78877"/>
                  <a:pt x="1986647" y="673"/>
                  <a:pt x="2419472" y="4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1430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7200" dirty="0">
              <a:latin typeface="Arial Nova" panose="020B05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6A789F-D6CD-8514-DBF6-B022AB9D5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6558" cy="8712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5400" dirty="0">
                <a:latin typeface="Arial" panose="020B0604020202020204" pitchFamily="34" charset="0"/>
                <a:cs typeface="Arial" panose="020B0604020202020204" pitchFamily="34" charset="0"/>
              </a:rPr>
              <a:t>ПОЙМЁМ УСЛОВИЕ!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971096-CE2E-E677-5A0D-7695FD35E6DC}"/>
              </a:ext>
            </a:extLst>
          </p:cNvPr>
          <p:cNvSpPr txBox="1"/>
          <p:nvPr/>
        </p:nvSpPr>
        <p:spPr>
          <a:xfrm>
            <a:off x="1618465" y="1016190"/>
            <a:ext cx="895507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Nova" panose="020B0504020202020204" pitchFamily="34" charset="0"/>
                <a:cs typeface="Courier New" panose="02070309020205020404" pitchFamily="49" charset="0"/>
              </a:rPr>
              <a:t>(s &gt; A) or (t &gt; 12)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52C3CA-FE60-A2D7-0C93-01C614C48069}"/>
              </a:ext>
            </a:extLst>
          </p:cNvPr>
          <p:cNvSpPr txBox="1"/>
          <p:nvPr/>
        </p:nvSpPr>
        <p:spPr>
          <a:xfrm>
            <a:off x="276290" y="2024168"/>
            <a:ext cx="1163397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ru-RU" sz="5400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</a:rPr>
              <a:t>Когда ИСТИНА, когда ЛОЖЬ?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 Nova" panose="020B0504020202020204" pitchFamily="34" charset="0"/>
              <a:cs typeface="Courier New" panose="02070309020205020404" pitchFamily="49" charset="0"/>
            </a:endParaRPr>
          </a:p>
        </p:txBody>
      </p:sp>
      <p:sp>
        <p:nvSpPr>
          <p:cNvPr id="5" name="Облачко с текстом: овальное 4">
            <a:extLst>
              <a:ext uri="{FF2B5EF4-FFF2-40B4-BE49-F238E27FC236}">
                <a16:creationId xmlns:a16="http://schemas.microsoft.com/office/drawing/2014/main" id="{601307E4-58A4-4897-B839-1E220C287861}"/>
              </a:ext>
            </a:extLst>
          </p:cNvPr>
          <p:cNvSpPr/>
          <p:nvPr/>
        </p:nvSpPr>
        <p:spPr>
          <a:xfrm>
            <a:off x="1676400" y="2851187"/>
            <a:ext cx="4849830" cy="3249386"/>
          </a:xfrm>
          <a:prstGeom prst="wedgeEllipseCallout">
            <a:avLst>
              <a:gd name="adj1" fmla="val -34637"/>
              <a:gd name="adj2" fmla="val 55967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Arial Nova" panose="020B0504020202020204" pitchFamily="34" charset="0"/>
              </a:rPr>
              <a:t>s &gt; A</a:t>
            </a:r>
            <a:endParaRPr lang="ru-RU" sz="7200" dirty="0">
              <a:latin typeface="Arial Nova" panose="020B0504020202020204" pitchFamily="34" charset="0"/>
            </a:endParaRPr>
          </a:p>
        </p:txBody>
      </p:sp>
      <p:sp>
        <p:nvSpPr>
          <p:cNvPr id="7" name="Облачко с текстом: овальное 6">
            <a:extLst>
              <a:ext uri="{FF2B5EF4-FFF2-40B4-BE49-F238E27FC236}">
                <a16:creationId xmlns:a16="http://schemas.microsoft.com/office/drawing/2014/main" id="{5D34BE64-A8B2-7144-1598-523B98B1B204}"/>
              </a:ext>
            </a:extLst>
          </p:cNvPr>
          <p:cNvSpPr/>
          <p:nvPr/>
        </p:nvSpPr>
        <p:spPr>
          <a:xfrm>
            <a:off x="5665770" y="2890256"/>
            <a:ext cx="4849830" cy="3249386"/>
          </a:xfrm>
          <a:prstGeom prst="wedgeEllipseCallout">
            <a:avLst>
              <a:gd name="adj1" fmla="val 40107"/>
              <a:gd name="adj2" fmla="val 51445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Arial Nova" panose="020B0504020202020204" pitchFamily="34" charset="0"/>
              </a:rPr>
              <a:t> </a:t>
            </a:r>
            <a:r>
              <a:rPr lang="en-US" sz="7200" dirty="0">
                <a:latin typeface="Arial Nova" panose="020B0504020202020204" pitchFamily="34" charset="0"/>
              </a:rPr>
              <a:t>t &gt; 12</a:t>
            </a:r>
            <a:endParaRPr lang="ru-RU" sz="5400" dirty="0">
              <a:latin typeface="Arial Nova" panose="020B0504020202020204" pitchFamily="34" charset="0"/>
            </a:endParaRPr>
          </a:p>
        </p:txBody>
      </p:sp>
      <p:pic>
        <p:nvPicPr>
          <p:cNvPr id="10" name="Рисунок 9" descr="Нравится (пчела)">
            <a:extLst>
              <a:ext uri="{FF2B5EF4-FFF2-40B4-BE49-F238E27FC236}">
                <a16:creationId xmlns:a16="http://schemas.microsoft.com/office/drawing/2014/main" id="{EE32DAB1-B33E-4679-773F-400FB9B2DC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474" y="5633302"/>
            <a:ext cx="1176465" cy="117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8303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30F82A-3EB7-A044-0A15-07370B0FA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BC1E62-79C4-35D5-DC79-A239EDBD2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2" y="-1"/>
            <a:ext cx="12186558" cy="8712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5400" dirty="0">
                <a:latin typeface="Arial" panose="020B0604020202020204" pitchFamily="34" charset="0"/>
                <a:cs typeface="Arial" panose="020B0604020202020204" pitchFamily="34" charset="0"/>
              </a:rPr>
              <a:t>РЕШИМ!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476AFD-E1F4-72FC-89FE-E71794831527}"/>
              </a:ext>
            </a:extLst>
          </p:cNvPr>
          <p:cNvSpPr txBox="1"/>
          <p:nvPr/>
        </p:nvSpPr>
        <p:spPr>
          <a:xfrm>
            <a:off x="2061991" y="3429000"/>
            <a:ext cx="54864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(13, 2); (11, 12); (–12, 12); </a:t>
            </a:r>
            <a:br>
              <a:rPr kumimoji="0" lang="ru-RU" altLang="ru-RU" sz="3600" b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u-RU" altLang="ru-RU" sz="3600" b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(2, –2); (–10, –10); (6, –5); </a:t>
            </a:r>
            <a:br>
              <a:rPr kumimoji="0" lang="ru-RU" altLang="ru-RU" sz="3600" b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u-RU" altLang="ru-RU" sz="3600" b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(2, 8); (9, 10); (1, 13)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AD11B8D-BD63-31D3-FD42-05E4777C1652}"/>
              </a:ext>
            </a:extLst>
          </p:cNvPr>
          <p:cNvSpPr/>
          <p:nvPr/>
        </p:nvSpPr>
        <p:spPr>
          <a:xfrm>
            <a:off x="5486402" y="3475650"/>
            <a:ext cx="1796142" cy="514800"/>
          </a:xfrm>
          <a:prstGeom prst="rect">
            <a:avLst/>
          </a:prstGeom>
          <a:solidFill>
            <a:srgbClr val="D9F2D0">
              <a:alpha val="25098"/>
            </a:srgb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ova" panose="020B0504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74E76A6D-1A18-71A4-1CD3-E91E16FA0CC0}"/>
              </a:ext>
            </a:extLst>
          </p:cNvPr>
          <p:cNvSpPr/>
          <p:nvPr/>
        </p:nvSpPr>
        <p:spPr>
          <a:xfrm>
            <a:off x="4889557" y="4644770"/>
            <a:ext cx="1467700" cy="515539"/>
          </a:xfrm>
          <a:prstGeom prst="rect">
            <a:avLst/>
          </a:prstGeom>
          <a:solidFill>
            <a:srgbClr val="D9F2D0">
              <a:alpha val="25098"/>
            </a:srgb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ova" panose="020B05040202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CE3E1B6E-99EC-733A-49A9-7ADE6B6D2103}"/>
              </a:ext>
            </a:extLst>
          </p:cNvPr>
          <p:cNvSpPr/>
          <p:nvPr/>
        </p:nvSpPr>
        <p:spPr>
          <a:xfrm>
            <a:off x="2113698" y="4061070"/>
            <a:ext cx="1318022" cy="515539"/>
          </a:xfrm>
          <a:prstGeom prst="rect">
            <a:avLst/>
          </a:prstGeom>
          <a:solidFill>
            <a:srgbClr val="D9F2D0">
              <a:alpha val="25098"/>
            </a:srgb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ova" panose="020B05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585806B-7F51-51A2-549E-B6C25DDCED7C}"/>
              </a:ext>
            </a:extLst>
          </p:cNvPr>
          <p:cNvSpPr/>
          <p:nvPr/>
        </p:nvSpPr>
        <p:spPr>
          <a:xfrm>
            <a:off x="2113698" y="4622198"/>
            <a:ext cx="1097588" cy="515539"/>
          </a:xfrm>
          <a:prstGeom prst="rect">
            <a:avLst/>
          </a:prstGeom>
          <a:solidFill>
            <a:srgbClr val="D9F2D0">
              <a:alpha val="25098"/>
            </a:srgb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ova" panose="020B050402020202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F1BE9F2-353F-FC49-6C53-789F39F7C2B7}"/>
              </a:ext>
            </a:extLst>
          </p:cNvPr>
          <p:cNvSpPr/>
          <p:nvPr/>
        </p:nvSpPr>
        <p:spPr>
          <a:xfrm>
            <a:off x="5855664" y="4075164"/>
            <a:ext cx="1318022" cy="515539"/>
          </a:xfrm>
          <a:prstGeom prst="rect">
            <a:avLst/>
          </a:prstGeom>
          <a:solidFill>
            <a:srgbClr val="D9F2D0">
              <a:alpha val="25098"/>
            </a:srgb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ova" panose="020B0504020202020204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2C40AC42-542E-D212-9E48-B8DC5A54156B}"/>
              </a:ext>
            </a:extLst>
          </p:cNvPr>
          <p:cNvSpPr/>
          <p:nvPr/>
        </p:nvSpPr>
        <p:spPr>
          <a:xfrm>
            <a:off x="3637697" y="4065332"/>
            <a:ext cx="2033759" cy="515539"/>
          </a:xfrm>
          <a:prstGeom prst="rect">
            <a:avLst/>
          </a:prstGeom>
          <a:solidFill>
            <a:srgbClr val="D9F2D0">
              <a:alpha val="25098"/>
            </a:srgb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ova" panose="020B0504020202020204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49592767-156A-CD7E-2EC3-CE454D85F6DF}"/>
              </a:ext>
            </a:extLst>
          </p:cNvPr>
          <p:cNvSpPr/>
          <p:nvPr/>
        </p:nvSpPr>
        <p:spPr>
          <a:xfrm>
            <a:off x="3431721" y="4644770"/>
            <a:ext cx="1318022" cy="515539"/>
          </a:xfrm>
          <a:prstGeom prst="rect">
            <a:avLst/>
          </a:prstGeom>
          <a:solidFill>
            <a:srgbClr val="D9F2D0">
              <a:alpha val="25098"/>
            </a:srgb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ova" panose="020B050402020202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49B90AB9-893E-FC6F-982C-1A22CE7B49B3}"/>
              </a:ext>
            </a:extLst>
          </p:cNvPr>
          <p:cNvSpPr/>
          <p:nvPr/>
        </p:nvSpPr>
        <p:spPr>
          <a:xfrm>
            <a:off x="2113699" y="3477370"/>
            <a:ext cx="1318022" cy="515539"/>
          </a:xfrm>
          <a:prstGeom prst="rect">
            <a:avLst/>
          </a:prstGeom>
          <a:solidFill>
            <a:srgbClr val="D9F2D0">
              <a:alpha val="25098"/>
            </a:srgb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ova" panose="020B050402020202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1316D786-1955-11B4-983C-96279111E622}"/>
              </a:ext>
            </a:extLst>
          </p:cNvPr>
          <p:cNvSpPr/>
          <p:nvPr/>
        </p:nvSpPr>
        <p:spPr>
          <a:xfrm>
            <a:off x="3656751" y="3475650"/>
            <a:ext cx="1563804" cy="514800"/>
          </a:xfrm>
          <a:prstGeom prst="rect">
            <a:avLst/>
          </a:prstGeom>
          <a:solidFill>
            <a:srgbClr val="D9F2D0">
              <a:alpha val="25098"/>
            </a:srgb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ova" panose="020B05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AA7E988-696D-CA3B-9239-3D8D448F9469}"/>
              </a:ext>
            </a:extLst>
          </p:cNvPr>
          <p:cNvSpPr txBox="1"/>
          <p:nvPr/>
        </p:nvSpPr>
        <p:spPr>
          <a:xfrm>
            <a:off x="10885" y="751653"/>
            <a:ext cx="8460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Nova" panose="020B0504020202020204" pitchFamily="34" charset="0"/>
                <a:cs typeface="Courier New" panose="02070309020205020404" pitchFamily="49" charset="0"/>
              </a:rPr>
              <a:t>(s &gt; 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ova" panose="020B0504020202020204" pitchFamily="34" charset="0"/>
                <a:cs typeface="Courier New" panose="02070309020205020404" pitchFamily="49" charset="0"/>
              </a:rPr>
              <a:t>A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Nova" panose="020B0504020202020204" pitchFamily="34" charset="0"/>
                <a:cs typeface="Courier New" panose="02070309020205020404" pitchFamily="49" charset="0"/>
              </a:rPr>
              <a:t>) </a:t>
            </a:r>
            <a:r>
              <a:rPr kumimoji="0" lang="en-US" sz="540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Nova" panose="020B0504020202020204" pitchFamily="34" charset="0"/>
                <a:cs typeface="Courier New" panose="02070309020205020404" pitchFamily="49" charset="0"/>
              </a:rPr>
              <a:t>or (t &gt; 12)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28EDDDD-A6A6-545B-C9A0-3459412495CF}"/>
              </a:ext>
            </a:extLst>
          </p:cNvPr>
          <p:cNvSpPr txBox="1"/>
          <p:nvPr/>
        </p:nvSpPr>
        <p:spPr>
          <a:xfrm>
            <a:off x="10885" y="1613336"/>
            <a:ext cx="846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«</a:t>
            </a:r>
            <a:r>
              <a:rPr lang="en-US" sz="3600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NO</a:t>
            </a:r>
            <a:r>
              <a:rPr lang="ru-RU" sz="3600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»</a:t>
            </a:r>
            <a:r>
              <a:rPr lang="en-US" sz="3600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ru-RU" sz="3600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5</a:t>
            </a:r>
            <a:r>
              <a:rPr lang="en-US" sz="3600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ru-RU" sz="3600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раз</a:t>
            </a:r>
            <a:r>
              <a:rPr lang="en-US" sz="3600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= </a:t>
            </a:r>
            <a:r>
              <a:rPr lang="en-US" sz="3600" b="1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«YES</a:t>
            </a:r>
            <a:r>
              <a:rPr lang="ru-RU" sz="3600" b="1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»</a:t>
            </a:r>
            <a:r>
              <a:rPr lang="en-US" sz="3600" b="1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ru-RU" sz="3600" b="1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4</a:t>
            </a:r>
            <a:r>
              <a:rPr lang="en-US" sz="3600" b="1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ru-RU" sz="3600" b="1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раза </a:t>
            </a:r>
            <a:endParaRPr lang="ru-RU" sz="3600" dirty="0">
              <a:latin typeface="Arial Nova" panose="020B05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B0B1DE-DE3B-91FA-D241-68841ACA5B7F}"/>
              </a:ext>
            </a:extLst>
          </p:cNvPr>
          <p:cNvSpPr txBox="1"/>
          <p:nvPr/>
        </p:nvSpPr>
        <p:spPr>
          <a:xfrm>
            <a:off x="10886" y="2321189"/>
            <a:ext cx="836022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marL="540000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Nova" panose="020B0504020202020204" pitchFamily="34" charset="0"/>
                <a:cs typeface="Courier New" panose="02070309020205020404" pitchFamily="49" charset="0"/>
              </a:rPr>
              <a:t>Выпишем все запуски в столбик по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Nova" panose="020B0504020202020204" pitchFamily="34" charset="0"/>
                <a:cs typeface="Courier New" panose="02070309020205020404" pitchFamily="49" charset="0"/>
                <a:sym typeface="Symbol" panose="05050102010706020507" pitchFamily="18" charset="2"/>
              </a:rPr>
              <a:t>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Nova" panose="020B0504020202020204" pitchFamily="34" charset="0"/>
                <a:cs typeface="Courier New" panose="02070309020205020404" pitchFamily="49" charset="0"/>
                <a:sym typeface="Symbol" panose="05050102010706020507" pitchFamily="18" charset="2"/>
              </a:rPr>
              <a:t> s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Nova" panose="020B0504020202020204" pitchFamily="34" charset="0"/>
                <a:cs typeface="Courier New" panose="02070309020205020404" pitchFamily="49" charset="0"/>
                <a:sym typeface="Symbol" panose="05050102010706020507" pitchFamily="18" charset="2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 Nova" panose="020B0504020202020204" pitchFamily="34" charset="0"/>
              <a:cs typeface="Courier New" panose="02070309020205020404" pitchFamily="49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D6B54FED-FC64-AD4E-8F06-479AC2B206A5}"/>
              </a:ext>
            </a:extLst>
          </p:cNvPr>
          <p:cNvGraphicFramePr>
            <a:graphicFrameLocks noGrp="1"/>
          </p:cNvGraphicFramePr>
          <p:nvPr/>
        </p:nvGraphicFramePr>
        <p:xfrm>
          <a:off x="8588827" y="228600"/>
          <a:ext cx="3091544" cy="640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5772">
                  <a:extLst>
                    <a:ext uri="{9D8B030D-6E8A-4147-A177-3AD203B41FA5}">
                      <a16:colId xmlns:a16="http://schemas.microsoft.com/office/drawing/2014/main" val="503375719"/>
                    </a:ext>
                  </a:extLst>
                </a:gridCol>
                <a:gridCol w="1545772">
                  <a:extLst>
                    <a:ext uri="{9D8B030D-6E8A-4147-A177-3AD203B41FA5}">
                      <a16:colId xmlns:a16="http://schemas.microsoft.com/office/drawing/2014/main" val="996191412"/>
                    </a:ext>
                  </a:extLst>
                </a:gridCol>
              </a:tblGrid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s</a:t>
                      </a:r>
                      <a:r>
                        <a:rPr lang="ru-RU" sz="3600" b="1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ru-RU" sz="3600" b="1" dirty="0">
                          <a:latin typeface="Arial Nova" panose="020B0504020202020204" pitchFamily="34" charset="0"/>
                          <a:sym typeface="Symbol" panose="05050102010706020507" pitchFamily="18" charset="2"/>
                        </a:rPr>
                        <a:t></a:t>
                      </a:r>
                      <a:endParaRPr lang="ru-RU" sz="3600" b="1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t</a:t>
                      </a:r>
                      <a:endParaRPr lang="ru-RU" sz="3600" b="1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6887330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-12</a:t>
                      </a:r>
                      <a:endParaRPr lang="ru-RU" sz="3600" b="1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12</a:t>
                      </a:r>
                      <a:endParaRPr lang="ru-RU" sz="360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4197024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-10</a:t>
                      </a:r>
                      <a:endParaRPr lang="ru-RU" sz="3600" b="1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-10</a:t>
                      </a:r>
                      <a:endParaRPr lang="ru-RU" sz="360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1115953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1</a:t>
                      </a:r>
                      <a:endParaRPr lang="ru-RU" sz="3600" b="1" dirty="0">
                        <a:latin typeface="Arial Nova" panose="020B05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13</a:t>
                      </a:r>
                      <a:endParaRPr lang="ru-RU" sz="3600" dirty="0">
                        <a:latin typeface="Arial Nova" panose="020B05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9898482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2</a:t>
                      </a:r>
                      <a:endParaRPr lang="ru-RU" sz="3600" b="1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-2</a:t>
                      </a:r>
                      <a:endParaRPr lang="ru-RU" sz="360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0059338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2</a:t>
                      </a:r>
                      <a:endParaRPr lang="ru-RU" sz="3600" b="1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8</a:t>
                      </a:r>
                      <a:endParaRPr lang="ru-RU" sz="360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0358748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6</a:t>
                      </a:r>
                      <a:endParaRPr lang="ru-RU" sz="3600" b="1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-5</a:t>
                      </a:r>
                      <a:endParaRPr lang="ru-RU" sz="360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9110644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9</a:t>
                      </a:r>
                      <a:endParaRPr lang="ru-RU" sz="3600" b="1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10</a:t>
                      </a:r>
                      <a:endParaRPr lang="ru-RU" sz="360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9530269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11</a:t>
                      </a:r>
                      <a:endParaRPr lang="ru-RU" sz="3600" b="1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12</a:t>
                      </a:r>
                      <a:endParaRPr lang="ru-RU" sz="360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8314209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13</a:t>
                      </a:r>
                      <a:endParaRPr lang="ru-RU" sz="3600" b="1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2</a:t>
                      </a:r>
                      <a:endParaRPr lang="ru-RU" sz="360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9536830"/>
                  </a:ext>
                </a:extLst>
              </a:tr>
            </a:tbl>
          </a:graphicData>
        </a:graphic>
      </p:graphicFrame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E6FB5147-C8F2-746E-7642-B8EED744B1C4}"/>
              </a:ext>
            </a:extLst>
          </p:cNvPr>
          <p:cNvSpPr/>
          <p:nvPr/>
        </p:nvSpPr>
        <p:spPr>
          <a:xfrm>
            <a:off x="8681356" y="921907"/>
            <a:ext cx="2928257" cy="515539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ova" panose="020B0504020202020204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20DFBC13-C593-7D0F-0D47-0AD059D68970}"/>
              </a:ext>
            </a:extLst>
          </p:cNvPr>
          <p:cNvSpPr/>
          <p:nvPr/>
        </p:nvSpPr>
        <p:spPr>
          <a:xfrm>
            <a:off x="8681356" y="1572883"/>
            <a:ext cx="2928257" cy="515539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ova" panose="020B0504020202020204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2077EE80-20B0-F7AE-3259-864A6EEF3514}"/>
              </a:ext>
            </a:extLst>
          </p:cNvPr>
          <p:cNvSpPr/>
          <p:nvPr/>
        </p:nvSpPr>
        <p:spPr>
          <a:xfrm>
            <a:off x="8681356" y="2223859"/>
            <a:ext cx="2928257" cy="515539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ova" panose="020B0504020202020204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703CA90F-C0D1-5391-C293-5DF1BB1A7CB1}"/>
              </a:ext>
            </a:extLst>
          </p:cNvPr>
          <p:cNvSpPr/>
          <p:nvPr/>
        </p:nvSpPr>
        <p:spPr>
          <a:xfrm>
            <a:off x="8681356" y="2874836"/>
            <a:ext cx="2928257" cy="515539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ova" panose="020B0504020202020204" pitchFamily="34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EEF9FA15-A2D4-8DC5-0DE9-71ABA2770276}"/>
              </a:ext>
            </a:extLst>
          </p:cNvPr>
          <p:cNvSpPr/>
          <p:nvPr/>
        </p:nvSpPr>
        <p:spPr>
          <a:xfrm>
            <a:off x="8681356" y="3493366"/>
            <a:ext cx="2928257" cy="515539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ova" panose="020B0504020202020204" pitchFamily="34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54DC97D3-BEA6-A68F-E8A4-D22C3B1E12AE}"/>
              </a:ext>
            </a:extLst>
          </p:cNvPr>
          <p:cNvSpPr/>
          <p:nvPr/>
        </p:nvSpPr>
        <p:spPr>
          <a:xfrm>
            <a:off x="8681356" y="4129231"/>
            <a:ext cx="2928257" cy="515539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ova" panose="020B0504020202020204" pitchFamily="34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76641ED1-6549-E004-6965-5CB4CF4E1F59}"/>
              </a:ext>
            </a:extLst>
          </p:cNvPr>
          <p:cNvSpPr/>
          <p:nvPr/>
        </p:nvSpPr>
        <p:spPr>
          <a:xfrm>
            <a:off x="8681356" y="4765096"/>
            <a:ext cx="2928257" cy="515539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ova" panose="020B0504020202020204" pitchFamily="34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D05D3F6A-9C3A-FD35-735A-AB912A5F65D8}"/>
              </a:ext>
            </a:extLst>
          </p:cNvPr>
          <p:cNvSpPr/>
          <p:nvPr/>
        </p:nvSpPr>
        <p:spPr>
          <a:xfrm>
            <a:off x="8681356" y="5420554"/>
            <a:ext cx="2928257" cy="515539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ova" panose="020B0504020202020204" pitchFamily="34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F7943F5B-A327-E39A-C5C6-ED895125E89D}"/>
              </a:ext>
            </a:extLst>
          </p:cNvPr>
          <p:cNvSpPr/>
          <p:nvPr/>
        </p:nvSpPr>
        <p:spPr>
          <a:xfrm>
            <a:off x="8681356" y="6021117"/>
            <a:ext cx="2928257" cy="515539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40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E01FCF-FF5A-008D-464E-7C5C6868BA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18833E-0AE0-9AC0-EADA-2A407EC7B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2" y="-1"/>
            <a:ext cx="12186558" cy="8712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5400" dirty="0">
                <a:latin typeface="Arial" panose="020B0604020202020204" pitchFamily="34" charset="0"/>
                <a:cs typeface="Arial" panose="020B0604020202020204" pitchFamily="34" charset="0"/>
              </a:rPr>
              <a:t>РЕШИМ!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48DD38-4861-874A-DA82-A7BC8ACDC174}"/>
              </a:ext>
            </a:extLst>
          </p:cNvPr>
          <p:cNvSpPr txBox="1"/>
          <p:nvPr/>
        </p:nvSpPr>
        <p:spPr>
          <a:xfrm>
            <a:off x="2061991" y="3429000"/>
            <a:ext cx="54864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(13, 2); (11, 12); (–12, 12); </a:t>
            </a:r>
            <a:br>
              <a:rPr kumimoji="0" lang="ru-RU" altLang="ru-RU" sz="3600" b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u-RU" altLang="ru-RU" sz="3600" b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(2, –2); (–10, –10); (6, –5); </a:t>
            </a:r>
            <a:br>
              <a:rPr kumimoji="0" lang="ru-RU" altLang="ru-RU" sz="3600" b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u-RU" altLang="ru-RU" sz="3600" b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(2, 8); (9, 10); (1, 13)</a:t>
            </a:r>
          </a:p>
        </p:txBody>
      </p:sp>
      <p:pic>
        <p:nvPicPr>
          <p:cNvPr id="38" name="Рисунок 37" descr="Кулачки (пчела)">
            <a:extLst>
              <a:ext uri="{FF2B5EF4-FFF2-40B4-BE49-F238E27FC236}">
                <a16:creationId xmlns:a16="http://schemas.microsoft.com/office/drawing/2014/main" id="{799C31CC-F82A-4DFC-9D6E-AEDE98585A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03" b="17323"/>
          <a:stretch>
            <a:fillRect/>
          </a:stretch>
        </p:blipFill>
        <p:spPr>
          <a:xfrm>
            <a:off x="3774130" y="5306093"/>
            <a:ext cx="1951226" cy="126000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A106B822-D695-CA52-5340-A32F7EEF91E6}"/>
              </a:ext>
            </a:extLst>
          </p:cNvPr>
          <p:cNvSpPr txBox="1"/>
          <p:nvPr/>
        </p:nvSpPr>
        <p:spPr>
          <a:xfrm>
            <a:off x="10885" y="751653"/>
            <a:ext cx="8460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Nova" panose="020B0504020202020204" pitchFamily="34" charset="0"/>
                <a:cs typeface="Courier New" panose="02070309020205020404" pitchFamily="49" charset="0"/>
              </a:rPr>
              <a:t>(s &gt; 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ova" panose="020B0504020202020204" pitchFamily="34" charset="0"/>
                <a:cs typeface="Courier New" panose="02070309020205020404" pitchFamily="49" charset="0"/>
              </a:rPr>
              <a:t>A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Nova" panose="020B0504020202020204" pitchFamily="34" charset="0"/>
                <a:cs typeface="Courier New" panose="02070309020205020404" pitchFamily="49" charset="0"/>
              </a:rPr>
              <a:t>) </a:t>
            </a:r>
            <a:r>
              <a:rPr kumimoji="0" lang="en-US" sz="540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Nova" panose="020B0504020202020204" pitchFamily="34" charset="0"/>
                <a:cs typeface="Courier New" panose="02070309020205020404" pitchFamily="49" charset="0"/>
              </a:rPr>
              <a:t>or (t &gt; 12)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E9B83D9-32BB-A54F-D752-848DC32B54B4}"/>
              </a:ext>
            </a:extLst>
          </p:cNvPr>
          <p:cNvSpPr txBox="1"/>
          <p:nvPr/>
        </p:nvSpPr>
        <p:spPr>
          <a:xfrm>
            <a:off x="10885" y="1613336"/>
            <a:ext cx="846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«</a:t>
            </a:r>
            <a:r>
              <a:rPr lang="en-US" sz="3600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NO</a:t>
            </a:r>
            <a:r>
              <a:rPr lang="ru-RU" sz="3600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»</a:t>
            </a:r>
            <a:r>
              <a:rPr lang="en-US" sz="3600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ru-RU" sz="3600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5</a:t>
            </a:r>
            <a:r>
              <a:rPr lang="en-US" sz="3600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ru-RU" sz="3600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раз</a:t>
            </a:r>
            <a:r>
              <a:rPr lang="en-US" sz="3600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= </a:t>
            </a:r>
            <a:r>
              <a:rPr lang="en-US" sz="3600" b="1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«YES</a:t>
            </a:r>
            <a:r>
              <a:rPr lang="ru-RU" sz="3600" b="1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»</a:t>
            </a:r>
            <a:r>
              <a:rPr lang="en-US" sz="3600" b="1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ru-RU" sz="3600" b="1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4</a:t>
            </a:r>
            <a:r>
              <a:rPr lang="en-US" sz="3600" b="1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ru-RU" sz="3600" b="1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раза </a:t>
            </a:r>
            <a:endParaRPr lang="ru-RU" sz="3600" dirty="0">
              <a:latin typeface="Arial Nova" panose="020B05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46BE05-72EE-F29C-3A2A-B9B77F80AEC0}"/>
              </a:ext>
            </a:extLst>
          </p:cNvPr>
          <p:cNvSpPr txBox="1"/>
          <p:nvPr/>
        </p:nvSpPr>
        <p:spPr>
          <a:xfrm>
            <a:off x="10886" y="2321189"/>
            <a:ext cx="836022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marL="540000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Nova" panose="020B0504020202020204" pitchFamily="34" charset="0"/>
                <a:cs typeface="Courier New" panose="02070309020205020404" pitchFamily="49" charset="0"/>
              </a:rPr>
              <a:t>Выпишем все запуски в столбик по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Nova" panose="020B0504020202020204" pitchFamily="34" charset="0"/>
                <a:cs typeface="Courier New" panose="02070309020205020404" pitchFamily="49" charset="0"/>
                <a:sym typeface="Symbol" panose="05050102010706020507" pitchFamily="18" charset="2"/>
              </a:rPr>
              <a:t>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Nova" panose="020B0504020202020204" pitchFamily="34" charset="0"/>
                <a:cs typeface="Courier New" panose="02070309020205020404" pitchFamily="49" charset="0"/>
                <a:sym typeface="Symbol" panose="05050102010706020507" pitchFamily="18" charset="2"/>
              </a:rPr>
              <a:t> s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Nova" panose="020B0504020202020204" pitchFamily="34" charset="0"/>
                <a:cs typeface="Courier New" panose="02070309020205020404" pitchFamily="49" charset="0"/>
                <a:sym typeface="Symbol" panose="05050102010706020507" pitchFamily="18" charset="2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 Nova" panose="020B0504020202020204" pitchFamily="34" charset="0"/>
              <a:cs typeface="Courier New" panose="02070309020205020404" pitchFamily="49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3196CC40-4E47-AE3D-2F9E-24BE2A1AA5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860964"/>
              </p:ext>
            </p:extLst>
          </p:nvPr>
        </p:nvGraphicFramePr>
        <p:xfrm>
          <a:off x="8588827" y="228600"/>
          <a:ext cx="3091544" cy="640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5772">
                  <a:extLst>
                    <a:ext uri="{9D8B030D-6E8A-4147-A177-3AD203B41FA5}">
                      <a16:colId xmlns:a16="http://schemas.microsoft.com/office/drawing/2014/main" val="503375719"/>
                    </a:ext>
                  </a:extLst>
                </a:gridCol>
                <a:gridCol w="1545772">
                  <a:extLst>
                    <a:ext uri="{9D8B030D-6E8A-4147-A177-3AD203B41FA5}">
                      <a16:colId xmlns:a16="http://schemas.microsoft.com/office/drawing/2014/main" val="996191412"/>
                    </a:ext>
                  </a:extLst>
                </a:gridCol>
              </a:tblGrid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s</a:t>
                      </a:r>
                      <a:r>
                        <a:rPr lang="ru-RU" sz="3600" b="1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ru-RU" sz="3600" b="1" dirty="0">
                          <a:latin typeface="Arial Nova" panose="020B0504020202020204" pitchFamily="34" charset="0"/>
                          <a:sym typeface="Symbol" panose="05050102010706020507" pitchFamily="18" charset="2"/>
                        </a:rPr>
                        <a:t></a:t>
                      </a:r>
                      <a:endParaRPr lang="ru-RU" sz="3600" b="1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t</a:t>
                      </a:r>
                      <a:endParaRPr lang="ru-RU" sz="3600" b="1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6887330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-12</a:t>
                      </a:r>
                      <a:endParaRPr lang="ru-RU" sz="3600" b="1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12</a:t>
                      </a:r>
                      <a:endParaRPr lang="ru-RU" sz="360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4197024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-10</a:t>
                      </a:r>
                      <a:endParaRPr lang="ru-RU" sz="3600" b="1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-10</a:t>
                      </a:r>
                      <a:endParaRPr lang="ru-RU" sz="360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1115953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1</a:t>
                      </a:r>
                      <a:endParaRPr lang="ru-RU" sz="3600" b="1" dirty="0">
                        <a:latin typeface="Arial Nova" panose="020B05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13</a:t>
                      </a:r>
                      <a:endParaRPr lang="ru-RU" sz="3600" dirty="0">
                        <a:latin typeface="Arial Nova" panose="020B05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9898482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2</a:t>
                      </a:r>
                      <a:endParaRPr lang="ru-RU" sz="3600" b="1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-2</a:t>
                      </a:r>
                      <a:endParaRPr lang="ru-RU" sz="360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0059338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2</a:t>
                      </a:r>
                      <a:endParaRPr lang="ru-RU" sz="3600" b="1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8</a:t>
                      </a:r>
                      <a:endParaRPr lang="ru-RU" sz="360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0358748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6</a:t>
                      </a:r>
                      <a:endParaRPr lang="ru-RU" sz="3600" b="1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-5</a:t>
                      </a:r>
                      <a:endParaRPr lang="ru-RU" sz="360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9110644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9</a:t>
                      </a:r>
                      <a:endParaRPr lang="ru-RU" sz="3600" b="1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10</a:t>
                      </a:r>
                      <a:endParaRPr lang="ru-RU" sz="360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9530269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11</a:t>
                      </a:r>
                      <a:endParaRPr lang="ru-RU" sz="3600" b="1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12</a:t>
                      </a:r>
                      <a:endParaRPr lang="ru-RU" sz="360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8314209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13</a:t>
                      </a:r>
                      <a:endParaRPr lang="ru-RU" sz="3600" b="1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2</a:t>
                      </a:r>
                      <a:endParaRPr lang="ru-RU" sz="360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9536830"/>
                  </a:ext>
                </a:extLst>
              </a:tr>
            </a:tbl>
          </a:graphicData>
        </a:graphic>
      </p:graphicFrame>
      <p:pic>
        <p:nvPicPr>
          <p:cNvPr id="6" name="Рисунок 5" descr="флажок установлен со сплошной заливкой">
            <a:extLst>
              <a:ext uri="{FF2B5EF4-FFF2-40B4-BE49-F238E27FC236}">
                <a16:creationId xmlns:a16="http://schemas.microsoft.com/office/drawing/2014/main" id="{0C9310FB-E125-6F7B-972F-55DAA88AB7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17265" y="215027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6763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560828-E747-7D83-EEB2-483ECFEEAE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AF103F-0E30-9046-0522-1C401BB35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2" y="-1"/>
            <a:ext cx="12186558" cy="8712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5400" dirty="0">
                <a:latin typeface="Arial" panose="020B0604020202020204" pitchFamily="34" charset="0"/>
                <a:cs typeface="Arial" panose="020B0604020202020204" pitchFamily="34" charset="0"/>
              </a:rPr>
              <a:t>РЕШИМ!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75EF71-4174-A149-BB7F-89189B632533}"/>
              </a:ext>
            </a:extLst>
          </p:cNvPr>
          <p:cNvSpPr txBox="1"/>
          <p:nvPr/>
        </p:nvSpPr>
        <p:spPr>
          <a:xfrm>
            <a:off x="10886" y="2321189"/>
            <a:ext cx="836022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marL="540000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Nova" panose="020B0504020202020204" pitchFamily="34" charset="0"/>
                <a:cs typeface="Courier New" panose="02070309020205020404" pitchFamily="49" charset="0"/>
              </a:rPr>
              <a:t>Выпишем все запуски в столбик по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Nova" panose="020B0504020202020204" pitchFamily="34" charset="0"/>
                <a:cs typeface="Courier New" panose="02070309020205020404" pitchFamily="49" charset="0"/>
                <a:sym typeface="Symbol" panose="05050102010706020507" pitchFamily="18" charset="2"/>
              </a:rPr>
              <a:t>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Nova" panose="020B0504020202020204" pitchFamily="34" charset="0"/>
                <a:cs typeface="Courier New" panose="02070309020205020404" pitchFamily="49" charset="0"/>
                <a:sym typeface="Symbol" panose="05050102010706020507" pitchFamily="18" charset="2"/>
              </a:rPr>
              <a:t> s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Nova" panose="020B0504020202020204" pitchFamily="34" charset="0"/>
                <a:cs typeface="Courier New" panose="02070309020205020404" pitchFamily="49" charset="0"/>
                <a:sym typeface="Symbol" panose="05050102010706020507" pitchFamily="18" charset="2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 Nova" panose="020B0504020202020204" pitchFamily="34" charset="0"/>
              <a:cs typeface="Courier New" panose="02070309020205020404" pitchFamily="49" charset="0"/>
            </a:endParaRPr>
          </a:p>
        </p:txBody>
      </p:sp>
      <p:graphicFrame>
        <p:nvGraphicFramePr>
          <p:cNvPr id="27" name="Таблица 26">
            <a:extLst>
              <a:ext uri="{FF2B5EF4-FFF2-40B4-BE49-F238E27FC236}">
                <a16:creationId xmlns:a16="http://schemas.microsoft.com/office/drawing/2014/main" id="{A23D0826-71AB-C699-3EB0-852459780F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728317"/>
              </p:ext>
            </p:extLst>
          </p:nvPr>
        </p:nvGraphicFramePr>
        <p:xfrm>
          <a:off x="8588827" y="228600"/>
          <a:ext cx="3091544" cy="640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5772">
                  <a:extLst>
                    <a:ext uri="{9D8B030D-6E8A-4147-A177-3AD203B41FA5}">
                      <a16:colId xmlns:a16="http://schemas.microsoft.com/office/drawing/2014/main" val="503375719"/>
                    </a:ext>
                  </a:extLst>
                </a:gridCol>
                <a:gridCol w="1545772">
                  <a:extLst>
                    <a:ext uri="{9D8B030D-6E8A-4147-A177-3AD203B41FA5}">
                      <a16:colId xmlns:a16="http://schemas.microsoft.com/office/drawing/2014/main" val="996191412"/>
                    </a:ext>
                  </a:extLst>
                </a:gridCol>
              </a:tblGrid>
              <a:tr h="5781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s</a:t>
                      </a:r>
                      <a:r>
                        <a:rPr lang="ru-RU" sz="3600" b="1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ru-RU" sz="3600" b="1" dirty="0">
                          <a:latin typeface="Arial Nova" panose="020B0504020202020204" pitchFamily="34" charset="0"/>
                          <a:sym typeface="Symbol" panose="05050102010706020507" pitchFamily="18" charset="2"/>
                        </a:rPr>
                        <a:t></a:t>
                      </a:r>
                      <a:r>
                        <a:rPr lang="ru-RU" sz="3600" b="1" dirty="0">
                          <a:latin typeface="Arial Nova" panose="020B0504020202020204" pitchFamily="34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t</a:t>
                      </a:r>
                      <a:endParaRPr lang="ru-RU" sz="3600" b="1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6887330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-12</a:t>
                      </a:r>
                      <a:endParaRPr lang="ru-RU" sz="3600" b="1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12</a:t>
                      </a:r>
                      <a:endParaRPr lang="ru-RU" sz="360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4197024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-10</a:t>
                      </a:r>
                      <a:endParaRPr lang="ru-RU" sz="3600" b="1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-10</a:t>
                      </a:r>
                      <a:endParaRPr lang="ru-RU" sz="360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1115953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1</a:t>
                      </a:r>
                      <a:endParaRPr lang="ru-RU" sz="3600" b="1" dirty="0">
                        <a:latin typeface="Arial Nova" panose="020B05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13</a:t>
                      </a:r>
                      <a:endParaRPr lang="ru-RU" sz="3600" dirty="0">
                        <a:latin typeface="Arial Nova" panose="020B05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9898482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2</a:t>
                      </a:r>
                      <a:endParaRPr lang="ru-RU" sz="3600" b="1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-2</a:t>
                      </a:r>
                      <a:endParaRPr lang="ru-RU" sz="360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0059338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2</a:t>
                      </a:r>
                      <a:endParaRPr lang="ru-RU" sz="3600" b="1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8</a:t>
                      </a:r>
                      <a:endParaRPr lang="ru-RU" sz="360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0358748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6</a:t>
                      </a:r>
                      <a:endParaRPr lang="ru-RU" sz="3600" b="1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-5</a:t>
                      </a:r>
                      <a:endParaRPr lang="ru-RU" sz="360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9110644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9</a:t>
                      </a:r>
                      <a:endParaRPr lang="ru-RU" sz="3600" b="1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10</a:t>
                      </a:r>
                      <a:endParaRPr lang="ru-RU" sz="360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9530269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11</a:t>
                      </a:r>
                      <a:endParaRPr lang="ru-RU" sz="3600" b="1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12</a:t>
                      </a:r>
                      <a:endParaRPr lang="ru-RU" sz="360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8314209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13</a:t>
                      </a:r>
                      <a:endParaRPr lang="ru-RU" sz="3600" b="1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2</a:t>
                      </a:r>
                      <a:endParaRPr lang="ru-RU" sz="360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953683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BB03B68-4D75-9E7A-FC45-66A64E9EEBA4}"/>
              </a:ext>
            </a:extLst>
          </p:cNvPr>
          <p:cNvSpPr txBox="1"/>
          <p:nvPr/>
        </p:nvSpPr>
        <p:spPr>
          <a:xfrm>
            <a:off x="10886" y="3085507"/>
            <a:ext cx="836022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marL="540000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</a:rPr>
              <a:t>Отметим, когда </a:t>
            </a:r>
            <a:r>
              <a:rPr lang="en-US" sz="3200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</a:rPr>
              <a:t>t &gt; 12. </a:t>
            </a:r>
            <a:r>
              <a:rPr lang="ru-RU" sz="3200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</a:rPr>
              <a:t>Это «</a:t>
            </a:r>
            <a:r>
              <a:rPr lang="en-US" sz="3200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</a:rPr>
              <a:t>YES</a:t>
            </a:r>
            <a:r>
              <a:rPr lang="ru-RU" sz="3200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</a:rPr>
              <a:t>»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 Nova" panose="020B0504020202020204" pitchFamily="34" charset="0"/>
              <a:cs typeface="Courier New" panose="02070309020205020404" pitchFamily="49" charset="0"/>
            </a:endParaRPr>
          </a:p>
        </p:txBody>
      </p:sp>
      <p:pic>
        <p:nvPicPr>
          <p:cNvPr id="12" name="Рисунок 11" descr="флажок установлен со сплошной заливкой">
            <a:extLst>
              <a:ext uri="{FF2B5EF4-FFF2-40B4-BE49-F238E27FC236}">
                <a16:creationId xmlns:a16="http://schemas.microsoft.com/office/drawing/2014/main" id="{30B8CFC0-F81C-4460-A976-82CB9E3023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17265" y="2150270"/>
            <a:ext cx="914400" cy="914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9B5D481-2849-ED2B-94C7-548544FF803E}"/>
              </a:ext>
            </a:extLst>
          </p:cNvPr>
          <p:cNvSpPr txBox="1"/>
          <p:nvPr/>
        </p:nvSpPr>
        <p:spPr>
          <a:xfrm>
            <a:off x="10885" y="751653"/>
            <a:ext cx="8460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Nova" panose="020B0504020202020204" pitchFamily="34" charset="0"/>
                <a:cs typeface="Courier New" panose="02070309020205020404" pitchFamily="49" charset="0"/>
              </a:rPr>
              <a:t>(s &gt; 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ova" panose="020B0504020202020204" pitchFamily="34" charset="0"/>
                <a:cs typeface="Courier New" panose="02070309020205020404" pitchFamily="49" charset="0"/>
              </a:rPr>
              <a:t>A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Nova" panose="020B0504020202020204" pitchFamily="34" charset="0"/>
                <a:cs typeface="Courier New" panose="02070309020205020404" pitchFamily="49" charset="0"/>
              </a:rPr>
              <a:t>) </a:t>
            </a:r>
            <a:r>
              <a:rPr kumimoji="0" lang="en-US" sz="540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Nova" panose="020B0504020202020204" pitchFamily="34" charset="0"/>
                <a:cs typeface="Courier New" panose="02070309020205020404" pitchFamily="49" charset="0"/>
              </a:rPr>
              <a:t>or (t &gt; 12)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D35007-5D4E-253F-56B4-C39FFBC32AF8}"/>
              </a:ext>
            </a:extLst>
          </p:cNvPr>
          <p:cNvSpPr txBox="1"/>
          <p:nvPr/>
        </p:nvSpPr>
        <p:spPr>
          <a:xfrm>
            <a:off x="10885" y="1613336"/>
            <a:ext cx="846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«</a:t>
            </a:r>
            <a:r>
              <a:rPr lang="en-US" sz="3600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NO</a:t>
            </a:r>
            <a:r>
              <a:rPr lang="ru-RU" sz="3600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»</a:t>
            </a:r>
            <a:r>
              <a:rPr lang="en-US" sz="3600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ru-RU" sz="3600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5</a:t>
            </a:r>
            <a:r>
              <a:rPr lang="en-US" sz="3600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ru-RU" sz="3600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раз</a:t>
            </a:r>
            <a:r>
              <a:rPr lang="en-US" sz="3600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= </a:t>
            </a:r>
            <a:r>
              <a:rPr lang="en-US" sz="3600" b="1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«YES</a:t>
            </a:r>
            <a:r>
              <a:rPr lang="ru-RU" sz="3600" b="1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»</a:t>
            </a:r>
            <a:r>
              <a:rPr lang="en-US" sz="3600" b="1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ru-RU" sz="3600" b="1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4</a:t>
            </a:r>
            <a:r>
              <a:rPr lang="en-US" sz="3600" b="1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ru-RU" sz="3600" b="1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раза </a:t>
            </a:r>
            <a:endParaRPr lang="ru-RU" sz="3600" dirty="0"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9648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4E6081-01F0-188E-6369-FF32AFA7C8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63C2DA-7209-3842-8AFB-73496D505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2" y="-1"/>
            <a:ext cx="12186558" cy="8712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5400" dirty="0">
                <a:latin typeface="Arial" panose="020B0604020202020204" pitchFamily="34" charset="0"/>
                <a:cs typeface="Arial" panose="020B0604020202020204" pitchFamily="34" charset="0"/>
              </a:rPr>
              <a:t>РЕШИМ!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28CECA-5903-5B6F-AC73-8994BF3BCBF5}"/>
              </a:ext>
            </a:extLst>
          </p:cNvPr>
          <p:cNvSpPr txBox="1"/>
          <p:nvPr/>
        </p:nvSpPr>
        <p:spPr>
          <a:xfrm>
            <a:off x="10886" y="2321189"/>
            <a:ext cx="836022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marL="540000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Nova" panose="020B0504020202020204" pitchFamily="34" charset="0"/>
                <a:cs typeface="Courier New" panose="02070309020205020404" pitchFamily="49" charset="0"/>
              </a:rPr>
              <a:t>Выпишем все запуски в столбик по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Nova" panose="020B0504020202020204" pitchFamily="34" charset="0"/>
                <a:cs typeface="Courier New" panose="02070309020205020404" pitchFamily="49" charset="0"/>
                <a:sym typeface="Symbol" panose="05050102010706020507" pitchFamily="18" charset="2"/>
              </a:rPr>
              <a:t>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Nova" panose="020B0504020202020204" pitchFamily="34" charset="0"/>
                <a:cs typeface="Courier New" panose="02070309020205020404" pitchFamily="49" charset="0"/>
                <a:sym typeface="Symbol" panose="05050102010706020507" pitchFamily="18" charset="2"/>
              </a:rPr>
              <a:t> s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Nova" panose="020B0504020202020204" pitchFamily="34" charset="0"/>
                <a:cs typeface="Courier New" panose="02070309020205020404" pitchFamily="49" charset="0"/>
                <a:sym typeface="Symbol" panose="05050102010706020507" pitchFamily="18" charset="2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 Nova" panose="020B0504020202020204" pitchFamily="34" charset="0"/>
              <a:cs typeface="Courier New" panose="02070309020205020404" pitchFamily="49" charset="0"/>
            </a:endParaRPr>
          </a:p>
        </p:txBody>
      </p:sp>
      <p:graphicFrame>
        <p:nvGraphicFramePr>
          <p:cNvPr id="27" name="Таблица 26">
            <a:extLst>
              <a:ext uri="{FF2B5EF4-FFF2-40B4-BE49-F238E27FC236}">
                <a16:creationId xmlns:a16="http://schemas.microsoft.com/office/drawing/2014/main" id="{C31AB9F3-0AAF-7FD8-9E8F-8E816FC92E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518291"/>
              </p:ext>
            </p:extLst>
          </p:nvPr>
        </p:nvGraphicFramePr>
        <p:xfrm>
          <a:off x="8588827" y="228600"/>
          <a:ext cx="3091544" cy="640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5772">
                  <a:extLst>
                    <a:ext uri="{9D8B030D-6E8A-4147-A177-3AD203B41FA5}">
                      <a16:colId xmlns:a16="http://schemas.microsoft.com/office/drawing/2014/main" val="503375719"/>
                    </a:ext>
                  </a:extLst>
                </a:gridCol>
                <a:gridCol w="1545772">
                  <a:extLst>
                    <a:ext uri="{9D8B030D-6E8A-4147-A177-3AD203B41FA5}">
                      <a16:colId xmlns:a16="http://schemas.microsoft.com/office/drawing/2014/main" val="996191412"/>
                    </a:ext>
                  </a:extLst>
                </a:gridCol>
              </a:tblGrid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s</a:t>
                      </a:r>
                      <a:r>
                        <a:rPr lang="ru-RU" sz="3600" b="1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ru-RU" sz="3600" b="1" dirty="0">
                          <a:latin typeface="Arial Nova" panose="020B0504020202020204" pitchFamily="34" charset="0"/>
                          <a:sym typeface="Symbol" panose="05050102010706020507" pitchFamily="18" charset="2"/>
                        </a:rPr>
                        <a:t></a:t>
                      </a:r>
                      <a:endParaRPr lang="ru-RU" sz="3600" b="1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t</a:t>
                      </a:r>
                      <a:endParaRPr lang="ru-RU" sz="3600" b="1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6887330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-12</a:t>
                      </a:r>
                      <a:endParaRPr lang="ru-RU" sz="3600" b="1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12</a:t>
                      </a:r>
                      <a:endParaRPr lang="ru-RU" sz="360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4197024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-10</a:t>
                      </a:r>
                      <a:endParaRPr lang="ru-RU" sz="3600" b="1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-10</a:t>
                      </a:r>
                      <a:endParaRPr lang="ru-RU" sz="360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1115953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1</a:t>
                      </a:r>
                      <a:endParaRPr lang="ru-RU" sz="3600" b="1" dirty="0">
                        <a:latin typeface="Arial Nova" panose="020B05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13</a:t>
                      </a:r>
                      <a:endParaRPr lang="ru-RU" sz="3600" dirty="0">
                        <a:latin typeface="Arial Nova" panose="020B05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898482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2</a:t>
                      </a:r>
                      <a:endParaRPr lang="ru-RU" sz="3600" b="1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-2</a:t>
                      </a:r>
                      <a:endParaRPr lang="ru-RU" sz="360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0059338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2</a:t>
                      </a:r>
                      <a:endParaRPr lang="ru-RU" sz="3600" b="1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8</a:t>
                      </a:r>
                      <a:endParaRPr lang="ru-RU" sz="360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0358748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6</a:t>
                      </a:r>
                      <a:endParaRPr lang="ru-RU" sz="3600" b="1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-5</a:t>
                      </a:r>
                      <a:endParaRPr lang="ru-RU" sz="360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9110644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9</a:t>
                      </a:r>
                      <a:endParaRPr lang="ru-RU" sz="3600" b="1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10</a:t>
                      </a:r>
                      <a:endParaRPr lang="ru-RU" sz="360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9530269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11</a:t>
                      </a:r>
                      <a:endParaRPr lang="ru-RU" sz="3600" b="1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12</a:t>
                      </a:r>
                      <a:endParaRPr lang="ru-RU" sz="360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8314209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13</a:t>
                      </a:r>
                      <a:endParaRPr lang="ru-RU" sz="3600" b="1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2</a:t>
                      </a:r>
                      <a:endParaRPr lang="ru-RU" sz="360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953683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97360CE-470E-AB09-DC0C-1224A311D924}"/>
              </a:ext>
            </a:extLst>
          </p:cNvPr>
          <p:cNvSpPr txBox="1"/>
          <p:nvPr/>
        </p:nvSpPr>
        <p:spPr>
          <a:xfrm>
            <a:off x="10886" y="3085507"/>
            <a:ext cx="836022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marL="540000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</a:rPr>
              <a:t>Отметим, когда </a:t>
            </a:r>
            <a:r>
              <a:rPr lang="en-US" sz="3200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</a:rPr>
              <a:t>t &gt; 12. </a:t>
            </a:r>
            <a:r>
              <a:rPr lang="ru-RU" sz="3200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</a:rPr>
              <a:t>Это </a:t>
            </a:r>
            <a:r>
              <a:rPr lang="ru-RU" sz="3200" b="1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</a:rPr>
              <a:t>«</a:t>
            </a:r>
            <a:r>
              <a:rPr lang="en-US" sz="3200" b="1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</a:rPr>
              <a:t>YES</a:t>
            </a:r>
            <a:r>
              <a:rPr lang="ru-RU" sz="3200" b="1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</a:rPr>
              <a:t>»</a:t>
            </a:r>
            <a:r>
              <a:rPr lang="en-US" sz="3200" b="1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</a:rPr>
              <a:t> 1 </a:t>
            </a:r>
            <a:r>
              <a:rPr lang="ru-RU" sz="3200" b="1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</a:rPr>
              <a:t>раз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 Nova" panose="020B0504020202020204" pitchFamily="34" charset="0"/>
              <a:cs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DF6AE5-A13E-8859-0566-516A654F400F}"/>
              </a:ext>
            </a:extLst>
          </p:cNvPr>
          <p:cNvSpPr txBox="1"/>
          <p:nvPr/>
        </p:nvSpPr>
        <p:spPr>
          <a:xfrm>
            <a:off x="10886" y="3849825"/>
            <a:ext cx="836022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marL="540000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</a:rPr>
              <a:t>Нужны ещё «</a:t>
            </a:r>
            <a:r>
              <a:rPr lang="en-US" sz="3200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</a:rPr>
              <a:t>YES</a:t>
            </a:r>
            <a:r>
              <a:rPr lang="ru-RU" sz="3200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</a:rPr>
              <a:t>»? Сколько?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 Nova" panose="020B0504020202020204" pitchFamily="34" charset="0"/>
              <a:cs typeface="Courier New" panose="02070309020205020404" pitchFamily="49" charset="0"/>
            </a:endParaRPr>
          </a:p>
        </p:txBody>
      </p:sp>
      <p:pic>
        <p:nvPicPr>
          <p:cNvPr id="12" name="Рисунок 11" descr="флажок установлен со сплошной заливкой">
            <a:extLst>
              <a:ext uri="{FF2B5EF4-FFF2-40B4-BE49-F238E27FC236}">
                <a16:creationId xmlns:a16="http://schemas.microsoft.com/office/drawing/2014/main" id="{B28A5010-4070-58CE-E7A2-92B67A28BD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17265" y="2150270"/>
            <a:ext cx="914400" cy="914400"/>
          </a:xfrm>
          <a:prstGeom prst="rect">
            <a:avLst/>
          </a:prstGeom>
        </p:spPr>
      </p:pic>
      <p:pic>
        <p:nvPicPr>
          <p:cNvPr id="13" name="Рисунок 12" descr="флажок установлен со сплошной заливкой">
            <a:extLst>
              <a:ext uri="{FF2B5EF4-FFF2-40B4-BE49-F238E27FC236}">
                <a16:creationId xmlns:a16="http://schemas.microsoft.com/office/drawing/2014/main" id="{A70ED5A8-EB04-DD4D-3931-FDB128B6D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17265" y="2911361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8F0FA92-B12E-AFC2-0FDD-A7789CD89568}"/>
              </a:ext>
            </a:extLst>
          </p:cNvPr>
          <p:cNvSpPr txBox="1"/>
          <p:nvPr/>
        </p:nvSpPr>
        <p:spPr>
          <a:xfrm>
            <a:off x="10885" y="751653"/>
            <a:ext cx="8460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Nova" panose="020B0504020202020204" pitchFamily="34" charset="0"/>
                <a:cs typeface="Courier New" panose="02070309020205020404" pitchFamily="49" charset="0"/>
              </a:rPr>
              <a:t>(s &gt; 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ova" panose="020B0504020202020204" pitchFamily="34" charset="0"/>
                <a:cs typeface="Courier New" panose="02070309020205020404" pitchFamily="49" charset="0"/>
              </a:rPr>
              <a:t>A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Nova" panose="020B0504020202020204" pitchFamily="34" charset="0"/>
                <a:cs typeface="Courier New" panose="02070309020205020404" pitchFamily="49" charset="0"/>
              </a:rPr>
              <a:t>) </a:t>
            </a:r>
            <a:r>
              <a:rPr kumimoji="0" lang="en-US" sz="540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Nova" panose="020B0504020202020204" pitchFamily="34" charset="0"/>
                <a:cs typeface="Courier New" panose="02070309020205020404" pitchFamily="49" charset="0"/>
              </a:rPr>
              <a:t>or (t &gt; 12)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610CE1-DFB5-DED5-C1ED-21E909BCEDFF}"/>
              </a:ext>
            </a:extLst>
          </p:cNvPr>
          <p:cNvSpPr txBox="1"/>
          <p:nvPr/>
        </p:nvSpPr>
        <p:spPr>
          <a:xfrm>
            <a:off x="10885" y="1613336"/>
            <a:ext cx="846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«</a:t>
            </a:r>
            <a:r>
              <a:rPr lang="en-US" sz="3600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NO</a:t>
            </a:r>
            <a:r>
              <a:rPr lang="ru-RU" sz="3600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»</a:t>
            </a:r>
            <a:r>
              <a:rPr lang="en-US" sz="3600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ru-RU" sz="3600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5</a:t>
            </a:r>
            <a:r>
              <a:rPr lang="en-US" sz="3600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ru-RU" sz="3600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раз</a:t>
            </a:r>
            <a:r>
              <a:rPr lang="en-US" sz="3600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= </a:t>
            </a:r>
            <a:r>
              <a:rPr lang="en-US" sz="3600" b="1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«YES</a:t>
            </a:r>
            <a:r>
              <a:rPr lang="ru-RU" sz="3600" b="1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»</a:t>
            </a:r>
            <a:r>
              <a:rPr lang="en-US" sz="3600" b="1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ru-RU" sz="3600" b="1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4</a:t>
            </a:r>
            <a:r>
              <a:rPr lang="en-US" sz="3600" b="1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ru-RU" sz="3600" b="1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раза </a:t>
            </a:r>
            <a:endParaRPr lang="ru-RU" sz="3600" dirty="0"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6309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E2AC38-D9D2-CF5B-7927-9186C27168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23F3BC-36EA-5469-D20F-804431EA8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2" y="-1"/>
            <a:ext cx="12186558" cy="8712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5400" dirty="0">
                <a:latin typeface="Arial" panose="020B0604020202020204" pitchFamily="34" charset="0"/>
                <a:cs typeface="Arial" panose="020B0604020202020204" pitchFamily="34" charset="0"/>
              </a:rPr>
              <a:t>РЕШИМ!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B78191-F83B-6395-4E3F-1FE303C46A31}"/>
              </a:ext>
            </a:extLst>
          </p:cNvPr>
          <p:cNvSpPr txBox="1"/>
          <p:nvPr/>
        </p:nvSpPr>
        <p:spPr>
          <a:xfrm>
            <a:off x="10886" y="2321189"/>
            <a:ext cx="836022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marL="540000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Nova" panose="020B0504020202020204" pitchFamily="34" charset="0"/>
                <a:cs typeface="Courier New" panose="02070309020205020404" pitchFamily="49" charset="0"/>
              </a:rPr>
              <a:t>Выпишем все запуски в столбик по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Nova" panose="020B0504020202020204" pitchFamily="34" charset="0"/>
                <a:cs typeface="Courier New" panose="02070309020205020404" pitchFamily="49" charset="0"/>
                <a:sym typeface="Symbol" panose="05050102010706020507" pitchFamily="18" charset="2"/>
              </a:rPr>
              <a:t>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Nova" panose="020B0504020202020204" pitchFamily="34" charset="0"/>
                <a:cs typeface="Courier New" panose="02070309020205020404" pitchFamily="49" charset="0"/>
                <a:sym typeface="Symbol" panose="05050102010706020507" pitchFamily="18" charset="2"/>
              </a:rPr>
              <a:t> s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Nova" panose="020B0504020202020204" pitchFamily="34" charset="0"/>
                <a:cs typeface="Courier New" panose="02070309020205020404" pitchFamily="49" charset="0"/>
                <a:sym typeface="Symbol" panose="05050102010706020507" pitchFamily="18" charset="2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 Nova" panose="020B0504020202020204" pitchFamily="34" charset="0"/>
              <a:cs typeface="Courier New" panose="02070309020205020404" pitchFamily="49" charset="0"/>
            </a:endParaRPr>
          </a:p>
        </p:txBody>
      </p:sp>
      <p:graphicFrame>
        <p:nvGraphicFramePr>
          <p:cNvPr id="27" name="Таблица 26">
            <a:extLst>
              <a:ext uri="{FF2B5EF4-FFF2-40B4-BE49-F238E27FC236}">
                <a16:creationId xmlns:a16="http://schemas.microsoft.com/office/drawing/2014/main" id="{84F731BD-7DC5-B7F8-37C5-2E1B517F86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285134"/>
              </p:ext>
            </p:extLst>
          </p:nvPr>
        </p:nvGraphicFramePr>
        <p:xfrm>
          <a:off x="8588827" y="228600"/>
          <a:ext cx="3091544" cy="640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5772">
                  <a:extLst>
                    <a:ext uri="{9D8B030D-6E8A-4147-A177-3AD203B41FA5}">
                      <a16:colId xmlns:a16="http://schemas.microsoft.com/office/drawing/2014/main" val="503375719"/>
                    </a:ext>
                  </a:extLst>
                </a:gridCol>
                <a:gridCol w="1545772">
                  <a:extLst>
                    <a:ext uri="{9D8B030D-6E8A-4147-A177-3AD203B41FA5}">
                      <a16:colId xmlns:a16="http://schemas.microsoft.com/office/drawing/2014/main" val="996191412"/>
                    </a:ext>
                  </a:extLst>
                </a:gridCol>
              </a:tblGrid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s</a:t>
                      </a:r>
                      <a:r>
                        <a:rPr lang="ru-RU" sz="3600" b="1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ru-RU" sz="3600" b="1" dirty="0">
                          <a:latin typeface="Arial Nova" panose="020B0504020202020204" pitchFamily="34" charset="0"/>
                          <a:sym typeface="Symbol" panose="05050102010706020507" pitchFamily="18" charset="2"/>
                        </a:rPr>
                        <a:t></a:t>
                      </a:r>
                      <a:endParaRPr lang="ru-RU" sz="3600" b="1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t</a:t>
                      </a:r>
                      <a:endParaRPr lang="ru-RU" sz="3600" b="1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6887330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-12</a:t>
                      </a:r>
                      <a:endParaRPr lang="ru-RU" sz="3600" b="1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12</a:t>
                      </a:r>
                      <a:endParaRPr lang="ru-RU" sz="360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4197024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-10</a:t>
                      </a:r>
                      <a:endParaRPr lang="ru-RU" sz="3600" b="1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-10</a:t>
                      </a:r>
                      <a:endParaRPr lang="ru-RU" sz="360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1115953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1</a:t>
                      </a:r>
                      <a:endParaRPr lang="ru-RU" sz="3600" b="1" dirty="0">
                        <a:latin typeface="Arial Nova" panose="020B05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13</a:t>
                      </a:r>
                      <a:endParaRPr lang="ru-RU" sz="3600" dirty="0">
                        <a:latin typeface="Arial Nova" panose="020B05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898482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2</a:t>
                      </a:r>
                      <a:endParaRPr lang="ru-RU" sz="3600" b="1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-2</a:t>
                      </a:r>
                      <a:endParaRPr lang="ru-RU" sz="360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0059338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2</a:t>
                      </a:r>
                      <a:endParaRPr lang="ru-RU" sz="3600" b="1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8</a:t>
                      </a:r>
                      <a:endParaRPr lang="ru-RU" sz="360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0358748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6</a:t>
                      </a:r>
                      <a:endParaRPr lang="ru-RU" sz="3600" b="1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-5</a:t>
                      </a:r>
                      <a:endParaRPr lang="ru-RU" sz="360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9110644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9</a:t>
                      </a:r>
                      <a:endParaRPr lang="ru-RU" sz="3600" b="1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10</a:t>
                      </a:r>
                      <a:endParaRPr lang="ru-RU" sz="360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9530269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11</a:t>
                      </a:r>
                      <a:endParaRPr lang="ru-RU" sz="3600" b="1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12</a:t>
                      </a:r>
                      <a:endParaRPr lang="ru-RU" sz="360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8314209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13</a:t>
                      </a:r>
                      <a:endParaRPr lang="ru-RU" sz="3600" b="1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2</a:t>
                      </a:r>
                      <a:endParaRPr lang="ru-RU" sz="360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953683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387299A-2814-2EC2-CF03-48080D8B6354}"/>
              </a:ext>
            </a:extLst>
          </p:cNvPr>
          <p:cNvSpPr txBox="1"/>
          <p:nvPr/>
        </p:nvSpPr>
        <p:spPr>
          <a:xfrm>
            <a:off x="10886" y="3085507"/>
            <a:ext cx="836022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marL="540000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</a:rPr>
              <a:t>Отметим, когда </a:t>
            </a:r>
            <a:r>
              <a:rPr lang="en-US" sz="3200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</a:rPr>
              <a:t>t &gt; 12. </a:t>
            </a:r>
            <a:r>
              <a:rPr lang="ru-RU" sz="3200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</a:rPr>
              <a:t>Это </a:t>
            </a:r>
            <a:r>
              <a:rPr lang="ru-RU" sz="3200" b="1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</a:rPr>
              <a:t>«</a:t>
            </a:r>
            <a:r>
              <a:rPr lang="en-US" sz="3200" b="1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</a:rPr>
              <a:t>YES</a:t>
            </a:r>
            <a:r>
              <a:rPr lang="ru-RU" sz="3200" b="1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</a:rPr>
              <a:t>»</a:t>
            </a:r>
            <a:r>
              <a:rPr lang="en-US" sz="3200" b="1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</a:rPr>
              <a:t> 1 </a:t>
            </a:r>
            <a:r>
              <a:rPr lang="ru-RU" sz="3200" b="1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</a:rPr>
              <a:t>раз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 Nova" panose="020B0504020202020204" pitchFamily="34" charset="0"/>
              <a:cs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EB844D-B3E3-2DAC-E8BA-375C4D45B578}"/>
              </a:ext>
            </a:extLst>
          </p:cNvPr>
          <p:cNvSpPr txBox="1"/>
          <p:nvPr/>
        </p:nvSpPr>
        <p:spPr>
          <a:xfrm>
            <a:off x="10886" y="3849825"/>
            <a:ext cx="836022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marL="540000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</a:rPr>
              <a:t>Нужны ещё «</a:t>
            </a:r>
            <a:r>
              <a:rPr lang="en-US" sz="3200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</a:rPr>
              <a:t>YES</a:t>
            </a:r>
            <a:r>
              <a:rPr lang="ru-RU" sz="3200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</a:rPr>
              <a:t>»? Сколько?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 Nova" panose="020B0504020202020204" pitchFamily="34" charset="0"/>
              <a:cs typeface="Courier New" panose="020703090202050204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998D87-E7F3-AE77-F415-C5B0683153F1}"/>
              </a:ext>
            </a:extLst>
          </p:cNvPr>
          <p:cNvSpPr txBox="1"/>
          <p:nvPr/>
        </p:nvSpPr>
        <p:spPr>
          <a:xfrm>
            <a:off x="10886" y="4614143"/>
            <a:ext cx="836022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marL="540000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</a:rPr>
              <a:t>Нужны </a:t>
            </a:r>
            <a:r>
              <a:rPr lang="ru-RU" sz="3200" b="1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</a:rPr>
              <a:t>«</a:t>
            </a:r>
            <a:r>
              <a:rPr lang="en-US" sz="3200" b="1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</a:rPr>
              <a:t>YES</a:t>
            </a:r>
            <a:r>
              <a:rPr lang="ru-RU" sz="3200" b="1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</a:rPr>
              <a:t>» ещё 3 раза</a:t>
            </a:r>
            <a:r>
              <a:rPr lang="ru-RU" sz="3200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</a:rPr>
              <a:t>. Отметим их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 Nova" panose="020B0504020202020204" pitchFamily="34" charset="0"/>
              <a:cs typeface="Courier New" panose="02070309020205020404" pitchFamily="49" charset="0"/>
            </a:endParaRPr>
          </a:p>
        </p:txBody>
      </p:sp>
      <p:pic>
        <p:nvPicPr>
          <p:cNvPr id="12" name="Рисунок 11" descr="флажок установлен со сплошной заливкой">
            <a:extLst>
              <a:ext uri="{FF2B5EF4-FFF2-40B4-BE49-F238E27FC236}">
                <a16:creationId xmlns:a16="http://schemas.microsoft.com/office/drawing/2014/main" id="{8B5E929D-4C9E-05C4-485B-4DC8F4E00F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17265" y="2150270"/>
            <a:ext cx="914400" cy="914400"/>
          </a:xfrm>
          <a:prstGeom prst="rect">
            <a:avLst/>
          </a:prstGeom>
        </p:spPr>
      </p:pic>
      <p:pic>
        <p:nvPicPr>
          <p:cNvPr id="13" name="Рисунок 12" descr="флажок установлен со сплошной заливкой">
            <a:extLst>
              <a:ext uri="{FF2B5EF4-FFF2-40B4-BE49-F238E27FC236}">
                <a16:creationId xmlns:a16="http://schemas.microsoft.com/office/drawing/2014/main" id="{D9678FA9-CE0A-B244-28F0-09CFB5999D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17265" y="2911361"/>
            <a:ext cx="914400" cy="914400"/>
          </a:xfrm>
          <a:prstGeom prst="rect">
            <a:avLst/>
          </a:prstGeom>
        </p:spPr>
      </p:pic>
      <p:pic>
        <p:nvPicPr>
          <p:cNvPr id="14" name="Рисунок 13" descr="флажок установлен со сплошной заливкой">
            <a:extLst>
              <a:ext uri="{FF2B5EF4-FFF2-40B4-BE49-F238E27FC236}">
                <a16:creationId xmlns:a16="http://schemas.microsoft.com/office/drawing/2014/main" id="{36A120FC-64C8-5D7F-F269-4435D3E56B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17265" y="3675983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B732FDC-E35E-DE2B-3967-ABC24C1AB51B}"/>
              </a:ext>
            </a:extLst>
          </p:cNvPr>
          <p:cNvSpPr txBox="1"/>
          <p:nvPr/>
        </p:nvSpPr>
        <p:spPr>
          <a:xfrm>
            <a:off x="10885" y="751653"/>
            <a:ext cx="8460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Nova" panose="020B0504020202020204" pitchFamily="34" charset="0"/>
                <a:cs typeface="Courier New" panose="02070309020205020404" pitchFamily="49" charset="0"/>
              </a:rPr>
              <a:t>(s &gt; 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ova" panose="020B0504020202020204" pitchFamily="34" charset="0"/>
                <a:cs typeface="Courier New" panose="02070309020205020404" pitchFamily="49" charset="0"/>
              </a:rPr>
              <a:t>A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Nova" panose="020B0504020202020204" pitchFamily="34" charset="0"/>
                <a:cs typeface="Courier New" panose="02070309020205020404" pitchFamily="49" charset="0"/>
              </a:rPr>
              <a:t>) </a:t>
            </a:r>
            <a:r>
              <a:rPr kumimoji="0" lang="en-US" sz="540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Nova" panose="020B0504020202020204" pitchFamily="34" charset="0"/>
                <a:cs typeface="Courier New" panose="02070309020205020404" pitchFamily="49" charset="0"/>
              </a:rPr>
              <a:t>or (t &gt; 12)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C8206D-DB80-50B1-66FA-3A4F61FA061E}"/>
              </a:ext>
            </a:extLst>
          </p:cNvPr>
          <p:cNvSpPr txBox="1"/>
          <p:nvPr/>
        </p:nvSpPr>
        <p:spPr>
          <a:xfrm>
            <a:off x="10885" y="1613336"/>
            <a:ext cx="846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«</a:t>
            </a:r>
            <a:r>
              <a:rPr lang="en-US" sz="3600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NO</a:t>
            </a:r>
            <a:r>
              <a:rPr lang="ru-RU" sz="3600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»</a:t>
            </a:r>
            <a:r>
              <a:rPr lang="en-US" sz="3600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ru-RU" sz="3600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5</a:t>
            </a:r>
            <a:r>
              <a:rPr lang="en-US" sz="3600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ru-RU" sz="3600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раз</a:t>
            </a:r>
            <a:r>
              <a:rPr lang="en-US" sz="3600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= </a:t>
            </a:r>
            <a:r>
              <a:rPr lang="en-US" sz="3600" b="1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«YES</a:t>
            </a:r>
            <a:r>
              <a:rPr lang="ru-RU" sz="3600" b="1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»</a:t>
            </a:r>
            <a:r>
              <a:rPr lang="en-US" sz="3600" b="1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ru-RU" sz="3600" b="1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4</a:t>
            </a:r>
            <a:r>
              <a:rPr lang="en-US" sz="3600" b="1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ru-RU" sz="3600" b="1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раза </a:t>
            </a:r>
            <a:endParaRPr lang="ru-RU" sz="3600" dirty="0"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8962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97EF86-781C-C6B6-1B17-A01031368E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0C6FF9-0C33-F702-B403-281F9D1FA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2" y="-1"/>
            <a:ext cx="12186558" cy="8712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5400" dirty="0">
                <a:latin typeface="Arial" panose="020B0604020202020204" pitchFamily="34" charset="0"/>
                <a:cs typeface="Arial" panose="020B0604020202020204" pitchFamily="34" charset="0"/>
              </a:rPr>
              <a:t>РЕШИМ!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7F7405-4260-D1CF-2690-FFA178681D05}"/>
              </a:ext>
            </a:extLst>
          </p:cNvPr>
          <p:cNvSpPr txBox="1"/>
          <p:nvPr/>
        </p:nvSpPr>
        <p:spPr>
          <a:xfrm>
            <a:off x="10886" y="2321189"/>
            <a:ext cx="836022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marL="540000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Nova" panose="020B0504020202020204" pitchFamily="34" charset="0"/>
                <a:cs typeface="Courier New" panose="02070309020205020404" pitchFamily="49" charset="0"/>
              </a:rPr>
              <a:t>Выпишем все запуски в столбик по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Nova" panose="020B0504020202020204" pitchFamily="34" charset="0"/>
                <a:cs typeface="Courier New" panose="02070309020205020404" pitchFamily="49" charset="0"/>
                <a:sym typeface="Symbol" panose="05050102010706020507" pitchFamily="18" charset="2"/>
              </a:rPr>
              <a:t>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Nova" panose="020B0504020202020204" pitchFamily="34" charset="0"/>
                <a:cs typeface="Courier New" panose="02070309020205020404" pitchFamily="49" charset="0"/>
                <a:sym typeface="Symbol" panose="05050102010706020507" pitchFamily="18" charset="2"/>
              </a:rPr>
              <a:t> s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Nova" panose="020B0504020202020204" pitchFamily="34" charset="0"/>
                <a:cs typeface="Courier New" panose="02070309020205020404" pitchFamily="49" charset="0"/>
                <a:sym typeface="Symbol" panose="05050102010706020507" pitchFamily="18" charset="2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 Nova" panose="020B0504020202020204" pitchFamily="34" charset="0"/>
              <a:cs typeface="Courier New" panose="02070309020205020404" pitchFamily="49" charset="0"/>
            </a:endParaRPr>
          </a:p>
        </p:txBody>
      </p:sp>
      <p:graphicFrame>
        <p:nvGraphicFramePr>
          <p:cNvPr id="27" name="Таблица 26">
            <a:extLst>
              <a:ext uri="{FF2B5EF4-FFF2-40B4-BE49-F238E27FC236}">
                <a16:creationId xmlns:a16="http://schemas.microsoft.com/office/drawing/2014/main" id="{01502274-51BA-7801-1D1E-C80A085F4B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868721"/>
              </p:ext>
            </p:extLst>
          </p:nvPr>
        </p:nvGraphicFramePr>
        <p:xfrm>
          <a:off x="8588827" y="228600"/>
          <a:ext cx="3091544" cy="640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5772">
                  <a:extLst>
                    <a:ext uri="{9D8B030D-6E8A-4147-A177-3AD203B41FA5}">
                      <a16:colId xmlns:a16="http://schemas.microsoft.com/office/drawing/2014/main" val="503375719"/>
                    </a:ext>
                  </a:extLst>
                </a:gridCol>
                <a:gridCol w="1545772">
                  <a:extLst>
                    <a:ext uri="{9D8B030D-6E8A-4147-A177-3AD203B41FA5}">
                      <a16:colId xmlns:a16="http://schemas.microsoft.com/office/drawing/2014/main" val="996191412"/>
                    </a:ext>
                  </a:extLst>
                </a:gridCol>
              </a:tblGrid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s</a:t>
                      </a:r>
                      <a:r>
                        <a:rPr lang="ru-RU" sz="3600" b="1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ru-RU" sz="3600" b="1" dirty="0">
                          <a:latin typeface="Arial Nova" panose="020B0504020202020204" pitchFamily="34" charset="0"/>
                          <a:sym typeface="Symbol" panose="05050102010706020507" pitchFamily="18" charset="2"/>
                        </a:rPr>
                        <a:t></a:t>
                      </a:r>
                      <a:endParaRPr lang="ru-RU" sz="3600" b="1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t</a:t>
                      </a:r>
                      <a:endParaRPr lang="ru-RU" sz="3600" b="1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6887330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-12</a:t>
                      </a:r>
                      <a:endParaRPr lang="ru-RU" sz="3600" b="1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12</a:t>
                      </a:r>
                      <a:endParaRPr lang="ru-RU" sz="360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4197024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-10</a:t>
                      </a:r>
                      <a:endParaRPr lang="ru-RU" sz="3600" b="1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-10</a:t>
                      </a:r>
                      <a:endParaRPr lang="ru-RU" sz="360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1115953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1</a:t>
                      </a:r>
                      <a:endParaRPr lang="ru-RU" sz="3600" b="1" dirty="0">
                        <a:latin typeface="Arial Nova" panose="020B05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13</a:t>
                      </a:r>
                      <a:endParaRPr lang="ru-RU" sz="3600" dirty="0">
                        <a:latin typeface="Arial Nova" panose="020B05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898482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2</a:t>
                      </a:r>
                      <a:endParaRPr lang="ru-RU" sz="3600" b="1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-2</a:t>
                      </a:r>
                      <a:endParaRPr lang="ru-RU" sz="360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0059338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2</a:t>
                      </a:r>
                      <a:endParaRPr lang="ru-RU" sz="3600" b="1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8</a:t>
                      </a:r>
                      <a:endParaRPr lang="ru-RU" sz="360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0358748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6</a:t>
                      </a:r>
                      <a:endParaRPr lang="ru-RU" sz="3600" b="1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-5</a:t>
                      </a:r>
                      <a:endParaRPr lang="ru-RU" sz="360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9110644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9</a:t>
                      </a:r>
                      <a:endParaRPr lang="ru-RU" sz="3600" b="1" dirty="0">
                        <a:latin typeface="Arial Nova" panose="020B05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10</a:t>
                      </a:r>
                      <a:endParaRPr lang="ru-RU" sz="3600" dirty="0">
                        <a:latin typeface="Arial Nova" panose="020B05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530269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11</a:t>
                      </a:r>
                      <a:endParaRPr lang="ru-RU" sz="3600" b="1" dirty="0">
                        <a:latin typeface="Arial Nova" panose="020B05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12</a:t>
                      </a:r>
                      <a:endParaRPr lang="ru-RU" sz="3600" dirty="0">
                        <a:latin typeface="Arial Nova" panose="020B05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314209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13</a:t>
                      </a:r>
                      <a:endParaRPr lang="ru-RU" sz="3600" b="1" dirty="0">
                        <a:latin typeface="Arial Nova" panose="020B05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2</a:t>
                      </a:r>
                      <a:endParaRPr lang="ru-RU" sz="3600" dirty="0">
                        <a:latin typeface="Arial Nova" panose="020B05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53683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776BDE6-F988-F5DF-488E-A929138ACD15}"/>
              </a:ext>
            </a:extLst>
          </p:cNvPr>
          <p:cNvSpPr txBox="1"/>
          <p:nvPr/>
        </p:nvSpPr>
        <p:spPr>
          <a:xfrm>
            <a:off x="10886" y="3085507"/>
            <a:ext cx="836022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marL="540000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</a:rPr>
              <a:t>Отметим, когда </a:t>
            </a:r>
            <a:r>
              <a:rPr lang="en-US" sz="3200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</a:rPr>
              <a:t>t &gt; 12. </a:t>
            </a:r>
            <a:r>
              <a:rPr lang="ru-RU" sz="3200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</a:rPr>
              <a:t>Это </a:t>
            </a:r>
            <a:r>
              <a:rPr lang="ru-RU" sz="3200" b="1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</a:rPr>
              <a:t>«</a:t>
            </a:r>
            <a:r>
              <a:rPr lang="en-US" sz="3200" b="1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</a:rPr>
              <a:t>YES</a:t>
            </a:r>
            <a:r>
              <a:rPr lang="ru-RU" sz="3200" b="1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</a:rPr>
              <a:t>»</a:t>
            </a:r>
            <a:r>
              <a:rPr lang="en-US" sz="3200" b="1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</a:rPr>
              <a:t> 1 </a:t>
            </a:r>
            <a:r>
              <a:rPr lang="ru-RU" sz="3200" b="1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</a:rPr>
              <a:t>раз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 Nova" panose="020B0504020202020204" pitchFamily="34" charset="0"/>
              <a:cs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EBD609-23FC-0C17-A500-365246768B82}"/>
              </a:ext>
            </a:extLst>
          </p:cNvPr>
          <p:cNvSpPr txBox="1"/>
          <p:nvPr/>
        </p:nvSpPr>
        <p:spPr>
          <a:xfrm>
            <a:off x="10886" y="3849825"/>
            <a:ext cx="836022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marL="540000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</a:rPr>
              <a:t>Нужны ещё «</a:t>
            </a:r>
            <a:r>
              <a:rPr lang="en-US" sz="3200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</a:rPr>
              <a:t>YES</a:t>
            </a:r>
            <a:r>
              <a:rPr lang="ru-RU" sz="3200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</a:rPr>
              <a:t>»? Сколько?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 Nova" panose="020B0504020202020204" pitchFamily="34" charset="0"/>
              <a:cs typeface="Courier New" panose="020703090202050204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9B2230-EDA5-EBC2-23E8-5C6B77AEED9A}"/>
              </a:ext>
            </a:extLst>
          </p:cNvPr>
          <p:cNvSpPr txBox="1"/>
          <p:nvPr/>
        </p:nvSpPr>
        <p:spPr>
          <a:xfrm>
            <a:off x="10886" y="4614143"/>
            <a:ext cx="836022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marL="540000" lvl="0">
              <a:spcAft>
                <a:spcPts val="1200"/>
              </a:spcAft>
              <a:defRPr/>
            </a:pPr>
            <a:r>
              <a:rPr lang="ru-RU" sz="3200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</a:rPr>
              <a:t>Нужны </a:t>
            </a:r>
            <a:r>
              <a:rPr lang="ru-RU" sz="3200" b="1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</a:rPr>
              <a:t>«</a:t>
            </a:r>
            <a:r>
              <a:rPr lang="en-US" sz="3200" b="1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</a:rPr>
              <a:t>YES</a:t>
            </a:r>
            <a:r>
              <a:rPr lang="ru-RU" sz="3200" b="1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</a:rPr>
              <a:t>» ещё 3 раза</a:t>
            </a:r>
            <a:r>
              <a:rPr lang="ru-RU" sz="3200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</a:rPr>
              <a:t>. Отметим их</a:t>
            </a:r>
            <a:endParaRPr lang="en-US" sz="4400" dirty="0">
              <a:solidFill>
                <a:srgbClr val="333333"/>
              </a:solidFill>
              <a:latin typeface="Arial Nova" panose="020B0504020202020204" pitchFamily="34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F6AFB4-C94B-AE0E-3653-E0A9EC1C085E}"/>
              </a:ext>
            </a:extLst>
          </p:cNvPr>
          <p:cNvSpPr txBox="1"/>
          <p:nvPr/>
        </p:nvSpPr>
        <p:spPr>
          <a:xfrm>
            <a:off x="10886" y="5378461"/>
            <a:ext cx="836022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marL="540000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</a:rPr>
              <a:t>Каким тогда должно быть </a:t>
            </a:r>
            <a:r>
              <a:rPr lang="ru-RU" sz="3200" b="1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</a:rPr>
              <a:t>А</a:t>
            </a:r>
            <a:r>
              <a:rPr lang="ru-RU" sz="3200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</a:rPr>
              <a:t> в условии?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 Nova" panose="020B0504020202020204" pitchFamily="34" charset="0"/>
              <a:cs typeface="Courier New" panose="02070309020205020404" pitchFamily="49" charset="0"/>
            </a:endParaRPr>
          </a:p>
        </p:txBody>
      </p:sp>
      <p:pic>
        <p:nvPicPr>
          <p:cNvPr id="12" name="Рисунок 11" descr="флажок установлен со сплошной заливкой">
            <a:extLst>
              <a:ext uri="{FF2B5EF4-FFF2-40B4-BE49-F238E27FC236}">
                <a16:creationId xmlns:a16="http://schemas.microsoft.com/office/drawing/2014/main" id="{57EE6D8E-889F-FFA0-A092-B399116A0B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17265" y="2150270"/>
            <a:ext cx="914400" cy="914400"/>
          </a:xfrm>
          <a:prstGeom prst="rect">
            <a:avLst/>
          </a:prstGeom>
        </p:spPr>
      </p:pic>
      <p:pic>
        <p:nvPicPr>
          <p:cNvPr id="13" name="Рисунок 12" descr="флажок установлен со сплошной заливкой">
            <a:extLst>
              <a:ext uri="{FF2B5EF4-FFF2-40B4-BE49-F238E27FC236}">
                <a16:creationId xmlns:a16="http://schemas.microsoft.com/office/drawing/2014/main" id="{6D562B53-4D3C-EC5A-CB82-56BFF7F285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17265" y="2911361"/>
            <a:ext cx="914400" cy="914400"/>
          </a:xfrm>
          <a:prstGeom prst="rect">
            <a:avLst/>
          </a:prstGeom>
        </p:spPr>
      </p:pic>
      <p:pic>
        <p:nvPicPr>
          <p:cNvPr id="14" name="Рисунок 13" descr="флажок установлен со сплошной заливкой">
            <a:extLst>
              <a:ext uri="{FF2B5EF4-FFF2-40B4-BE49-F238E27FC236}">
                <a16:creationId xmlns:a16="http://schemas.microsoft.com/office/drawing/2014/main" id="{EB2A2031-E0AE-4F0C-94A8-E699771B54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17265" y="3675983"/>
            <a:ext cx="914400" cy="914400"/>
          </a:xfrm>
          <a:prstGeom prst="rect">
            <a:avLst/>
          </a:prstGeom>
        </p:spPr>
      </p:pic>
      <p:pic>
        <p:nvPicPr>
          <p:cNvPr id="15" name="Рисунок 14" descr="флажок установлен со сплошной заливкой">
            <a:extLst>
              <a:ext uri="{FF2B5EF4-FFF2-40B4-BE49-F238E27FC236}">
                <a16:creationId xmlns:a16="http://schemas.microsoft.com/office/drawing/2014/main" id="{17B07E72-C422-6C63-FBE5-B7A46F3773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17265" y="4437074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39BC74A-6752-FB5E-423C-0E94B89EFE07}"/>
              </a:ext>
            </a:extLst>
          </p:cNvPr>
          <p:cNvSpPr txBox="1"/>
          <p:nvPr/>
        </p:nvSpPr>
        <p:spPr>
          <a:xfrm>
            <a:off x="10885" y="751653"/>
            <a:ext cx="8460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Nova" panose="020B0504020202020204" pitchFamily="34" charset="0"/>
                <a:cs typeface="Courier New" panose="02070309020205020404" pitchFamily="49" charset="0"/>
              </a:rPr>
              <a:t>(s &gt; 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ova" panose="020B0504020202020204" pitchFamily="34" charset="0"/>
                <a:cs typeface="Courier New" panose="02070309020205020404" pitchFamily="49" charset="0"/>
              </a:rPr>
              <a:t>A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Nova" panose="020B0504020202020204" pitchFamily="34" charset="0"/>
                <a:cs typeface="Courier New" panose="02070309020205020404" pitchFamily="49" charset="0"/>
              </a:rPr>
              <a:t>) </a:t>
            </a:r>
            <a:r>
              <a:rPr kumimoji="0" lang="en-US" sz="540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Nova" panose="020B0504020202020204" pitchFamily="34" charset="0"/>
                <a:cs typeface="Courier New" panose="02070309020205020404" pitchFamily="49" charset="0"/>
              </a:rPr>
              <a:t>or (t &gt; 12)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46080F-C0CE-2DC6-5A48-B817ED485083}"/>
              </a:ext>
            </a:extLst>
          </p:cNvPr>
          <p:cNvSpPr txBox="1"/>
          <p:nvPr/>
        </p:nvSpPr>
        <p:spPr>
          <a:xfrm>
            <a:off x="10885" y="1613336"/>
            <a:ext cx="846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«</a:t>
            </a:r>
            <a:r>
              <a:rPr lang="en-US" sz="3600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NO</a:t>
            </a:r>
            <a:r>
              <a:rPr lang="ru-RU" sz="3600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»</a:t>
            </a:r>
            <a:r>
              <a:rPr lang="en-US" sz="3600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ru-RU" sz="3600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5</a:t>
            </a:r>
            <a:r>
              <a:rPr lang="en-US" sz="3600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ru-RU" sz="3600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раз</a:t>
            </a:r>
            <a:r>
              <a:rPr lang="en-US" sz="3600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= </a:t>
            </a:r>
            <a:r>
              <a:rPr lang="en-US" sz="3600" b="1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«YES</a:t>
            </a:r>
            <a:r>
              <a:rPr lang="ru-RU" sz="3600" b="1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»</a:t>
            </a:r>
            <a:r>
              <a:rPr lang="en-US" sz="3600" b="1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ru-RU" sz="3600" b="1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4</a:t>
            </a:r>
            <a:r>
              <a:rPr lang="en-US" sz="3600" b="1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ru-RU" sz="3600" b="1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раза </a:t>
            </a:r>
            <a:endParaRPr lang="ru-RU" sz="3600" dirty="0"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1376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7868DF-0B01-DEA6-D91B-69B8E5963B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F55DD3-6825-68E9-0BE2-CE65AE5DB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2" y="-1"/>
            <a:ext cx="12186558" cy="8712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5400" dirty="0">
                <a:latin typeface="Arial" panose="020B0604020202020204" pitchFamily="34" charset="0"/>
                <a:cs typeface="Arial" panose="020B0604020202020204" pitchFamily="34" charset="0"/>
              </a:rPr>
              <a:t>РЕШИМ!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D265EE-BDF5-EA87-F619-39FD574BBDEF}"/>
              </a:ext>
            </a:extLst>
          </p:cNvPr>
          <p:cNvSpPr txBox="1"/>
          <p:nvPr/>
        </p:nvSpPr>
        <p:spPr>
          <a:xfrm>
            <a:off x="10886" y="2321189"/>
            <a:ext cx="836022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marL="540000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Nova" panose="020B0504020202020204" pitchFamily="34" charset="0"/>
                <a:cs typeface="Courier New" panose="02070309020205020404" pitchFamily="49" charset="0"/>
              </a:rPr>
              <a:t>Выпишем все запуски в столбик по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Nova" panose="020B0504020202020204" pitchFamily="34" charset="0"/>
                <a:cs typeface="Courier New" panose="02070309020205020404" pitchFamily="49" charset="0"/>
                <a:sym typeface="Symbol" panose="05050102010706020507" pitchFamily="18" charset="2"/>
              </a:rPr>
              <a:t>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Nova" panose="020B0504020202020204" pitchFamily="34" charset="0"/>
                <a:cs typeface="Courier New" panose="02070309020205020404" pitchFamily="49" charset="0"/>
                <a:sym typeface="Symbol" panose="05050102010706020507" pitchFamily="18" charset="2"/>
              </a:rPr>
              <a:t> s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Nova" panose="020B0504020202020204" pitchFamily="34" charset="0"/>
                <a:cs typeface="Courier New" panose="02070309020205020404" pitchFamily="49" charset="0"/>
                <a:sym typeface="Symbol" panose="05050102010706020507" pitchFamily="18" charset="2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 Nova" panose="020B0504020202020204" pitchFamily="34" charset="0"/>
              <a:cs typeface="Courier New" panose="02070309020205020404" pitchFamily="49" charset="0"/>
            </a:endParaRPr>
          </a:p>
        </p:txBody>
      </p:sp>
      <p:graphicFrame>
        <p:nvGraphicFramePr>
          <p:cNvPr id="27" name="Таблица 26">
            <a:extLst>
              <a:ext uri="{FF2B5EF4-FFF2-40B4-BE49-F238E27FC236}">
                <a16:creationId xmlns:a16="http://schemas.microsoft.com/office/drawing/2014/main" id="{CDA5670E-14CB-D8FD-1EE9-67EAA02C02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265324"/>
              </p:ext>
            </p:extLst>
          </p:nvPr>
        </p:nvGraphicFramePr>
        <p:xfrm>
          <a:off x="8588827" y="228600"/>
          <a:ext cx="3091544" cy="640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5772">
                  <a:extLst>
                    <a:ext uri="{9D8B030D-6E8A-4147-A177-3AD203B41FA5}">
                      <a16:colId xmlns:a16="http://schemas.microsoft.com/office/drawing/2014/main" val="503375719"/>
                    </a:ext>
                  </a:extLst>
                </a:gridCol>
                <a:gridCol w="1545772">
                  <a:extLst>
                    <a:ext uri="{9D8B030D-6E8A-4147-A177-3AD203B41FA5}">
                      <a16:colId xmlns:a16="http://schemas.microsoft.com/office/drawing/2014/main" val="996191412"/>
                    </a:ext>
                  </a:extLst>
                </a:gridCol>
              </a:tblGrid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s</a:t>
                      </a:r>
                      <a:r>
                        <a:rPr lang="ru-RU" sz="3600" b="1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ru-RU" sz="3600" b="1" dirty="0">
                          <a:latin typeface="Arial Nova" panose="020B0504020202020204" pitchFamily="34" charset="0"/>
                          <a:sym typeface="Symbol" panose="05050102010706020507" pitchFamily="18" charset="2"/>
                        </a:rPr>
                        <a:t></a:t>
                      </a:r>
                      <a:endParaRPr lang="ru-RU" sz="3600" b="1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t</a:t>
                      </a:r>
                      <a:endParaRPr lang="ru-RU" sz="3600" b="1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6887330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-12</a:t>
                      </a:r>
                      <a:endParaRPr lang="ru-RU" sz="3600" b="1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12</a:t>
                      </a:r>
                      <a:endParaRPr lang="ru-RU" sz="360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4197024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-10</a:t>
                      </a:r>
                      <a:endParaRPr lang="ru-RU" sz="3600" b="1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-10</a:t>
                      </a:r>
                      <a:endParaRPr lang="ru-RU" sz="360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1115953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1</a:t>
                      </a:r>
                      <a:endParaRPr lang="ru-RU" sz="3600" b="1" dirty="0">
                        <a:latin typeface="Arial Nova" panose="020B05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13</a:t>
                      </a:r>
                      <a:endParaRPr lang="ru-RU" sz="3600" dirty="0">
                        <a:latin typeface="Arial Nova" panose="020B05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898482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2</a:t>
                      </a:r>
                      <a:endParaRPr lang="ru-RU" sz="3600" b="1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-2</a:t>
                      </a:r>
                      <a:endParaRPr lang="ru-RU" sz="360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0059338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2</a:t>
                      </a:r>
                      <a:endParaRPr lang="ru-RU" sz="3600" b="1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8</a:t>
                      </a:r>
                      <a:endParaRPr lang="ru-RU" sz="360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0358748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6</a:t>
                      </a:r>
                      <a:endParaRPr lang="ru-RU" sz="3600" b="1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-5</a:t>
                      </a:r>
                      <a:endParaRPr lang="ru-RU" sz="360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9110644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9</a:t>
                      </a:r>
                      <a:endParaRPr lang="ru-RU" sz="3600" b="1" dirty="0">
                        <a:latin typeface="Arial Nova" panose="020B05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10</a:t>
                      </a:r>
                      <a:endParaRPr lang="ru-RU" sz="3600" dirty="0">
                        <a:latin typeface="Arial Nova" panose="020B05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530269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11</a:t>
                      </a:r>
                      <a:endParaRPr lang="ru-RU" sz="3600" b="1" dirty="0">
                        <a:latin typeface="Arial Nova" panose="020B05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12</a:t>
                      </a:r>
                      <a:endParaRPr lang="ru-RU" sz="3600" dirty="0">
                        <a:latin typeface="Arial Nova" panose="020B05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314209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13</a:t>
                      </a:r>
                      <a:endParaRPr lang="ru-RU" sz="3600" b="1" dirty="0">
                        <a:latin typeface="Arial Nova" panose="020B05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2</a:t>
                      </a:r>
                      <a:endParaRPr lang="ru-RU" sz="3600" dirty="0">
                        <a:latin typeface="Arial Nova" panose="020B05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53683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FAB4493-ABD3-8051-E756-1B4431496E0B}"/>
              </a:ext>
            </a:extLst>
          </p:cNvPr>
          <p:cNvSpPr txBox="1"/>
          <p:nvPr/>
        </p:nvSpPr>
        <p:spPr>
          <a:xfrm>
            <a:off x="10886" y="3085507"/>
            <a:ext cx="836022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marL="540000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</a:rPr>
              <a:t>Отметим, когда </a:t>
            </a:r>
            <a:r>
              <a:rPr lang="en-US" sz="3200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</a:rPr>
              <a:t>t &gt; 12. </a:t>
            </a:r>
            <a:r>
              <a:rPr lang="ru-RU" sz="3200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</a:rPr>
              <a:t>Это «</a:t>
            </a:r>
            <a:r>
              <a:rPr lang="en-US" sz="3200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</a:rPr>
              <a:t>YES</a:t>
            </a:r>
            <a:r>
              <a:rPr lang="ru-RU" sz="3200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</a:rPr>
              <a:t>»</a:t>
            </a:r>
            <a:r>
              <a:rPr lang="en-US" sz="3200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</a:rPr>
              <a:t> 1 </a:t>
            </a:r>
            <a:r>
              <a:rPr lang="ru-RU" sz="3200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</a:rPr>
              <a:t>раз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 Nova" panose="020B0504020202020204" pitchFamily="34" charset="0"/>
              <a:cs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5ADFDC-B960-A5EE-A1AC-7687B3371919}"/>
              </a:ext>
            </a:extLst>
          </p:cNvPr>
          <p:cNvSpPr txBox="1"/>
          <p:nvPr/>
        </p:nvSpPr>
        <p:spPr>
          <a:xfrm>
            <a:off x="10886" y="3849825"/>
            <a:ext cx="836022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marL="540000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</a:rPr>
              <a:t>Нужны ещё «</a:t>
            </a:r>
            <a:r>
              <a:rPr lang="en-US" sz="3200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</a:rPr>
              <a:t>YES</a:t>
            </a:r>
            <a:r>
              <a:rPr lang="ru-RU" sz="3200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</a:rPr>
              <a:t>»? Сколько?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 Nova" panose="020B0504020202020204" pitchFamily="34" charset="0"/>
              <a:cs typeface="Courier New" panose="020703090202050204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C31C08-2BF2-9E5C-027C-C3E93219255F}"/>
              </a:ext>
            </a:extLst>
          </p:cNvPr>
          <p:cNvSpPr txBox="1"/>
          <p:nvPr/>
        </p:nvSpPr>
        <p:spPr>
          <a:xfrm>
            <a:off x="10886" y="4614143"/>
            <a:ext cx="836022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marL="540000" lvl="0">
              <a:spcAft>
                <a:spcPts val="1200"/>
              </a:spcAft>
              <a:defRPr/>
            </a:pPr>
            <a:r>
              <a:rPr lang="ru-RU" sz="3200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</a:rPr>
              <a:t>Нужны «</a:t>
            </a:r>
            <a:r>
              <a:rPr lang="en-US" sz="3200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</a:rPr>
              <a:t>YES</a:t>
            </a:r>
            <a:r>
              <a:rPr lang="ru-RU" sz="3200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</a:rPr>
              <a:t>» ещё 3 раза. Отметим их</a:t>
            </a:r>
            <a:endParaRPr lang="en-US" sz="4400" dirty="0">
              <a:solidFill>
                <a:srgbClr val="333333"/>
              </a:solidFill>
              <a:latin typeface="Arial Nova" panose="020B0504020202020204" pitchFamily="34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F24756-6A8A-327A-1548-6E5A9670D398}"/>
              </a:ext>
            </a:extLst>
          </p:cNvPr>
          <p:cNvSpPr txBox="1"/>
          <p:nvPr/>
        </p:nvSpPr>
        <p:spPr>
          <a:xfrm>
            <a:off x="10886" y="5378461"/>
            <a:ext cx="836022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marL="540000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</a:rPr>
              <a:t>Каким тогда должно быть </a:t>
            </a:r>
            <a:r>
              <a:rPr lang="ru-RU" sz="3200" b="1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</a:rPr>
              <a:t>А</a:t>
            </a:r>
            <a:r>
              <a:rPr lang="ru-RU" sz="3200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</a:rPr>
              <a:t> в условии?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 Nova" panose="020B0504020202020204" pitchFamily="34" charset="0"/>
              <a:cs typeface="Courier New" panose="020703090202050204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7C435F-6A9C-12D3-1E89-61DDB7113D28}"/>
              </a:ext>
            </a:extLst>
          </p:cNvPr>
          <p:cNvSpPr txBox="1"/>
          <p:nvPr/>
        </p:nvSpPr>
        <p:spPr>
          <a:xfrm>
            <a:off x="10886" y="6142779"/>
            <a:ext cx="836022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marL="540000" lvl="0" algn="ctr">
              <a:spcAft>
                <a:spcPts val="1200"/>
              </a:spcAft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Nova" panose="020B0504020202020204" pitchFamily="34" charset="0"/>
                <a:cs typeface="Courier New" panose="02070309020205020404" pitchFamily="49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Nova" panose="020B0504020202020204" pitchFamily="34" charset="0"/>
                <a:cs typeface="Courier New" panose="02070309020205020404" pitchFamily="49" charset="0"/>
              </a:rPr>
              <a:t>6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Nova" panose="020B0504020202020204" pitchFamily="34" charset="0"/>
                <a:cs typeface="Courier New" panose="02070309020205020404" pitchFamily="49" charset="0"/>
                <a:sym typeface="Symbol" panose="05050102010706020507" pitchFamily="18" charset="2"/>
              </a:rPr>
              <a:t> </a:t>
            </a:r>
            <a:r>
              <a:rPr lang="en-US" sz="3200" b="1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</a:rPr>
              <a:t>A </a:t>
            </a:r>
            <a:r>
              <a:rPr lang="en-US" sz="3200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  <a:sym typeface="Symbol" panose="05050102010706020507" pitchFamily="18" charset="2"/>
              </a:rPr>
              <a:t>&lt;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Nova" panose="020B0504020202020204" pitchFamily="34" charset="0"/>
                <a:cs typeface="Courier New" panose="02070309020205020404" pitchFamily="49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Nova" panose="020B0504020202020204" pitchFamily="34" charset="0"/>
                <a:cs typeface="Courier New" panose="02070309020205020404" pitchFamily="49" charset="0"/>
              </a:rPr>
              <a:t>9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 Nova" panose="020B0504020202020204" pitchFamily="34" charset="0"/>
              <a:cs typeface="Courier New" panose="02070309020205020404" pitchFamily="49" charset="0"/>
            </a:endParaRPr>
          </a:p>
        </p:txBody>
      </p:sp>
      <p:pic>
        <p:nvPicPr>
          <p:cNvPr id="12" name="Рисунок 11" descr="флажок установлен со сплошной заливкой">
            <a:extLst>
              <a:ext uri="{FF2B5EF4-FFF2-40B4-BE49-F238E27FC236}">
                <a16:creationId xmlns:a16="http://schemas.microsoft.com/office/drawing/2014/main" id="{C109EFE8-E7A4-D019-1CDB-838B877A3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17265" y="2150270"/>
            <a:ext cx="914400" cy="914400"/>
          </a:xfrm>
          <a:prstGeom prst="rect">
            <a:avLst/>
          </a:prstGeom>
        </p:spPr>
      </p:pic>
      <p:pic>
        <p:nvPicPr>
          <p:cNvPr id="13" name="Рисунок 12" descr="флажок установлен со сплошной заливкой">
            <a:extLst>
              <a:ext uri="{FF2B5EF4-FFF2-40B4-BE49-F238E27FC236}">
                <a16:creationId xmlns:a16="http://schemas.microsoft.com/office/drawing/2014/main" id="{35D9C196-8706-3508-729E-18AD836E1A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17265" y="2911361"/>
            <a:ext cx="914400" cy="914400"/>
          </a:xfrm>
          <a:prstGeom prst="rect">
            <a:avLst/>
          </a:prstGeom>
        </p:spPr>
      </p:pic>
      <p:pic>
        <p:nvPicPr>
          <p:cNvPr id="14" name="Рисунок 13" descr="флажок установлен со сплошной заливкой">
            <a:extLst>
              <a:ext uri="{FF2B5EF4-FFF2-40B4-BE49-F238E27FC236}">
                <a16:creationId xmlns:a16="http://schemas.microsoft.com/office/drawing/2014/main" id="{3A73AD1B-2278-E50F-25A4-83E90B8046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17265" y="3675983"/>
            <a:ext cx="914400" cy="914400"/>
          </a:xfrm>
          <a:prstGeom prst="rect">
            <a:avLst/>
          </a:prstGeom>
        </p:spPr>
      </p:pic>
      <p:pic>
        <p:nvPicPr>
          <p:cNvPr id="15" name="Рисунок 14" descr="флажок установлен со сплошной заливкой">
            <a:extLst>
              <a:ext uri="{FF2B5EF4-FFF2-40B4-BE49-F238E27FC236}">
                <a16:creationId xmlns:a16="http://schemas.microsoft.com/office/drawing/2014/main" id="{D97310DE-8D95-6BEE-8BE4-4EFDDC7BD8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17265" y="4437074"/>
            <a:ext cx="914400" cy="914400"/>
          </a:xfrm>
          <a:prstGeom prst="rect">
            <a:avLst/>
          </a:prstGeom>
        </p:spPr>
      </p:pic>
      <p:pic>
        <p:nvPicPr>
          <p:cNvPr id="16" name="Рисунок 15" descr="флажок установлен со сплошной заливкой">
            <a:extLst>
              <a:ext uri="{FF2B5EF4-FFF2-40B4-BE49-F238E27FC236}">
                <a16:creationId xmlns:a16="http://schemas.microsoft.com/office/drawing/2014/main" id="{BCBCE239-1851-DC64-1282-574AA3861E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17265" y="5203618"/>
            <a:ext cx="914400" cy="914400"/>
          </a:xfrm>
          <a:prstGeom prst="rect">
            <a:avLst/>
          </a:prstGeom>
        </p:spPr>
      </p:pic>
      <p:pic>
        <p:nvPicPr>
          <p:cNvPr id="17" name="Рисунок 16" descr="флажок установлен со сплошной заливкой">
            <a:extLst>
              <a:ext uri="{FF2B5EF4-FFF2-40B4-BE49-F238E27FC236}">
                <a16:creationId xmlns:a16="http://schemas.microsoft.com/office/drawing/2014/main" id="{0EC5B9A7-0823-9911-011A-0CCB0C2887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17265" y="5964709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38D3CFE-A1D3-8382-A2E8-C0317A98E3C9}"/>
              </a:ext>
            </a:extLst>
          </p:cNvPr>
          <p:cNvSpPr txBox="1"/>
          <p:nvPr/>
        </p:nvSpPr>
        <p:spPr>
          <a:xfrm>
            <a:off x="10885" y="751653"/>
            <a:ext cx="8460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Nova" panose="020B0504020202020204" pitchFamily="34" charset="0"/>
                <a:cs typeface="Courier New" panose="02070309020205020404" pitchFamily="49" charset="0"/>
              </a:rPr>
              <a:t>(s &gt; 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ova" panose="020B0504020202020204" pitchFamily="34" charset="0"/>
                <a:cs typeface="Courier New" panose="02070309020205020404" pitchFamily="49" charset="0"/>
              </a:rPr>
              <a:t>A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Nova" panose="020B0504020202020204" pitchFamily="34" charset="0"/>
                <a:cs typeface="Courier New" panose="02070309020205020404" pitchFamily="49" charset="0"/>
              </a:rPr>
              <a:t>) </a:t>
            </a:r>
            <a:r>
              <a:rPr kumimoji="0" lang="en-US" sz="540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Nova" panose="020B0504020202020204" pitchFamily="34" charset="0"/>
                <a:cs typeface="Courier New" panose="02070309020205020404" pitchFamily="49" charset="0"/>
              </a:rPr>
              <a:t>or (t &gt; 12)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ADFEDE-C3E8-DFB5-0C14-2D80AC15B312}"/>
              </a:ext>
            </a:extLst>
          </p:cNvPr>
          <p:cNvSpPr txBox="1"/>
          <p:nvPr/>
        </p:nvSpPr>
        <p:spPr>
          <a:xfrm>
            <a:off x="10885" y="1613336"/>
            <a:ext cx="846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«</a:t>
            </a:r>
            <a:r>
              <a:rPr lang="en-US" sz="3600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NO</a:t>
            </a:r>
            <a:r>
              <a:rPr lang="ru-RU" sz="3600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»</a:t>
            </a:r>
            <a:r>
              <a:rPr lang="en-US" sz="3600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ru-RU" sz="3600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5</a:t>
            </a:r>
            <a:r>
              <a:rPr lang="en-US" sz="3600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ru-RU" sz="3600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раз</a:t>
            </a:r>
            <a:r>
              <a:rPr lang="en-US" sz="3600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= </a:t>
            </a:r>
            <a:r>
              <a:rPr lang="en-US" sz="3600" b="1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«YES</a:t>
            </a:r>
            <a:r>
              <a:rPr lang="ru-RU" sz="3600" b="1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»</a:t>
            </a:r>
            <a:r>
              <a:rPr lang="en-US" sz="3600" b="1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ru-RU" sz="3600" b="1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4</a:t>
            </a:r>
            <a:r>
              <a:rPr lang="en-US" sz="3600" b="1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ru-RU" sz="3600" b="1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раза </a:t>
            </a:r>
            <a:endParaRPr lang="ru-RU" sz="3600" dirty="0">
              <a:latin typeface="Arial Nova" panose="020B0504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31F94D11-BF65-577F-7E67-974944CD010B}"/>
              </a:ext>
            </a:extLst>
          </p:cNvPr>
          <p:cNvSpPr/>
          <p:nvPr/>
        </p:nvSpPr>
        <p:spPr>
          <a:xfrm>
            <a:off x="8867275" y="4138866"/>
            <a:ext cx="998621" cy="68579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9777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A43C8A-DA3C-4B31-132B-92CDA782DC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50299F-2AFD-0FC2-F2FD-4C17611B9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712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6000" dirty="0"/>
              <a:t>ПРИМЕР ЗАДАНИЯ – 1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AA299C-5DE3-3679-DDB4-1D671A9AE22E}"/>
              </a:ext>
            </a:extLst>
          </p:cNvPr>
          <p:cNvSpPr txBox="1"/>
          <p:nvPr/>
        </p:nvSpPr>
        <p:spPr>
          <a:xfrm>
            <a:off x="397329" y="966790"/>
            <a:ext cx="5165271" cy="3108543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s = int(input())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t = int(input())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A = int(input())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if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(s &gt; A) or (t &gt; 12):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   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highlight>
                  <a:srgbClr val="D9F2D0"/>
                </a:highlight>
                <a:uLnTx/>
                <a:uFillTx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print("YES")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else: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   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highlight>
                  <a:srgbClr val="FFFF99"/>
                </a:highlight>
                <a:uLnTx/>
                <a:uFillTx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print("NO")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34060410-E04D-DCB3-D70F-81D78474B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614" y="4359631"/>
            <a:ext cx="11832771" cy="227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Было проведено 9 запусков программы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при которых в качестве значений переменных s и t вводились следующие пары чисел:</a:t>
            </a:r>
            <a:endParaRPr kumimoji="0" lang="ru-RU" alt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highlight>
                  <a:srgbClr val="D9F2D0"/>
                </a:highligh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(13, 2)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highlight>
                  <a:srgbClr val="D9F2D0"/>
                </a:highligh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(11, 12)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highlight>
                  <a:srgbClr val="FFFF99"/>
                </a:highligh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(–12, 12)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highlight>
                  <a:srgbClr val="FFFF99"/>
                </a:highligh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(2, –2)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highlight>
                  <a:srgbClr val="FFFF99"/>
                </a:highligh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(–10, –10)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highlight>
                  <a:srgbClr val="FFFF99"/>
                </a:highligh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(6, –5)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highlight>
                  <a:srgbClr val="FFFF99"/>
                </a:highligh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(2, 8)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highlight>
                  <a:srgbClr val="D9F2D0"/>
                </a:highligh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(9, 10)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highlight>
                  <a:srgbClr val="D9F2D0"/>
                </a:highligh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(1, 13)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Укажите наименьшее целое значение параметра А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при котором </a:t>
            </a:r>
            <a:b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указанных входных данных 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программа напечатает «NO» </a:t>
            </a:r>
            <a:r>
              <a:rPr lang="ru-RU" altLang="ru-RU" sz="2400" b="1" dirty="0">
                <a:solidFill>
                  <a:srgbClr val="333333"/>
                </a:solidFill>
                <a:highlight>
                  <a:srgbClr val="FFFF00"/>
                </a:highlight>
                <a:ea typeface="Calibri" panose="020F0502020204030204" pitchFamily="34" charset="0"/>
                <a:cs typeface="Arial" panose="020B0604020202020204" pitchFamily="34" charset="0"/>
              </a:rPr>
              <a:t>пять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раз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ru-RU" alt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 descr="Привет (пчела)">
            <a:extLst>
              <a:ext uri="{FF2B5EF4-FFF2-40B4-BE49-F238E27FC236}">
                <a16:creationId xmlns:a16="http://schemas.microsoft.com/office/drawing/2014/main" id="{995CEADF-6117-4A61-7332-9AD24B89BC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354" y="2730922"/>
            <a:ext cx="1440000" cy="1440000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927E6289-2ABB-9C6F-E348-302F81E49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0266" y="997567"/>
            <a:ext cx="5698672" cy="3046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ВЫВОДЫ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3200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en-US" altLang="ru-RU" sz="3200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</a:t>
            </a:r>
            <a:r>
              <a:rPr lang="ru-RU" altLang="ru-RU" sz="3200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r>
              <a:rPr lang="en-US" altLang="ru-RU" sz="3200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 </a:t>
            </a:r>
            <a:r>
              <a:rPr lang="ru-RU" altLang="ru-RU" sz="3200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 = «</a:t>
            </a:r>
            <a:r>
              <a:rPr lang="en-US" altLang="ru-RU" sz="3200" b="1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YES</a:t>
            </a:r>
            <a:r>
              <a:rPr lang="ru-RU" altLang="ru-RU" sz="3200" b="1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r>
              <a:rPr lang="en-US" altLang="ru-RU" sz="3200" b="1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 </a:t>
            </a:r>
            <a:r>
              <a:rPr lang="ru-RU" altLang="ru-RU" sz="3200" b="1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раза</a:t>
            </a:r>
            <a:r>
              <a:rPr lang="ru-RU" altLang="ru-RU" sz="3200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en-US" altLang="ru-RU" sz="320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Arial Nova" panose="020B05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3200" b="1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 </a:t>
            </a:r>
            <a:r>
              <a:rPr lang="en-US" altLang="ru-RU" sz="3200" b="1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 </a:t>
            </a:r>
            <a:r>
              <a:rPr lang="en-US" altLang="ru-RU" sz="3200" b="1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en-US" altLang="ru-RU" sz="3200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&lt;</a:t>
            </a:r>
            <a:r>
              <a:rPr lang="en-US" altLang="ru-RU" sz="3200" b="1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9</a:t>
            </a:r>
            <a:r>
              <a:rPr lang="ru-RU" altLang="ru-RU" sz="3200" b="1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		А</a:t>
            </a:r>
            <a:r>
              <a:rPr lang="ru-RU" altLang="ru-RU" sz="3200" b="1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</a:t>
            </a:r>
            <a:r>
              <a:rPr lang="en-US" altLang="ru-RU" sz="3200" b="1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{6, 7, 8}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3200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altLang="ru-RU" sz="3200" baseline="-25000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</a:t>
            </a:r>
            <a:r>
              <a:rPr lang="en-US" altLang="ru-RU" sz="3200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		= </a:t>
            </a:r>
            <a:r>
              <a:rPr lang="en-US" altLang="ru-RU" sz="3200" b="1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3200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altLang="ru-RU" sz="3200" baseline="-25000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max</a:t>
            </a:r>
            <a:r>
              <a:rPr lang="en-US" altLang="ru-RU" sz="3200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		= </a:t>
            </a:r>
            <a:r>
              <a:rPr lang="ru-RU" altLang="ru-RU" sz="3200" b="1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endParaRPr lang="en-US" altLang="ru-RU" sz="3200" b="1" dirty="0">
              <a:solidFill>
                <a:srgbClr val="333333"/>
              </a:solidFill>
              <a:latin typeface="Arial Nova" panose="020B05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3200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Кол-во А </a:t>
            </a:r>
            <a:r>
              <a:rPr lang="en-US" altLang="ru-RU" sz="3200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ru-RU" altLang="ru-RU" sz="3200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</a:t>
            </a:r>
            <a:r>
              <a:rPr lang="ru-RU" altLang="ru-RU" sz="3200" b="1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		</a:t>
            </a:r>
            <a:r>
              <a:rPr lang="ru-RU" altLang="ru-RU" sz="3200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ОТВЕТ: </a:t>
            </a:r>
            <a:r>
              <a:rPr lang="ru-RU" altLang="ru-RU" sz="3200" b="1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endParaRPr lang="en-US" altLang="ru-RU" sz="3200" b="1" dirty="0">
              <a:solidFill>
                <a:srgbClr val="333333"/>
              </a:solidFill>
              <a:latin typeface="Arial Nova" panose="020B05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9505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A38B71-0986-0DFA-DE18-979C5FAFE6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A0B312-685A-D405-9999-F18BB0936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712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5400" dirty="0"/>
              <a:t>АЛГОРИТМ РЕШЕНИЯ</a:t>
            </a:r>
          </a:p>
        </p:txBody>
      </p:sp>
      <p:pic>
        <p:nvPicPr>
          <p:cNvPr id="3" name="Рисунок 2" descr="Праздник (пчела)">
            <a:extLst>
              <a:ext uri="{FF2B5EF4-FFF2-40B4-BE49-F238E27FC236}">
                <a16:creationId xmlns:a16="http://schemas.microsoft.com/office/drawing/2014/main" id="{6A0CE400-A033-852B-32E7-4CB97D010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5417999"/>
            <a:ext cx="1440000" cy="144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5C005E-AE58-55B0-F0E8-166D28897765}"/>
              </a:ext>
            </a:extLst>
          </p:cNvPr>
          <p:cNvSpPr txBox="1"/>
          <p:nvPr/>
        </p:nvSpPr>
        <p:spPr>
          <a:xfrm>
            <a:off x="1306286" y="1067735"/>
            <a:ext cx="10755085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2913" indent="-442913">
              <a:spcAft>
                <a:spcPts val="1200"/>
              </a:spcAft>
              <a:buClr>
                <a:schemeClr val="accent6"/>
              </a:buClr>
              <a:buSzPct val="110000"/>
              <a:buAutoNum type="arabicPeriod"/>
            </a:pPr>
            <a:r>
              <a:rPr lang="ru-RU" sz="2800" dirty="0">
                <a:latin typeface="Arial Nova" panose="020B0504020202020204" pitchFamily="34" charset="0"/>
              </a:rPr>
              <a:t>Запишем</a:t>
            </a:r>
            <a:r>
              <a:rPr lang="en-US" sz="2800" dirty="0">
                <a:latin typeface="Arial Nova" panose="020B0504020202020204" pitchFamily="34" charset="0"/>
              </a:rPr>
              <a:t> </a:t>
            </a:r>
            <a:r>
              <a:rPr lang="ru-RU" sz="2800" dirty="0">
                <a:latin typeface="Arial Nova" panose="020B0504020202020204" pitchFamily="34" charset="0"/>
              </a:rPr>
              <a:t>сколько раз надо печатать «</a:t>
            </a:r>
            <a:r>
              <a:rPr lang="en-US" sz="2800" b="1" dirty="0">
                <a:latin typeface="Arial Nova" panose="020B0504020202020204" pitchFamily="34" charset="0"/>
              </a:rPr>
              <a:t>YES</a:t>
            </a:r>
            <a:r>
              <a:rPr lang="ru-RU" sz="2800" dirty="0">
                <a:latin typeface="Arial Nova" panose="020B0504020202020204" pitchFamily="34" charset="0"/>
              </a:rPr>
              <a:t>»</a:t>
            </a:r>
            <a:r>
              <a:rPr lang="en-US" sz="2800" dirty="0">
                <a:latin typeface="Arial Nova" panose="020B0504020202020204" pitchFamily="34" charset="0"/>
              </a:rPr>
              <a:t>.</a:t>
            </a:r>
          </a:p>
          <a:p>
            <a:pPr marL="442913" indent="-442913">
              <a:spcAft>
                <a:spcPts val="1200"/>
              </a:spcAft>
              <a:buClr>
                <a:schemeClr val="accent6"/>
              </a:buClr>
              <a:buSzPct val="110000"/>
              <a:buFontTx/>
              <a:buAutoNum type="arabicPeriod"/>
            </a:pPr>
            <a:r>
              <a:rPr lang="ru-RU" sz="2800" dirty="0">
                <a:latin typeface="Arial Nova" panose="020B0504020202020204" pitchFamily="34" charset="0"/>
              </a:rPr>
              <a:t>Выпишем условие.</a:t>
            </a:r>
          </a:p>
          <a:p>
            <a:pPr marL="442913" indent="-442913">
              <a:spcAft>
                <a:spcPts val="1200"/>
              </a:spcAft>
              <a:buClr>
                <a:schemeClr val="accent6"/>
              </a:buClr>
              <a:buSzPct val="110000"/>
              <a:buAutoNum type="arabicPeriod"/>
            </a:pPr>
            <a:r>
              <a:rPr lang="ru-RU" sz="2800" dirty="0">
                <a:latin typeface="Arial Nova" panose="020B0504020202020204" pitchFamily="34" charset="0"/>
              </a:rPr>
              <a:t>Подчеркнём </a:t>
            </a:r>
            <a:r>
              <a:rPr lang="en-US" sz="2800" b="1" dirty="0">
                <a:latin typeface="Arial Nova" panose="020B0504020202020204" pitchFamily="34" charset="0"/>
              </a:rPr>
              <a:t>s</a:t>
            </a:r>
            <a:r>
              <a:rPr lang="en-US" sz="2800" dirty="0">
                <a:latin typeface="Arial Nova" panose="020B0504020202020204" pitchFamily="34" charset="0"/>
              </a:rPr>
              <a:t> </a:t>
            </a:r>
            <a:r>
              <a:rPr lang="ru-RU" sz="2800" dirty="0">
                <a:latin typeface="Arial Nova" panose="020B0504020202020204" pitchFamily="34" charset="0"/>
              </a:rPr>
              <a:t>или </a:t>
            </a:r>
            <a:r>
              <a:rPr lang="en-US" sz="2800" b="1" dirty="0">
                <a:latin typeface="Arial Nova" panose="020B0504020202020204" pitchFamily="34" charset="0"/>
              </a:rPr>
              <a:t>t</a:t>
            </a:r>
            <a:r>
              <a:rPr lang="en-US" sz="2800" dirty="0">
                <a:latin typeface="Arial Nova" panose="020B0504020202020204" pitchFamily="34" charset="0"/>
              </a:rPr>
              <a:t> </a:t>
            </a:r>
            <a:r>
              <a:rPr lang="ru-RU" sz="2800" dirty="0">
                <a:latin typeface="Arial Nova" panose="020B0504020202020204" pitchFamily="34" charset="0"/>
              </a:rPr>
              <a:t>сравнивается с </a:t>
            </a:r>
            <a:r>
              <a:rPr lang="ru-RU" sz="2800" b="1" dirty="0">
                <a:latin typeface="Arial Nova" panose="020B0504020202020204" pitchFamily="34" charset="0"/>
              </a:rPr>
              <a:t>А</a:t>
            </a:r>
            <a:r>
              <a:rPr lang="ru-RU" sz="2800" dirty="0">
                <a:latin typeface="Arial Nova" panose="020B0504020202020204" pitchFamily="34" charset="0"/>
              </a:rPr>
              <a:t>.</a:t>
            </a:r>
          </a:p>
          <a:p>
            <a:pPr marL="442913" indent="-442913">
              <a:spcAft>
                <a:spcPts val="1200"/>
              </a:spcAft>
              <a:buClr>
                <a:schemeClr val="accent6"/>
              </a:buClr>
              <a:buSzPct val="110000"/>
              <a:buFontTx/>
              <a:buAutoNum type="arabicPeriod"/>
            </a:pPr>
            <a:r>
              <a:rPr lang="ru-RU" sz="2800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</a:rPr>
              <a:t>Выпишем в столбик все запуски по возрастанию</a:t>
            </a:r>
            <a:r>
              <a:rPr lang="ru-RU" sz="2800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  <a:sym typeface="Symbol" panose="05050102010706020507" pitchFamily="18" charset="2"/>
              </a:rPr>
              <a:t> переменной </a:t>
            </a:r>
            <a:r>
              <a:rPr lang="ru-RU" sz="2800" dirty="0">
                <a:latin typeface="Arial Nova" panose="020B0504020202020204" pitchFamily="34" charset="0"/>
              </a:rPr>
              <a:t>(</a:t>
            </a:r>
            <a:r>
              <a:rPr lang="en-US" sz="2800" b="1" dirty="0">
                <a:latin typeface="Arial Nova" panose="020B0504020202020204" pitchFamily="34" charset="0"/>
              </a:rPr>
              <a:t>s</a:t>
            </a:r>
            <a:r>
              <a:rPr lang="en-US" sz="2800" dirty="0">
                <a:latin typeface="Arial Nova" panose="020B0504020202020204" pitchFamily="34" charset="0"/>
              </a:rPr>
              <a:t> </a:t>
            </a:r>
            <a:r>
              <a:rPr lang="ru-RU" sz="2800" dirty="0">
                <a:latin typeface="Arial Nova" panose="020B0504020202020204" pitchFamily="34" charset="0"/>
              </a:rPr>
              <a:t>или </a:t>
            </a:r>
            <a:r>
              <a:rPr lang="en-US" sz="2800" b="1" dirty="0">
                <a:latin typeface="Arial Nova" panose="020B0504020202020204" pitchFamily="34" charset="0"/>
              </a:rPr>
              <a:t>t</a:t>
            </a:r>
            <a:r>
              <a:rPr lang="en-US" sz="2800" dirty="0">
                <a:latin typeface="Arial Nova" panose="020B0504020202020204" pitchFamily="34" charset="0"/>
              </a:rPr>
              <a:t>)</a:t>
            </a:r>
            <a:r>
              <a:rPr lang="ru-RU" sz="2800" dirty="0">
                <a:latin typeface="Arial Nova" panose="020B0504020202020204" pitchFamily="34" charset="0"/>
              </a:rPr>
              <a:t>, которая сравнивается с </a:t>
            </a:r>
            <a:r>
              <a:rPr lang="ru-RU" sz="2800" b="1" dirty="0">
                <a:latin typeface="Arial Nova" panose="020B0504020202020204" pitchFamily="34" charset="0"/>
              </a:rPr>
              <a:t>А</a:t>
            </a:r>
            <a:r>
              <a:rPr lang="ru-RU" sz="2800" dirty="0">
                <a:latin typeface="Arial Nova" panose="020B0504020202020204" pitchFamily="34" charset="0"/>
              </a:rPr>
              <a:t>.</a:t>
            </a:r>
          </a:p>
          <a:p>
            <a:pPr marL="442913" indent="-442913">
              <a:spcAft>
                <a:spcPts val="1200"/>
              </a:spcAft>
              <a:buClr>
                <a:schemeClr val="accent6"/>
              </a:buClr>
              <a:buSzPct val="110000"/>
              <a:buFontTx/>
              <a:buAutoNum type="arabicPeriod"/>
            </a:pPr>
            <a:r>
              <a:rPr lang="ru-RU" sz="2800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  <a:sym typeface="Symbol" panose="05050102010706020507" pitchFamily="18" charset="2"/>
              </a:rPr>
              <a:t>Отметим, когда программа печатает «</a:t>
            </a:r>
            <a:r>
              <a:rPr lang="en-US" sz="2800" b="1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  <a:sym typeface="Symbol" panose="05050102010706020507" pitchFamily="18" charset="2"/>
              </a:rPr>
              <a:t>YES</a:t>
            </a:r>
            <a:r>
              <a:rPr lang="ru-RU" sz="2800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  <a:sym typeface="Symbol" panose="05050102010706020507" pitchFamily="18" charset="2"/>
              </a:rPr>
              <a:t>»</a:t>
            </a:r>
            <a:r>
              <a:rPr lang="en-US" sz="2800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  <a:sym typeface="Symbol" panose="05050102010706020507" pitchFamily="18" charset="2"/>
              </a:rPr>
              <a:t> </a:t>
            </a:r>
            <a:r>
              <a:rPr lang="ru-RU" sz="2800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  <a:sym typeface="Symbol" panose="05050102010706020507" pitchFamily="18" charset="2"/>
              </a:rPr>
              <a:t>независимо от </a:t>
            </a:r>
            <a:r>
              <a:rPr lang="ru-RU" sz="2800" b="1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  <a:sym typeface="Symbol" panose="05050102010706020507" pitchFamily="18" charset="2"/>
              </a:rPr>
              <a:t>А</a:t>
            </a:r>
            <a:r>
              <a:rPr lang="ru-RU" sz="2800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  <a:sym typeface="Symbol" panose="05050102010706020507" pitchFamily="18" charset="2"/>
              </a:rPr>
              <a:t>.</a:t>
            </a:r>
          </a:p>
          <a:p>
            <a:pPr marL="442913" indent="-442913">
              <a:spcAft>
                <a:spcPts val="1200"/>
              </a:spcAft>
              <a:buClr>
                <a:schemeClr val="accent6"/>
              </a:buClr>
              <a:buSzPct val="110000"/>
              <a:buFontTx/>
              <a:buAutoNum type="arabicPeriod"/>
            </a:pPr>
            <a:r>
              <a:rPr lang="ru-RU" sz="2800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  <a:sym typeface="Symbol" panose="05050102010706020507" pitchFamily="18" charset="2"/>
              </a:rPr>
              <a:t>Отметим снизу вверх недостающие «</a:t>
            </a:r>
            <a:r>
              <a:rPr lang="en-US" sz="2800" b="1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  <a:sym typeface="Symbol" panose="05050102010706020507" pitchFamily="18" charset="2"/>
              </a:rPr>
              <a:t>YES</a:t>
            </a:r>
            <a:r>
              <a:rPr lang="ru-RU" sz="2800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  <a:sym typeface="Symbol" panose="05050102010706020507" pitchFamily="18" charset="2"/>
              </a:rPr>
              <a:t>».</a:t>
            </a:r>
          </a:p>
          <a:p>
            <a:pPr marL="442913" indent="-442913">
              <a:spcAft>
                <a:spcPts val="1200"/>
              </a:spcAft>
              <a:buClr>
                <a:schemeClr val="accent6"/>
              </a:buClr>
              <a:buSzPct val="110000"/>
              <a:buFontTx/>
              <a:buAutoNum type="arabicPeriod"/>
            </a:pPr>
            <a:r>
              <a:rPr lang="ru-RU" sz="2800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  <a:sym typeface="Symbol" panose="05050102010706020507" pitchFamily="18" charset="2"/>
              </a:rPr>
              <a:t>Найдём все подходящие целые </a:t>
            </a:r>
            <a:r>
              <a:rPr lang="ru-RU" sz="2800" b="1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  <a:sym typeface="Symbol" panose="05050102010706020507" pitchFamily="18" charset="2"/>
              </a:rPr>
              <a:t>А</a:t>
            </a:r>
            <a:r>
              <a:rPr lang="ru-RU" sz="2800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  <a:sym typeface="Symbol" panose="05050102010706020507" pitchFamily="18" charset="2"/>
              </a:rPr>
              <a:t> (</a:t>
            </a:r>
            <a:r>
              <a:rPr lang="en-US" sz="2800" b="1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  <a:sym typeface="Symbol" panose="05050102010706020507" pitchFamily="18" charset="2"/>
              </a:rPr>
              <a:t>… </a:t>
            </a:r>
            <a:r>
              <a:rPr lang="ru-RU" sz="2800" b="1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  <a:sym typeface="Symbol" panose="05050102010706020507" pitchFamily="18" charset="2"/>
              </a:rPr>
              <a:t> А </a:t>
            </a:r>
            <a:r>
              <a:rPr lang="en-US" sz="2800" b="1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  <a:sym typeface="Symbol" panose="05050102010706020507" pitchFamily="18" charset="2"/>
              </a:rPr>
              <a:t>&lt; …</a:t>
            </a:r>
            <a:r>
              <a:rPr lang="en-US" sz="2800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  <a:sym typeface="Symbol" panose="05050102010706020507" pitchFamily="18" charset="2"/>
              </a:rPr>
              <a:t>).</a:t>
            </a:r>
            <a:endParaRPr lang="ru-RU" sz="2800" dirty="0">
              <a:solidFill>
                <a:srgbClr val="333333"/>
              </a:solidFill>
              <a:latin typeface="Arial Nova" panose="020B0504020202020204" pitchFamily="34" charset="0"/>
              <a:cs typeface="Courier New" panose="02070309020205020404" pitchFamily="49" charset="0"/>
              <a:sym typeface="Symbol" panose="05050102010706020507" pitchFamily="18" charset="2"/>
            </a:endParaRPr>
          </a:p>
          <a:p>
            <a:pPr marL="442913" indent="-442913">
              <a:spcAft>
                <a:spcPts val="1200"/>
              </a:spcAft>
              <a:buClr>
                <a:schemeClr val="accent6"/>
              </a:buClr>
              <a:buSzPct val="110000"/>
              <a:buFontTx/>
              <a:buAutoNum type="arabicPeriod"/>
            </a:pPr>
            <a:r>
              <a:rPr lang="ru-RU" sz="2800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  <a:sym typeface="Symbol" panose="05050102010706020507" pitchFamily="18" charset="2"/>
              </a:rPr>
              <a:t>Из найденных </a:t>
            </a:r>
            <a:r>
              <a:rPr lang="ru-RU" sz="2800" b="1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  <a:sym typeface="Symbol" panose="05050102010706020507" pitchFamily="18" charset="2"/>
              </a:rPr>
              <a:t>А</a:t>
            </a:r>
            <a:r>
              <a:rPr lang="ru-RU" sz="2800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  <a:sym typeface="Symbol" panose="05050102010706020507" pitchFamily="18" charset="2"/>
              </a:rPr>
              <a:t> возьмём для ответа: наименьшее, </a:t>
            </a:r>
            <a:br>
              <a:rPr lang="ru-RU" sz="2800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  <a:sym typeface="Symbol" panose="05050102010706020507" pitchFamily="18" charset="2"/>
              </a:rPr>
            </a:br>
            <a:r>
              <a:rPr lang="ru-RU" sz="2800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  <a:sym typeface="Symbol" panose="05050102010706020507" pitchFamily="18" charset="2"/>
              </a:rPr>
              <a:t>или наибольшее, или количество подходящих </a:t>
            </a:r>
            <a:r>
              <a:rPr lang="ru-RU" sz="2800" b="1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  <a:sym typeface="Symbol" panose="05050102010706020507" pitchFamily="18" charset="2"/>
              </a:rPr>
              <a:t>А</a:t>
            </a:r>
            <a:r>
              <a:rPr lang="ru-RU" sz="2800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  <a:sym typeface="Symbol" panose="05050102010706020507" pitchFamily="18" charset="2"/>
              </a:rPr>
              <a:t>.</a:t>
            </a:r>
            <a:endParaRPr lang="en-US" sz="2800" dirty="0">
              <a:solidFill>
                <a:srgbClr val="333333"/>
              </a:solidFill>
              <a:latin typeface="Arial Nova" panose="020B050402020202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84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4FEDC8-ECE6-E147-ADAE-6D8DB27FB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712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6000" dirty="0"/>
              <a:t>ПРИМЕР ЗАДАНИЯ – 1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26DEE7-FAF9-AC08-2E02-E910E4488EE6}"/>
              </a:ext>
            </a:extLst>
          </p:cNvPr>
          <p:cNvSpPr txBox="1"/>
          <p:nvPr/>
        </p:nvSpPr>
        <p:spPr>
          <a:xfrm>
            <a:off x="3415391" y="1019618"/>
            <a:ext cx="5165271" cy="3108543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en-US" sz="2800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s = int(input())</a:t>
            </a:r>
          </a:p>
          <a:p>
            <a:pPr algn="just">
              <a:buNone/>
            </a:pPr>
            <a:r>
              <a:rPr lang="en-US" sz="2800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t = int(input())</a:t>
            </a:r>
          </a:p>
          <a:p>
            <a:pPr algn="just">
              <a:buNone/>
            </a:pPr>
            <a:r>
              <a:rPr lang="en-US" sz="2800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A = int(input())</a:t>
            </a:r>
          </a:p>
          <a:p>
            <a:pPr algn="just">
              <a:buNone/>
            </a:pPr>
            <a:r>
              <a:rPr lang="en-US" sz="2800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if (s &gt; A) or (t &gt; 12):</a:t>
            </a:r>
          </a:p>
          <a:p>
            <a:pPr algn="just">
              <a:buNone/>
            </a:pPr>
            <a:r>
              <a:rPr lang="en-US" sz="2800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    print("YES")</a:t>
            </a:r>
          </a:p>
          <a:p>
            <a:pPr algn="just">
              <a:buNone/>
            </a:pPr>
            <a:r>
              <a:rPr lang="en-US" sz="2800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else:</a:t>
            </a:r>
          </a:p>
          <a:p>
            <a:pPr algn="just"/>
            <a:r>
              <a:rPr lang="en-US" sz="2800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    print("NO")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974ED90-E51D-4C45-9CE2-5B3753F28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821" y="4128161"/>
            <a:ext cx="11348357" cy="227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Было проведено 9 запусков программы, при которых в качестве значений переменных s и t вводились следующие пары чисел:</a:t>
            </a:r>
            <a:endParaRPr kumimoji="0" lang="ru-RU" altLang="ru-RU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ru-RU" altLang="ru-RU" sz="2600" b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(13, 2); (11, 12); (–12, 12); (2, –2); (–10, –10); (6, –5); (2, 8); (9, 10); (1, 13).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Укажите наименьшее целое значение параметра А, при котором </a:t>
            </a:r>
            <a:br>
              <a:rPr kumimoji="0" lang="ru-RU" altLang="ru-RU" sz="2400" b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u-RU" altLang="ru-RU" sz="2400" b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для указанных входных данных программа напечатает «NO» пять</a:t>
            </a:r>
            <a:r>
              <a:rPr lang="ru-RU" altLang="ru-RU" sz="2400" dirty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раз.</a:t>
            </a:r>
            <a:endParaRPr kumimoji="0" lang="ru-RU" altLang="ru-RU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A73DF13B-D09E-BFF5-229A-12D7553F4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875" y="2112224"/>
            <a:ext cx="26261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400" dirty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Дана программа:</a:t>
            </a:r>
            <a:endParaRPr kumimoji="0" lang="ru-RU" altLang="ru-RU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 descr="Изображение выглядит как Шрифт, Графика, снимок экрана, текс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B25C9B4-D84B-780E-CD35-2EB9EC3F2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75" y="1019618"/>
            <a:ext cx="617273" cy="90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7138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948EDC-0600-C773-4305-DF47E4F27D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>
            <a:extLst>
              <a:ext uri="{FF2B5EF4-FFF2-40B4-BE49-F238E27FC236}">
                <a16:creationId xmlns:a16="http://schemas.microsoft.com/office/drawing/2014/main" id="{A6994BEE-4697-6D2B-DE9C-904508060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0267" y="2310229"/>
            <a:ext cx="2460962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200" b="1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</a:rPr>
              <a:t>s &gt; </a:t>
            </a:r>
            <a:r>
              <a:rPr lang="en-US" sz="3200" b="1" dirty="0">
                <a:latin typeface="Arial Nova" panose="020B0504020202020204" pitchFamily="34" charset="0"/>
                <a:cs typeface="Courier New" panose="02070309020205020404" pitchFamily="49" charset="0"/>
              </a:rPr>
              <a:t>A</a:t>
            </a:r>
            <a:endParaRPr lang="en-US" sz="3200" b="1" dirty="0">
              <a:solidFill>
                <a:srgbClr val="333333"/>
              </a:solidFill>
              <a:latin typeface="Arial Nova" panose="020B0504020202020204" pitchFamily="34" charset="0"/>
              <a:cs typeface="Courier New" panose="02070309020205020404" pitchFamily="49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250527-57E6-F1D9-1C80-125868764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712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5400" dirty="0"/>
              <a:t>КОРОТКО</a:t>
            </a:r>
          </a:p>
        </p:txBody>
      </p:sp>
      <p:pic>
        <p:nvPicPr>
          <p:cNvPr id="3" name="Рисунок 2" descr="Праздник (пчела)">
            <a:extLst>
              <a:ext uri="{FF2B5EF4-FFF2-40B4-BE49-F238E27FC236}">
                <a16:creationId xmlns:a16="http://schemas.microsoft.com/office/drawing/2014/main" id="{81392A2E-A419-C053-8484-F7BCA3EDA9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5417999"/>
            <a:ext cx="1440000" cy="144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7B0440-575C-0A30-AF9D-2724F72BEEFD}"/>
              </a:ext>
            </a:extLst>
          </p:cNvPr>
          <p:cNvSpPr txBox="1"/>
          <p:nvPr/>
        </p:nvSpPr>
        <p:spPr>
          <a:xfrm>
            <a:off x="1306286" y="1067735"/>
            <a:ext cx="1075508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2913" indent="-442913">
              <a:spcAft>
                <a:spcPts val="1200"/>
              </a:spcAft>
              <a:buClr>
                <a:schemeClr val="accent6"/>
              </a:buClr>
              <a:buSzPct val="110000"/>
              <a:buAutoNum type="arabicPeriod"/>
            </a:pPr>
            <a:r>
              <a:rPr lang="ru-RU" sz="2800" dirty="0">
                <a:latin typeface="Arial Nova" panose="020B0504020202020204" pitchFamily="34" charset="0"/>
              </a:rPr>
              <a:t>Сколько раз «</a:t>
            </a:r>
            <a:r>
              <a:rPr lang="en-US" sz="2800" b="1" dirty="0">
                <a:latin typeface="Arial Nova" panose="020B0504020202020204" pitchFamily="34" charset="0"/>
              </a:rPr>
              <a:t>YES</a:t>
            </a:r>
            <a:r>
              <a:rPr lang="ru-RU" sz="2800" dirty="0">
                <a:latin typeface="Arial Nova" panose="020B0504020202020204" pitchFamily="34" charset="0"/>
              </a:rPr>
              <a:t>»?</a:t>
            </a:r>
            <a:endParaRPr lang="en-US" sz="2800" dirty="0">
              <a:latin typeface="Arial Nova" panose="020B0504020202020204" pitchFamily="34" charset="0"/>
            </a:endParaRPr>
          </a:p>
          <a:p>
            <a:pPr marL="442913" indent="-442913">
              <a:spcAft>
                <a:spcPts val="1200"/>
              </a:spcAft>
              <a:buClr>
                <a:schemeClr val="accent6"/>
              </a:buClr>
              <a:buSzPct val="110000"/>
              <a:buFontTx/>
              <a:buAutoNum type="arabicPeriod"/>
            </a:pPr>
            <a:r>
              <a:rPr lang="ru-RU" sz="2800" dirty="0">
                <a:latin typeface="Arial Nova" panose="020B0504020202020204" pitchFamily="34" charset="0"/>
              </a:rPr>
              <a:t>Какое условие?</a:t>
            </a:r>
          </a:p>
          <a:p>
            <a:pPr marL="442913" indent="-442913">
              <a:spcAft>
                <a:spcPts val="1200"/>
              </a:spcAft>
              <a:buClr>
                <a:schemeClr val="accent6"/>
              </a:buClr>
              <a:buSzPct val="110000"/>
              <a:buAutoNum type="arabicPeriod"/>
            </a:pPr>
            <a:r>
              <a:rPr lang="ru-RU" sz="2800" dirty="0">
                <a:latin typeface="Arial Nova" panose="020B0504020202020204" pitchFamily="34" charset="0"/>
              </a:rPr>
              <a:t> </a:t>
            </a:r>
            <a:r>
              <a:rPr lang="en-US" sz="2800" b="1" dirty="0">
                <a:latin typeface="Arial Nova" panose="020B0504020202020204" pitchFamily="34" charset="0"/>
              </a:rPr>
              <a:t>s</a:t>
            </a:r>
            <a:r>
              <a:rPr lang="en-US" sz="2800" dirty="0">
                <a:latin typeface="Arial Nova" panose="020B0504020202020204" pitchFamily="34" charset="0"/>
              </a:rPr>
              <a:t> </a:t>
            </a:r>
            <a:r>
              <a:rPr lang="ru-RU" sz="2800" dirty="0">
                <a:latin typeface="Arial Nova" panose="020B0504020202020204" pitchFamily="34" charset="0"/>
              </a:rPr>
              <a:t>или </a:t>
            </a:r>
            <a:r>
              <a:rPr lang="en-US" sz="2800" b="1" dirty="0">
                <a:latin typeface="Arial Nova" panose="020B0504020202020204" pitchFamily="34" charset="0"/>
              </a:rPr>
              <a:t>t</a:t>
            </a:r>
            <a:r>
              <a:rPr lang="en-US" sz="2800" dirty="0">
                <a:latin typeface="Arial Nova" panose="020B0504020202020204" pitchFamily="34" charset="0"/>
              </a:rPr>
              <a:t> </a:t>
            </a:r>
            <a:r>
              <a:rPr lang="ru-RU" sz="2800" dirty="0">
                <a:latin typeface="Arial Nova" panose="020B0504020202020204" pitchFamily="34" charset="0"/>
              </a:rPr>
              <a:t>сравнивается с </a:t>
            </a:r>
            <a:r>
              <a:rPr lang="ru-RU" sz="2800" b="1" dirty="0">
                <a:latin typeface="Arial Nova" panose="020B0504020202020204" pitchFamily="34" charset="0"/>
              </a:rPr>
              <a:t>А</a:t>
            </a:r>
            <a:r>
              <a:rPr lang="ru-RU" sz="2800" dirty="0">
                <a:latin typeface="Arial Nova" panose="020B0504020202020204" pitchFamily="34" charset="0"/>
              </a:rPr>
              <a:t>?</a:t>
            </a:r>
          </a:p>
          <a:p>
            <a:pPr marL="442913" indent="-442913">
              <a:spcAft>
                <a:spcPts val="1200"/>
              </a:spcAft>
              <a:buClr>
                <a:schemeClr val="accent6"/>
              </a:buClr>
              <a:buSzPct val="110000"/>
              <a:buFontTx/>
              <a:buAutoNum type="arabicPeriod"/>
            </a:pPr>
            <a:r>
              <a:rPr lang="ru-RU" sz="2800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</a:rPr>
              <a:t>Если </a:t>
            </a:r>
            <a:r>
              <a:rPr lang="en-US" sz="2800" b="1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</a:rPr>
              <a:t>s &gt; A</a:t>
            </a:r>
            <a:r>
              <a:rPr lang="en-US" sz="2800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</a:rPr>
              <a:t>, </a:t>
            </a:r>
            <a:r>
              <a:rPr lang="ru-RU" sz="2800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</a:rPr>
              <a:t>то по </a:t>
            </a:r>
            <a:r>
              <a:rPr lang="ru-RU" sz="2800" b="1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  <a:sym typeface="Symbol" panose="05050102010706020507" pitchFamily="18" charset="2"/>
              </a:rPr>
              <a:t> </a:t>
            </a:r>
            <a:r>
              <a:rPr lang="en-US" sz="2800" b="1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  <a:sym typeface="Symbol" panose="05050102010706020507" pitchFamily="18" charset="2"/>
              </a:rPr>
              <a:t>s</a:t>
            </a:r>
            <a:r>
              <a:rPr lang="ru-RU" sz="2800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  <a:sym typeface="Symbol" panose="05050102010706020507" pitchFamily="18" charset="2"/>
              </a:rPr>
              <a:t>. </a:t>
            </a:r>
            <a:r>
              <a:rPr lang="ru-RU" sz="2800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</a:rPr>
              <a:t>Если </a:t>
            </a:r>
            <a:r>
              <a:rPr lang="en-US" sz="2800" b="1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</a:rPr>
              <a:t>t &gt; A</a:t>
            </a:r>
            <a:r>
              <a:rPr lang="en-US" sz="2800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</a:rPr>
              <a:t>, </a:t>
            </a:r>
            <a:r>
              <a:rPr lang="ru-RU" sz="2800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</a:rPr>
              <a:t>то по </a:t>
            </a:r>
            <a:r>
              <a:rPr lang="ru-RU" sz="2800" b="1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  <a:sym typeface="Symbol" panose="05050102010706020507" pitchFamily="18" charset="2"/>
              </a:rPr>
              <a:t> </a:t>
            </a:r>
            <a:r>
              <a:rPr lang="en-US" sz="2800" b="1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  <a:sym typeface="Symbol" panose="05050102010706020507" pitchFamily="18" charset="2"/>
              </a:rPr>
              <a:t>t</a:t>
            </a:r>
            <a:r>
              <a:rPr lang="ru-RU" sz="2800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  <a:sym typeface="Symbol" panose="05050102010706020507" pitchFamily="18" charset="2"/>
              </a:rPr>
              <a:t>.</a:t>
            </a:r>
            <a:endParaRPr lang="ru-RU" sz="2800" dirty="0">
              <a:latin typeface="Arial Nova" panose="020B0504020202020204" pitchFamily="34" charset="0"/>
            </a:endParaRPr>
          </a:p>
          <a:p>
            <a:pPr marL="442913" indent="-442913">
              <a:spcAft>
                <a:spcPts val="1200"/>
              </a:spcAft>
              <a:buClr>
                <a:schemeClr val="accent6"/>
              </a:buClr>
              <a:buSzPct val="110000"/>
              <a:buFontTx/>
              <a:buAutoNum type="arabicPeriod"/>
            </a:pPr>
            <a:r>
              <a:rPr lang="ru-RU" sz="2800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  <a:sym typeface="Symbol" panose="05050102010706020507" pitchFamily="18" charset="2"/>
              </a:rPr>
              <a:t>Когда «</a:t>
            </a:r>
            <a:r>
              <a:rPr lang="en-US" sz="2800" b="1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  <a:sym typeface="Symbol" panose="05050102010706020507" pitchFamily="18" charset="2"/>
              </a:rPr>
              <a:t>YES</a:t>
            </a:r>
            <a:r>
              <a:rPr lang="ru-RU" sz="2800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  <a:sym typeface="Symbol" panose="05050102010706020507" pitchFamily="18" charset="2"/>
              </a:rPr>
              <a:t>»</a:t>
            </a:r>
            <a:r>
              <a:rPr lang="en-US" sz="2800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  <a:sym typeface="Symbol" panose="05050102010706020507" pitchFamily="18" charset="2"/>
              </a:rPr>
              <a:t> </a:t>
            </a:r>
            <a:r>
              <a:rPr lang="ru-RU" sz="2800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  <a:sym typeface="Symbol" panose="05050102010706020507" pitchFamily="18" charset="2"/>
              </a:rPr>
              <a:t>независимо от </a:t>
            </a:r>
            <a:r>
              <a:rPr lang="ru-RU" sz="2800" b="1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  <a:sym typeface="Symbol" panose="05050102010706020507" pitchFamily="18" charset="2"/>
              </a:rPr>
              <a:t>А</a:t>
            </a:r>
            <a:r>
              <a:rPr lang="ru-RU" sz="2800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  <a:sym typeface="Symbol" panose="05050102010706020507" pitchFamily="18" charset="2"/>
              </a:rPr>
              <a:t>? </a:t>
            </a:r>
            <a:endParaRPr lang="en-US" sz="2800" dirty="0">
              <a:solidFill>
                <a:srgbClr val="333333"/>
              </a:solidFill>
              <a:latin typeface="Arial Nova" panose="020B0504020202020204" pitchFamily="34" charset="0"/>
              <a:cs typeface="Courier New" panose="02070309020205020404" pitchFamily="49" charset="0"/>
              <a:sym typeface="Symbol" panose="05050102010706020507" pitchFamily="18" charset="2"/>
            </a:endParaRPr>
          </a:p>
          <a:p>
            <a:pPr marL="442913" indent="-442913">
              <a:spcAft>
                <a:spcPts val="1200"/>
              </a:spcAft>
              <a:buClr>
                <a:schemeClr val="accent6"/>
              </a:buClr>
              <a:buSzPct val="110000"/>
              <a:buFontTx/>
              <a:buAutoNum type="arabicPeriod"/>
            </a:pPr>
            <a:r>
              <a:rPr lang="ru-RU" sz="2800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  <a:sym typeface="Symbol" panose="05050102010706020507" pitchFamily="18" charset="2"/>
              </a:rPr>
              <a:t>Отметим снизу вверх недостающие «</a:t>
            </a:r>
            <a:r>
              <a:rPr lang="en-US" sz="2800" b="1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  <a:sym typeface="Symbol" panose="05050102010706020507" pitchFamily="18" charset="2"/>
              </a:rPr>
              <a:t>YES</a:t>
            </a:r>
            <a:r>
              <a:rPr lang="ru-RU" sz="2800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  <a:sym typeface="Symbol" panose="05050102010706020507" pitchFamily="18" charset="2"/>
              </a:rPr>
              <a:t>». </a:t>
            </a:r>
          </a:p>
          <a:p>
            <a:pPr marL="442913" indent="-442913">
              <a:spcAft>
                <a:spcPts val="1200"/>
              </a:spcAft>
              <a:buClr>
                <a:schemeClr val="accent6"/>
              </a:buClr>
              <a:buSzPct val="110000"/>
              <a:buFontTx/>
              <a:buAutoNum type="arabicPeriod"/>
            </a:pPr>
            <a:r>
              <a:rPr lang="ru-RU" sz="2800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  <a:sym typeface="Symbol" panose="05050102010706020507" pitchFamily="18" charset="2"/>
              </a:rPr>
              <a:t>Найдём все </a:t>
            </a:r>
            <a:r>
              <a:rPr lang="ru-RU" sz="2800" b="1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  <a:sym typeface="Symbol" panose="05050102010706020507" pitchFamily="18" charset="2"/>
              </a:rPr>
              <a:t>А</a:t>
            </a:r>
            <a:r>
              <a:rPr lang="ru-RU" sz="2800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  <a:sym typeface="Symbol" panose="05050102010706020507" pitchFamily="18" charset="2"/>
              </a:rPr>
              <a:t> (</a:t>
            </a:r>
            <a:r>
              <a:rPr lang="en-US" sz="2800" b="1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  <a:sym typeface="Symbol" panose="05050102010706020507" pitchFamily="18" charset="2"/>
              </a:rPr>
              <a:t>… </a:t>
            </a:r>
            <a:r>
              <a:rPr lang="ru-RU" sz="2800" b="1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  <a:sym typeface="Symbol" panose="05050102010706020507" pitchFamily="18" charset="2"/>
              </a:rPr>
              <a:t> А </a:t>
            </a:r>
            <a:r>
              <a:rPr lang="en-US" sz="2800" b="1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  <a:sym typeface="Symbol" panose="05050102010706020507" pitchFamily="18" charset="2"/>
              </a:rPr>
              <a:t>&lt; …</a:t>
            </a:r>
            <a:r>
              <a:rPr lang="en-US" sz="2800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  <a:sym typeface="Symbol" panose="05050102010706020507" pitchFamily="18" charset="2"/>
              </a:rPr>
              <a:t>).</a:t>
            </a:r>
            <a:endParaRPr lang="ru-RU" sz="2800" dirty="0">
              <a:solidFill>
                <a:srgbClr val="333333"/>
              </a:solidFill>
              <a:latin typeface="Arial Nova" panose="020B0504020202020204" pitchFamily="34" charset="0"/>
              <a:cs typeface="Courier New" panose="02070309020205020404" pitchFamily="49" charset="0"/>
              <a:sym typeface="Symbol" panose="05050102010706020507" pitchFamily="18" charset="2"/>
            </a:endParaRPr>
          </a:p>
          <a:p>
            <a:pPr marL="442913" indent="-442913">
              <a:spcAft>
                <a:spcPts val="1200"/>
              </a:spcAft>
              <a:buClr>
                <a:schemeClr val="accent6"/>
              </a:buClr>
              <a:buSzPct val="110000"/>
              <a:buFontTx/>
              <a:buAutoNum type="arabicPeriod"/>
            </a:pPr>
            <a:r>
              <a:rPr lang="ru-RU" sz="2800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  <a:sym typeface="Symbol" panose="05050102010706020507" pitchFamily="18" charset="2"/>
              </a:rPr>
              <a:t>Запишем ответ.</a:t>
            </a:r>
            <a:endParaRPr lang="en-US" sz="2800" dirty="0">
              <a:solidFill>
                <a:srgbClr val="333333"/>
              </a:solidFill>
              <a:latin typeface="Arial Nova" panose="020B0504020202020204" pitchFamily="34" charset="0"/>
              <a:cs typeface="Courier New" panose="02070309020205020404" pitchFamily="49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BE9D8D7-5A98-73EB-C89A-603B7A48D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3209" y="1067735"/>
            <a:ext cx="340802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3200" b="1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</a:t>
            </a:r>
            <a:r>
              <a:rPr lang="ru-RU" altLang="ru-RU" sz="3200" b="1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раза</a:t>
            </a:r>
            <a:endParaRPr kumimoji="0" lang="en-US" altLang="ru-RU" sz="320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Arial Nova" panose="020B05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EBFD877E-AC97-FF17-59F2-A97BE6190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3209" y="1688982"/>
            <a:ext cx="340802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200" b="1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</a:rPr>
              <a:t>(s &gt; </a:t>
            </a:r>
            <a:r>
              <a:rPr lang="en-US" sz="3200" b="1" dirty="0">
                <a:latin typeface="Arial Nova" panose="020B0504020202020204" pitchFamily="34" charset="0"/>
                <a:cs typeface="Courier New" panose="02070309020205020404" pitchFamily="49" charset="0"/>
              </a:rPr>
              <a:t>A</a:t>
            </a:r>
            <a:r>
              <a:rPr lang="en-US" sz="3200" b="1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</a:rPr>
              <a:t>) or (t &gt; 12)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00137B50-4FD7-1410-762D-6C20F3C5CF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87328"/>
              </p:ext>
            </p:extLst>
          </p:nvPr>
        </p:nvGraphicFramePr>
        <p:xfrm>
          <a:off x="10199912" y="304800"/>
          <a:ext cx="1861459" cy="640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3960">
                  <a:extLst>
                    <a:ext uri="{9D8B030D-6E8A-4147-A177-3AD203B41FA5}">
                      <a16:colId xmlns:a16="http://schemas.microsoft.com/office/drawing/2014/main" val="503375719"/>
                    </a:ext>
                  </a:extLst>
                </a:gridCol>
                <a:gridCol w="947499">
                  <a:extLst>
                    <a:ext uri="{9D8B030D-6E8A-4147-A177-3AD203B41FA5}">
                      <a16:colId xmlns:a16="http://schemas.microsoft.com/office/drawing/2014/main" val="996191412"/>
                    </a:ext>
                  </a:extLst>
                </a:gridCol>
              </a:tblGrid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s</a:t>
                      </a:r>
                      <a:r>
                        <a:rPr lang="ru-RU" sz="3600" b="1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ru-RU" sz="3600" b="1" dirty="0">
                          <a:latin typeface="Arial Nova" panose="020B0504020202020204" pitchFamily="34" charset="0"/>
                          <a:sym typeface="Symbol" panose="05050102010706020507" pitchFamily="18" charset="2"/>
                        </a:rPr>
                        <a:t></a:t>
                      </a:r>
                      <a:endParaRPr lang="ru-RU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t</a:t>
                      </a:r>
                      <a:endParaRPr lang="ru-RU" sz="3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6887330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-12</a:t>
                      </a:r>
                      <a:endParaRPr lang="ru-RU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12</a:t>
                      </a:r>
                      <a:endParaRPr lang="ru-RU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4197024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-10</a:t>
                      </a:r>
                      <a:endParaRPr lang="ru-RU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-10</a:t>
                      </a:r>
                      <a:endParaRPr lang="ru-RU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1115953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1</a:t>
                      </a:r>
                      <a:endParaRPr lang="ru-RU" sz="36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13</a:t>
                      </a:r>
                      <a:endParaRPr lang="ru-RU" sz="36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9898482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2</a:t>
                      </a:r>
                      <a:endParaRPr lang="ru-RU" sz="36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-2</a:t>
                      </a:r>
                      <a:endParaRPr lang="ru-RU" sz="36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0059338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2</a:t>
                      </a:r>
                      <a:endParaRPr lang="ru-RU" sz="36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8</a:t>
                      </a:r>
                      <a:endParaRPr lang="ru-RU" sz="36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0358748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6</a:t>
                      </a:r>
                      <a:endParaRPr lang="ru-RU" sz="36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-5</a:t>
                      </a:r>
                      <a:endParaRPr lang="ru-RU" sz="36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9110644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9</a:t>
                      </a:r>
                      <a:endParaRPr lang="ru-RU" sz="36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10</a:t>
                      </a:r>
                      <a:endParaRPr lang="ru-RU" sz="36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9530269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11</a:t>
                      </a:r>
                      <a:endParaRPr lang="ru-RU" sz="36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12</a:t>
                      </a:r>
                      <a:endParaRPr lang="ru-RU" sz="36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8314209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13</a:t>
                      </a:r>
                      <a:endParaRPr lang="ru-RU" sz="36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2</a:t>
                      </a:r>
                      <a:endParaRPr lang="ru-RU" sz="36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9536830"/>
                  </a:ext>
                </a:extLst>
              </a:tr>
            </a:tbl>
          </a:graphicData>
        </a:graphic>
      </p:graphicFrame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B36D95D-BE4C-D93F-5E8C-25735CD6F543}"/>
              </a:ext>
            </a:extLst>
          </p:cNvPr>
          <p:cNvSpPr/>
          <p:nvPr/>
        </p:nvSpPr>
        <p:spPr>
          <a:xfrm>
            <a:off x="10330542" y="2310229"/>
            <a:ext cx="1643743" cy="443857"/>
          </a:xfrm>
          <a:prstGeom prst="rect">
            <a:avLst/>
          </a:prstGeom>
          <a:solidFill>
            <a:srgbClr val="92D050">
              <a:alpha val="32941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A195888-8719-6069-FED9-DC390D314B26}"/>
              </a:ext>
            </a:extLst>
          </p:cNvPr>
          <p:cNvSpPr/>
          <p:nvPr/>
        </p:nvSpPr>
        <p:spPr>
          <a:xfrm>
            <a:off x="10330542" y="4846600"/>
            <a:ext cx="1643743" cy="1782800"/>
          </a:xfrm>
          <a:prstGeom prst="rect">
            <a:avLst/>
          </a:prstGeom>
          <a:solidFill>
            <a:srgbClr val="92D050">
              <a:alpha val="32941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DD19F065-26D9-20E5-6D49-D0E82FDFE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4694" y="4453038"/>
            <a:ext cx="2460962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3200" b="1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 </a:t>
            </a:r>
            <a:r>
              <a:rPr lang="en-US" altLang="ru-RU" sz="3200" b="1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 A </a:t>
            </a:r>
            <a:r>
              <a:rPr lang="en-US" altLang="ru-RU" sz="3200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&lt;</a:t>
            </a:r>
            <a:r>
              <a:rPr lang="en-US" altLang="ru-RU" sz="3200" b="1" dirty="0">
                <a:solidFill>
                  <a:srgbClr val="333333"/>
                </a:solidFill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9</a:t>
            </a:r>
            <a:endParaRPr kumimoji="0" lang="en-US" altLang="ru-RU" sz="320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Arial Nova" panose="020B05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124A5E8B-69EC-2E93-3195-99DC37DE6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4693" y="5136080"/>
            <a:ext cx="2460962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200" b="1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</a:rPr>
              <a:t>6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423762A-749C-48E1-C887-92FDAE2F79F8}"/>
              </a:ext>
            </a:extLst>
          </p:cNvPr>
          <p:cNvSpPr/>
          <p:nvPr/>
        </p:nvSpPr>
        <p:spPr>
          <a:xfrm>
            <a:off x="10363199" y="4201884"/>
            <a:ext cx="631371" cy="65314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717935DA-9CA3-503C-14FE-270759EA9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6857" y="3342913"/>
            <a:ext cx="1774372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200" b="1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</a:rPr>
              <a:t>(t &gt; 12)</a:t>
            </a:r>
          </a:p>
        </p:txBody>
      </p:sp>
    </p:spTree>
    <p:extLst>
      <p:ext uri="{BB962C8B-B14F-4D97-AF65-F5344CB8AC3E}">
        <p14:creationId xmlns:p14="http://schemas.microsoft.com/office/powerpoint/2010/main" val="136260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7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66F259-F4A3-CECA-1D14-2CFFBEDA3C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CDD792-8470-4B1F-00AF-F1F38E00C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2" y="-1"/>
            <a:ext cx="12186558" cy="8712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2416175" algn="ctr"/>
            <a:r>
              <a:rPr lang="ru-RU" sz="5400" dirty="0">
                <a:latin typeface="Arial" panose="020B0604020202020204" pitchFamily="34" charset="0"/>
                <a:cs typeface="Arial" panose="020B0604020202020204" pitchFamily="34" charset="0"/>
              </a:rPr>
              <a:t>САМОСТОЯТЕЛЬНО!</a:t>
            </a:r>
          </a:p>
        </p:txBody>
      </p:sp>
      <p:graphicFrame>
        <p:nvGraphicFramePr>
          <p:cNvPr id="27" name="Таблица 26">
            <a:extLst>
              <a:ext uri="{FF2B5EF4-FFF2-40B4-BE49-F238E27FC236}">
                <a16:creationId xmlns:a16="http://schemas.microsoft.com/office/drawing/2014/main" id="{C69F4B42-9273-D7DE-616F-55495EA790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17516"/>
              </p:ext>
            </p:extLst>
          </p:nvPr>
        </p:nvGraphicFramePr>
        <p:xfrm>
          <a:off x="391884" y="228600"/>
          <a:ext cx="1861459" cy="640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3960">
                  <a:extLst>
                    <a:ext uri="{9D8B030D-6E8A-4147-A177-3AD203B41FA5}">
                      <a16:colId xmlns:a16="http://schemas.microsoft.com/office/drawing/2014/main" val="503375719"/>
                    </a:ext>
                  </a:extLst>
                </a:gridCol>
                <a:gridCol w="947499">
                  <a:extLst>
                    <a:ext uri="{9D8B030D-6E8A-4147-A177-3AD203B41FA5}">
                      <a16:colId xmlns:a16="http://schemas.microsoft.com/office/drawing/2014/main" val="996191412"/>
                    </a:ext>
                  </a:extLst>
                </a:gridCol>
              </a:tblGrid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s</a:t>
                      </a:r>
                      <a:r>
                        <a:rPr lang="ru-RU" sz="3600" b="1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ru-RU" sz="3600" b="1" dirty="0">
                          <a:latin typeface="Arial Nova" panose="020B0504020202020204" pitchFamily="34" charset="0"/>
                          <a:sym typeface="Symbol" panose="05050102010706020507" pitchFamily="18" charset="2"/>
                        </a:rPr>
                        <a:t></a:t>
                      </a:r>
                      <a:endParaRPr lang="ru-RU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t</a:t>
                      </a:r>
                      <a:endParaRPr lang="ru-RU" sz="3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6887330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-12</a:t>
                      </a:r>
                      <a:endParaRPr lang="ru-RU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12</a:t>
                      </a:r>
                      <a:endParaRPr lang="ru-RU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4197024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-10</a:t>
                      </a:r>
                      <a:endParaRPr lang="ru-RU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-10</a:t>
                      </a:r>
                      <a:endParaRPr lang="ru-RU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1115953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1</a:t>
                      </a:r>
                      <a:endParaRPr lang="ru-RU" sz="3600" b="1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13</a:t>
                      </a:r>
                      <a:endParaRPr lang="ru-RU" sz="36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898482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2</a:t>
                      </a:r>
                      <a:endParaRPr lang="ru-RU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-2</a:t>
                      </a:r>
                      <a:endParaRPr lang="ru-RU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0059338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2</a:t>
                      </a:r>
                      <a:endParaRPr lang="ru-RU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8</a:t>
                      </a:r>
                      <a:endParaRPr lang="ru-RU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0358748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6</a:t>
                      </a:r>
                      <a:endParaRPr lang="ru-RU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-5</a:t>
                      </a:r>
                      <a:endParaRPr lang="ru-RU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9110644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9</a:t>
                      </a:r>
                      <a:endParaRPr lang="ru-RU" sz="36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10</a:t>
                      </a:r>
                      <a:endParaRPr lang="ru-RU" sz="36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9530269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11</a:t>
                      </a:r>
                      <a:endParaRPr lang="ru-RU" sz="36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12</a:t>
                      </a:r>
                      <a:endParaRPr lang="ru-RU" sz="36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8314209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13</a:t>
                      </a:r>
                      <a:endParaRPr lang="ru-RU" sz="36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2</a:t>
                      </a:r>
                      <a:endParaRPr lang="ru-RU" sz="36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9536830"/>
                  </a:ext>
                </a:extLst>
              </a:tr>
            </a:tbl>
          </a:graphicData>
        </a:graphic>
      </p:graphicFrame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ADCA19F7-036D-197C-9A70-680931D824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456491"/>
              </p:ext>
            </p:extLst>
          </p:nvPr>
        </p:nvGraphicFramePr>
        <p:xfrm>
          <a:off x="2527299" y="1783080"/>
          <a:ext cx="9468184" cy="484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9002">
                  <a:extLst>
                    <a:ext uri="{9D8B030D-6E8A-4147-A177-3AD203B41FA5}">
                      <a16:colId xmlns:a16="http://schemas.microsoft.com/office/drawing/2014/main" val="1103306452"/>
                    </a:ext>
                  </a:extLst>
                </a:gridCol>
                <a:gridCol w="2041439">
                  <a:extLst>
                    <a:ext uri="{9D8B030D-6E8A-4147-A177-3AD203B41FA5}">
                      <a16:colId xmlns:a16="http://schemas.microsoft.com/office/drawing/2014/main" val="3911730320"/>
                    </a:ext>
                  </a:extLst>
                </a:gridCol>
                <a:gridCol w="3610934">
                  <a:extLst>
                    <a:ext uri="{9D8B030D-6E8A-4147-A177-3AD203B41FA5}">
                      <a16:colId xmlns:a16="http://schemas.microsoft.com/office/drawing/2014/main" val="1179365524"/>
                    </a:ext>
                  </a:extLst>
                </a:gridCol>
                <a:gridCol w="902252">
                  <a:extLst>
                    <a:ext uri="{9D8B030D-6E8A-4147-A177-3AD203B41FA5}">
                      <a16:colId xmlns:a16="http://schemas.microsoft.com/office/drawing/2014/main" val="525119298"/>
                    </a:ext>
                  </a:extLst>
                </a:gridCol>
                <a:gridCol w="974557">
                  <a:extLst>
                    <a:ext uri="{9D8B030D-6E8A-4147-A177-3AD203B41FA5}">
                      <a16:colId xmlns:a16="http://schemas.microsoft.com/office/drawing/2014/main" val="372870710"/>
                    </a:ext>
                  </a:extLst>
                </a:gridCol>
              </a:tblGrid>
              <a:tr h="997856">
                <a:tc>
                  <a:txBody>
                    <a:bodyPr/>
                    <a:lstStyle/>
                    <a:p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Программа печатает</a:t>
                      </a:r>
                      <a:br>
                        <a:rPr lang="ru-RU" sz="2400" b="1" dirty="0">
                          <a:latin typeface="Arial Nova" panose="020B0504020202020204" pitchFamily="34" charset="0"/>
                        </a:rPr>
                      </a:br>
                      <a:r>
                        <a:rPr lang="en-US" sz="2400" b="1" dirty="0">
                          <a:latin typeface="Arial Nova" panose="020B0504020202020204" pitchFamily="34" charset="0"/>
                        </a:rPr>
                        <a:t>YES</a:t>
                      </a:r>
                      <a:endParaRPr lang="ru-RU" sz="2400" b="1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Arial Nova" panose="020B0504020202020204" pitchFamily="34" charset="0"/>
                        </a:rPr>
                        <a:t>Сколько раз она печатает </a:t>
                      </a:r>
                      <a:r>
                        <a:rPr lang="en-US" sz="2400" dirty="0">
                          <a:latin typeface="Arial Nova" panose="020B0504020202020204" pitchFamily="34" charset="0"/>
                        </a:rPr>
                        <a:t>NO</a:t>
                      </a:r>
                      <a:r>
                        <a:rPr lang="ru-RU" sz="2400" dirty="0">
                          <a:latin typeface="Arial Nova" panose="020B050402020202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Arial Nova" panose="020B0504020202020204" pitchFamily="34" charset="0"/>
                        </a:rPr>
                        <a:t>Все целые значения А? </a:t>
                      </a:r>
                      <a:br>
                        <a:rPr lang="ru-RU" sz="2400" dirty="0">
                          <a:latin typeface="Arial Nova" panose="020B0504020202020204" pitchFamily="34" charset="0"/>
                        </a:rPr>
                      </a:br>
                      <a:r>
                        <a:rPr lang="ru-RU" sz="2400" dirty="0">
                          <a:latin typeface="Arial Nova" panose="020B0504020202020204" pitchFamily="34" charset="0"/>
                        </a:rPr>
                        <a:t>Их количество?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Arial Nova" panose="020B0504020202020204" pitchFamily="34" charset="0"/>
                        </a:rPr>
                        <a:t>А</a:t>
                      </a:r>
                      <a:r>
                        <a:rPr lang="en-US" sz="2400" baseline="-25000" dirty="0">
                          <a:latin typeface="Arial Nova" panose="020B0504020202020204" pitchFamily="34" charset="0"/>
                        </a:rPr>
                        <a:t>min</a:t>
                      </a:r>
                      <a:r>
                        <a:rPr lang="ru-RU" sz="2400" dirty="0">
                          <a:latin typeface="Arial Nova" panose="020B050402020202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Arial Nova" panose="020B0504020202020204" pitchFamily="34" charset="0"/>
                        </a:rPr>
                        <a:t>А</a:t>
                      </a:r>
                      <a:r>
                        <a:rPr lang="en-US" sz="2400" baseline="-25000" dirty="0">
                          <a:latin typeface="Arial Nova" panose="020B0504020202020204" pitchFamily="34" charset="0"/>
                        </a:rPr>
                        <a:t>max</a:t>
                      </a:r>
                      <a:r>
                        <a:rPr lang="ru-RU" sz="2400" dirty="0">
                          <a:latin typeface="Arial Nova" panose="020B0504020202020204" pitchFamily="34" charset="0"/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9355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5877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1</a:t>
                      </a:r>
                      <a:r>
                        <a:rPr lang="en-US" sz="2400" b="1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раз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528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5877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2</a:t>
                      </a:r>
                      <a:r>
                        <a:rPr lang="en-US" sz="2400" b="1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раза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225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58775" indent="0" algn="l"/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3</a:t>
                      </a:r>
                      <a:r>
                        <a:rPr lang="en-US" sz="2400" b="1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раза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5054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58775" indent="0" algn="l"/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4</a:t>
                      </a:r>
                      <a:r>
                        <a:rPr lang="en-US" sz="2400" b="1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раза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363" indent="0" algn="l"/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5 раз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6</a:t>
                      </a:r>
                      <a:r>
                        <a:rPr lang="ru-RU" sz="2400" dirty="0">
                          <a:latin typeface="Arial Nova" panose="020B0504020202020204" pitchFamily="34" charset="0"/>
                        </a:rPr>
                        <a:t>, </a:t>
                      </a: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7, 8. </a:t>
                      </a:r>
                      <a:r>
                        <a:rPr lang="ru-RU" sz="2400" dirty="0">
                          <a:latin typeface="Arial Nova" panose="020B0504020202020204" pitchFamily="34" charset="0"/>
                        </a:rPr>
                        <a:t>Всего: </a:t>
                      </a: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3</a:t>
                      </a:r>
                      <a:endParaRPr lang="ru-RU" sz="2400" dirty="0">
                        <a:latin typeface="Arial Nova" panose="020B05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 Nova" panose="020B0504020202020204" pitchFamily="34" charset="0"/>
                        </a:rPr>
                        <a:t>6</a:t>
                      </a:r>
                      <a:endParaRPr lang="ru-RU" sz="2400" b="1" dirty="0">
                        <a:latin typeface="Arial Nova" panose="020B05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 Nova" panose="020B0504020202020204" pitchFamily="34" charset="0"/>
                        </a:rPr>
                        <a:t>8</a:t>
                      </a:r>
                      <a:endParaRPr lang="ru-RU" sz="2400" b="1" dirty="0">
                        <a:latin typeface="Arial Nova" panose="020B05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8217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58775" indent="0" algn="l"/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5</a:t>
                      </a:r>
                      <a:r>
                        <a:rPr lang="en-US" sz="2400" b="1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раз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8738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5877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6</a:t>
                      </a:r>
                      <a:r>
                        <a:rPr lang="en-US" sz="2400" b="1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раз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549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5877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7</a:t>
                      </a:r>
                      <a:r>
                        <a:rPr lang="en-US" sz="2400" b="1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раз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0894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5877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8</a:t>
                      </a:r>
                      <a:r>
                        <a:rPr lang="en-US" sz="2400" b="1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раз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9735445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166EDB4-78FA-159D-52D7-17B7877B6DFE}"/>
              </a:ext>
            </a:extLst>
          </p:cNvPr>
          <p:cNvSpPr txBox="1"/>
          <p:nvPr/>
        </p:nvSpPr>
        <p:spPr>
          <a:xfrm>
            <a:off x="4165410" y="871199"/>
            <a:ext cx="611452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Nova" panose="020B0504020202020204" pitchFamily="34" charset="0"/>
                <a:cs typeface="Courier New" panose="02070309020205020404" pitchFamily="49" charset="0"/>
              </a:rPr>
              <a:t>(s &gt; </a:t>
            </a: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ova" panose="020B0504020202020204" pitchFamily="34" charset="0"/>
                <a:cs typeface="Courier New" panose="02070309020205020404" pitchFamily="49" charset="0"/>
              </a:rPr>
              <a:t>A</a:t>
            </a: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Nova" panose="020B0504020202020204" pitchFamily="34" charset="0"/>
                <a:cs typeface="Courier New" panose="02070309020205020404" pitchFamily="49" charset="0"/>
              </a:rPr>
              <a:t>) or (t &gt; 12)</a:t>
            </a:r>
          </a:p>
        </p:txBody>
      </p:sp>
    </p:spTree>
    <p:extLst>
      <p:ext uri="{BB962C8B-B14F-4D97-AF65-F5344CB8AC3E}">
        <p14:creationId xmlns:p14="http://schemas.microsoft.com/office/powerpoint/2010/main" val="5197822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5F8B4B-EBC7-21DC-338E-F41046F229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5081D8-727A-37CC-F6DF-8DCE9E4E8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2" y="-1"/>
            <a:ext cx="12186558" cy="8712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5018088"/>
            <a:r>
              <a:rPr lang="ru-RU" sz="5400" dirty="0">
                <a:latin typeface="Arial" panose="020B0604020202020204" pitchFamily="34" charset="0"/>
                <a:cs typeface="Arial" panose="020B0604020202020204" pitchFamily="34" charset="0"/>
              </a:rPr>
              <a:t>ПРОВЕРИМ!</a:t>
            </a:r>
          </a:p>
        </p:txBody>
      </p:sp>
      <p:graphicFrame>
        <p:nvGraphicFramePr>
          <p:cNvPr id="27" name="Таблица 26">
            <a:extLst>
              <a:ext uri="{FF2B5EF4-FFF2-40B4-BE49-F238E27FC236}">
                <a16:creationId xmlns:a16="http://schemas.microsoft.com/office/drawing/2014/main" id="{0F9CABE8-49D5-4EAA-E798-D73243D44B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531282"/>
              </p:ext>
            </p:extLst>
          </p:nvPr>
        </p:nvGraphicFramePr>
        <p:xfrm>
          <a:off x="391884" y="228600"/>
          <a:ext cx="1861459" cy="640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3960">
                  <a:extLst>
                    <a:ext uri="{9D8B030D-6E8A-4147-A177-3AD203B41FA5}">
                      <a16:colId xmlns:a16="http://schemas.microsoft.com/office/drawing/2014/main" val="503375719"/>
                    </a:ext>
                  </a:extLst>
                </a:gridCol>
                <a:gridCol w="947499">
                  <a:extLst>
                    <a:ext uri="{9D8B030D-6E8A-4147-A177-3AD203B41FA5}">
                      <a16:colId xmlns:a16="http://schemas.microsoft.com/office/drawing/2014/main" val="996191412"/>
                    </a:ext>
                  </a:extLst>
                </a:gridCol>
              </a:tblGrid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s</a:t>
                      </a:r>
                      <a:r>
                        <a:rPr lang="ru-RU" sz="3600" b="1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ru-RU" sz="3600" b="1" dirty="0">
                          <a:latin typeface="Arial Nova" panose="020B0504020202020204" pitchFamily="34" charset="0"/>
                          <a:sym typeface="Symbol" panose="05050102010706020507" pitchFamily="18" charset="2"/>
                        </a:rPr>
                        <a:t></a:t>
                      </a:r>
                      <a:endParaRPr lang="ru-RU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t</a:t>
                      </a:r>
                      <a:endParaRPr lang="ru-RU" sz="3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6887330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-12</a:t>
                      </a:r>
                      <a:endParaRPr lang="ru-RU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12</a:t>
                      </a:r>
                      <a:endParaRPr lang="ru-RU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4197024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-10</a:t>
                      </a:r>
                      <a:endParaRPr lang="ru-RU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-10</a:t>
                      </a:r>
                      <a:endParaRPr lang="ru-RU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1115953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1</a:t>
                      </a:r>
                      <a:endParaRPr lang="ru-RU" sz="3600" b="1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13</a:t>
                      </a:r>
                      <a:endParaRPr lang="ru-RU" sz="36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898482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2</a:t>
                      </a:r>
                      <a:endParaRPr lang="ru-RU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-2</a:t>
                      </a:r>
                      <a:endParaRPr lang="ru-RU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0059338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2</a:t>
                      </a:r>
                      <a:endParaRPr lang="ru-RU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8</a:t>
                      </a:r>
                      <a:endParaRPr lang="ru-RU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0358748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6</a:t>
                      </a:r>
                      <a:endParaRPr lang="ru-RU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-5</a:t>
                      </a:r>
                      <a:endParaRPr lang="ru-RU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9110644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9</a:t>
                      </a:r>
                      <a:endParaRPr lang="ru-RU" sz="36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10</a:t>
                      </a:r>
                      <a:endParaRPr lang="ru-RU" sz="36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9530269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11</a:t>
                      </a:r>
                      <a:endParaRPr lang="ru-RU" sz="36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12</a:t>
                      </a:r>
                      <a:endParaRPr lang="ru-RU" sz="36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8314209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13</a:t>
                      </a:r>
                      <a:endParaRPr lang="ru-RU" sz="36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 Nova" panose="020B0504020202020204" pitchFamily="34" charset="0"/>
                        </a:rPr>
                        <a:t>2</a:t>
                      </a:r>
                      <a:endParaRPr lang="ru-RU" sz="36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9536830"/>
                  </a:ext>
                </a:extLst>
              </a:tr>
            </a:tbl>
          </a:graphicData>
        </a:graphic>
      </p:graphicFrame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236B1193-A2D5-D3F2-9268-32EE26C058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114658"/>
              </p:ext>
            </p:extLst>
          </p:nvPr>
        </p:nvGraphicFramePr>
        <p:xfrm>
          <a:off x="2527299" y="1783080"/>
          <a:ext cx="9468184" cy="484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9002">
                  <a:extLst>
                    <a:ext uri="{9D8B030D-6E8A-4147-A177-3AD203B41FA5}">
                      <a16:colId xmlns:a16="http://schemas.microsoft.com/office/drawing/2014/main" val="1103306452"/>
                    </a:ext>
                  </a:extLst>
                </a:gridCol>
                <a:gridCol w="2041439">
                  <a:extLst>
                    <a:ext uri="{9D8B030D-6E8A-4147-A177-3AD203B41FA5}">
                      <a16:colId xmlns:a16="http://schemas.microsoft.com/office/drawing/2014/main" val="3911730320"/>
                    </a:ext>
                  </a:extLst>
                </a:gridCol>
                <a:gridCol w="3610934">
                  <a:extLst>
                    <a:ext uri="{9D8B030D-6E8A-4147-A177-3AD203B41FA5}">
                      <a16:colId xmlns:a16="http://schemas.microsoft.com/office/drawing/2014/main" val="1179365524"/>
                    </a:ext>
                  </a:extLst>
                </a:gridCol>
                <a:gridCol w="902252">
                  <a:extLst>
                    <a:ext uri="{9D8B030D-6E8A-4147-A177-3AD203B41FA5}">
                      <a16:colId xmlns:a16="http://schemas.microsoft.com/office/drawing/2014/main" val="525119298"/>
                    </a:ext>
                  </a:extLst>
                </a:gridCol>
                <a:gridCol w="974557">
                  <a:extLst>
                    <a:ext uri="{9D8B030D-6E8A-4147-A177-3AD203B41FA5}">
                      <a16:colId xmlns:a16="http://schemas.microsoft.com/office/drawing/2014/main" val="372870710"/>
                    </a:ext>
                  </a:extLst>
                </a:gridCol>
              </a:tblGrid>
              <a:tr h="997856">
                <a:tc>
                  <a:txBody>
                    <a:bodyPr/>
                    <a:lstStyle/>
                    <a:p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Программа печатает</a:t>
                      </a:r>
                      <a:br>
                        <a:rPr lang="ru-RU" sz="2400" b="1" dirty="0">
                          <a:latin typeface="Arial Nova" panose="020B0504020202020204" pitchFamily="34" charset="0"/>
                        </a:rPr>
                      </a:br>
                      <a:r>
                        <a:rPr lang="en-US" sz="2400" b="1" dirty="0">
                          <a:latin typeface="Arial Nova" panose="020B0504020202020204" pitchFamily="34" charset="0"/>
                        </a:rPr>
                        <a:t>YES</a:t>
                      </a:r>
                      <a:endParaRPr lang="ru-RU" sz="2400" b="1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Arial Nova" panose="020B0504020202020204" pitchFamily="34" charset="0"/>
                        </a:rPr>
                        <a:t>Сколько раз она печатает </a:t>
                      </a:r>
                      <a:r>
                        <a:rPr lang="en-US" sz="2400" dirty="0">
                          <a:latin typeface="Arial Nova" panose="020B0504020202020204" pitchFamily="34" charset="0"/>
                        </a:rPr>
                        <a:t>NO</a:t>
                      </a:r>
                      <a:r>
                        <a:rPr lang="ru-RU" sz="2400" dirty="0">
                          <a:latin typeface="Arial Nova" panose="020B050402020202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Arial Nova" panose="020B0504020202020204" pitchFamily="34" charset="0"/>
                        </a:rPr>
                        <a:t>Все целые значения А? </a:t>
                      </a:r>
                      <a:br>
                        <a:rPr lang="ru-RU" sz="2400" dirty="0">
                          <a:latin typeface="Arial Nova" panose="020B0504020202020204" pitchFamily="34" charset="0"/>
                        </a:rPr>
                      </a:br>
                      <a:r>
                        <a:rPr lang="ru-RU" sz="2400" dirty="0">
                          <a:latin typeface="Arial Nova" panose="020B0504020202020204" pitchFamily="34" charset="0"/>
                        </a:rPr>
                        <a:t>Их количество?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Arial Nova" panose="020B0504020202020204" pitchFamily="34" charset="0"/>
                        </a:rPr>
                        <a:t>А</a:t>
                      </a:r>
                      <a:r>
                        <a:rPr lang="en-US" sz="2400" baseline="-25000" dirty="0">
                          <a:latin typeface="Arial Nova" panose="020B0504020202020204" pitchFamily="34" charset="0"/>
                        </a:rPr>
                        <a:t>min</a:t>
                      </a:r>
                      <a:r>
                        <a:rPr lang="ru-RU" sz="2400" dirty="0">
                          <a:latin typeface="Arial Nova" panose="020B050402020202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Arial Nova" panose="020B0504020202020204" pitchFamily="34" charset="0"/>
                        </a:rPr>
                        <a:t>А</a:t>
                      </a:r>
                      <a:r>
                        <a:rPr lang="en-US" sz="2400" baseline="-25000" dirty="0">
                          <a:latin typeface="Arial Nova" panose="020B0504020202020204" pitchFamily="34" charset="0"/>
                        </a:rPr>
                        <a:t>max</a:t>
                      </a:r>
                      <a:r>
                        <a:rPr lang="ru-RU" sz="2400" dirty="0">
                          <a:latin typeface="Arial Nova" panose="020B0504020202020204" pitchFamily="34" charset="0"/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9355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5877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1</a:t>
                      </a:r>
                      <a:r>
                        <a:rPr lang="en-US" sz="2400" b="1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раз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363" indent="0" algn="l"/>
                      <a:r>
                        <a:rPr lang="ru-RU" sz="2400" dirty="0">
                          <a:latin typeface="Arial Nova" panose="020B0504020202020204" pitchFamily="34" charset="0"/>
                        </a:rPr>
                        <a:t>8 раз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>
                          <a:latin typeface="Arial Nova" panose="020B0504020202020204" pitchFamily="34" charset="0"/>
                          <a:sym typeface="Symbol" panose="05050102010706020507" pitchFamily="18" charset="2"/>
                        </a:rPr>
                        <a:t>13</a:t>
                      </a:r>
                      <a:r>
                        <a:rPr lang="ru-RU" sz="2400" dirty="0">
                          <a:latin typeface="Arial Nova" panose="020B0504020202020204" pitchFamily="34" charset="0"/>
                          <a:sym typeface="Symbol" panose="05050102010706020507" pitchFamily="18" charset="2"/>
                        </a:rPr>
                        <a:t>, …</a:t>
                      </a:r>
                      <a:r>
                        <a:rPr lang="en-US" sz="2400" dirty="0">
                          <a:latin typeface="Arial Nova" panose="020B0504020202020204" pitchFamily="34" charset="0"/>
                          <a:sym typeface="Symbol" panose="05050102010706020507" pitchFamily="18" charset="2"/>
                        </a:rPr>
                        <a:t>. </a:t>
                      </a:r>
                      <a:r>
                        <a:rPr lang="ru-RU" sz="2400" dirty="0">
                          <a:latin typeface="Arial Nova" panose="020B0504020202020204" pitchFamily="34" charset="0"/>
                          <a:sym typeface="Symbol" panose="05050102010706020507" pitchFamily="18" charset="2"/>
                        </a:rPr>
                        <a:t>Всего</a:t>
                      </a:r>
                      <a:r>
                        <a:rPr lang="en-US" sz="2400" dirty="0">
                          <a:latin typeface="Arial Nova" panose="020B0504020202020204" pitchFamily="34" charset="0"/>
                          <a:sym typeface="Symbol" panose="05050102010706020507" pitchFamily="18" charset="2"/>
                        </a:rPr>
                        <a:t>: </a:t>
                      </a:r>
                      <a:r>
                        <a:rPr lang="ru-RU" sz="2400" dirty="0">
                          <a:latin typeface="Arial Nova" panose="020B0504020202020204" pitchFamily="34" charset="0"/>
                          <a:sym typeface="Symbol" panose="05050102010706020507" pitchFamily="18" charset="2"/>
                        </a:rPr>
                        <a:t></a:t>
                      </a:r>
                      <a:endParaRPr lang="ru-RU" sz="24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latin typeface="Arial Nova" panose="020B0504020202020204" pitchFamily="34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latin typeface="Arial Nova" panose="020B0504020202020204" pitchFamily="34" charset="0"/>
                          <a:sym typeface="Symbol" panose="05050102010706020507" pitchFamily="18" charset="2"/>
                        </a:rPr>
                        <a:t></a:t>
                      </a:r>
                      <a:endParaRPr lang="ru-RU" sz="24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528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5877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2</a:t>
                      </a:r>
                      <a:r>
                        <a:rPr lang="en-US" sz="2400" b="1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раза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363" indent="0" algn="l"/>
                      <a:r>
                        <a:rPr lang="ru-RU" sz="2400" dirty="0">
                          <a:latin typeface="Arial Nova" panose="020B0504020202020204" pitchFamily="34" charset="0"/>
                        </a:rPr>
                        <a:t>7 раз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11</a:t>
                      </a:r>
                      <a:r>
                        <a:rPr lang="ru-RU" sz="2400" dirty="0">
                          <a:latin typeface="Arial Nova" panose="020B0504020202020204" pitchFamily="34" charset="0"/>
                        </a:rPr>
                        <a:t>, </a:t>
                      </a: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12</a:t>
                      </a:r>
                      <a:r>
                        <a:rPr lang="ru-RU" sz="2400" dirty="0">
                          <a:latin typeface="Arial Nova" panose="020B0504020202020204" pitchFamily="34" charset="0"/>
                        </a:rPr>
                        <a:t>. Всего: </a:t>
                      </a: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 Nova" panose="020B0504020202020204" pitchFamily="34" charset="0"/>
                        </a:rPr>
                        <a:t>11</a:t>
                      </a:r>
                      <a:endParaRPr lang="ru-RU" sz="24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 Nova" panose="020B0504020202020204" pitchFamily="34" charset="0"/>
                        </a:rPr>
                        <a:t>12</a:t>
                      </a:r>
                      <a:endParaRPr lang="ru-RU" sz="24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225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58775" indent="0" algn="l"/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3</a:t>
                      </a:r>
                      <a:r>
                        <a:rPr lang="en-US" sz="2400" b="1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раза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363" indent="0" algn="l"/>
                      <a:r>
                        <a:rPr lang="ru-RU" sz="2400" dirty="0">
                          <a:latin typeface="Arial Nova" panose="020B0504020202020204" pitchFamily="34" charset="0"/>
                        </a:rPr>
                        <a:t>6 раз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9</a:t>
                      </a:r>
                      <a:r>
                        <a:rPr lang="ru-RU" sz="2400" dirty="0">
                          <a:latin typeface="Arial Nova" panose="020B0504020202020204" pitchFamily="34" charset="0"/>
                        </a:rPr>
                        <a:t>, </a:t>
                      </a: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10</a:t>
                      </a:r>
                      <a:r>
                        <a:rPr lang="ru-RU" sz="2400" dirty="0">
                          <a:latin typeface="Arial Nova" panose="020B0504020202020204" pitchFamily="34" charset="0"/>
                        </a:rPr>
                        <a:t>. Всего: </a:t>
                      </a: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 Nova" panose="020B0504020202020204" pitchFamily="34" charset="0"/>
                        </a:rPr>
                        <a:t>9</a:t>
                      </a:r>
                      <a:endParaRPr lang="ru-RU" sz="24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 Nova" panose="020B0504020202020204" pitchFamily="34" charset="0"/>
                        </a:rPr>
                        <a:t>10</a:t>
                      </a:r>
                      <a:endParaRPr lang="ru-RU" sz="24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5054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58775" indent="0" algn="l"/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4</a:t>
                      </a:r>
                      <a:r>
                        <a:rPr lang="en-US" sz="2400" b="1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раза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363" indent="0" algn="l"/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5 раз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6</a:t>
                      </a:r>
                      <a:r>
                        <a:rPr lang="ru-RU" sz="2400" dirty="0">
                          <a:latin typeface="Arial Nova" panose="020B0504020202020204" pitchFamily="34" charset="0"/>
                        </a:rPr>
                        <a:t>, </a:t>
                      </a: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7, 8. </a:t>
                      </a:r>
                      <a:r>
                        <a:rPr lang="ru-RU" sz="2400" dirty="0">
                          <a:latin typeface="Arial Nova" panose="020B0504020202020204" pitchFamily="34" charset="0"/>
                        </a:rPr>
                        <a:t>Всего: </a:t>
                      </a: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3</a:t>
                      </a:r>
                      <a:endParaRPr lang="ru-RU" sz="2400" dirty="0">
                        <a:latin typeface="Arial Nova" panose="020B05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 Nova" panose="020B0504020202020204" pitchFamily="34" charset="0"/>
                        </a:rPr>
                        <a:t>6</a:t>
                      </a:r>
                      <a:endParaRPr lang="ru-RU" sz="2400" b="1" dirty="0">
                        <a:latin typeface="Arial Nova" panose="020B05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 Nova" panose="020B0504020202020204" pitchFamily="34" charset="0"/>
                        </a:rPr>
                        <a:t>8</a:t>
                      </a:r>
                      <a:endParaRPr lang="ru-RU" sz="2400" b="1" dirty="0">
                        <a:latin typeface="Arial Nova" panose="020B05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8217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58775" indent="0" algn="l"/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5</a:t>
                      </a:r>
                      <a:r>
                        <a:rPr lang="en-US" sz="2400" b="1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раз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363" indent="0" algn="l"/>
                      <a:r>
                        <a:rPr lang="ru-RU" sz="2400" dirty="0">
                          <a:latin typeface="Arial Nova" panose="020B0504020202020204" pitchFamily="34" charset="0"/>
                        </a:rPr>
                        <a:t>4 раза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Arial Nova" panose="020B0504020202020204" pitchFamily="34" charset="0"/>
                        </a:rPr>
                        <a:t>2</a:t>
                      </a:r>
                      <a:r>
                        <a:rPr lang="ru-RU" sz="2400" dirty="0">
                          <a:latin typeface="Arial Nova" panose="020B0504020202020204" pitchFamily="34" charset="0"/>
                        </a:rPr>
                        <a:t>, </a:t>
                      </a:r>
                      <a:r>
                        <a:rPr lang="en-US" sz="2400" b="1" dirty="0">
                          <a:latin typeface="Arial Nova" panose="020B0504020202020204" pitchFamily="34" charset="0"/>
                        </a:rPr>
                        <a:t>3, 4, 5.</a:t>
                      </a:r>
                      <a:r>
                        <a:rPr lang="ru-RU" sz="2400" dirty="0">
                          <a:latin typeface="Arial Nova" panose="020B0504020202020204" pitchFamily="34" charset="0"/>
                        </a:rPr>
                        <a:t> Всего: </a:t>
                      </a:r>
                      <a:r>
                        <a:rPr lang="en-US" sz="2400" b="1" dirty="0">
                          <a:latin typeface="Arial Nova" panose="020B0504020202020204" pitchFamily="34" charset="0"/>
                        </a:rPr>
                        <a:t>4</a:t>
                      </a:r>
                      <a:endParaRPr lang="ru-RU" sz="24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 Nova" panose="020B0504020202020204" pitchFamily="34" charset="0"/>
                        </a:rPr>
                        <a:t>2</a:t>
                      </a:r>
                      <a:endParaRPr lang="ru-RU" sz="24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 Nova" panose="020B0504020202020204" pitchFamily="34" charset="0"/>
                        </a:rPr>
                        <a:t>5</a:t>
                      </a:r>
                      <a:endParaRPr lang="ru-RU" sz="24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8738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5877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6</a:t>
                      </a:r>
                      <a:r>
                        <a:rPr lang="en-US" sz="2400" b="1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раз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363" indent="0" algn="l"/>
                      <a:r>
                        <a:rPr lang="ru-RU" sz="2400" dirty="0">
                          <a:latin typeface="Arial Nova" panose="020B0504020202020204" pitchFamily="34" charset="0"/>
                        </a:rPr>
                        <a:t>3 раза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>
                          <a:latin typeface="Arial Nova" panose="020B0504020202020204" pitchFamily="34" charset="0"/>
                        </a:rPr>
                        <a:t>нет решений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 Nova" panose="020B0504020202020204" pitchFamily="34" charset="0"/>
                        </a:rPr>
                        <a:t>-</a:t>
                      </a:r>
                      <a:endParaRPr lang="ru-RU" sz="24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 Nova" panose="020B0504020202020204" pitchFamily="34" charset="0"/>
                        </a:rPr>
                        <a:t>-</a:t>
                      </a:r>
                      <a:endParaRPr lang="ru-RU" sz="24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549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5877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7</a:t>
                      </a:r>
                      <a:r>
                        <a:rPr lang="en-US" sz="2400" b="1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раз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363" indent="0" algn="l"/>
                      <a:r>
                        <a:rPr lang="ru-RU" sz="2400" dirty="0">
                          <a:latin typeface="Arial Nova" panose="020B0504020202020204" pitchFamily="34" charset="0"/>
                        </a:rPr>
                        <a:t>2 раза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-10</a:t>
                      </a:r>
                      <a:r>
                        <a:rPr lang="ru-RU" sz="2400" dirty="0">
                          <a:latin typeface="Arial Nova" panose="020B0504020202020204" pitchFamily="34" charset="0"/>
                        </a:rPr>
                        <a:t>, </a:t>
                      </a: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-9… </a:t>
                      </a:r>
                      <a:r>
                        <a:rPr lang="en-US" sz="2400" b="1" dirty="0">
                          <a:latin typeface="Arial Nova" panose="020B0504020202020204" pitchFamily="34" charset="0"/>
                        </a:rPr>
                        <a:t>1.</a:t>
                      </a:r>
                      <a:r>
                        <a:rPr lang="ru-RU" sz="2400" dirty="0">
                          <a:latin typeface="Arial Nova" panose="020B0504020202020204" pitchFamily="34" charset="0"/>
                        </a:rPr>
                        <a:t> Всего: </a:t>
                      </a: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1</a:t>
                      </a:r>
                      <a:r>
                        <a:rPr lang="en-US" sz="2400" b="1" dirty="0">
                          <a:latin typeface="Arial Nova" panose="020B0504020202020204" pitchFamily="34" charset="0"/>
                        </a:rPr>
                        <a:t>2</a:t>
                      </a:r>
                      <a:endParaRPr lang="ru-RU" sz="24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 Nova" panose="020B0504020202020204" pitchFamily="34" charset="0"/>
                        </a:rPr>
                        <a:t>-10</a:t>
                      </a:r>
                      <a:endParaRPr lang="ru-RU" sz="24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 Nova" panose="020B0504020202020204" pitchFamily="34" charset="0"/>
                        </a:rPr>
                        <a:t>1</a:t>
                      </a:r>
                      <a:endParaRPr lang="ru-RU" sz="24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0894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5877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8</a:t>
                      </a:r>
                      <a:r>
                        <a:rPr lang="en-US" sz="2400" b="1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раз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363" indent="0" algn="l"/>
                      <a:r>
                        <a:rPr lang="en-US" sz="2400" dirty="0">
                          <a:latin typeface="Arial Nova" panose="020B0504020202020204" pitchFamily="34" charset="0"/>
                        </a:rPr>
                        <a:t>1</a:t>
                      </a:r>
                      <a:r>
                        <a:rPr lang="ru-RU" sz="2400" dirty="0">
                          <a:latin typeface="Arial Nova" panose="020B0504020202020204" pitchFamily="34" charset="0"/>
                        </a:rPr>
                        <a:t> раз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-12</a:t>
                      </a:r>
                      <a:r>
                        <a:rPr lang="ru-RU" sz="2400" dirty="0">
                          <a:latin typeface="Arial Nova" panose="020B0504020202020204" pitchFamily="34" charset="0"/>
                        </a:rPr>
                        <a:t>, </a:t>
                      </a: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-11</a:t>
                      </a:r>
                      <a:r>
                        <a:rPr lang="en-US" sz="2400" b="1" dirty="0">
                          <a:latin typeface="Arial Nova" panose="020B0504020202020204" pitchFamily="34" charset="0"/>
                        </a:rPr>
                        <a:t>.</a:t>
                      </a:r>
                      <a:r>
                        <a:rPr lang="ru-RU" sz="2400" dirty="0">
                          <a:latin typeface="Arial Nova" panose="020B0504020202020204" pitchFamily="34" charset="0"/>
                        </a:rPr>
                        <a:t> Всего: </a:t>
                      </a: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 Nova" panose="020B0504020202020204" pitchFamily="34" charset="0"/>
                        </a:rPr>
                        <a:t>-12</a:t>
                      </a:r>
                      <a:endParaRPr lang="ru-RU" sz="24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 Nova" panose="020B0504020202020204" pitchFamily="34" charset="0"/>
                        </a:rPr>
                        <a:t>-11</a:t>
                      </a:r>
                      <a:endParaRPr lang="ru-RU" sz="24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9735445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F8B89F72-2E4C-0A1C-A7ED-B6477487BDBF}"/>
              </a:ext>
            </a:extLst>
          </p:cNvPr>
          <p:cNvSpPr txBox="1"/>
          <p:nvPr/>
        </p:nvSpPr>
        <p:spPr>
          <a:xfrm>
            <a:off x="4165410" y="871199"/>
            <a:ext cx="611452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Nova" panose="020B0504020202020204" pitchFamily="34" charset="0"/>
                <a:cs typeface="Courier New" panose="02070309020205020404" pitchFamily="49" charset="0"/>
              </a:rPr>
              <a:t>(s &gt; </a:t>
            </a: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ova" panose="020B0504020202020204" pitchFamily="34" charset="0"/>
                <a:cs typeface="Courier New" panose="02070309020205020404" pitchFamily="49" charset="0"/>
              </a:rPr>
              <a:t>A</a:t>
            </a: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Nova" panose="020B0504020202020204" pitchFamily="34" charset="0"/>
                <a:cs typeface="Courier New" panose="02070309020205020404" pitchFamily="49" charset="0"/>
              </a:rPr>
              <a:t>) or (t &gt; 12)</a:t>
            </a:r>
          </a:p>
        </p:txBody>
      </p:sp>
    </p:spTree>
    <p:extLst>
      <p:ext uri="{BB962C8B-B14F-4D97-AF65-F5344CB8AC3E}">
        <p14:creationId xmlns:p14="http://schemas.microsoft.com/office/powerpoint/2010/main" val="31570503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670314-E3D3-CFED-7D01-1566EC1E6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E4C024-E74F-CFF9-0FCA-3E9AF2981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712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sz="5400" dirty="0"/>
              <a:t>КАКИЕ ЗАТРУДНЕНИЯ?</a:t>
            </a:r>
            <a:endParaRPr lang="ru-RU" dirty="0"/>
          </a:p>
        </p:txBody>
      </p:sp>
      <p:sp>
        <p:nvSpPr>
          <p:cNvPr id="3" name="Облачко с текстом: овальное 2">
            <a:extLst>
              <a:ext uri="{FF2B5EF4-FFF2-40B4-BE49-F238E27FC236}">
                <a16:creationId xmlns:a16="http://schemas.microsoft.com/office/drawing/2014/main" id="{CBC15DF8-C1CD-4A6E-34F2-0EC3D2813574}"/>
              </a:ext>
            </a:extLst>
          </p:cNvPr>
          <p:cNvSpPr/>
          <p:nvPr/>
        </p:nvSpPr>
        <p:spPr>
          <a:xfrm>
            <a:off x="6420853" y="2358190"/>
            <a:ext cx="4973053" cy="3669632"/>
          </a:xfrm>
          <a:prstGeom prst="wedgeEllipseCallout">
            <a:avLst>
              <a:gd name="adj1" fmla="val 39409"/>
              <a:gd name="adj2" fmla="val 4719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Arial Nova" panose="020B0504020202020204" pitchFamily="34" charset="0"/>
              </a:rPr>
              <a:t>Разберём примеры, </a:t>
            </a:r>
            <a:br>
              <a:rPr lang="ru-RU" sz="2800" dirty="0">
                <a:latin typeface="Arial Nova" panose="020B0504020202020204" pitchFamily="34" charset="0"/>
              </a:rPr>
            </a:br>
            <a:r>
              <a:rPr lang="ru-RU" sz="2800" dirty="0">
                <a:latin typeface="Arial Nova" panose="020B0504020202020204" pitchFamily="34" charset="0"/>
              </a:rPr>
              <a:t>в которых возникли затруднения!</a:t>
            </a:r>
          </a:p>
        </p:txBody>
      </p:sp>
      <p:pic>
        <p:nvPicPr>
          <p:cNvPr id="5" name="Рисунок 4" descr="Итак (пчела)">
            <a:extLst>
              <a:ext uri="{FF2B5EF4-FFF2-40B4-BE49-F238E27FC236}">
                <a16:creationId xmlns:a16="http://schemas.microsoft.com/office/drawing/2014/main" id="{8DFFB6E2-8EFF-A76A-0841-573F8B51CE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857" y="5307822"/>
            <a:ext cx="1440000" cy="1440000"/>
          </a:xfrm>
          <a:prstGeom prst="rect">
            <a:avLst/>
          </a:prstGeom>
        </p:spPr>
      </p:pic>
      <p:pic>
        <p:nvPicPr>
          <p:cNvPr id="6" name="Рисунок 5" descr="Смеюсь (пчела)">
            <a:extLst>
              <a:ext uri="{FF2B5EF4-FFF2-40B4-BE49-F238E27FC236}">
                <a16:creationId xmlns:a16="http://schemas.microsoft.com/office/drawing/2014/main" id="{16E29B7E-DC36-61E0-AA40-B90A2A84F2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7822"/>
            <a:ext cx="126000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4451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64A28F-C0AC-F994-7376-23FB7AD6B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E8EC31-3F76-5A05-2F19-DC78FBC14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712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6000" dirty="0"/>
              <a:t>ПРИМЕР ЗАДАНИЯ – 2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E8438F-42ED-2605-F11A-F396DCA39078}"/>
              </a:ext>
            </a:extLst>
          </p:cNvPr>
          <p:cNvSpPr txBox="1"/>
          <p:nvPr/>
        </p:nvSpPr>
        <p:spPr>
          <a:xfrm>
            <a:off x="3415391" y="1019618"/>
            <a:ext cx="5165271" cy="3108543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s = int(input())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t = int(input())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A = int(input())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if (s &gt; A) or (t &gt; 1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1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):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    print("YES")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else: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    print("NO")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7A388E8-3031-36BF-EE9A-C2D345045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821" y="4128161"/>
            <a:ext cx="11348357" cy="227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Было проведено 9 запусков программы, при которых в качестве значений переменных s и t вводились следующие пары чисел:</a:t>
            </a:r>
            <a:endParaRPr kumimoji="0" lang="ru-RU" alt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(–9, 11); (2, 7); (5, 12); (2, –2); (7, –9); (12, 6); (9, –1); (7, 11); (11, –5)</a:t>
            </a:r>
            <a:r>
              <a:rPr lang="en-US" altLang="ru-RU" sz="2600" dirty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kumimoji="0" lang="ru-RU" alt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Укажите наименьшее целое значение параметра А, при котором </a:t>
            </a:r>
            <a:b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указанных входных данных программа напечатает «</a:t>
            </a: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YES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шесть раз.</a:t>
            </a:r>
            <a:endParaRPr kumimoji="0" lang="ru-RU" alt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7D02963F-EFDE-8912-0C48-780DFE451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875" y="2112224"/>
            <a:ext cx="26261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400" dirty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Дана программа:</a:t>
            </a:r>
            <a:endParaRPr kumimoji="0" lang="ru-RU" altLang="ru-RU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Изображение выглядит как Шрифт, Графика, снимок экрана, текс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9A17AC8-0A03-084E-CC37-855C3E30F5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75" y="1019618"/>
            <a:ext cx="617273" cy="90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1784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79A287-329B-6326-1B09-AC522DEB8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A0EB00-D8B4-B188-21BB-A69492811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2" y="-1"/>
            <a:ext cx="12186558" cy="8712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2416175" algn="ctr"/>
            <a:r>
              <a:rPr lang="ru-RU" sz="5400" dirty="0">
                <a:latin typeface="Arial" panose="020B0604020202020204" pitchFamily="34" charset="0"/>
                <a:cs typeface="Arial" panose="020B0604020202020204" pitchFamily="34" charset="0"/>
              </a:rPr>
              <a:t>САМОСТОЯТЕЛЬНО!</a:t>
            </a:r>
          </a:p>
        </p:txBody>
      </p:sp>
      <p:graphicFrame>
        <p:nvGraphicFramePr>
          <p:cNvPr id="27" name="Таблица 26">
            <a:extLst>
              <a:ext uri="{FF2B5EF4-FFF2-40B4-BE49-F238E27FC236}">
                <a16:creationId xmlns:a16="http://schemas.microsoft.com/office/drawing/2014/main" id="{22D94DF3-B60E-A5EF-F035-E8D3DB1AA6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189365"/>
              </p:ext>
            </p:extLst>
          </p:nvPr>
        </p:nvGraphicFramePr>
        <p:xfrm>
          <a:off x="391884" y="228600"/>
          <a:ext cx="1861459" cy="640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3960">
                  <a:extLst>
                    <a:ext uri="{9D8B030D-6E8A-4147-A177-3AD203B41FA5}">
                      <a16:colId xmlns:a16="http://schemas.microsoft.com/office/drawing/2014/main" val="503375719"/>
                    </a:ext>
                  </a:extLst>
                </a:gridCol>
                <a:gridCol w="947499">
                  <a:extLst>
                    <a:ext uri="{9D8B030D-6E8A-4147-A177-3AD203B41FA5}">
                      <a16:colId xmlns:a16="http://schemas.microsoft.com/office/drawing/2014/main" val="996191412"/>
                    </a:ext>
                  </a:extLst>
                </a:gridCol>
              </a:tblGrid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s</a:t>
                      </a:r>
                      <a:r>
                        <a:rPr lang="ru-RU" sz="3600" b="1" dirty="0">
                          <a:latin typeface="Arial Nova" panose="020B0504020202020204" pitchFamily="34" charset="0"/>
                        </a:rPr>
                        <a:t> </a:t>
                      </a:r>
                      <a:endParaRPr lang="ru-RU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t</a:t>
                      </a:r>
                      <a:endParaRPr lang="ru-RU" sz="3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6887330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endParaRPr lang="ru-RU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4197024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endParaRPr lang="ru-RU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1115953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endParaRPr lang="ru-RU" sz="36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9898482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endParaRPr lang="ru-RU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0059338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endParaRPr lang="ru-RU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0358748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endParaRPr lang="ru-RU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9110644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endParaRPr lang="ru-RU" sz="36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9530269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endParaRPr lang="ru-RU" sz="36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8314209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endParaRPr lang="ru-RU" sz="36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9536830"/>
                  </a:ext>
                </a:extLst>
              </a:tr>
            </a:tbl>
          </a:graphicData>
        </a:graphic>
      </p:graphicFrame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FC1F5B3B-54E7-EE06-73A5-19945CD2F2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482539"/>
              </p:ext>
            </p:extLst>
          </p:nvPr>
        </p:nvGraphicFramePr>
        <p:xfrm>
          <a:off x="2527299" y="1783080"/>
          <a:ext cx="9468184" cy="484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9002">
                  <a:extLst>
                    <a:ext uri="{9D8B030D-6E8A-4147-A177-3AD203B41FA5}">
                      <a16:colId xmlns:a16="http://schemas.microsoft.com/office/drawing/2014/main" val="1103306452"/>
                    </a:ext>
                  </a:extLst>
                </a:gridCol>
                <a:gridCol w="2041439">
                  <a:extLst>
                    <a:ext uri="{9D8B030D-6E8A-4147-A177-3AD203B41FA5}">
                      <a16:colId xmlns:a16="http://schemas.microsoft.com/office/drawing/2014/main" val="3911730320"/>
                    </a:ext>
                  </a:extLst>
                </a:gridCol>
                <a:gridCol w="3610934">
                  <a:extLst>
                    <a:ext uri="{9D8B030D-6E8A-4147-A177-3AD203B41FA5}">
                      <a16:colId xmlns:a16="http://schemas.microsoft.com/office/drawing/2014/main" val="1179365524"/>
                    </a:ext>
                  </a:extLst>
                </a:gridCol>
                <a:gridCol w="902252">
                  <a:extLst>
                    <a:ext uri="{9D8B030D-6E8A-4147-A177-3AD203B41FA5}">
                      <a16:colId xmlns:a16="http://schemas.microsoft.com/office/drawing/2014/main" val="525119298"/>
                    </a:ext>
                  </a:extLst>
                </a:gridCol>
                <a:gridCol w="974557">
                  <a:extLst>
                    <a:ext uri="{9D8B030D-6E8A-4147-A177-3AD203B41FA5}">
                      <a16:colId xmlns:a16="http://schemas.microsoft.com/office/drawing/2014/main" val="372870710"/>
                    </a:ext>
                  </a:extLst>
                </a:gridCol>
              </a:tblGrid>
              <a:tr h="997856">
                <a:tc>
                  <a:txBody>
                    <a:bodyPr/>
                    <a:lstStyle/>
                    <a:p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Программа печатает</a:t>
                      </a:r>
                      <a:br>
                        <a:rPr lang="ru-RU" sz="2400" b="1" dirty="0">
                          <a:latin typeface="Arial Nova" panose="020B0504020202020204" pitchFamily="34" charset="0"/>
                        </a:rPr>
                      </a:br>
                      <a:r>
                        <a:rPr lang="en-US" sz="2400" b="1" dirty="0">
                          <a:latin typeface="Arial Nova" panose="020B0504020202020204" pitchFamily="34" charset="0"/>
                        </a:rPr>
                        <a:t>YES</a:t>
                      </a:r>
                      <a:endParaRPr lang="ru-RU" sz="2400" b="1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Arial Nova" panose="020B0504020202020204" pitchFamily="34" charset="0"/>
                        </a:rPr>
                        <a:t>Сколько раз она печатает </a:t>
                      </a:r>
                      <a:r>
                        <a:rPr lang="en-US" sz="2400" dirty="0">
                          <a:latin typeface="Arial Nova" panose="020B0504020202020204" pitchFamily="34" charset="0"/>
                        </a:rPr>
                        <a:t>NO</a:t>
                      </a:r>
                      <a:r>
                        <a:rPr lang="ru-RU" sz="2400" dirty="0">
                          <a:latin typeface="Arial Nova" panose="020B050402020202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Arial Nova" panose="020B0504020202020204" pitchFamily="34" charset="0"/>
                        </a:rPr>
                        <a:t>Все целые значения А? </a:t>
                      </a:r>
                      <a:br>
                        <a:rPr lang="ru-RU" sz="2400" dirty="0">
                          <a:latin typeface="Arial Nova" panose="020B0504020202020204" pitchFamily="34" charset="0"/>
                        </a:rPr>
                      </a:br>
                      <a:r>
                        <a:rPr lang="ru-RU" sz="2400" dirty="0">
                          <a:latin typeface="Arial Nova" panose="020B0504020202020204" pitchFamily="34" charset="0"/>
                        </a:rPr>
                        <a:t>Их количество?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Arial Nova" panose="020B0504020202020204" pitchFamily="34" charset="0"/>
                        </a:rPr>
                        <a:t>А</a:t>
                      </a:r>
                      <a:r>
                        <a:rPr lang="en-US" sz="2400" baseline="-25000" dirty="0">
                          <a:latin typeface="Arial Nova" panose="020B0504020202020204" pitchFamily="34" charset="0"/>
                        </a:rPr>
                        <a:t>min</a:t>
                      </a:r>
                      <a:r>
                        <a:rPr lang="ru-RU" sz="2400" dirty="0">
                          <a:latin typeface="Arial Nova" panose="020B050402020202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Arial Nova" panose="020B0504020202020204" pitchFamily="34" charset="0"/>
                        </a:rPr>
                        <a:t>А</a:t>
                      </a:r>
                      <a:r>
                        <a:rPr lang="en-US" sz="2400" baseline="-25000" dirty="0">
                          <a:latin typeface="Arial Nova" panose="020B0504020202020204" pitchFamily="34" charset="0"/>
                        </a:rPr>
                        <a:t>max</a:t>
                      </a:r>
                      <a:r>
                        <a:rPr lang="ru-RU" sz="2400" dirty="0">
                          <a:latin typeface="Arial Nova" panose="020B0504020202020204" pitchFamily="34" charset="0"/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9355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5877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1</a:t>
                      </a:r>
                      <a:r>
                        <a:rPr lang="en-US" sz="2400" b="1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раз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528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5877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2</a:t>
                      </a:r>
                      <a:r>
                        <a:rPr lang="en-US" sz="2400" b="1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раза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225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58775" indent="0" algn="l"/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3</a:t>
                      </a:r>
                      <a:r>
                        <a:rPr lang="en-US" sz="2400" b="1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раза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5054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58775" indent="0" algn="l"/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4</a:t>
                      </a:r>
                      <a:r>
                        <a:rPr lang="en-US" sz="2400" b="1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раза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360363" indent="0" algn="l"/>
                      <a:endParaRPr lang="ru-RU" sz="2400" b="1" dirty="0">
                        <a:latin typeface="Arial Nova" panose="020B05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>
                        <a:latin typeface="Arial Nova" panose="020B05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Arial Nova" panose="020B05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Arial Nova" panose="020B05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8217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58775" indent="0" algn="l"/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5</a:t>
                      </a:r>
                      <a:r>
                        <a:rPr lang="en-US" sz="2400" b="1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раз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8738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5877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6</a:t>
                      </a:r>
                      <a:r>
                        <a:rPr lang="en-US" sz="2400" b="1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раз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549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5877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7</a:t>
                      </a:r>
                      <a:r>
                        <a:rPr lang="en-US" sz="2400" b="1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раз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0894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5877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8</a:t>
                      </a:r>
                      <a:r>
                        <a:rPr lang="en-US" sz="2400" b="1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раз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9735445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F7482AED-3497-AABB-4255-E94D4E410840}"/>
              </a:ext>
            </a:extLst>
          </p:cNvPr>
          <p:cNvSpPr txBox="1"/>
          <p:nvPr/>
        </p:nvSpPr>
        <p:spPr>
          <a:xfrm>
            <a:off x="4165410" y="871199"/>
            <a:ext cx="611452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ru-RU" sz="4800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</a:rPr>
              <a:t>…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5187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189D27-B791-97A8-28FA-5406D46E22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15A8FC-E17C-5CE3-4681-5A1F22826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2" y="-1"/>
            <a:ext cx="12186558" cy="8712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5018088"/>
            <a:r>
              <a:rPr lang="ru-RU" sz="5400" dirty="0">
                <a:latin typeface="Arial" panose="020B0604020202020204" pitchFamily="34" charset="0"/>
                <a:cs typeface="Arial" panose="020B0604020202020204" pitchFamily="34" charset="0"/>
              </a:rPr>
              <a:t>ПРОВЕРИМ!</a:t>
            </a:r>
          </a:p>
        </p:txBody>
      </p:sp>
      <p:graphicFrame>
        <p:nvGraphicFramePr>
          <p:cNvPr id="27" name="Таблица 26">
            <a:extLst>
              <a:ext uri="{FF2B5EF4-FFF2-40B4-BE49-F238E27FC236}">
                <a16:creationId xmlns:a16="http://schemas.microsoft.com/office/drawing/2014/main" id="{15A4B69F-9E76-6844-4081-49D1EEE4F3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534685"/>
              </p:ext>
            </p:extLst>
          </p:nvPr>
        </p:nvGraphicFramePr>
        <p:xfrm>
          <a:off x="391884" y="228600"/>
          <a:ext cx="1861459" cy="640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3960">
                  <a:extLst>
                    <a:ext uri="{9D8B030D-6E8A-4147-A177-3AD203B41FA5}">
                      <a16:colId xmlns:a16="http://schemas.microsoft.com/office/drawing/2014/main" val="503375719"/>
                    </a:ext>
                  </a:extLst>
                </a:gridCol>
                <a:gridCol w="947499">
                  <a:extLst>
                    <a:ext uri="{9D8B030D-6E8A-4147-A177-3AD203B41FA5}">
                      <a16:colId xmlns:a16="http://schemas.microsoft.com/office/drawing/2014/main" val="996191412"/>
                    </a:ext>
                  </a:extLst>
                </a:gridCol>
              </a:tblGrid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s</a:t>
                      </a:r>
                      <a:r>
                        <a:rPr lang="ru-RU" sz="3600" b="1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ru-RU" sz="3600" b="1" dirty="0">
                          <a:latin typeface="Arial Nova" panose="020B0504020202020204" pitchFamily="34" charset="0"/>
                          <a:sym typeface="Symbol" panose="05050102010706020507" pitchFamily="18" charset="2"/>
                        </a:rPr>
                        <a:t></a:t>
                      </a:r>
                      <a:r>
                        <a:rPr lang="ru-RU" sz="3600" b="1" dirty="0">
                          <a:latin typeface="Arial Nova" panose="020B0504020202020204" pitchFamily="34" charset="0"/>
                        </a:rPr>
                        <a:t> </a:t>
                      </a:r>
                      <a:endParaRPr lang="ru-RU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t</a:t>
                      </a:r>
                      <a:endParaRPr lang="ru-RU" sz="3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6887330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/>
                        <a:t>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/>
                        <a:t>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4197024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/>
                        <a:t>-2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1115953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/>
                        <a:t>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/>
                        <a:t>7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9898482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/>
                        <a:t>5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/>
                        <a:t>12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059338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/>
                        <a:t>-9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0358748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/>
                        <a:t>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9110644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/>
                        <a:t>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/>
                        <a:t>-1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9530269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/>
                        <a:t>11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/>
                        <a:t>-5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8314209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/>
                        <a:t>12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/>
                        <a:t>6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9536830"/>
                  </a:ext>
                </a:extLst>
              </a:tr>
            </a:tbl>
          </a:graphicData>
        </a:graphic>
      </p:graphicFrame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F141CC71-8806-89CE-5F5F-CC270541F3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125791"/>
              </p:ext>
            </p:extLst>
          </p:nvPr>
        </p:nvGraphicFramePr>
        <p:xfrm>
          <a:off x="2527299" y="1783080"/>
          <a:ext cx="9468184" cy="484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9002">
                  <a:extLst>
                    <a:ext uri="{9D8B030D-6E8A-4147-A177-3AD203B41FA5}">
                      <a16:colId xmlns:a16="http://schemas.microsoft.com/office/drawing/2014/main" val="1103306452"/>
                    </a:ext>
                  </a:extLst>
                </a:gridCol>
                <a:gridCol w="2041439">
                  <a:extLst>
                    <a:ext uri="{9D8B030D-6E8A-4147-A177-3AD203B41FA5}">
                      <a16:colId xmlns:a16="http://schemas.microsoft.com/office/drawing/2014/main" val="3911730320"/>
                    </a:ext>
                  </a:extLst>
                </a:gridCol>
                <a:gridCol w="3610934">
                  <a:extLst>
                    <a:ext uri="{9D8B030D-6E8A-4147-A177-3AD203B41FA5}">
                      <a16:colId xmlns:a16="http://schemas.microsoft.com/office/drawing/2014/main" val="1179365524"/>
                    </a:ext>
                  </a:extLst>
                </a:gridCol>
                <a:gridCol w="902252">
                  <a:extLst>
                    <a:ext uri="{9D8B030D-6E8A-4147-A177-3AD203B41FA5}">
                      <a16:colId xmlns:a16="http://schemas.microsoft.com/office/drawing/2014/main" val="525119298"/>
                    </a:ext>
                  </a:extLst>
                </a:gridCol>
                <a:gridCol w="974557">
                  <a:extLst>
                    <a:ext uri="{9D8B030D-6E8A-4147-A177-3AD203B41FA5}">
                      <a16:colId xmlns:a16="http://schemas.microsoft.com/office/drawing/2014/main" val="372870710"/>
                    </a:ext>
                  </a:extLst>
                </a:gridCol>
              </a:tblGrid>
              <a:tr h="997856">
                <a:tc>
                  <a:txBody>
                    <a:bodyPr/>
                    <a:lstStyle/>
                    <a:p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Программа печатает</a:t>
                      </a:r>
                      <a:br>
                        <a:rPr lang="ru-RU" sz="2400" b="1" dirty="0">
                          <a:latin typeface="Arial Nova" panose="020B0504020202020204" pitchFamily="34" charset="0"/>
                        </a:rPr>
                      </a:br>
                      <a:r>
                        <a:rPr lang="en-US" sz="2400" b="1" dirty="0">
                          <a:latin typeface="Arial Nova" panose="020B0504020202020204" pitchFamily="34" charset="0"/>
                        </a:rPr>
                        <a:t>YES</a:t>
                      </a:r>
                      <a:endParaRPr lang="ru-RU" sz="2400" b="1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Arial Nova" panose="020B0504020202020204" pitchFamily="34" charset="0"/>
                        </a:rPr>
                        <a:t>Сколько раз она печатает </a:t>
                      </a:r>
                      <a:r>
                        <a:rPr lang="en-US" sz="2400" dirty="0">
                          <a:latin typeface="Arial Nova" panose="020B0504020202020204" pitchFamily="34" charset="0"/>
                        </a:rPr>
                        <a:t>NO</a:t>
                      </a:r>
                      <a:r>
                        <a:rPr lang="ru-RU" sz="2400" dirty="0">
                          <a:latin typeface="Arial Nova" panose="020B050402020202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Arial Nova" panose="020B0504020202020204" pitchFamily="34" charset="0"/>
                        </a:rPr>
                        <a:t>Все целые значения А? </a:t>
                      </a:r>
                      <a:br>
                        <a:rPr lang="ru-RU" sz="2400" dirty="0">
                          <a:latin typeface="Arial Nova" panose="020B0504020202020204" pitchFamily="34" charset="0"/>
                        </a:rPr>
                      </a:br>
                      <a:r>
                        <a:rPr lang="ru-RU" sz="2400" dirty="0">
                          <a:latin typeface="Arial Nova" panose="020B0504020202020204" pitchFamily="34" charset="0"/>
                        </a:rPr>
                        <a:t>Их количество?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Arial Nova" panose="020B0504020202020204" pitchFamily="34" charset="0"/>
                        </a:rPr>
                        <a:t>А</a:t>
                      </a:r>
                      <a:r>
                        <a:rPr lang="en-US" sz="2400" baseline="-25000" dirty="0">
                          <a:latin typeface="Arial Nova" panose="020B0504020202020204" pitchFamily="34" charset="0"/>
                        </a:rPr>
                        <a:t>min</a:t>
                      </a:r>
                      <a:r>
                        <a:rPr lang="ru-RU" sz="2400" dirty="0">
                          <a:latin typeface="Arial Nova" panose="020B050402020202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Arial Nova" panose="020B0504020202020204" pitchFamily="34" charset="0"/>
                        </a:rPr>
                        <a:t>А</a:t>
                      </a:r>
                      <a:r>
                        <a:rPr lang="en-US" sz="2400" baseline="-25000" dirty="0">
                          <a:latin typeface="Arial Nova" panose="020B0504020202020204" pitchFamily="34" charset="0"/>
                        </a:rPr>
                        <a:t>max</a:t>
                      </a:r>
                      <a:r>
                        <a:rPr lang="ru-RU" sz="2400" dirty="0">
                          <a:latin typeface="Arial Nova" panose="020B0504020202020204" pitchFamily="34" charset="0"/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9355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5877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1</a:t>
                      </a:r>
                      <a:r>
                        <a:rPr lang="en-US" sz="2400" b="1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раз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363" indent="0" algn="l"/>
                      <a:r>
                        <a:rPr lang="ru-RU" sz="2400" b="0" dirty="0">
                          <a:latin typeface="Arial Nova" panose="020B0504020202020204" pitchFamily="34" charset="0"/>
                        </a:rPr>
                        <a:t>8 раз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>
                          <a:latin typeface="Arial Nova" panose="020B0504020202020204" pitchFamily="34" charset="0"/>
                          <a:sym typeface="Symbol" panose="05050102010706020507" pitchFamily="18" charset="2"/>
                        </a:rPr>
                        <a:t>12</a:t>
                      </a:r>
                      <a:r>
                        <a:rPr lang="ru-RU" sz="2400" dirty="0">
                          <a:latin typeface="Arial Nova" panose="020B0504020202020204" pitchFamily="34" charset="0"/>
                          <a:sym typeface="Symbol" panose="05050102010706020507" pitchFamily="18" charset="2"/>
                        </a:rPr>
                        <a:t>, …</a:t>
                      </a:r>
                      <a:r>
                        <a:rPr lang="en-US" sz="2400" dirty="0">
                          <a:latin typeface="Arial Nova" panose="020B0504020202020204" pitchFamily="34" charset="0"/>
                          <a:sym typeface="Symbol" panose="05050102010706020507" pitchFamily="18" charset="2"/>
                        </a:rPr>
                        <a:t>. </a:t>
                      </a:r>
                      <a:r>
                        <a:rPr lang="ru-RU" sz="2400" dirty="0">
                          <a:latin typeface="Arial Nova" panose="020B0504020202020204" pitchFamily="34" charset="0"/>
                          <a:sym typeface="Symbol" panose="05050102010706020507" pitchFamily="18" charset="2"/>
                        </a:rPr>
                        <a:t>Всего</a:t>
                      </a:r>
                      <a:r>
                        <a:rPr lang="en-US" sz="2400" dirty="0">
                          <a:latin typeface="Arial Nova" panose="020B0504020202020204" pitchFamily="34" charset="0"/>
                          <a:sym typeface="Symbol" panose="05050102010706020507" pitchFamily="18" charset="2"/>
                        </a:rPr>
                        <a:t>: </a:t>
                      </a:r>
                      <a:r>
                        <a:rPr lang="ru-RU" sz="2400" dirty="0">
                          <a:latin typeface="Arial Nova" panose="020B0504020202020204" pitchFamily="34" charset="0"/>
                          <a:sym typeface="Symbol" panose="05050102010706020507" pitchFamily="18" charset="2"/>
                        </a:rPr>
                        <a:t></a:t>
                      </a:r>
                      <a:endParaRPr lang="ru-RU" sz="24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latin typeface="Arial Nova" panose="020B05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latin typeface="Arial Nova" panose="020B0504020202020204" pitchFamily="34" charset="0"/>
                          <a:sym typeface="Symbol" panose="05050102010706020507" pitchFamily="18" charset="2"/>
                        </a:rPr>
                        <a:t></a:t>
                      </a:r>
                      <a:endParaRPr lang="ru-RU" sz="24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528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5877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2</a:t>
                      </a:r>
                      <a:r>
                        <a:rPr lang="en-US" sz="2400" b="1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раза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363" indent="0" algn="l"/>
                      <a:r>
                        <a:rPr lang="ru-RU" sz="2400" b="0" dirty="0">
                          <a:latin typeface="Arial Nova" panose="020B0504020202020204" pitchFamily="34" charset="0"/>
                        </a:rPr>
                        <a:t>7 раз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11</a:t>
                      </a:r>
                      <a:r>
                        <a:rPr lang="ru-RU" sz="2400" dirty="0">
                          <a:latin typeface="Arial Nova" panose="020B0504020202020204" pitchFamily="34" charset="0"/>
                        </a:rPr>
                        <a:t>. Всего: </a:t>
                      </a: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 Nova" panose="020B0504020202020204" pitchFamily="34" charset="0"/>
                        </a:rPr>
                        <a:t>11</a:t>
                      </a:r>
                      <a:endParaRPr lang="ru-RU" sz="24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 Nova" panose="020B0504020202020204" pitchFamily="34" charset="0"/>
                        </a:rPr>
                        <a:t>1</a:t>
                      </a:r>
                      <a:r>
                        <a:rPr lang="ru-RU" sz="2400" dirty="0">
                          <a:latin typeface="Arial Nova" panose="020B050402020202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225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58775" indent="0" algn="l"/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3</a:t>
                      </a:r>
                      <a:r>
                        <a:rPr lang="en-US" sz="2400" b="1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раза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363" indent="0" algn="l"/>
                      <a:r>
                        <a:rPr lang="ru-RU" sz="2400" b="0" dirty="0">
                          <a:latin typeface="Arial Nova" panose="020B0504020202020204" pitchFamily="34" charset="0"/>
                        </a:rPr>
                        <a:t>6 раз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9</a:t>
                      </a:r>
                      <a:r>
                        <a:rPr lang="ru-RU" sz="2400" dirty="0">
                          <a:latin typeface="Arial Nova" panose="020B0504020202020204" pitchFamily="34" charset="0"/>
                        </a:rPr>
                        <a:t>, </a:t>
                      </a: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10</a:t>
                      </a:r>
                      <a:r>
                        <a:rPr lang="ru-RU" sz="2400" dirty="0">
                          <a:latin typeface="Arial Nova" panose="020B0504020202020204" pitchFamily="34" charset="0"/>
                        </a:rPr>
                        <a:t>. Всего: </a:t>
                      </a: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latin typeface="Arial Nova" panose="020B05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latin typeface="Arial Nova" panose="020B0504020202020204" pitchFamily="34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5054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58775" indent="0" algn="l"/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4</a:t>
                      </a:r>
                      <a:r>
                        <a:rPr lang="en-US" sz="2400" b="1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раза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360363" indent="0" algn="l"/>
                      <a:r>
                        <a:rPr lang="ru-RU" sz="2400" b="0" dirty="0">
                          <a:latin typeface="Arial Nova" panose="020B0504020202020204" pitchFamily="34" charset="0"/>
                        </a:rPr>
                        <a:t>5 раз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7</a:t>
                      </a:r>
                      <a:r>
                        <a:rPr lang="ru-RU" sz="2400" dirty="0">
                          <a:latin typeface="Arial Nova" panose="020B0504020202020204" pitchFamily="34" charset="0"/>
                        </a:rPr>
                        <a:t>, </a:t>
                      </a: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8</a:t>
                      </a:r>
                      <a:r>
                        <a:rPr lang="ru-RU" sz="2400" dirty="0">
                          <a:latin typeface="Arial Nova" panose="020B0504020202020204" pitchFamily="34" charset="0"/>
                        </a:rPr>
                        <a:t>. Всего: </a:t>
                      </a: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latin typeface="Arial Nova" panose="020B0504020202020204" pitchFamily="34" charset="0"/>
                        </a:rPr>
                        <a:t>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latin typeface="Arial Nova" panose="020B0504020202020204" pitchFamily="34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8217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58775" indent="0" algn="l"/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5</a:t>
                      </a:r>
                      <a:r>
                        <a:rPr lang="en-US" sz="2400" b="1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раз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363" indent="0" algn="l"/>
                      <a:r>
                        <a:rPr lang="ru-RU" sz="2400" b="0" dirty="0">
                          <a:latin typeface="Arial Nova" panose="020B0504020202020204" pitchFamily="34" charset="0"/>
                        </a:rPr>
                        <a:t>4 раза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>
                          <a:latin typeface="Arial Nova" panose="020B0504020202020204" pitchFamily="34" charset="0"/>
                        </a:rPr>
                        <a:t>нет решений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 Nova" panose="020B0504020202020204" pitchFamily="34" charset="0"/>
                        </a:rPr>
                        <a:t>-</a:t>
                      </a:r>
                      <a:endParaRPr lang="ru-RU" sz="24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 Nova" panose="020B0504020202020204" pitchFamily="34" charset="0"/>
                        </a:rPr>
                        <a:t>-</a:t>
                      </a:r>
                      <a:endParaRPr lang="ru-RU" sz="24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8738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5877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6</a:t>
                      </a:r>
                      <a:r>
                        <a:rPr lang="en-US" sz="2400" b="1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раз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363" indent="0" algn="l"/>
                      <a:r>
                        <a:rPr lang="ru-RU" sz="2400" b="0" dirty="0">
                          <a:latin typeface="Arial Nova" panose="020B0504020202020204" pitchFamily="34" charset="0"/>
                        </a:rPr>
                        <a:t>3 раза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2</a:t>
                      </a:r>
                      <a:r>
                        <a:rPr lang="ru-RU" sz="2400" dirty="0">
                          <a:latin typeface="Arial Nova" panose="020B0504020202020204" pitchFamily="34" charset="0"/>
                        </a:rPr>
                        <a:t>, </a:t>
                      </a: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3, 4, 5, 6.</a:t>
                      </a:r>
                      <a:r>
                        <a:rPr lang="ru-RU" sz="2400" dirty="0">
                          <a:latin typeface="Arial Nova" panose="020B0504020202020204" pitchFamily="34" charset="0"/>
                        </a:rPr>
                        <a:t> Всего: </a:t>
                      </a: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latin typeface="Arial Nova" panose="020B05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latin typeface="Arial Nova" panose="020B0504020202020204" pitchFamily="34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549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5877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7</a:t>
                      </a:r>
                      <a:r>
                        <a:rPr lang="en-US" sz="2400" b="1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раз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363" indent="0" algn="l"/>
                      <a:r>
                        <a:rPr lang="ru-RU" sz="2400" b="0" dirty="0">
                          <a:latin typeface="Arial Nova" panose="020B0504020202020204" pitchFamily="34" charset="0"/>
                        </a:rPr>
                        <a:t>2 раза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>
                          <a:latin typeface="Arial Nova" panose="020B0504020202020204" pitchFamily="34" charset="0"/>
                        </a:rPr>
                        <a:t>нет решений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 Nova" panose="020B0504020202020204" pitchFamily="34" charset="0"/>
                        </a:rPr>
                        <a:t>-</a:t>
                      </a:r>
                      <a:endParaRPr lang="ru-RU" sz="24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 Nova" panose="020B0504020202020204" pitchFamily="34" charset="0"/>
                        </a:rPr>
                        <a:t>-</a:t>
                      </a:r>
                      <a:endParaRPr lang="ru-RU" sz="24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0894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5877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8</a:t>
                      </a:r>
                      <a:r>
                        <a:rPr lang="en-US" sz="2400" b="1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раз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363" indent="0" algn="l"/>
                      <a:r>
                        <a:rPr lang="en-US" sz="2400" b="0" dirty="0">
                          <a:latin typeface="Arial Nova" panose="020B0504020202020204" pitchFamily="34" charset="0"/>
                        </a:rPr>
                        <a:t>1</a:t>
                      </a:r>
                      <a:r>
                        <a:rPr lang="ru-RU" sz="2400" b="0" dirty="0">
                          <a:latin typeface="Arial Nova" panose="020B0504020202020204" pitchFamily="34" charset="0"/>
                        </a:rPr>
                        <a:t> раз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-9</a:t>
                      </a:r>
                      <a:r>
                        <a:rPr lang="ru-RU" sz="2400" dirty="0">
                          <a:latin typeface="Arial Nova" panose="020B0504020202020204" pitchFamily="34" charset="0"/>
                        </a:rPr>
                        <a:t>, </a:t>
                      </a: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-8… </a:t>
                      </a:r>
                      <a:r>
                        <a:rPr lang="en-US" sz="2400" b="1" dirty="0">
                          <a:latin typeface="Arial Nova" panose="020B0504020202020204" pitchFamily="34" charset="0"/>
                        </a:rPr>
                        <a:t>1.</a:t>
                      </a:r>
                      <a:r>
                        <a:rPr lang="ru-RU" sz="2400" dirty="0">
                          <a:latin typeface="Arial Nova" panose="020B0504020202020204" pitchFamily="34" charset="0"/>
                        </a:rPr>
                        <a:t> Всего: </a:t>
                      </a: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 Nova" panose="020B0504020202020204" pitchFamily="34" charset="0"/>
                        </a:rPr>
                        <a:t>-</a:t>
                      </a:r>
                      <a:r>
                        <a:rPr lang="ru-RU" sz="2400" dirty="0">
                          <a:latin typeface="Arial Nova" panose="020B05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 Nova" panose="020B0504020202020204" pitchFamily="34" charset="0"/>
                        </a:rPr>
                        <a:t>1</a:t>
                      </a:r>
                      <a:endParaRPr lang="ru-RU" sz="24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973544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7C4B6B4-94D1-B7AD-9D73-9BF2C797C76E}"/>
              </a:ext>
            </a:extLst>
          </p:cNvPr>
          <p:cNvSpPr txBox="1"/>
          <p:nvPr/>
        </p:nvSpPr>
        <p:spPr>
          <a:xfrm>
            <a:off x="4165410" y="871199"/>
            <a:ext cx="611452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Nova" panose="020B0504020202020204" pitchFamily="34" charset="0"/>
                <a:cs typeface="Courier New" panose="02070309020205020404" pitchFamily="49" charset="0"/>
              </a:rPr>
              <a:t>(s &gt; </a:t>
            </a: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ova" panose="020B0504020202020204" pitchFamily="34" charset="0"/>
                <a:cs typeface="Courier New" panose="02070309020205020404" pitchFamily="49" charset="0"/>
              </a:rPr>
              <a:t>A</a:t>
            </a: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Nova" panose="020B0504020202020204" pitchFamily="34" charset="0"/>
                <a:cs typeface="Courier New" panose="02070309020205020404" pitchFamily="49" charset="0"/>
              </a:rPr>
              <a:t>) or (t &gt; 1</a:t>
            </a:r>
            <a:r>
              <a:rPr kumimoji="0" lang="ru-RU" sz="480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Nova" panose="020B0504020202020204" pitchFamily="34" charset="0"/>
                <a:cs typeface="Courier New" panose="02070309020205020404" pitchFamily="49" charset="0"/>
              </a:rPr>
              <a:t>1</a:t>
            </a: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Nova" panose="020B0504020202020204" pitchFamily="34" charset="0"/>
                <a:cs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726941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32E876-EF10-0775-6194-6F6B70E5AB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E135CB-A048-ED80-1760-5CC2F29E8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712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sz="5400" dirty="0"/>
              <a:t>КАКИЕ ЗАТРУДНЕНИЯ?</a:t>
            </a:r>
            <a:endParaRPr lang="ru-RU" dirty="0"/>
          </a:p>
        </p:txBody>
      </p:sp>
      <p:sp>
        <p:nvSpPr>
          <p:cNvPr id="3" name="Облачко с текстом: овальное 2">
            <a:extLst>
              <a:ext uri="{FF2B5EF4-FFF2-40B4-BE49-F238E27FC236}">
                <a16:creationId xmlns:a16="http://schemas.microsoft.com/office/drawing/2014/main" id="{9FEF551F-1143-0EA3-D471-884F21C36E21}"/>
              </a:ext>
            </a:extLst>
          </p:cNvPr>
          <p:cNvSpPr/>
          <p:nvPr/>
        </p:nvSpPr>
        <p:spPr>
          <a:xfrm>
            <a:off x="6420853" y="2358190"/>
            <a:ext cx="4973053" cy="3669632"/>
          </a:xfrm>
          <a:prstGeom prst="wedgeEllipseCallout">
            <a:avLst>
              <a:gd name="adj1" fmla="val 39409"/>
              <a:gd name="adj2" fmla="val 4719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Arial Nova" panose="020B0504020202020204" pitchFamily="34" charset="0"/>
              </a:rPr>
              <a:t>Разберём примеры, </a:t>
            </a:r>
            <a:br>
              <a:rPr lang="ru-RU" sz="2800" dirty="0">
                <a:latin typeface="Arial Nova" panose="020B0504020202020204" pitchFamily="34" charset="0"/>
              </a:rPr>
            </a:br>
            <a:r>
              <a:rPr lang="ru-RU" sz="2800" dirty="0">
                <a:latin typeface="Arial Nova" panose="020B0504020202020204" pitchFamily="34" charset="0"/>
              </a:rPr>
              <a:t>в которых возникли затруднения!</a:t>
            </a:r>
          </a:p>
        </p:txBody>
      </p:sp>
      <p:pic>
        <p:nvPicPr>
          <p:cNvPr id="5" name="Рисунок 4" descr="Итак (пчела)">
            <a:extLst>
              <a:ext uri="{FF2B5EF4-FFF2-40B4-BE49-F238E27FC236}">
                <a16:creationId xmlns:a16="http://schemas.microsoft.com/office/drawing/2014/main" id="{C538DDE9-9BD5-9C35-A5F3-EDBB62C102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857" y="5307822"/>
            <a:ext cx="1440000" cy="1440000"/>
          </a:xfrm>
          <a:prstGeom prst="rect">
            <a:avLst/>
          </a:prstGeom>
        </p:spPr>
      </p:pic>
      <p:pic>
        <p:nvPicPr>
          <p:cNvPr id="6" name="Рисунок 5" descr="Грустная пчела">
            <a:extLst>
              <a:ext uri="{FF2B5EF4-FFF2-40B4-BE49-F238E27FC236}">
                <a16:creationId xmlns:a16="http://schemas.microsoft.com/office/drawing/2014/main" id="{31854F4E-3ACB-1A5A-E196-A026FA3B0D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487822"/>
            <a:ext cx="126000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7427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D64467-FF95-01AB-4269-AFD91C03A6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BDA088-0AF2-AA31-BDEF-BCDDF27DA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712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6000" dirty="0"/>
              <a:t>ПРИМЕР ЗАДАНИЯ – 3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BFCBC0-EF80-056E-F767-2C79BAA7B2A3}"/>
              </a:ext>
            </a:extLst>
          </p:cNvPr>
          <p:cNvSpPr txBox="1"/>
          <p:nvPr/>
        </p:nvSpPr>
        <p:spPr>
          <a:xfrm>
            <a:off x="3415391" y="1019618"/>
            <a:ext cx="5165271" cy="3108543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s = int(input())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t = int(input())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A = int(input())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if (s &gt; 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10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) or (t &gt; </a:t>
            </a:r>
            <a:r>
              <a:rPr lang="en-US" sz="2800" dirty="0">
                <a:solidFill>
                  <a:srgbClr val="333333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):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    print("YES")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else: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    print("NO")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A6D32B6-3601-60AC-0298-BD8882CEE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821" y="4128161"/>
            <a:ext cx="11770179" cy="227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Было проведено 9 запусков программы, при которых в качестве значений переменных s и t вводились следующие пары чисел:</a:t>
            </a:r>
            <a:endParaRPr kumimoji="0" lang="ru-RU" alt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(1, 2); (11, 2); (1, 12); (11, 12); (–11, –12); (–11, 12); (–12, 11); (10, 10); (10, 5).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Укажите наименьшее целое значение параметра А, при котором </a:t>
            </a:r>
            <a:b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указанных входных данных программа напечатает «</a:t>
            </a: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YES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шесть раз.</a:t>
            </a:r>
            <a:endParaRPr kumimoji="0" lang="ru-RU" alt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8E2AEDA0-68FD-F17C-91CA-BCB78F289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875" y="2112224"/>
            <a:ext cx="26261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400" dirty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Дана программа:</a:t>
            </a:r>
            <a:endParaRPr kumimoji="0" lang="ru-RU" altLang="ru-RU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Изображение выглядит как Шрифт, Графика, снимок экрана, текс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056AAF1-1FF2-E581-E75E-E27FEEF5C8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75" y="1019618"/>
            <a:ext cx="617273" cy="90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0109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8B4D4A-2A3A-77C0-C933-2281A67CD2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B97F6F-5885-0FA4-E1F7-1F0858F29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2" y="-1"/>
            <a:ext cx="12186558" cy="8712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2416175" algn="ctr"/>
            <a:r>
              <a:rPr lang="ru-RU" sz="5400" dirty="0">
                <a:latin typeface="Arial" panose="020B0604020202020204" pitchFamily="34" charset="0"/>
                <a:cs typeface="Arial" panose="020B0604020202020204" pitchFamily="34" charset="0"/>
              </a:rPr>
              <a:t>САМОСТОЯТЕЛЬНО!</a:t>
            </a:r>
          </a:p>
        </p:txBody>
      </p:sp>
      <p:graphicFrame>
        <p:nvGraphicFramePr>
          <p:cNvPr id="27" name="Таблица 26">
            <a:extLst>
              <a:ext uri="{FF2B5EF4-FFF2-40B4-BE49-F238E27FC236}">
                <a16:creationId xmlns:a16="http://schemas.microsoft.com/office/drawing/2014/main" id="{9D3FF4BD-C6EF-1671-83B2-83D6D75FC240}"/>
              </a:ext>
            </a:extLst>
          </p:cNvPr>
          <p:cNvGraphicFramePr>
            <a:graphicFrameLocks noGrp="1"/>
          </p:cNvGraphicFramePr>
          <p:nvPr/>
        </p:nvGraphicFramePr>
        <p:xfrm>
          <a:off x="391884" y="228600"/>
          <a:ext cx="1861459" cy="640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3960">
                  <a:extLst>
                    <a:ext uri="{9D8B030D-6E8A-4147-A177-3AD203B41FA5}">
                      <a16:colId xmlns:a16="http://schemas.microsoft.com/office/drawing/2014/main" val="503375719"/>
                    </a:ext>
                  </a:extLst>
                </a:gridCol>
                <a:gridCol w="947499">
                  <a:extLst>
                    <a:ext uri="{9D8B030D-6E8A-4147-A177-3AD203B41FA5}">
                      <a16:colId xmlns:a16="http://schemas.microsoft.com/office/drawing/2014/main" val="996191412"/>
                    </a:ext>
                  </a:extLst>
                </a:gridCol>
              </a:tblGrid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s</a:t>
                      </a:r>
                      <a:r>
                        <a:rPr lang="ru-RU" sz="3600" b="1" dirty="0">
                          <a:latin typeface="Arial Nova" panose="020B0504020202020204" pitchFamily="34" charset="0"/>
                        </a:rPr>
                        <a:t> </a:t>
                      </a:r>
                      <a:endParaRPr lang="ru-RU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t</a:t>
                      </a:r>
                      <a:endParaRPr lang="ru-RU" sz="3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6887330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endParaRPr lang="ru-RU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4197024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endParaRPr lang="ru-RU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1115953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endParaRPr lang="ru-RU" sz="36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9898482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endParaRPr lang="ru-RU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0059338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endParaRPr lang="ru-RU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0358748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endParaRPr lang="ru-RU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9110644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endParaRPr lang="ru-RU" sz="36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9530269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endParaRPr lang="ru-RU" sz="36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8314209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endParaRPr lang="ru-RU" sz="36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9536830"/>
                  </a:ext>
                </a:extLst>
              </a:tr>
            </a:tbl>
          </a:graphicData>
        </a:graphic>
      </p:graphicFrame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630FF59C-BCF3-7DE3-7592-888E181298BD}"/>
              </a:ext>
            </a:extLst>
          </p:cNvPr>
          <p:cNvGraphicFramePr>
            <a:graphicFrameLocks noGrp="1"/>
          </p:cNvGraphicFramePr>
          <p:nvPr/>
        </p:nvGraphicFramePr>
        <p:xfrm>
          <a:off x="2527299" y="1783080"/>
          <a:ext cx="9468184" cy="484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9002">
                  <a:extLst>
                    <a:ext uri="{9D8B030D-6E8A-4147-A177-3AD203B41FA5}">
                      <a16:colId xmlns:a16="http://schemas.microsoft.com/office/drawing/2014/main" val="1103306452"/>
                    </a:ext>
                  </a:extLst>
                </a:gridCol>
                <a:gridCol w="2041439">
                  <a:extLst>
                    <a:ext uri="{9D8B030D-6E8A-4147-A177-3AD203B41FA5}">
                      <a16:colId xmlns:a16="http://schemas.microsoft.com/office/drawing/2014/main" val="3911730320"/>
                    </a:ext>
                  </a:extLst>
                </a:gridCol>
                <a:gridCol w="3610934">
                  <a:extLst>
                    <a:ext uri="{9D8B030D-6E8A-4147-A177-3AD203B41FA5}">
                      <a16:colId xmlns:a16="http://schemas.microsoft.com/office/drawing/2014/main" val="1179365524"/>
                    </a:ext>
                  </a:extLst>
                </a:gridCol>
                <a:gridCol w="902252">
                  <a:extLst>
                    <a:ext uri="{9D8B030D-6E8A-4147-A177-3AD203B41FA5}">
                      <a16:colId xmlns:a16="http://schemas.microsoft.com/office/drawing/2014/main" val="525119298"/>
                    </a:ext>
                  </a:extLst>
                </a:gridCol>
                <a:gridCol w="974557">
                  <a:extLst>
                    <a:ext uri="{9D8B030D-6E8A-4147-A177-3AD203B41FA5}">
                      <a16:colId xmlns:a16="http://schemas.microsoft.com/office/drawing/2014/main" val="372870710"/>
                    </a:ext>
                  </a:extLst>
                </a:gridCol>
              </a:tblGrid>
              <a:tr h="997856">
                <a:tc>
                  <a:txBody>
                    <a:bodyPr/>
                    <a:lstStyle/>
                    <a:p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Программа печатает</a:t>
                      </a:r>
                      <a:br>
                        <a:rPr lang="ru-RU" sz="2400" b="1" dirty="0">
                          <a:latin typeface="Arial Nova" panose="020B0504020202020204" pitchFamily="34" charset="0"/>
                        </a:rPr>
                      </a:br>
                      <a:r>
                        <a:rPr lang="en-US" sz="2400" b="1" dirty="0">
                          <a:latin typeface="Arial Nova" panose="020B0504020202020204" pitchFamily="34" charset="0"/>
                        </a:rPr>
                        <a:t>YES</a:t>
                      </a:r>
                      <a:endParaRPr lang="ru-RU" sz="2400" b="1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Arial Nova" panose="020B0504020202020204" pitchFamily="34" charset="0"/>
                        </a:rPr>
                        <a:t>Сколько раз она печатает </a:t>
                      </a:r>
                      <a:r>
                        <a:rPr lang="en-US" sz="2400" dirty="0">
                          <a:latin typeface="Arial Nova" panose="020B0504020202020204" pitchFamily="34" charset="0"/>
                        </a:rPr>
                        <a:t>NO</a:t>
                      </a:r>
                      <a:r>
                        <a:rPr lang="ru-RU" sz="2400" dirty="0">
                          <a:latin typeface="Arial Nova" panose="020B050402020202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Arial Nova" panose="020B0504020202020204" pitchFamily="34" charset="0"/>
                        </a:rPr>
                        <a:t>Все целые значения А? </a:t>
                      </a:r>
                      <a:br>
                        <a:rPr lang="ru-RU" sz="2400" dirty="0">
                          <a:latin typeface="Arial Nova" panose="020B0504020202020204" pitchFamily="34" charset="0"/>
                        </a:rPr>
                      </a:br>
                      <a:r>
                        <a:rPr lang="ru-RU" sz="2400" dirty="0">
                          <a:latin typeface="Arial Nova" panose="020B0504020202020204" pitchFamily="34" charset="0"/>
                        </a:rPr>
                        <a:t>Их количество?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Arial Nova" panose="020B0504020202020204" pitchFamily="34" charset="0"/>
                        </a:rPr>
                        <a:t>А</a:t>
                      </a:r>
                      <a:r>
                        <a:rPr lang="en-US" sz="2400" baseline="-25000" dirty="0">
                          <a:latin typeface="Arial Nova" panose="020B0504020202020204" pitchFamily="34" charset="0"/>
                        </a:rPr>
                        <a:t>min</a:t>
                      </a:r>
                      <a:r>
                        <a:rPr lang="ru-RU" sz="2400" dirty="0">
                          <a:latin typeface="Arial Nova" panose="020B050402020202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Arial Nova" panose="020B0504020202020204" pitchFamily="34" charset="0"/>
                        </a:rPr>
                        <a:t>А</a:t>
                      </a:r>
                      <a:r>
                        <a:rPr lang="en-US" sz="2400" baseline="-25000" dirty="0">
                          <a:latin typeface="Arial Nova" panose="020B0504020202020204" pitchFamily="34" charset="0"/>
                        </a:rPr>
                        <a:t>max</a:t>
                      </a:r>
                      <a:r>
                        <a:rPr lang="ru-RU" sz="2400" dirty="0">
                          <a:latin typeface="Arial Nova" panose="020B0504020202020204" pitchFamily="34" charset="0"/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9355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5877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1</a:t>
                      </a:r>
                      <a:r>
                        <a:rPr lang="en-US" sz="2400" b="1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раз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528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5877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2</a:t>
                      </a:r>
                      <a:r>
                        <a:rPr lang="en-US" sz="2400" b="1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раза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225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58775" indent="0" algn="l"/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3</a:t>
                      </a:r>
                      <a:r>
                        <a:rPr lang="en-US" sz="2400" b="1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раза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5054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58775" indent="0" algn="l"/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4</a:t>
                      </a:r>
                      <a:r>
                        <a:rPr lang="en-US" sz="2400" b="1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раза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360363" indent="0" algn="l"/>
                      <a:endParaRPr lang="ru-RU" sz="2400" b="1" dirty="0">
                        <a:latin typeface="Arial Nova" panose="020B05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>
                        <a:latin typeface="Arial Nova" panose="020B05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Arial Nova" panose="020B05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Arial Nova" panose="020B05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8217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58775" indent="0" algn="l"/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5</a:t>
                      </a:r>
                      <a:r>
                        <a:rPr lang="en-US" sz="2400" b="1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раз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8738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5877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6</a:t>
                      </a:r>
                      <a:r>
                        <a:rPr lang="en-US" sz="2400" b="1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раз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549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5877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7</a:t>
                      </a:r>
                      <a:r>
                        <a:rPr lang="en-US" sz="2400" b="1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раз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0894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5877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8</a:t>
                      </a:r>
                      <a:r>
                        <a:rPr lang="en-US" sz="2400" b="1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раз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9735445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35FB664C-B005-0662-B0DE-2DF3392FC5D3}"/>
              </a:ext>
            </a:extLst>
          </p:cNvPr>
          <p:cNvSpPr txBox="1"/>
          <p:nvPr/>
        </p:nvSpPr>
        <p:spPr>
          <a:xfrm>
            <a:off x="4165410" y="871199"/>
            <a:ext cx="611452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ru-RU" sz="4800" dirty="0">
                <a:solidFill>
                  <a:srgbClr val="333333"/>
                </a:solidFill>
                <a:latin typeface="Arial Nova" panose="020B0504020202020204" pitchFamily="34" charset="0"/>
                <a:cs typeface="Courier New" panose="02070309020205020404" pitchFamily="49" charset="0"/>
              </a:rPr>
              <a:t>…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9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D0B069-7DDA-1A87-8DE4-009F3BD5B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DBFC1C3-BE04-3671-F45A-BFD80152FFD4}"/>
              </a:ext>
            </a:extLst>
          </p:cNvPr>
          <p:cNvSpPr/>
          <p:nvPr/>
        </p:nvSpPr>
        <p:spPr>
          <a:xfrm>
            <a:off x="3081006" y="1235934"/>
            <a:ext cx="664029" cy="197648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ova" panose="020B05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EE46DC-48D1-E5F4-9EF2-89F40137C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2" y="0"/>
            <a:ext cx="12186558" cy="87085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5400" dirty="0">
                <a:latin typeface="Arial" panose="020B0604020202020204" pitchFamily="34" charset="0"/>
                <a:cs typeface="Arial" panose="020B0604020202020204" pitchFamily="34" charset="0"/>
              </a:rPr>
              <a:t>ВСПОМНИМ ВСЁ!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352920-84FA-3EA8-6683-282E653FD0C9}"/>
              </a:ext>
            </a:extLst>
          </p:cNvPr>
          <p:cNvSpPr txBox="1"/>
          <p:nvPr/>
        </p:nvSpPr>
        <p:spPr>
          <a:xfrm>
            <a:off x="3184781" y="1139262"/>
            <a:ext cx="703217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  <a:buNone/>
            </a:pPr>
            <a:r>
              <a:rPr lang="en-US" sz="3600" b="1" i="0" dirty="0"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3600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int(input())</a:t>
            </a:r>
          </a:p>
          <a:p>
            <a:pPr algn="just">
              <a:spcAft>
                <a:spcPts val="1200"/>
              </a:spcAft>
              <a:buNone/>
            </a:pPr>
            <a:r>
              <a:rPr lang="en-US" sz="3600" b="1" i="0" dirty="0"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3600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int(input())</a:t>
            </a:r>
          </a:p>
          <a:p>
            <a:pPr algn="just">
              <a:spcAft>
                <a:spcPts val="1200"/>
              </a:spcAft>
              <a:buNone/>
            </a:pPr>
            <a:r>
              <a:rPr lang="en-US" sz="3600" b="1" i="0" dirty="0"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3600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int(input())</a:t>
            </a:r>
          </a:p>
          <a:p>
            <a:pPr algn="just">
              <a:spcAft>
                <a:spcPts val="1200"/>
              </a:spcAft>
              <a:buNone/>
            </a:pPr>
            <a:r>
              <a:rPr lang="en-US" sz="3600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if (s &gt; </a:t>
            </a:r>
            <a:r>
              <a:rPr lang="en-US" sz="36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3600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or (t &gt; </a:t>
            </a:r>
            <a:r>
              <a:rPr lang="en-US" sz="36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</a:t>
            </a:r>
            <a:r>
              <a:rPr lang="en-US" sz="3600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pPr algn="just">
              <a:spcAft>
                <a:spcPts val="1200"/>
              </a:spcAft>
              <a:buNone/>
            </a:pPr>
            <a:r>
              <a:rPr lang="en-US" sz="3600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 print("YES")</a:t>
            </a:r>
          </a:p>
          <a:p>
            <a:pPr algn="just">
              <a:spcAft>
                <a:spcPts val="1200"/>
              </a:spcAft>
              <a:buNone/>
            </a:pPr>
            <a:r>
              <a:rPr lang="en-US" sz="3600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else:</a:t>
            </a:r>
          </a:p>
          <a:p>
            <a:pPr algn="just">
              <a:spcAft>
                <a:spcPts val="1200"/>
              </a:spcAft>
            </a:pPr>
            <a:r>
              <a:rPr lang="en-US" sz="3600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 print("NO")</a:t>
            </a:r>
          </a:p>
          <a:p>
            <a:endParaRPr lang="ru-RU" dirty="0">
              <a:latin typeface="Arial Nova" panose="020B05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F7FE2D3-F0C8-C8E9-EA4F-376C27BDDC56}"/>
              </a:ext>
            </a:extLst>
          </p:cNvPr>
          <p:cNvSpPr/>
          <p:nvPr/>
        </p:nvSpPr>
        <p:spPr>
          <a:xfrm>
            <a:off x="1338220" y="532438"/>
            <a:ext cx="1742786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9900" b="1" cap="none" spc="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4" name="Рисунок 3" descr="Пристыженная пчела">
            <a:extLst>
              <a:ext uri="{FF2B5EF4-FFF2-40B4-BE49-F238E27FC236}">
                <a16:creationId xmlns:a16="http://schemas.microsoft.com/office/drawing/2014/main" id="{BFA4AD4F-EFA1-1E65-BFD7-FF6F0C58C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47"/>
          <a:stretch>
            <a:fillRect/>
          </a:stretch>
        </p:blipFill>
        <p:spPr>
          <a:xfrm>
            <a:off x="10670850" y="5023797"/>
            <a:ext cx="703879" cy="15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628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E1FCB9-5ED5-7A1E-4F74-B7FC293561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D83FBF-3C3A-DEB6-D055-C1E3C0CC8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2" y="-1"/>
            <a:ext cx="12186558" cy="8712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5018088"/>
            <a:r>
              <a:rPr lang="ru-RU" sz="5400" dirty="0">
                <a:latin typeface="Arial" panose="020B0604020202020204" pitchFamily="34" charset="0"/>
                <a:cs typeface="Arial" panose="020B0604020202020204" pitchFamily="34" charset="0"/>
              </a:rPr>
              <a:t>ПРОВЕРИМ!</a:t>
            </a:r>
          </a:p>
        </p:txBody>
      </p:sp>
      <p:graphicFrame>
        <p:nvGraphicFramePr>
          <p:cNvPr id="27" name="Таблица 26">
            <a:extLst>
              <a:ext uri="{FF2B5EF4-FFF2-40B4-BE49-F238E27FC236}">
                <a16:creationId xmlns:a16="http://schemas.microsoft.com/office/drawing/2014/main" id="{B1F9F995-DAEE-D854-2767-287ABB774C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473463"/>
              </p:ext>
            </p:extLst>
          </p:nvPr>
        </p:nvGraphicFramePr>
        <p:xfrm>
          <a:off x="391884" y="228600"/>
          <a:ext cx="1861459" cy="640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3960">
                  <a:extLst>
                    <a:ext uri="{9D8B030D-6E8A-4147-A177-3AD203B41FA5}">
                      <a16:colId xmlns:a16="http://schemas.microsoft.com/office/drawing/2014/main" val="503375719"/>
                    </a:ext>
                  </a:extLst>
                </a:gridCol>
                <a:gridCol w="947499">
                  <a:extLst>
                    <a:ext uri="{9D8B030D-6E8A-4147-A177-3AD203B41FA5}">
                      <a16:colId xmlns:a16="http://schemas.microsoft.com/office/drawing/2014/main" val="996191412"/>
                    </a:ext>
                  </a:extLst>
                </a:gridCol>
              </a:tblGrid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s</a:t>
                      </a:r>
                      <a:endParaRPr lang="ru-RU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ova" panose="020B0504020202020204" pitchFamily="34" charset="0"/>
                        </a:rPr>
                        <a:t>t </a:t>
                      </a:r>
                      <a:r>
                        <a:rPr lang="ru-RU" sz="3600" b="1" dirty="0">
                          <a:latin typeface="Arial Nova" panose="020B0504020202020204" pitchFamily="34" charset="0"/>
                          <a:sym typeface="Symbol" panose="05050102010706020507" pitchFamily="18" charset="2"/>
                        </a:rPr>
                        <a:t></a:t>
                      </a:r>
                      <a:endParaRPr lang="ru-RU" sz="3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6887330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-11</a:t>
                      </a:r>
                      <a:endParaRPr lang="ru-RU" sz="3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-12</a:t>
                      </a:r>
                      <a:endParaRPr lang="ru-RU" sz="3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4197024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1</a:t>
                      </a:r>
                      <a:endParaRPr lang="ru-RU" sz="3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2</a:t>
                      </a:r>
                      <a:endParaRPr lang="ru-RU" sz="3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1115953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11</a:t>
                      </a:r>
                      <a:endParaRPr lang="ru-RU" sz="3600" b="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2</a:t>
                      </a:r>
                      <a:endParaRPr lang="ru-RU" sz="3600" b="1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898482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10</a:t>
                      </a:r>
                      <a:endParaRPr lang="ru-RU" sz="36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5</a:t>
                      </a:r>
                      <a:endParaRPr lang="ru-RU" sz="3600" b="1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0059338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10</a:t>
                      </a:r>
                      <a:endParaRPr lang="ru-RU" sz="3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10</a:t>
                      </a:r>
                      <a:endParaRPr lang="ru-RU" sz="3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0358748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-12</a:t>
                      </a:r>
                      <a:endParaRPr lang="ru-RU" sz="3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11</a:t>
                      </a:r>
                      <a:endParaRPr lang="ru-RU" sz="3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9110644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-11</a:t>
                      </a:r>
                      <a:endParaRPr lang="ru-RU" sz="36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12</a:t>
                      </a:r>
                      <a:endParaRPr lang="ru-RU" sz="3600" b="1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9530269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1</a:t>
                      </a:r>
                      <a:endParaRPr lang="ru-RU" sz="36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12</a:t>
                      </a:r>
                      <a:endParaRPr lang="ru-RU" sz="3600" b="1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8314209"/>
                  </a:ext>
                </a:extLst>
              </a:tr>
              <a:tr h="578182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11</a:t>
                      </a:r>
                      <a:endParaRPr lang="ru-RU" sz="3600" b="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12</a:t>
                      </a:r>
                      <a:endParaRPr lang="ru-RU" sz="3600" b="1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536830"/>
                  </a:ext>
                </a:extLst>
              </a:tr>
            </a:tbl>
          </a:graphicData>
        </a:graphic>
      </p:graphicFrame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6CF1FC38-D794-C03C-354F-DF8907AB94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213124"/>
              </p:ext>
            </p:extLst>
          </p:nvPr>
        </p:nvGraphicFramePr>
        <p:xfrm>
          <a:off x="2527299" y="1783080"/>
          <a:ext cx="9468184" cy="484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9002">
                  <a:extLst>
                    <a:ext uri="{9D8B030D-6E8A-4147-A177-3AD203B41FA5}">
                      <a16:colId xmlns:a16="http://schemas.microsoft.com/office/drawing/2014/main" val="1103306452"/>
                    </a:ext>
                  </a:extLst>
                </a:gridCol>
                <a:gridCol w="2041439">
                  <a:extLst>
                    <a:ext uri="{9D8B030D-6E8A-4147-A177-3AD203B41FA5}">
                      <a16:colId xmlns:a16="http://schemas.microsoft.com/office/drawing/2014/main" val="3911730320"/>
                    </a:ext>
                  </a:extLst>
                </a:gridCol>
                <a:gridCol w="3610934">
                  <a:extLst>
                    <a:ext uri="{9D8B030D-6E8A-4147-A177-3AD203B41FA5}">
                      <a16:colId xmlns:a16="http://schemas.microsoft.com/office/drawing/2014/main" val="1179365524"/>
                    </a:ext>
                  </a:extLst>
                </a:gridCol>
                <a:gridCol w="902252">
                  <a:extLst>
                    <a:ext uri="{9D8B030D-6E8A-4147-A177-3AD203B41FA5}">
                      <a16:colId xmlns:a16="http://schemas.microsoft.com/office/drawing/2014/main" val="525119298"/>
                    </a:ext>
                  </a:extLst>
                </a:gridCol>
                <a:gridCol w="974557">
                  <a:extLst>
                    <a:ext uri="{9D8B030D-6E8A-4147-A177-3AD203B41FA5}">
                      <a16:colId xmlns:a16="http://schemas.microsoft.com/office/drawing/2014/main" val="372870710"/>
                    </a:ext>
                  </a:extLst>
                </a:gridCol>
              </a:tblGrid>
              <a:tr h="997856">
                <a:tc>
                  <a:txBody>
                    <a:bodyPr/>
                    <a:lstStyle/>
                    <a:p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Программа печатает</a:t>
                      </a:r>
                      <a:br>
                        <a:rPr lang="ru-RU" sz="2400" b="1" dirty="0">
                          <a:latin typeface="Arial Nova" panose="020B0504020202020204" pitchFamily="34" charset="0"/>
                        </a:rPr>
                      </a:br>
                      <a:r>
                        <a:rPr lang="en-US" sz="2400" b="1" dirty="0">
                          <a:latin typeface="Arial Nova" panose="020B0504020202020204" pitchFamily="34" charset="0"/>
                        </a:rPr>
                        <a:t>YES</a:t>
                      </a:r>
                      <a:endParaRPr lang="ru-RU" sz="2400" b="1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Arial Nova" panose="020B0504020202020204" pitchFamily="34" charset="0"/>
                        </a:rPr>
                        <a:t>Сколько раз она печатает </a:t>
                      </a:r>
                      <a:r>
                        <a:rPr lang="en-US" sz="2400" dirty="0">
                          <a:latin typeface="Arial Nova" panose="020B0504020202020204" pitchFamily="34" charset="0"/>
                        </a:rPr>
                        <a:t>NO</a:t>
                      </a:r>
                      <a:r>
                        <a:rPr lang="ru-RU" sz="2400" dirty="0">
                          <a:latin typeface="Arial Nova" panose="020B050402020202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Arial Nova" panose="020B0504020202020204" pitchFamily="34" charset="0"/>
                        </a:rPr>
                        <a:t>Все целые значения А? </a:t>
                      </a:r>
                      <a:br>
                        <a:rPr lang="ru-RU" sz="2400" dirty="0">
                          <a:latin typeface="Arial Nova" panose="020B0504020202020204" pitchFamily="34" charset="0"/>
                        </a:rPr>
                      </a:br>
                      <a:r>
                        <a:rPr lang="ru-RU" sz="2400" dirty="0">
                          <a:latin typeface="Arial Nova" panose="020B0504020202020204" pitchFamily="34" charset="0"/>
                        </a:rPr>
                        <a:t>Их количество?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Arial Nova" panose="020B0504020202020204" pitchFamily="34" charset="0"/>
                        </a:rPr>
                        <a:t>А</a:t>
                      </a:r>
                      <a:r>
                        <a:rPr lang="en-US" sz="2400" baseline="-25000" dirty="0">
                          <a:latin typeface="Arial Nova" panose="020B0504020202020204" pitchFamily="34" charset="0"/>
                        </a:rPr>
                        <a:t>min</a:t>
                      </a:r>
                      <a:r>
                        <a:rPr lang="ru-RU" sz="2400" dirty="0">
                          <a:latin typeface="Arial Nova" panose="020B050402020202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Arial Nova" panose="020B0504020202020204" pitchFamily="34" charset="0"/>
                        </a:rPr>
                        <a:t>А</a:t>
                      </a:r>
                      <a:r>
                        <a:rPr lang="en-US" sz="2400" baseline="-25000" dirty="0">
                          <a:latin typeface="Arial Nova" panose="020B0504020202020204" pitchFamily="34" charset="0"/>
                        </a:rPr>
                        <a:t>max</a:t>
                      </a:r>
                      <a:r>
                        <a:rPr lang="ru-RU" sz="2400" dirty="0">
                          <a:latin typeface="Arial Nova" panose="020B0504020202020204" pitchFamily="34" charset="0"/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9355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5877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1</a:t>
                      </a:r>
                      <a:r>
                        <a:rPr lang="en-US" sz="2400" b="1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раз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363" indent="0" algn="l"/>
                      <a:r>
                        <a:rPr lang="ru-RU" sz="2400" b="0" dirty="0">
                          <a:latin typeface="Arial Nova" panose="020B0504020202020204" pitchFamily="34" charset="0"/>
                        </a:rPr>
                        <a:t>8 раз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>
                          <a:latin typeface="Arial Nova" panose="020B0504020202020204" pitchFamily="34" charset="0"/>
                        </a:rPr>
                        <a:t>нет решений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latin typeface="Arial Nova" panose="020B0504020202020204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528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5877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2</a:t>
                      </a:r>
                      <a:r>
                        <a:rPr lang="en-US" sz="2400" b="1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раза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363" indent="0" algn="l"/>
                      <a:r>
                        <a:rPr lang="ru-RU" sz="2400" b="0" dirty="0">
                          <a:latin typeface="Arial Nova" panose="020B0504020202020204" pitchFamily="34" charset="0"/>
                        </a:rPr>
                        <a:t>7 раз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>
                          <a:latin typeface="Arial Nova" panose="020B0504020202020204" pitchFamily="34" charset="0"/>
                          <a:sym typeface="Symbol" panose="05050102010706020507" pitchFamily="18" charset="2"/>
                        </a:rPr>
                        <a:t>12</a:t>
                      </a:r>
                      <a:r>
                        <a:rPr lang="ru-RU" sz="2400" dirty="0">
                          <a:latin typeface="Arial Nova" panose="020B0504020202020204" pitchFamily="34" charset="0"/>
                          <a:sym typeface="Symbol" panose="05050102010706020507" pitchFamily="18" charset="2"/>
                        </a:rPr>
                        <a:t>, …</a:t>
                      </a:r>
                      <a:r>
                        <a:rPr lang="en-US" sz="2400" dirty="0">
                          <a:latin typeface="Arial Nova" panose="020B0504020202020204" pitchFamily="34" charset="0"/>
                          <a:sym typeface="Symbol" panose="05050102010706020507" pitchFamily="18" charset="2"/>
                        </a:rPr>
                        <a:t>. </a:t>
                      </a:r>
                      <a:r>
                        <a:rPr lang="ru-RU" sz="2400" dirty="0">
                          <a:latin typeface="Arial Nova" panose="020B0504020202020204" pitchFamily="34" charset="0"/>
                          <a:sym typeface="Symbol" panose="05050102010706020507" pitchFamily="18" charset="2"/>
                        </a:rPr>
                        <a:t>Всего</a:t>
                      </a:r>
                      <a:r>
                        <a:rPr lang="en-US" sz="2400" dirty="0">
                          <a:latin typeface="Arial Nova" panose="020B0504020202020204" pitchFamily="34" charset="0"/>
                          <a:sym typeface="Symbol" panose="05050102010706020507" pitchFamily="18" charset="2"/>
                        </a:rPr>
                        <a:t>: </a:t>
                      </a:r>
                      <a:r>
                        <a:rPr lang="ru-RU" sz="2400" dirty="0">
                          <a:latin typeface="Arial Nova" panose="020B0504020202020204" pitchFamily="34" charset="0"/>
                          <a:sym typeface="Symbol" panose="05050102010706020507" pitchFamily="18" charset="2"/>
                        </a:rPr>
                        <a:t></a:t>
                      </a:r>
                      <a:endParaRPr lang="ru-RU" sz="24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latin typeface="Arial Nova" panose="020B05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latin typeface="Arial Nova" panose="020B0504020202020204" pitchFamily="34" charset="0"/>
                          <a:sym typeface="Symbol" panose="05050102010706020507" pitchFamily="18" charset="2"/>
                        </a:rPr>
                        <a:t></a:t>
                      </a:r>
                      <a:endParaRPr lang="ru-RU" sz="2400" b="1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225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58775" indent="0" algn="l"/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3</a:t>
                      </a:r>
                      <a:r>
                        <a:rPr lang="en-US" sz="2400" b="1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раза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363" indent="0" algn="l"/>
                      <a:r>
                        <a:rPr lang="ru-RU" sz="2400" b="0" dirty="0">
                          <a:latin typeface="Arial Nova" panose="020B0504020202020204" pitchFamily="34" charset="0"/>
                        </a:rPr>
                        <a:t>6 раз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>
                          <a:latin typeface="Arial Nova" panose="020B0504020202020204" pitchFamily="34" charset="0"/>
                        </a:rPr>
                        <a:t>нет решений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 Nova" panose="020B0504020202020204" pitchFamily="34" charset="0"/>
                        </a:rPr>
                        <a:t>-</a:t>
                      </a:r>
                      <a:endParaRPr lang="ru-RU" sz="24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 Nova" panose="020B0504020202020204" pitchFamily="34" charset="0"/>
                        </a:rPr>
                        <a:t>-</a:t>
                      </a:r>
                      <a:endParaRPr lang="ru-RU" sz="24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5054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58775" indent="0" algn="l"/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4</a:t>
                      </a:r>
                      <a:r>
                        <a:rPr lang="en-US" sz="2400" b="1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раза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360363" indent="0" algn="l"/>
                      <a:r>
                        <a:rPr lang="ru-RU" sz="2400" b="0" dirty="0">
                          <a:latin typeface="Arial Nova" panose="020B0504020202020204" pitchFamily="34" charset="0"/>
                        </a:rPr>
                        <a:t>5 раз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11</a:t>
                      </a:r>
                      <a:r>
                        <a:rPr lang="ru-RU" sz="2400" dirty="0">
                          <a:latin typeface="Arial Nova" panose="020B0504020202020204" pitchFamily="34" charset="0"/>
                        </a:rPr>
                        <a:t>. Всего: </a:t>
                      </a: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latin typeface="Arial Nova" panose="020B0504020202020204" pitchFamily="34" charset="0"/>
                        </a:rPr>
                        <a:t>11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latin typeface="Arial Nova" panose="020B0504020202020204" pitchFamily="34" charset="0"/>
                        </a:rPr>
                        <a:t>11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8217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58775" indent="0" algn="l"/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5</a:t>
                      </a:r>
                      <a:r>
                        <a:rPr lang="en-US" sz="2400" b="1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раз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363" indent="0" algn="l"/>
                      <a:r>
                        <a:rPr lang="ru-RU" sz="2400" b="0" dirty="0">
                          <a:latin typeface="Arial Nova" panose="020B0504020202020204" pitchFamily="34" charset="0"/>
                        </a:rPr>
                        <a:t>4 раза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10</a:t>
                      </a:r>
                      <a:r>
                        <a:rPr lang="ru-RU" sz="2400" dirty="0">
                          <a:latin typeface="Arial Nova" panose="020B0504020202020204" pitchFamily="34" charset="0"/>
                        </a:rPr>
                        <a:t>. Всего: </a:t>
                      </a: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latin typeface="Arial Nova" panose="020B05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latin typeface="Arial Nova" panose="020B0504020202020204" pitchFamily="34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8738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5877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6</a:t>
                      </a:r>
                      <a:r>
                        <a:rPr lang="en-US" sz="2400" b="1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раз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363" indent="0" algn="l"/>
                      <a:r>
                        <a:rPr lang="ru-RU" sz="2400" b="0" dirty="0">
                          <a:latin typeface="Arial Nova" panose="020B0504020202020204" pitchFamily="34" charset="0"/>
                        </a:rPr>
                        <a:t>3 раза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5</a:t>
                      </a:r>
                      <a:r>
                        <a:rPr lang="ru-RU" sz="2400" dirty="0">
                          <a:latin typeface="Arial Nova" panose="020B0504020202020204" pitchFamily="34" charset="0"/>
                        </a:rPr>
                        <a:t>, </a:t>
                      </a: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6, 7, 8, 9.</a:t>
                      </a:r>
                      <a:r>
                        <a:rPr lang="ru-RU" sz="2400" dirty="0">
                          <a:latin typeface="Arial Nova" panose="020B0504020202020204" pitchFamily="34" charset="0"/>
                        </a:rPr>
                        <a:t> Всего: </a:t>
                      </a: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latin typeface="Arial Nova" panose="020B05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latin typeface="Arial Nova" panose="020B0504020202020204" pitchFamily="34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549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5877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7</a:t>
                      </a:r>
                      <a:r>
                        <a:rPr lang="en-US" sz="2400" b="1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раз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363" indent="0" algn="l"/>
                      <a:r>
                        <a:rPr lang="ru-RU" sz="2400" b="0" dirty="0">
                          <a:latin typeface="Arial Nova" panose="020B0504020202020204" pitchFamily="34" charset="0"/>
                        </a:rPr>
                        <a:t>2 раза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2</a:t>
                      </a:r>
                      <a:r>
                        <a:rPr lang="ru-RU" sz="2400" dirty="0">
                          <a:latin typeface="Arial Nova" panose="020B0504020202020204" pitchFamily="34" charset="0"/>
                        </a:rPr>
                        <a:t>, </a:t>
                      </a: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3, 4.</a:t>
                      </a:r>
                      <a:r>
                        <a:rPr lang="ru-RU" sz="2400" dirty="0">
                          <a:latin typeface="Arial Nova" panose="020B0504020202020204" pitchFamily="34" charset="0"/>
                        </a:rPr>
                        <a:t> Всего: </a:t>
                      </a: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Arial Nova" panose="020B05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Arial Nova" panose="020B050402020202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0894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5877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8</a:t>
                      </a:r>
                      <a:r>
                        <a:rPr lang="en-US" sz="2400" b="1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раз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363" indent="0" algn="l"/>
                      <a:r>
                        <a:rPr lang="en-US" sz="2400" b="0" dirty="0">
                          <a:latin typeface="Arial Nova" panose="020B0504020202020204" pitchFamily="34" charset="0"/>
                        </a:rPr>
                        <a:t>1</a:t>
                      </a:r>
                      <a:r>
                        <a:rPr lang="ru-RU" sz="2400" b="0" dirty="0">
                          <a:latin typeface="Arial Nova" panose="020B0504020202020204" pitchFamily="34" charset="0"/>
                        </a:rPr>
                        <a:t> раз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-12</a:t>
                      </a:r>
                      <a:r>
                        <a:rPr lang="ru-RU" sz="2400" dirty="0">
                          <a:latin typeface="Arial Nova" panose="020B0504020202020204" pitchFamily="34" charset="0"/>
                        </a:rPr>
                        <a:t>, </a:t>
                      </a: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-11, … </a:t>
                      </a:r>
                      <a:r>
                        <a:rPr lang="en-US" sz="2400" b="1" dirty="0">
                          <a:latin typeface="Arial Nova" panose="020B0504020202020204" pitchFamily="34" charset="0"/>
                        </a:rPr>
                        <a:t>1.</a:t>
                      </a:r>
                      <a:r>
                        <a:rPr lang="ru-RU" sz="2400" dirty="0">
                          <a:latin typeface="Arial Nova" panose="020B0504020202020204" pitchFamily="34" charset="0"/>
                        </a:rPr>
                        <a:t> Всего: </a:t>
                      </a:r>
                      <a:r>
                        <a:rPr lang="ru-RU" sz="2400" b="1" dirty="0">
                          <a:latin typeface="Arial Nova" panose="020B0504020202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 Nova" panose="020B0504020202020204" pitchFamily="34" charset="0"/>
                        </a:rPr>
                        <a:t>-</a:t>
                      </a:r>
                      <a:r>
                        <a:rPr lang="ru-RU" sz="2400" dirty="0">
                          <a:latin typeface="Arial Nova" panose="020B05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 Nova" panose="020B0504020202020204" pitchFamily="34" charset="0"/>
                        </a:rPr>
                        <a:t>1</a:t>
                      </a:r>
                      <a:endParaRPr lang="ru-RU" sz="2400" dirty="0">
                        <a:latin typeface="Arial Nova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973544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FDDD5C0-6B14-0B87-7079-623878C4A048}"/>
              </a:ext>
            </a:extLst>
          </p:cNvPr>
          <p:cNvSpPr txBox="1"/>
          <p:nvPr/>
        </p:nvSpPr>
        <p:spPr>
          <a:xfrm>
            <a:off x="4165410" y="871199"/>
            <a:ext cx="611452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Nova" panose="020B0504020202020204" pitchFamily="34" charset="0"/>
                <a:cs typeface="Courier New" panose="02070309020205020404" pitchFamily="49" charset="0"/>
              </a:rPr>
              <a:t>(s &gt; </a:t>
            </a: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ova" panose="020B0504020202020204" pitchFamily="34" charset="0"/>
                <a:cs typeface="Courier New" panose="02070309020205020404" pitchFamily="49" charset="0"/>
              </a:rPr>
              <a:t>10</a:t>
            </a: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Nova" panose="020B0504020202020204" pitchFamily="34" charset="0"/>
                <a:cs typeface="Courier New" panose="02070309020205020404" pitchFamily="49" charset="0"/>
              </a:rPr>
              <a:t>) or (t &gt; A)</a:t>
            </a:r>
          </a:p>
        </p:txBody>
      </p:sp>
    </p:spTree>
    <p:extLst>
      <p:ext uri="{BB962C8B-B14F-4D97-AF65-F5344CB8AC3E}">
        <p14:creationId xmlns:p14="http://schemas.microsoft.com/office/powerpoint/2010/main" val="25079783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C484AE-E70D-4D02-FE1B-5291E94107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807ECA-5B01-2F03-857B-1B65EE8B0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712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sz="5400" dirty="0"/>
              <a:t>КАКИЕ ЗАТРУДНЕНИЯ?</a:t>
            </a:r>
            <a:endParaRPr lang="ru-RU" dirty="0"/>
          </a:p>
        </p:txBody>
      </p:sp>
      <p:sp>
        <p:nvSpPr>
          <p:cNvPr id="3" name="Облачко с текстом: овальное 2">
            <a:extLst>
              <a:ext uri="{FF2B5EF4-FFF2-40B4-BE49-F238E27FC236}">
                <a16:creationId xmlns:a16="http://schemas.microsoft.com/office/drawing/2014/main" id="{4CAA5015-5F72-C951-C063-88B8F6B6105F}"/>
              </a:ext>
            </a:extLst>
          </p:cNvPr>
          <p:cNvSpPr/>
          <p:nvPr/>
        </p:nvSpPr>
        <p:spPr>
          <a:xfrm>
            <a:off x="6420853" y="2358190"/>
            <a:ext cx="4973053" cy="3669632"/>
          </a:xfrm>
          <a:prstGeom prst="wedgeEllipseCallout">
            <a:avLst>
              <a:gd name="adj1" fmla="val 39409"/>
              <a:gd name="adj2" fmla="val 4719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Arial Nova" panose="020B0504020202020204" pitchFamily="34" charset="0"/>
              </a:rPr>
              <a:t>Разберём примеры, </a:t>
            </a:r>
            <a:br>
              <a:rPr lang="ru-RU" sz="2800" dirty="0">
                <a:latin typeface="Arial Nova" panose="020B0504020202020204" pitchFamily="34" charset="0"/>
              </a:rPr>
            </a:br>
            <a:r>
              <a:rPr lang="ru-RU" sz="2800" dirty="0">
                <a:latin typeface="Arial Nova" panose="020B0504020202020204" pitchFamily="34" charset="0"/>
              </a:rPr>
              <a:t>в которых возникли затруднения!</a:t>
            </a:r>
          </a:p>
        </p:txBody>
      </p:sp>
      <p:pic>
        <p:nvPicPr>
          <p:cNvPr id="5" name="Рисунок 4" descr="Итак (пчела)">
            <a:extLst>
              <a:ext uri="{FF2B5EF4-FFF2-40B4-BE49-F238E27FC236}">
                <a16:creationId xmlns:a16="http://schemas.microsoft.com/office/drawing/2014/main" id="{92DA8DC0-7937-E008-17F1-5D64F7242D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857" y="5307822"/>
            <a:ext cx="1440000" cy="1440000"/>
          </a:xfrm>
          <a:prstGeom prst="rect">
            <a:avLst/>
          </a:prstGeom>
        </p:spPr>
      </p:pic>
      <p:pic>
        <p:nvPicPr>
          <p:cNvPr id="6" name="Рисунок 5" descr="Смеюсь (пчела)">
            <a:extLst>
              <a:ext uri="{FF2B5EF4-FFF2-40B4-BE49-F238E27FC236}">
                <a16:creationId xmlns:a16="http://schemas.microsoft.com/office/drawing/2014/main" id="{879F85B0-2B83-34EA-F9E0-74AB2205B9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7822"/>
            <a:ext cx="126000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1300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E0FAAD-793D-1B23-203D-6528F1B05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ECD38E-83A2-3D0D-7AB9-D613CEE94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712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sz="5400" dirty="0"/>
              <a:t>ТРЕНИРОВКА ЗАДАНИЯ 6 ОГЭ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BCABB9-8F1A-F338-EC03-72265B6565FF}"/>
              </a:ext>
            </a:extLst>
          </p:cNvPr>
          <p:cNvSpPr txBox="1"/>
          <p:nvPr/>
        </p:nvSpPr>
        <p:spPr>
          <a:xfrm>
            <a:off x="1947590" y="1161315"/>
            <a:ext cx="9447475" cy="4732321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 Nova" panose="020B0504020202020204" pitchFamily="34" charset="0"/>
                <a:hlinkClick r:id="rId2"/>
              </a:rPr>
              <a:t>https://oge.fipi.ru/bank</a:t>
            </a:r>
            <a:r>
              <a:rPr lang="ru-RU" sz="3600" dirty="0">
                <a:latin typeface="Arial Nova" panose="020B0504020202020204" pitchFamily="34" charset="0"/>
              </a:rPr>
              <a:t> </a:t>
            </a:r>
          </a:p>
          <a:p>
            <a:endParaRPr lang="ru-RU" sz="2400" dirty="0">
              <a:latin typeface="Arial Nova" panose="020B0504020202020204" pitchFamily="34" charset="0"/>
            </a:endParaRPr>
          </a:p>
          <a:p>
            <a:pPr>
              <a:lnSpc>
                <a:spcPct val="125000"/>
              </a:lnSpc>
            </a:pPr>
            <a:r>
              <a:rPr lang="ru-RU" sz="2800" dirty="0" err="1">
                <a:latin typeface="Arial Nova" panose="020B0504020202020204" pitchFamily="34" charset="0"/>
              </a:rPr>
              <a:t>ФИПИ</a:t>
            </a:r>
            <a:r>
              <a:rPr lang="ru-RU" sz="2800" dirty="0">
                <a:latin typeface="Arial Nova" panose="020B0504020202020204" pitchFamily="34" charset="0"/>
              </a:rPr>
              <a:t> </a:t>
            </a:r>
            <a:r>
              <a:rPr lang="ru-RU" sz="2800" dirty="0">
                <a:latin typeface="Arial Nova" panose="020B0504020202020204" pitchFamily="34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latin typeface="Arial Nova" panose="020B0504020202020204" pitchFamily="34" charset="0"/>
                <a:sym typeface="Wingdings" panose="05000000000000000000" pitchFamily="2" charset="2"/>
              </a:rPr>
              <a:t> </a:t>
            </a:r>
            <a:r>
              <a:rPr lang="ru-RU" sz="2800" dirty="0">
                <a:latin typeface="Arial Nova" panose="020B0504020202020204" pitchFamily="34" charset="0"/>
                <a:sym typeface="Wingdings" panose="05000000000000000000" pitchFamily="2" charset="2"/>
              </a:rPr>
              <a:t>Открытый банк заданий ОГЭ </a:t>
            </a:r>
            <a:r>
              <a:rPr lang="en-US" sz="2800" dirty="0">
                <a:latin typeface="Arial Nova" panose="020B0504020202020204" pitchFamily="34" charset="0"/>
                <a:sym typeface="Wingdings" panose="05000000000000000000" pitchFamily="2" charset="2"/>
              </a:rPr>
              <a:t> </a:t>
            </a:r>
            <a:r>
              <a:rPr lang="ru-RU" sz="2800" dirty="0">
                <a:latin typeface="Arial Nova" panose="020B0504020202020204" pitchFamily="34" charset="0"/>
                <a:sym typeface="Wingdings" panose="05000000000000000000" pitchFamily="2" charset="2"/>
              </a:rPr>
              <a:t>Информатика:</a:t>
            </a:r>
          </a:p>
          <a:p>
            <a:pPr>
              <a:lnSpc>
                <a:spcPct val="125000"/>
              </a:lnSpc>
            </a:pPr>
            <a:r>
              <a:rPr lang="ru-RU" sz="2800" b="1" dirty="0">
                <a:latin typeface="Arial Nova" panose="020B0504020202020204" pitchFamily="34" charset="0"/>
              </a:rPr>
              <a:t>Открытый банк заданий ОГЭ | Информатика</a:t>
            </a:r>
            <a:br>
              <a:rPr lang="ru-RU" sz="2800" dirty="0">
                <a:latin typeface="Arial Nova" panose="020B0504020202020204" pitchFamily="34" charset="0"/>
                <a:sym typeface="Wingdings" panose="05000000000000000000" pitchFamily="2" charset="2"/>
              </a:rPr>
            </a:br>
            <a:r>
              <a:rPr lang="ru-RU" sz="2800" dirty="0">
                <a:latin typeface="Arial Nova" panose="020B0504020202020204" pitchFamily="34" charset="0"/>
                <a:sym typeface="Wingdings" panose="05000000000000000000" pitchFamily="2" charset="2"/>
              </a:rPr>
              <a:t>	ПОДБОР ЗАДАНИЙ</a:t>
            </a:r>
            <a:endParaRPr lang="en-US" sz="2800" dirty="0">
              <a:latin typeface="Arial Nova" panose="020B05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25000"/>
              </a:lnSpc>
            </a:pPr>
            <a:r>
              <a:rPr lang="ru-RU" sz="2800" b="1" dirty="0">
                <a:latin typeface="Arial Nova" panose="020B0504020202020204" pitchFamily="34" charset="0"/>
                <a:sym typeface="Wingdings" panose="05000000000000000000" pitchFamily="2" charset="2"/>
              </a:rPr>
              <a:t>Темы КЭС</a:t>
            </a:r>
            <a:endParaRPr lang="en-US" sz="2800" b="1" dirty="0">
              <a:latin typeface="Arial Nova" panose="020B05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25000"/>
              </a:lnSpc>
            </a:pPr>
            <a:r>
              <a:rPr lang="ru-RU" sz="2800" dirty="0">
                <a:latin typeface="Arial Nova" panose="020B0504020202020204" pitchFamily="34" charset="0"/>
                <a:sym typeface="Wingdings" panose="05000000000000000000" pitchFamily="2" charset="2"/>
              </a:rPr>
              <a:t>	Выбор  </a:t>
            </a:r>
            <a:r>
              <a:rPr lang="en-US" sz="2800" dirty="0">
                <a:latin typeface="Arial Nova" panose="020B0504020202020204" pitchFamily="34" charset="0"/>
                <a:sym typeface="Wingdings" panose="05000000000000000000" pitchFamily="2" charset="2"/>
              </a:rPr>
              <a:t> 3.2</a:t>
            </a:r>
            <a:r>
              <a:rPr lang="ru-RU" sz="2800" dirty="0">
                <a:latin typeface="Arial Nova" panose="020B0504020202020204" pitchFamily="34" charset="0"/>
                <a:sym typeface="Wingdings" panose="05000000000000000000" pitchFamily="2" charset="2"/>
              </a:rPr>
              <a:t> Язык программирования...</a:t>
            </a:r>
            <a:endParaRPr lang="en-US" sz="2800" dirty="0">
              <a:latin typeface="Arial Nova" panose="020B05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25000"/>
              </a:lnSpc>
            </a:pPr>
            <a:r>
              <a:rPr lang="ru-RU" sz="2800" b="1" dirty="0">
                <a:latin typeface="Arial Nova" panose="020B0504020202020204" pitchFamily="34" charset="0"/>
                <a:sym typeface="Wingdings" panose="05000000000000000000" pitchFamily="2" charset="2"/>
              </a:rPr>
              <a:t>Тип ответа</a:t>
            </a:r>
            <a:r>
              <a:rPr lang="ru-RU" sz="2800" dirty="0">
                <a:latin typeface="Arial Nova" panose="020B0504020202020204" pitchFamily="34" charset="0"/>
                <a:sym typeface="Wingdings" panose="05000000000000000000" pitchFamily="2" charset="2"/>
              </a:rPr>
              <a:t>	</a:t>
            </a:r>
          </a:p>
          <a:p>
            <a:pPr>
              <a:lnSpc>
                <a:spcPct val="125000"/>
              </a:lnSpc>
            </a:pPr>
            <a:r>
              <a:rPr lang="ru-RU" sz="2800" dirty="0">
                <a:latin typeface="Arial Nova" panose="020B0504020202020204" pitchFamily="34" charset="0"/>
                <a:sym typeface="Wingdings" panose="05000000000000000000" pitchFamily="2" charset="2"/>
              </a:rPr>
              <a:t>	Краткий ответ </a:t>
            </a:r>
            <a:endParaRPr lang="ru-RU" sz="2800" dirty="0">
              <a:latin typeface="Arial Nova" panose="020B0504020202020204" pitchFamily="34" charset="0"/>
            </a:endParaRPr>
          </a:p>
        </p:txBody>
      </p:sp>
      <p:pic>
        <p:nvPicPr>
          <p:cNvPr id="7" name="Рисунок 6" descr="Изображение выглядит как Шрифт, Графика, снимок экрана, текс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0428977-4140-3C34-9C56-A173039BFD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954" y="1161315"/>
            <a:ext cx="617273" cy="906859"/>
          </a:xfrm>
          <a:prstGeom prst="rect">
            <a:avLst/>
          </a:prstGeom>
        </p:spPr>
      </p:pic>
      <p:pic>
        <p:nvPicPr>
          <p:cNvPr id="8" name="Рисунок 7" descr="флажок установлен со сплошной заливкой">
            <a:extLst>
              <a:ext uri="{FF2B5EF4-FFF2-40B4-BE49-F238E27FC236}">
                <a16:creationId xmlns:a16="http://schemas.microsoft.com/office/drawing/2014/main" id="{2E3585EC-95D1-E2F0-E462-550433906B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25818" y="5101573"/>
            <a:ext cx="900000" cy="900000"/>
          </a:xfrm>
          <a:prstGeom prst="rect">
            <a:avLst/>
          </a:prstGeom>
        </p:spPr>
      </p:pic>
      <p:pic>
        <p:nvPicPr>
          <p:cNvPr id="10" name="Рисунок 9" descr="Круг со стрелкой влево со сплошной заливкой">
            <a:extLst>
              <a:ext uri="{FF2B5EF4-FFF2-40B4-BE49-F238E27FC236}">
                <a16:creationId xmlns:a16="http://schemas.microsoft.com/office/drawing/2014/main" id="{A4979603-EF48-83F7-EF68-CE4C1266C4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1925818" y="3015000"/>
            <a:ext cx="828000" cy="828000"/>
          </a:xfrm>
          <a:prstGeom prst="rect">
            <a:avLst/>
          </a:prstGeom>
        </p:spPr>
      </p:pic>
      <p:pic>
        <p:nvPicPr>
          <p:cNvPr id="12" name="Рисунок 11" descr="Скучаю (пчела)">
            <a:extLst>
              <a:ext uri="{FF2B5EF4-FFF2-40B4-BE49-F238E27FC236}">
                <a16:creationId xmlns:a16="http://schemas.microsoft.com/office/drawing/2014/main" id="{0E3C8DA8-FA57-5053-4D23-713847403C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90" y="2214345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7714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D4D509-C693-C6D0-79B1-189FC533DE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Падающая звезда со сплошной заливкой">
            <a:extLst>
              <a:ext uri="{FF2B5EF4-FFF2-40B4-BE49-F238E27FC236}">
                <a16:creationId xmlns:a16="http://schemas.microsoft.com/office/drawing/2014/main" id="{0C162DF1-BCA2-3ABB-A0E6-A2A652BCF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91188" y="1916962"/>
            <a:ext cx="4352942" cy="4352942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0E01BFD-31C7-3123-0518-49689C9314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8327" y="2198245"/>
            <a:ext cx="9757610" cy="3863828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4800" dirty="0"/>
              <a:t>Мы разобрали </a:t>
            </a:r>
            <a:br>
              <a:rPr lang="ru-RU" sz="4800" dirty="0"/>
            </a:br>
            <a:r>
              <a:rPr lang="ru-RU" sz="4800" dirty="0"/>
              <a:t>задание 6 с параметром А </a:t>
            </a:r>
            <a:br>
              <a:rPr lang="ru-RU" sz="4800" dirty="0"/>
            </a:br>
            <a:r>
              <a:rPr lang="ru-RU" sz="4800" dirty="0"/>
              <a:t>ОГЭ </a:t>
            </a:r>
            <a:br>
              <a:rPr lang="ru-RU" sz="4800" dirty="0"/>
            </a:br>
            <a:r>
              <a:rPr lang="ru-RU" sz="4800" dirty="0"/>
              <a:t>по информатике!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462E4E-1DD4-7798-259B-C2901D446FB8}"/>
              </a:ext>
            </a:extLst>
          </p:cNvPr>
          <p:cNvSpPr txBox="1"/>
          <p:nvPr/>
        </p:nvSpPr>
        <p:spPr>
          <a:xfrm>
            <a:off x="4068393" y="232005"/>
            <a:ext cx="70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Укажите наибольшее целое значение параметра А</a:t>
            </a:r>
            <a:endParaRPr kumimoji="0" lang="ru-RU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3E85ED-1C58-53C6-1958-4FD731A2EFF9}"/>
              </a:ext>
            </a:extLst>
          </p:cNvPr>
          <p:cNvSpPr txBox="1"/>
          <p:nvPr/>
        </p:nvSpPr>
        <p:spPr>
          <a:xfrm>
            <a:off x="2791188" y="1305199"/>
            <a:ext cx="7054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Укажите количество целых значений параметра А</a:t>
            </a:r>
            <a:endParaRPr kumimoji="0" lang="ru-RU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3EFCCC-401D-4472-F340-45647B14987B}"/>
              </a:ext>
            </a:extLst>
          </p:cNvPr>
          <p:cNvSpPr txBox="1"/>
          <p:nvPr/>
        </p:nvSpPr>
        <p:spPr>
          <a:xfrm>
            <a:off x="4068393" y="944187"/>
            <a:ext cx="69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Укажите наименьшее целое значение параметра А</a:t>
            </a:r>
            <a:endParaRPr kumimoji="0" lang="ru-RU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01E1E5-7E62-EC4E-E6DE-2C733A0B88B9}"/>
              </a:ext>
            </a:extLst>
          </p:cNvPr>
          <p:cNvSpPr txBox="1"/>
          <p:nvPr/>
        </p:nvSpPr>
        <p:spPr>
          <a:xfrm>
            <a:off x="2791188" y="588096"/>
            <a:ext cx="54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Укажите целое значение параметра А</a:t>
            </a:r>
            <a:endParaRPr kumimoji="0" lang="ru-RU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  <p:pic>
        <p:nvPicPr>
          <p:cNvPr id="10" name="Рисунок 9" descr="Дай пять (пчела)">
            <a:extLst>
              <a:ext uri="{FF2B5EF4-FFF2-40B4-BE49-F238E27FC236}">
                <a16:creationId xmlns:a16="http://schemas.microsoft.com/office/drawing/2014/main" id="{01BCADD0-909E-9645-714E-63AD12CE5D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02" y="325058"/>
            <a:ext cx="1440000" cy="1440000"/>
          </a:xfrm>
          <a:prstGeom prst="rect">
            <a:avLst/>
          </a:prstGeom>
        </p:spPr>
      </p:pic>
      <p:pic>
        <p:nvPicPr>
          <p:cNvPr id="18" name="Рисунок 17" descr="Праздник (пчела)">
            <a:extLst>
              <a:ext uri="{FF2B5EF4-FFF2-40B4-BE49-F238E27FC236}">
                <a16:creationId xmlns:a16="http://schemas.microsoft.com/office/drawing/2014/main" id="{8FE4888C-B346-E5FF-20E6-923AE971C9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188" y="4473813"/>
            <a:ext cx="1440000" cy="1440000"/>
          </a:xfrm>
          <a:prstGeom prst="rect">
            <a:avLst/>
          </a:prstGeom>
        </p:spPr>
      </p:pic>
      <p:pic>
        <p:nvPicPr>
          <p:cNvPr id="28" name="Рисунок 27" descr="флажок установлен со сплошной заливкой">
            <a:extLst>
              <a:ext uri="{FF2B5EF4-FFF2-40B4-BE49-F238E27FC236}">
                <a16:creationId xmlns:a16="http://schemas.microsoft.com/office/drawing/2014/main" id="{68A865B5-AD14-C825-AD96-18F7FC0AE5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50870" y="562401"/>
            <a:ext cx="540000" cy="540000"/>
          </a:xfrm>
          <a:prstGeom prst="rect">
            <a:avLst/>
          </a:prstGeom>
        </p:spPr>
      </p:pic>
      <p:pic>
        <p:nvPicPr>
          <p:cNvPr id="30" name="Рисунок 29" descr="флажок установлен со сплошной заливкой">
            <a:extLst>
              <a:ext uri="{FF2B5EF4-FFF2-40B4-BE49-F238E27FC236}">
                <a16:creationId xmlns:a16="http://schemas.microsoft.com/office/drawing/2014/main" id="{08308E58-8149-C0C6-D0B9-047C2E2436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86006" y="901603"/>
            <a:ext cx="540000" cy="540000"/>
          </a:xfrm>
          <a:prstGeom prst="rect">
            <a:avLst/>
          </a:prstGeom>
        </p:spPr>
      </p:pic>
      <p:pic>
        <p:nvPicPr>
          <p:cNvPr id="31" name="Рисунок 30" descr="флажок установлен со сплошной заливкой">
            <a:extLst>
              <a:ext uri="{FF2B5EF4-FFF2-40B4-BE49-F238E27FC236}">
                <a16:creationId xmlns:a16="http://schemas.microsoft.com/office/drawing/2014/main" id="{D10C5402-C1EF-E04A-C005-AA7C00CBC7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50870" y="1264544"/>
            <a:ext cx="540000" cy="540000"/>
          </a:xfrm>
          <a:prstGeom prst="rect">
            <a:avLst/>
          </a:prstGeom>
        </p:spPr>
      </p:pic>
      <p:pic>
        <p:nvPicPr>
          <p:cNvPr id="32" name="Рисунок 31" descr="флажок установлен со сплошной заливкой">
            <a:extLst>
              <a:ext uri="{FF2B5EF4-FFF2-40B4-BE49-F238E27FC236}">
                <a16:creationId xmlns:a16="http://schemas.microsoft.com/office/drawing/2014/main" id="{698A7F37-A2A2-EDE1-C27F-D2D73FEF70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86006" y="175239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722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AF688A-2794-EB54-D785-EADD2B217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0181EF-FB58-6E37-9EF0-AC96CCB50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2" y="0"/>
            <a:ext cx="12186558" cy="87085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5400" dirty="0">
                <a:latin typeface="Arial" panose="020B0604020202020204" pitchFamily="34" charset="0"/>
                <a:cs typeface="Arial" panose="020B0604020202020204" pitchFamily="34" charset="0"/>
              </a:rPr>
              <a:t>ВСПОМНИМ ВСЁ!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A101F6F-9854-1F83-A692-A1144A6F346C}"/>
              </a:ext>
            </a:extLst>
          </p:cNvPr>
          <p:cNvSpPr/>
          <p:nvPr/>
        </p:nvSpPr>
        <p:spPr>
          <a:xfrm>
            <a:off x="3081006" y="1235934"/>
            <a:ext cx="664029" cy="197648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ova" panose="020B05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6D1272-3F3C-F68B-92BC-814EDD045D6D}"/>
              </a:ext>
            </a:extLst>
          </p:cNvPr>
          <p:cNvSpPr txBox="1"/>
          <p:nvPr/>
        </p:nvSpPr>
        <p:spPr>
          <a:xfrm>
            <a:off x="3184781" y="1139262"/>
            <a:ext cx="703217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  <a:buNone/>
            </a:pPr>
            <a:r>
              <a:rPr lang="en-US" sz="3600" b="1" i="0" dirty="0"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3600" i="0" dirty="0"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int(input())</a:t>
            </a:r>
          </a:p>
          <a:p>
            <a:pPr algn="just">
              <a:spcAft>
                <a:spcPts val="1200"/>
              </a:spcAft>
              <a:buNone/>
            </a:pPr>
            <a:r>
              <a:rPr lang="en-US" sz="3600" b="1" i="0" dirty="0"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3600" i="0" dirty="0"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int(input())</a:t>
            </a:r>
          </a:p>
          <a:p>
            <a:pPr algn="just">
              <a:spcAft>
                <a:spcPts val="1200"/>
              </a:spcAft>
              <a:buNone/>
            </a:pPr>
            <a:r>
              <a:rPr lang="en-US" sz="3600" b="1" i="0" dirty="0"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3600" i="0" dirty="0"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int(input())</a:t>
            </a:r>
          </a:p>
          <a:p>
            <a:pPr algn="just">
              <a:spcAft>
                <a:spcPts val="1200"/>
              </a:spcAft>
              <a:buNone/>
            </a:pPr>
            <a:r>
              <a:rPr lang="en-US" sz="3600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if (s &gt; A) or (t &gt; </a:t>
            </a:r>
            <a:r>
              <a:rPr lang="en-US" sz="36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</a:t>
            </a:r>
            <a:r>
              <a:rPr lang="en-US" sz="3600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pPr algn="just">
              <a:spcAft>
                <a:spcPts val="1200"/>
              </a:spcAft>
              <a:buNone/>
            </a:pPr>
            <a:r>
              <a:rPr lang="en-US" sz="3600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 print("YES")</a:t>
            </a:r>
          </a:p>
          <a:p>
            <a:pPr algn="just">
              <a:spcAft>
                <a:spcPts val="1200"/>
              </a:spcAft>
              <a:buNone/>
            </a:pPr>
            <a:r>
              <a:rPr lang="en-US" sz="3600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else:</a:t>
            </a:r>
          </a:p>
          <a:p>
            <a:pPr algn="just">
              <a:spcAft>
                <a:spcPts val="1200"/>
              </a:spcAft>
            </a:pPr>
            <a:r>
              <a:rPr lang="en-US" sz="3600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 print("NO")</a:t>
            </a:r>
          </a:p>
          <a:p>
            <a:endParaRPr lang="ru-RU" dirty="0">
              <a:latin typeface="Arial Nova" panose="020B0504020202020204" pitchFamily="34" charset="0"/>
            </a:endParaRPr>
          </a:p>
        </p:txBody>
      </p:sp>
      <p:sp>
        <p:nvSpPr>
          <p:cNvPr id="7" name="Облачко с текстом: прямоугольное со скругленными углами 6">
            <a:extLst>
              <a:ext uri="{FF2B5EF4-FFF2-40B4-BE49-F238E27FC236}">
                <a16:creationId xmlns:a16="http://schemas.microsoft.com/office/drawing/2014/main" id="{EB177F09-63F0-C44C-7BAA-97220D9685A3}"/>
              </a:ext>
            </a:extLst>
          </p:cNvPr>
          <p:cNvSpPr/>
          <p:nvPr/>
        </p:nvSpPr>
        <p:spPr>
          <a:xfrm>
            <a:off x="384313" y="1748861"/>
            <a:ext cx="2644806" cy="901573"/>
          </a:xfrm>
          <a:prstGeom prst="wedgeRoundRectCallout">
            <a:avLst>
              <a:gd name="adj1" fmla="val 54733"/>
              <a:gd name="adj2" fmla="val -20989"/>
              <a:gd name="adj3" fmla="val 16667"/>
            </a:avLst>
          </a:prstGeom>
          <a:ln w="57150"/>
          <a:effectLst/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переменные</a:t>
            </a:r>
          </a:p>
        </p:txBody>
      </p:sp>
      <p:pic>
        <p:nvPicPr>
          <p:cNvPr id="11" name="Рисунок 10" descr="Привет (пчела)">
            <a:extLst>
              <a:ext uri="{FF2B5EF4-FFF2-40B4-BE49-F238E27FC236}">
                <a16:creationId xmlns:a16="http://schemas.microsoft.com/office/drawing/2014/main" id="{88C19774-791D-CE70-1F35-D754A37D2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27838" y="496608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039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5DBAA6-69CB-1131-81A7-4E787DB3DB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0DE4D2-2A65-7DC3-C78A-6F22C8E72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2" y="0"/>
            <a:ext cx="12186558" cy="87085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5400" dirty="0">
                <a:latin typeface="Arial" panose="020B0604020202020204" pitchFamily="34" charset="0"/>
                <a:cs typeface="Arial" panose="020B0604020202020204" pitchFamily="34" charset="0"/>
              </a:rPr>
              <a:t>ВСПОМНИМ ВСЁ!</a:t>
            </a:r>
          </a:p>
        </p:txBody>
      </p:sp>
      <p:pic>
        <p:nvPicPr>
          <p:cNvPr id="4" name="Рисунок 3" descr="Пристыженная пчела">
            <a:extLst>
              <a:ext uri="{FF2B5EF4-FFF2-40B4-BE49-F238E27FC236}">
                <a16:creationId xmlns:a16="http://schemas.microsoft.com/office/drawing/2014/main" id="{EF535148-6C63-F3D5-F3D4-3C7DEBB05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47"/>
          <a:stretch>
            <a:fillRect/>
          </a:stretch>
        </p:blipFill>
        <p:spPr>
          <a:xfrm>
            <a:off x="10670850" y="5023797"/>
            <a:ext cx="703879" cy="1512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20D7804-677A-400F-E40D-B5457A25D76F}"/>
              </a:ext>
            </a:extLst>
          </p:cNvPr>
          <p:cNvSpPr/>
          <p:nvPr/>
        </p:nvSpPr>
        <p:spPr>
          <a:xfrm>
            <a:off x="5464629" y="1235934"/>
            <a:ext cx="1872342" cy="197648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77731B-9E87-FCA7-947C-9007DCD5ECC0}"/>
              </a:ext>
            </a:extLst>
          </p:cNvPr>
          <p:cNvSpPr txBox="1"/>
          <p:nvPr/>
        </p:nvSpPr>
        <p:spPr>
          <a:xfrm>
            <a:off x="3184781" y="1139262"/>
            <a:ext cx="703217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 = int(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input()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 = int(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input()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int(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input()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if (s &gt; A) or (t &gt; 12):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    print("YES")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else: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    print("NO")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D716360-DF41-4832-D131-F99F44ECC944}"/>
              </a:ext>
            </a:extLst>
          </p:cNvPr>
          <p:cNvSpPr/>
          <p:nvPr/>
        </p:nvSpPr>
        <p:spPr>
          <a:xfrm>
            <a:off x="7423334" y="476252"/>
            <a:ext cx="1742786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900" b="1" i="0" u="none" strike="noStrike" kern="1200" cap="none" spc="0" normalizeH="0" baseline="0" noProof="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4EA72E"/>
                </a:solidFill>
                <a:effectLst>
                  <a:outerShdw dist="38100" dir="2640000" algn="bl" rotWithShape="0">
                    <a:srgbClr val="0E2841">
                      <a:lumMod val="7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48248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12BB5F-EBA0-8585-4BD7-D9038CA8D9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BF525C-A4F2-49B6-B488-AB3349C57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2" y="0"/>
            <a:ext cx="12186558" cy="87085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5400" dirty="0">
                <a:latin typeface="Arial" panose="020B0604020202020204" pitchFamily="34" charset="0"/>
                <a:cs typeface="Arial" panose="020B0604020202020204" pitchFamily="34" charset="0"/>
              </a:rPr>
              <a:t>ВСПОМНИМ ВСЁ!</a:t>
            </a:r>
          </a:p>
        </p:txBody>
      </p:sp>
      <p:pic>
        <p:nvPicPr>
          <p:cNvPr id="11" name="Рисунок 10" descr="Привет (пчела)">
            <a:extLst>
              <a:ext uri="{FF2B5EF4-FFF2-40B4-BE49-F238E27FC236}">
                <a16:creationId xmlns:a16="http://schemas.microsoft.com/office/drawing/2014/main" id="{245777B6-B47D-1EBE-D766-91CD4F052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27838" y="4966080"/>
            <a:ext cx="1440000" cy="1440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FDC974B-ABE9-A73C-3E42-D22587395FB9}"/>
              </a:ext>
            </a:extLst>
          </p:cNvPr>
          <p:cNvSpPr/>
          <p:nvPr/>
        </p:nvSpPr>
        <p:spPr>
          <a:xfrm>
            <a:off x="5464629" y="1235934"/>
            <a:ext cx="1872342" cy="197648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15ED1F-4CFC-8D21-3E8A-7BCD7D284210}"/>
              </a:ext>
            </a:extLst>
          </p:cNvPr>
          <p:cNvSpPr txBox="1"/>
          <p:nvPr/>
        </p:nvSpPr>
        <p:spPr>
          <a:xfrm>
            <a:off x="3184781" y="1139262"/>
            <a:ext cx="703217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int(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input()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int(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input()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int(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input()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if (s &gt; A) or (t &gt; 12):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    print("YES")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else: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    print("NO")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  <p:sp>
        <p:nvSpPr>
          <p:cNvPr id="8" name="Облачко с текстом: прямоугольное со скругленными углами 7">
            <a:extLst>
              <a:ext uri="{FF2B5EF4-FFF2-40B4-BE49-F238E27FC236}">
                <a16:creationId xmlns:a16="http://schemas.microsoft.com/office/drawing/2014/main" id="{56B7468D-63C2-16B5-2157-2BD09D79692B}"/>
              </a:ext>
            </a:extLst>
          </p:cNvPr>
          <p:cNvSpPr/>
          <p:nvPr/>
        </p:nvSpPr>
        <p:spPr>
          <a:xfrm>
            <a:off x="7652658" y="1585575"/>
            <a:ext cx="2982686" cy="901573"/>
          </a:xfrm>
          <a:prstGeom prst="wedgeRoundRectCallout">
            <a:avLst>
              <a:gd name="adj1" fmla="val -54659"/>
              <a:gd name="adj2" fmla="val -22196"/>
              <a:gd name="adj3" fmla="val 16667"/>
            </a:avLst>
          </a:prstGeom>
          <a:ln w="57150"/>
          <a:effectLst/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вод данных </a:t>
            </a:r>
          </a:p>
        </p:txBody>
      </p:sp>
    </p:spTree>
    <p:extLst>
      <p:ext uri="{BB962C8B-B14F-4D97-AF65-F5344CB8AC3E}">
        <p14:creationId xmlns:p14="http://schemas.microsoft.com/office/powerpoint/2010/main" val="4226503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B17D02-72A6-9CBF-E030-E6B5519D01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FAEC8E-5D36-99A1-58CC-2FEA00104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2" y="0"/>
            <a:ext cx="12186558" cy="87085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5400" dirty="0">
                <a:latin typeface="Arial" panose="020B0604020202020204" pitchFamily="34" charset="0"/>
                <a:cs typeface="Arial" panose="020B0604020202020204" pitchFamily="34" charset="0"/>
              </a:rPr>
              <a:t>ВСПОМНИМ ВСЁ!</a:t>
            </a:r>
          </a:p>
        </p:txBody>
      </p:sp>
      <p:pic>
        <p:nvPicPr>
          <p:cNvPr id="4" name="Рисунок 3" descr="Пристыженная пчела">
            <a:extLst>
              <a:ext uri="{FF2B5EF4-FFF2-40B4-BE49-F238E27FC236}">
                <a16:creationId xmlns:a16="http://schemas.microsoft.com/office/drawing/2014/main" id="{77407044-548D-8B1F-E147-04CE030CBD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47"/>
          <a:stretch>
            <a:fillRect/>
          </a:stretch>
        </p:blipFill>
        <p:spPr>
          <a:xfrm>
            <a:off x="10670850" y="5023797"/>
            <a:ext cx="703879" cy="15120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ED31FA9-E900-7184-5D76-1F41F663E7EC}"/>
              </a:ext>
            </a:extLst>
          </p:cNvPr>
          <p:cNvSpPr/>
          <p:nvPr/>
        </p:nvSpPr>
        <p:spPr>
          <a:xfrm>
            <a:off x="4288971" y="1235934"/>
            <a:ext cx="990600" cy="197648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347F7F-1627-DB81-484B-9B8BBF024627}"/>
              </a:ext>
            </a:extLst>
          </p:cNvPr>
          <p:cNvSpPr txBox="1"/>
          <p:nvPr/>
        </p:nvSpPr>
        <p:spPr>
          <a:xfrm>
            <a:off x="3184781" y="1139262"/>
            <a:ext cx="703217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 =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int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(input())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 =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int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(input())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int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input())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if (s &gt; </a:t>
            </a:r>
            <a:r>
              <a:rPr lang="en-US" sz="36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 or (t &gt; 12):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    print("YES")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else: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    print("NO")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E9C5A4B-0881-4F00-7AE0-B366CBD73C90}"/>
              </a:ext>
            </a:extLst>
          </p:cNvPr>
          <p:cNvSpPr/>
          <p:nvPr/>
        </p:nvSpPr>
        <p:spPr>
          <a:xfrm>
            <a:off x="7423334" y="476252"/>
            <a:ext cx="1742786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900" b="1" i="0" u="none" strike="noStrike" kern="1200" cap="none" spc="0" normalizeH="0" baseline="0" noProof="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4EA72E"/>
                </a:solidFill>
                <a:effectLst>
                  <a:outerShdw dist="38100" dir="2640000" algn="bl" rotWithShape="0">
                    <a:srgbClr val="0E2841">
                      <a:lumMod val="7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19820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4D90E1-FC86-C6B0-1B1F-6FF4DC71D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6EBA99-D2CF-D56E-AEFC-D12442A3C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2" y="0"/>
            <a:ext cx="12186558" cy="87085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5400" dirty="0">
                <a:latin typeface="Arial" panose="020B0604020202020204" pitchFamily="34" charset="0"/>
                <a:cs typeface="Arial" panose="020B0604020202020204" pitchFamily="34" charset="0"/>
              </a:rPr>
              <a:t>ВСПОМНИМ ВСЁ!</a:t>
            </a:r>
          </a:p>
        </p:txBody>
      </p:sp>
      <p:pic>
        <p:nvPicPr>
          <p:cNvPr id="11" name="Рисунок 10" descr="Привет (пчела)">
            <a:extLst>
              <a:ext uri="{FF2B5EF4-FFF2-40B4-BE49-F238E27FC236}">
                <a16:creationId xmlns:a16="http://schemas.microsoft.com/office/drawing/2014/main" id="{8A7EF9C4-6DF8-89F7-DC95-D525518954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27838" y="4966080"/>
            <a:ext cx="1440000" cy="1440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01F0EA7-5B34-FDD4-DEFE-1D73BA6ABAC0}"/>
              </a:ext>
            </a:extLst>
          </p:cNvPr>
          <p:cNvSpPr/>
          <p:nvPr/>
        </p:nvSpPr>
        <p:spPr>
          <a:xfrm>
            <a:off x="4288971" y="1235934"/>
            <a:ext cx="990600" cy="197648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3767D8-A0B8-82B6-D0C0-664EE590B5F3}"/>
              </a:ext>
            </a:extLst>
          </p:cNvPr>
          <p:cNvSpPr txBox="1"/>
          <p:nvPr/>
        </p:nvSpPr>
        <p:spPr>
          <a:xfrm>
            <a:off x="3184781" y="1139262"/>
            <a:ext cx="703217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int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input())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int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input())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int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input())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if (s &gt; </a:t>
            </a:r>
            <a:r>
              <a:rPr lang="en-US" sz="36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 or (t &gt; </a:t>
            </a:r>
            <a:r>
              <a:rPr lang="en-US" sz="36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    print("YES")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else: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    print("NO")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  <p:sp>
        <p:nvSpPr>
          <p:cNvPr id="7" name="Облачко с текстом: прямоугольное со скругленными углами 6">
            <a:extLst>
              <a:ext uri="{FF2B5EF4-FFF2-40B4-BE49-F238E27FC236}">
                <a16:creationId xmlns:a16="http://schemas.microsoft.com/office/drawing/2014/main" id="{0A52234D-1B8A-DE21-04FD-FAF9D76BD8C6}"/>
              </a:ext>
            </a:extLst>
          </p:cNvPr>
          <p:cNvSpPr/>
          <p:nvPr/>
        </p:nvSpPr>
        <p:spPr>
          <a:xfrm>
            <a:off x="7652658" y="1585575"/>
            <a:ext cx="3418114" cy="1005225"/>
          </a:xfrm>
          <a:prstGeom prst="wedgeRoundRectCallout">
            <a:avLst>
              <a:gd name="adj1" fmla="val -54659"/>
              <a:gd name="adj2" fmla="val -22196"/>
              <a:gd name="adj3" fmla="val 16667"/>
            </a:avLst>
          </a:prstGeom>
          <a:ln w="57150"/>
          <a:effectLst/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преобразование </a:t>
            </a:r>
            <a:b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целые числа</a:t>
            </a:r>
          </a:p>
        </p:txBody>
      </p:sp>
    </p:spTree>
    <p:extLst>
      <p:ext uri="{BB962C8B-B14F-4D97-AF65-F5344CB8AC3E}">
        <p14:creationId xmlns:p14="http://schemas.microsoft.com/office/powerpoint/2010/main" val="28881859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1150</TotalTime>
  <Words>3308</Words>
  <Application>Microsoft Office PowerPoint</Application>
  <PresentationFormat>Широкоэкранный</PresentationFormat>
  <Paragraphs>813</Paragraphs>
  <Slides>43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9" baseType="lpstr">
      <vt:lpstr>Courier New</vt:lpstr>
      <vt:lpstr>Arial Nova</vt:lpstr>
      <vt:lpstr>Times New Roman</vt:lpstr>
      <vt:lpstr>Arial</vt:lpstr>
      <vt:lpstr>Calibri</vt:lpstr>
      <vt:lpstr>Тема Office</vt:lpstr>
      <vt:lpstr>задание 6 с параметром А</vt:lpstr>
      <vt:lpstr>Презентация PowerPoint</vt:lpstr>
      <vt:lpstr>ПРИМЕР ЗАДАНИЯ – 1 </vt:lpstr>
      <vt:lpstr>ВСПОМНИМ ВСЁ!</vt:lpstr>
      <vt:lpstr>ВСПОМНИМ ВСЁ!</vt:lpstr>
      <vt:lpstr>ВСПОМНИМ ВСЁ!</vt:lpstr>
      <vt:lpstr>ВСПОМНИМ ВСЁ!</vt:lpstr>
      <vt:lpstr>ВСПОМНИМ ВСЁ!</vt:lpstr>
      <vt:lpstr>ВСПОМНИМ ВСЁ!</vt:lpstr>
      <vt:lpstr>ВСПОМНИМ ВСЁ!</vt:lpstr>
      <vt:lpstr>ВСПОМНИМ ВСЁ!</vt:lpstr>
      <vt:lpstr>ПРИМЕР ЗАДАНИЯ – 1 </vt:lpstr>
      <vt:lpstr>ПРИМЕР ЗАДАНИЯ – 1 </vt:lpstr>
      <vt:lpstr>ПОЙМЁМ УСЛОВИЕ!</vt:lpstr>
      <vt:lpstr>ПОЙМЁМ УСЛОВИЕ!</vt:lpstr>
      <vt:lpstr>ПОЙМЁМ УСЛОВИЕ!</vt:lpstr>
      <vt:lpstr>ПОЙМЁМ УСЛОВИЕ!</vt:lpstr>
      <vt:lpstr>ПОЙМЁМ УСЛОВИЕ!</vt:lpstr>
      <vt:lpstr>ПОЙМЁМ УСЛОВИЕ!</vt:lpstr>
      <vt:lpstr>ПОЙМЁМ УСЛОВИЕ!</vt:lpstr>
      <vt:lpstr>РЕШИМ!</vt:lpstr>
      <vt:lpstr>РЕШИМ!</vt:lpstr>
      <vt:lpstr>РЕШИМ!</vt:lpstr>
      <vt:lpstr>РЕШИМ!</vt:lpstr>
      <vt:lpstr>РЕШИМ!</vt:lpstr>
      <vt:lpstr>РЕШИМ!</vt:lpstr>
      <vt:lpstr>РЕШИМ!</vt:lpstr>
      <vt:lpstr>ПРИМЕР ЗАДАНИЯ – 1 </vt:lpstr>
      <vt:lpstr>АЛГОРИТМ РЕШЕНИЯ</vt:lpstr>
      <vt:lpstr>КОРОТКО</vt:lpstr>
      <vt:lpstr>САМОСТОЯТЕЛЬНО!</vt:lpstr>
      <vt:lpstr>ПРОВЕРИМ!</vt:lpstr>
      <vt:lpstr>КАКИЕ ЗАТРУДНЕНИЯ?</vt:lpstr>
      <vt:lpstr>ПРИМЕР ЗАДАНИЯ – 2 </vt:lpstr>
      <vt:lpstr>САМОСТОЯТЕЛЬНО!</vt:lpstr>
      <vt:lpstr>ПРОВЕРИМ!</vt:lpstr>
      <vt:lpstr>КАКИЕ ЗАТРУДНЕНИЯ?</vt:lpstr>
      <vt:lpstr>ПРИМЕР ЗАДАНИЯ – 3 </vt:lpstr>
      <vt:lpstr>САМОСТОЯТЕЛЬНО!</vt:lpstr>
      <vt:lpstr>ПРОВЕРИМ!</vt:lpstr>
      <vt:lpstr>КАКИЕ ЗАТРУДНЕНИЯ?</vt:lpstr>
      <vt:lpstr>ТРЕНИРОВКА ЗАДАНИЯ 6 ОГЭ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Елена Стонт</dc:creator>
  <cp:lastModifiedBy>Елена Стонт</cp:lastModifiedBy>
  <cp:revision>61</cp:revision>
  <dcterms:created xsi:type="dcterms:W3CDTF">2025-05-09T14:25:40Z</dcterms:created>
  <dcterms:modified xsi:type="dcterms:W3CDTF">2025-06-14T12:47:17Z</dcterms:modified>
</cp:coreProperties>
</file>