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9" r:id="rId6"/>
    <p:sldId id="271" r:id="rId7"/>
    <p:sldId id="272" r:id="rId8"/>
    <p:sldId id="273" r:id="rId9"/>
    <p:sldId id="274" r:id="rId10"/>
    <p:sldId id="275" r:id="rId11"/>
    <p:sldId id="276" r:id="rId12"/>
    <p:sldId id="267" r:id="rId13"/>
    <p:sldId id="269" r:id="rId14"/>
    <p:sldId id="268" r:id="rId15"/>
    <p:sldId id="266" r:id="rId16"/>
    <p:sldId id="309" r:id="rId17"/>
    <p:sldId id="262" r:id="rId18"/>
    <p:sldId id="264" r:id="rId19"/>
    <p:sldId id="265" r:id="rId20"/>
    <p:sldId id="263" r:id="rId21"/>
    <p:sldId id="284" r:id="rId22"/>
    <p:sldId id="277" r:id="rId23"/>
    <p:sldId id="286" r:id="rId24"/>
    <p:sldId id="270" r:id="rId25"/>
    <p:sldId id="285" r:id="rId26"/>
    <p:sldId id="283" r:id="rId27"/>
    <p:sldId id="288" r:id="rId28"/>
    <p:sldId id="310" r:id="rId29"/>
    <p:sldId id="278" r:id="rId30"/>
    <p:sldId id="311" r:id="rId31"/>
    <p:sldId id="279" r:id="rId32"/>
    <p:sldId id="312" r:id="rId33"/>
    <p:sldId id="294" r:id="rId34"/>
    <p:sldId id="313" r:id="rId35"/>
    <p:sldId id="290" r:id="rId36"/>
    <p:sldId id="291" r:id="rId37"/>
    <p:sldId id="259" r:id="rId38"/>
    <p:sldId id="306" r:id="rId39"/>
    <p:sldId id="261" r:id="rId40"/>
    <p:sldId id="281" r:id="rId41"/>
    <p:sldId id="28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aralbum.ru/146031/" TargetMode="External"/><Relationship Id="rId13" Type="http://schemas.openxmlformats.org/officeDocument/2006/relationships/hyperlink" Target="http://www.e-reading.club/bookreader.php/100142/Rol'nikaiite_-_Ya_dolzhna_rasskazat'.html" TargetMode="External"/><Relationship Id="rId3" Type="http://schemas.openxmlformats.org/officeDocument/2006/relationships/hyperlink" Target="http://fb.ru/article/175690/kontslager-aushvits-kontslager-aushvits-birkenau-kontsentratsionnyie-lagerya" TargetMode="External"/><Relationship Id="rId7" Type="http://schemas.openxmlformats.org/officeDocument/2006/relationships/hyperlink" Target="http://waralbum.ru/39356/" TargetMode="External"/><Relationship Id="rId12" Type="http://schemas.openxmlformats.org/officeDocument/2006/relationships/hyperlink" Target="https://javalibre.com.ua/paper_books/book/1013592" TargetMode="External"/><Relationship Id="rId2" Type="http://schemas.openxmlformats.org/officeDocument/2006/relationships/hyperlink" Target="http://www.stihi.ru/2016/01/30/46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mitri-ru.livejournal.com/257237.html" TargetMode="External"/><Relationship Id="rId11" Type="http://schemas.openxmlformats.org/officeDocument/2006/relationships/hyperlink" Target="http://yavix.ru/ISBN%20978%20-%205%20-%207516%20-%201125%20-%205,%20978%20-%205%20-%209953%20-%200203%20-%202" TargetMode="External"/><Relationship Id="rId5" Type="http://schemas.openxmlformats.org/officeDocument/2006/relationships/hyperlink" Target="https://www.tripadvisor.com/LocationPhotoDirectLink-g946539-d284154-i146002840-Treblinka_Memorial-Treblinka_Mazovia_Province_Central_Poland.html" TargetMode="External"/><Relationship Id="rId10" Type="http://schemas.openxmlformats.org/officeDocument/2006/relationships/hyperlink" Target="https://www.chitai-gorod.ru/catalog/book/823893/?utm_source=ymarket&amp;utm_medium=cpc&amp;utm_campaign=9073&amp;utm_content=9085&amp;utm_term=823893&amp;ymclid=207539025976558885600002" TargetMode="External"/><Relationship Id="rId4" Type="http://schemas.openxmlformats.org/officeDocument/2006/relationships/hyperlink" Target="http://www.bingapis.com/images/search?q=Sobibor+Extermination+Camp&amp;form=RESTAB&amp;first=1&amp;cw=1263&amp;ch=620" TargetMode="External"/><Relationship Id="rId9" Type="http://schemas.openxmlformats.org/officeDocument/2006/relationships/hyperlink" Target="http://feldgrau.info/other/11741-varshavskoe-getto-bilet-v-odin-konets" TargetMode="External"/><Relationship Id="rId14" Type="http://schemas.openxmlformats.org/officeDocument/2006/relationships/hyperlink" Target="https://www.chitai-gorod.ru/catalog/book/889771/?utm_source=ymarket&amp;utm_medium=cpc&amp;utm_campaign=9657&amp;utm_content=9679&amp;utm_term=889771&amp;ymclid=20754970978142146500000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newsletter.blogs.wesleyan.edu/2010/10/13/elie-wiesel-on-the-death-penalty-and-human-dignity-oct-26/" TargetMode="External"/><Relationship Id="rId13" Type="http://schemas.openxmlformats.org/officeDocument/2006/relationships/hyperlink" Target="https://ru.wikipedia.org/wiki/%D0%A4%D1%80%D0%B0%D0%BD%D0%BA,_%D0%90%D0%BD%D0%BD%D0%B0" TargetMode="External"/><Relationship Id="rId3" Type="http://schemas.openxmlformats.org/officeDocument/2006/relationships/hyperlink" Target="https://www.chitai-gorod.ru/catalog/book/686315/?utm_source=ymarket&amp;utm_medium=cpc&amp;utm_campaign=9669&amp;utm_content=9678&amp;utm_term=686315&amp;ymclid=207557421364295750200003" TargetMode="External"/><Relationship Id="rId7" Type="http://schemas.openxmlformats.org/officeDocument/2006/relationships/hyperlink" Target="https://www.chitai-gorod.ru/catalog/book/968784/?utm_source=ymarket&amp;utm_medium=cpc&amp;utm_campaign=9665&amp;utm_content=9667&amp;utm_term=968784&amp;ymclid=207576515907525997900001" TargetMode="External"/><Relationship Id="rId12" Type="http://schemas.openxmlformats.org/officeDocument/2006/relationships/hyperlink" Target="http://www.e-reading.club/chapter.php/1051425/344/Berr_-_Dnevnik.html" TargetMode="External"/><Relationship Id="rId2" Type="http://schemas.openxmlformats.org/officeDocument/2006/relationships/hyperlink" Target="https://live.warthunder.com/post/443028/en/?comment=17938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ebook.me/ostrov_v_more" TargetMode="External"/><Relationship Id="rId11" Type="http://schemas.openxmlformats.org/officeDocument/2006/relationships/hyperlink" Target="https://www.gde-kniga.ru/books/dnevnik_1942_1944_berr_elen_2213528/" TargetMode="External"/><Relationship Id="rId5" Type="http://schemas.openxmlformats.org/officeDocument/2006/relationships/hyperlink" Target="http://www.booksiti.net.ru/books/59783125" TargetMode="External"/><Relationship Id="rId10" Type="http://schemas.openxmlformats.org/officeDocument/2006/relationships/hyperlink" Target="https://myhistori.ru/blog/43547603111/Pobediteli.-Kontslager-Buhenvald-osvobodili-ego-uzniki?domain=mirtesen.ru&amp;mid=6B825620D1A225DF4BCE8477AACCBFD0&amp;pad=1&amp;paid=1" TargetMode="External"/><Relationship Id="rId4" Type="http://schemas.openxmlformats.org/officeDocument/2006/relationships/hyperlink" Target="http://m-en.fishki.net/1216167-podvig-ireny-sjendler.html?from=post" TargetMode="External"/><Relationship Id="rId9" Type="http://schemas.openxmlformats.org/officeDocument/2006/relationships/hyperlink" Target="http://www.kinowar.com/%D0%B4%D0%B5%D1%81%D1%8F%D1%82%D1%8C-%D1%84%D0%B8%D0%BB%D1%8C%D0%BC%D0%BE%D0%B2-%D0%BE-%D1%85%D0%BE%D0%BB%D0%BE%D0%BA%D0%BE%D1%81%D1%82%D0%B5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star-w.kir.jp/grp/9/jewish-star-of-david-holocaust" TargetMode="External"/><Relationship Id="rId13" Type="http://schemas.openxmlformats.org/officeDocument/2006/relationships/hyperlink" Target="http://www.yadvashem.org/yv/ru/exhibitions/album_auschwitz/photo03.html" TargetMode="External"/><Relationship Id="rId3" Type="http://schemas.openxmlformats.org/officeDocument/2006/relationships/hyperlink" Target="https://www.ozon.ru/context/detail/id/21343984/?utm_content=21343984&amp;utm_source=cpc_yandex_market&amp;utm_medium=cpc&amp;utm_campaign=div_book&amp;utm_term=21343984&amp;ymclid=212822747355187744500002" TargetMode="External"/><Relationship Id="rId7" Type="http://schemas.openxmlformats.org/officeDocument/2006/relationships/hyperlink" Target="http://newsmir.info/1068113" TargetMode="External"/><Relationship Id="rId12" Type="http://schemas.openxmlformats.org/officeDocument/2006/relationships/hyperlink" Target="http://www.aif.ru/society/history/yanush_korchak_zhizn_vo_imya_detey" TargetMode="External"/><Relationship Id="rId2" Type="http://schemas.openxmlformats.org/officeDocument/2006/relationships/hyperlink" Target="https://wowavostok.livejournal.com/8475699.html" TargetMode="External"/><Relationship Id="rId16" Type="http://schemas.openxmlformats.org/officeDocument/2006/relationships/hyperlink" Target="http://www.zarasuparapija.lt/janusz-korczak-kaip-myleti-vaika-fragment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itai-gorod.ru/catalog/book/769458/?utm_source=ymarket&amp;utm_medium=cpc&amp;utm_campaign=9657&amp;utm_content=9679&amp;utm_term=769458&amp;ymclid=212852836792009595900001" TargetMode="External"/><Relationship Id="rId11" Type="http://schemas.openxmlformats.org/officeDocument/2006/relationships/hyperlink" Target="https://kozukina.livejournal.com/19617.html" TargetMode="External"/><Relationship Id="rId5" Type="http://schemas.openxmlformats.org/officeDocument/2006/relationships/hyperlink" Target="http://www.combook.ru/product/11833906/" TargetMode="External"/><Relationship Id="rId15" Type="http://schemas.openxmlformats.org/officeDocument/2006/relationships/hyperlink" Target="http://kakzachem.ru/eta-zhenshhina-ukladyvala-zhivyh-detej-v-groby-cherez-mnogo-let-ona-poluchila-a-etu-nagradu-i-voshishhenie-vsego-mira/" TargetMode="External"/><Relationship Id="rId10" Type="http://schemas.openxmlformats.org/officeDocument/2006/relationships/hyperlink" Target="http://il4u.org.il/blog/about-israel/society/yad-vashem-shest-fakelov-v-pamyat-o-shesti-millionax" TargetMode="External"/><Relationship Id="rId4" Type="http://schemas.openxmlformats.org/officeDocument/2006/relationships/hyperlink" Target="https://www.chitai-gorod.ru/catalog/book/981649/?utm_source=ymarket&amp;utm_medium=cpc&amp;utm_campaign=9665&amp;utm_content=9667&amp;utm_term=981649&amp;ymclid=212840359019278317300001" TargetMode="External"/><Relationship Id="rId9" Type="http://schemas.openxmlformats.org/officeDocument/2006/relationships/hyperlink" Target="https://antipriunil.ru/voennoe-leto-1941-go-nemetskaya-fotohronika/" TargetMode="External"/><Relationship Id="rId14" Type="http://schemas.openxmlformats.org/officeDocument/2006/relationships/hyperlink" Target="http://www.yadvashem.org/yv/ru/righteous/gallery_schindler.as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28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Я должна рассказать…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64" y="5589240"/>
            <a:ext cx="9120336" cy="1268760"/>
          </a:xfrm>
        </p:spPr>
        <p:txBody>
          <a:bodyPr>
            <a:normAutofit fontScale="92500" lnSpcReduction="10000"/>
          </a:bodyPr>
          <a:lstStyle/>
          <a:p>
            <a:r>
              <a:rPr lang="ru-RU" sz="43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Кто спасает одну душу – спасает весь мир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Талмуд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09634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28 сентября 1940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Евреям запрещается находиться в одном трамвайном вагоне с арийцами.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68863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10 октября 1940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евреям при встрече с немцами, как военными, так и гражданскими служащими, имеющими право на ношение формы, предписывается уступать дорогу и не возвращаться на тротуар, пока на нем находится немец. В знак уважения к форме евреи должны снимать кепки, шляпы и прочие головные уборы.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Гетто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6161862"/>
            <a:ext cx="5902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евреев в гетто города Лодзь (Польша)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9" y="1340768"/>
            <a:ext cx="716984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7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Гетто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6161862"/>
            <a:ext cx="656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Стена, отделяющая гетто от другой части города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45" y="1340768"/>
            <a:ext cx="679319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7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Гетто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177422"/>
            <a:ext cx="8043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Еврейские женщины и дети за колючей проволокой в гетто.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05" y="1412776"/>
            <a:ext cx="727062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8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Гетто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2492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6177422"/>
            <a:ext cx="565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Нищенствующие дети Варшавского гетто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8" y="620688"/>
            <a:ext cx="6978052" cy="52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6057475"/>
            <a:ext cx="868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и дети на железнодорожной платформе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Биркенау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43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«Освенцим»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00800" cy="4814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5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«Треблинка»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624736" cy="497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0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«Майданек»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32" y="1600200"/>
            <a:ext cx="675933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2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олокост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В широком смысле это преследование и массовое уничтожение нацистами представителей различных этнических и социальных групп (советских военнопленных, поляков, евреев, цыган, безнадёжно больных и инвалидов и др.) в период существования нацистской Германии.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2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Собибор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62473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9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«Бухенвальд»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472608" cy="363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58007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520" y="5703447"/>
            <a:ext cx="8712967" cy="954107"/>
          </a:xfrm>
          <a:prstGeom prst="rect">
            <a:avLst/>
          </a:prstGeom>
          <a:solidFill>
            <a:srgbClr val="7F7F7F">
              <a:alpha val="69804"/>
            </a:srgbClr>
          </a:solidFill>
          <a:ln>
            <a:solidFill>
              <a:srgbClr val="000000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Страшная надпись на воротах Бухенвальда – </a:t>
            </a:r>
          </a:p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«Каждому свое»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011495" cy="511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82875" y="593762"/>
            <a:ext cx="4038600" cy="1440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Франк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«Убежище. Дневник в письмах»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303" y="6088655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Анна Франк  (1929– 1945)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2856"/>
            <a:ext cx="2255191" cy="370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12" y="3672105"/>
            <a:ext cx="4254624" cy="279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1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14401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Рольникайте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должна рассказать»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57191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47" y="2166958"/>
            <a:ext cx="2549255" cy="389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69093" y="6267788"/>
            <a:ext cx="35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Мария </a:t>
            </a:r>
            <a:r>
              <a:rPr lang="ru-RU" dirty="0" err="1" smtClean="0">
                <a:solidFill>
                  <a:schemeClr val="bg1"/>
                </a:solidFill>
              </a:rPr>
              <a:t>Рольникайте</a:t>
            </a:r>
            <a:r>
              <a:rPr lang="ru-RU" dirty="0" smtClean="0">
                <a:solidFill>
                  <a:schemeClr val="bg1"/>
                </a:solidFill>
              </a:rPr>
              <a:t> (1927 – 2016)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744416" cy="560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Орлев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«Беги, мальчик, беги»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59" y="3573016"/>
            <a:ext cx="4182915" cy="294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2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297964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63721" y="808200"/>
            <a:ext cx="3816064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Визель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«Ночь»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48360"/>
            <a:ext cx="2519561" cy="3798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7001" y="6150078"/>
            <a:ext cx="263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Эли </a:t>
            </a:r>
            <a:r>
              <a:rPr lang="ru-RU" dirty="0" err="1" smtClean="0">
                <a:solidFill>
                  <a:schemeClr val="bg1"/>
                </a:solidFill>
              </a:rPr>
              <a:t>Визель</a:t>
            </a:r>
            <a:r>
              <a:rPr lang="ru-RU" dirty="0" smtClean="0">
                <a:solidFill>
                  <a:schemeClr val="bg1"/>
                </a:solidFill>
              </a:rPr>
              <a:t> (1928 – 2016)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46517"/>
            <a:ext cx="2880320" cy="403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294872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6220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4248472" cy="14401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Элен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Берр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«Дневник. 1942 - 1944»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1941" y="6042535"/>
            <a:ext cx="254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Элен </a:t>
            </a:r>
            <a:r>
              <a:rPr lang="ru-RU" dirty="0" err="1" smtClean="0">
                <a:solidFill>
                  <a:schemeClr val="bg1"/>
                </a:solidFill>
              </a:rPr>
              <a:t>Берр</a:t>
            </a:r>
            <a:r>
              <a:rPr lang="ru-RU" dirty="0" smtClean="0">
                <a:solidFill>
                  <a:schemeClr val="bg1"/>
                </a:solidFill>
              </a:rPr>
              <a:t>  (1921– 2044)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873481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96" y="2216134"/>
            <a:ext cx="2298500" cy="359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2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Кузнецов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«Бабий яр»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337490" cy="539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4008" y="6083916"/>
            <a:ext cx="42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Памятник детям, погибшим в Бабьем яру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258444" cy="3449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6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Праведники мира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Кенилли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«Список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Шиндлера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347539" cy="537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2588120" cy="382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87667" y="6237312"/>
            <a:ext cx="310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Оскар </a:t>
            </a:r>
            <a:r>
              <a:rPr lang="ru-RU" dirty="0" err="1" smtClean="0">
                <a:solidFill>
                  <a:schemeClr val="bg1"/>
                </a:solidFill>
              </a:rPr>
              <a:t>Шиндлер</a:t>
            </a:r>
            <a:r>
              <a:rPr lang="ru-RU" dirty="0" smtClean="0">
                <a:solidFill>
                  <a:schemeClr val="bg1"/>
                </a:solidFill>
              </a:rPr>
              <a:t> (1908 – 1974)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олокост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узком смысле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преследование и массовое уничтожение евреев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живших в Германии, на территории её союзников и на оккупированных ими территориях во время Второй мировой войны.</a:t>
            </a:r>
          </a:p>
          <a:p>
            <a:pPr marL="0" indent="0" algn="just">
              <a:buNone/>
            </a:pPr>
            <a:endParaRPr lang="ru-RU" dirty="0">
              <a:latin typeface="Trebuchet MS" panose="020B0603020202020204" pitchFamily="34" charset="0"/>
              <a:ea typeface="DFKai-SB" panose="03000509000000000000" pitchFamily="65" charset="-12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3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24284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5767461"/>
            <a:ext cx="8568952" cy="111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Спасенные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Шиндлером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их семьи 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могилы во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съемок фильма С. Спилберга «Список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Шиндлера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Иерусалим</a:t>
            </a:r>
          </a:p>
        </p:txBody>
      </p:sp>
    </p:spTree>
    <p:extLst>
      <p:ext uri="{BB962C8B-B14F-4D97-AF65-F5344CB8AC3E}">
        <p14:creationId xmlns:p14="http://schemas.microsoft.com/office/powerpoint/2010/main" val="27451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1440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Джек Майер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«Храброе сердце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Ирены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Сендлер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0393" y="6237312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Ирена </a:t>
            </a:r>
            <a:r>
              <a:rPr lang="ru-RU" dirty="0" err="1" smtClean="0">
                <a:solidFill>
                  <a:schemeClr val="bg1"/>
                </a:solidFill>
              </a:rPr>
              <a:t>Сендлер</a:t>
            </a:r>
            <a:r>
              <a:rPr lang="ru-RU" dirty="0" smtClean="0">
                <a:solidFill>
                  <a:schemeClr val="bg1"/>
                </a:solidFill>
              </a:rPr>
              <a:t> (1910 – 2008)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713284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25" y="2348878"/>
            <a:ext cx="2905785" cy="3699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4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404664"/>
            <a:ext cx="8640960" cy="12570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«Меня учили в детстве: если тонет человек, его нужно спасти независимо от его религиозной или национальной принадлежности».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4898"/>
            <a:ext cx="5832648" cy="440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16216" y="1916832"/>
            <a:ext cx="2586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«Ордена улыбки»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Ирене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 год.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5855520" cy="3888432"/>
          </a:xfrm>
        </p:spPr>
      </p:pic>
      <p:sp>
        <p:nvSpPr>
          <p:cNvPr id="8" name="TextBox 7"/>
          <p:cNvSpPr txBox="1"/>
          <p:nvPr/>
        </p:nvSpPr>
        <p:spPr>
          <a:xfrm>
            <a:off x="491208" y="6021288"/>
            <a:ext cx="285039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Януш</a:t>
            </a:r>
            <a:r>
              <a:rPr lang="ru-RU" b="1" dirty="0" smtClean="0"/>
              <a:t> Корчак (1878 – 1942)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4" y="1556792"/>
            <a:ext cx="296544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27984" y="4869160"/>
            <a:ext cx="3772828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Памятник «</a:t>
            </a:r>
            <a:r>
              <a:rPr lang="ru-RU" b="1" dirty="0" err="1" smtClean="0"/>
              <a:t>Януш</a:t>
            </a:r>
            <a:r>
              <a:rPr lang="ru-RU" b="1" dirty="0" smtClean="0"/>
              <a:t> Корчак с детьми» </a:t>
            </a:r>
          </a:p>
          <a:p>
            <a:r>
              <a:rPr lang="ru-RU" b="1" dirty="0" smtClean="0"/>
              <a:t>В Иерусалиме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32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690781" cy="449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5661248"/>
            <a:ext cx="8291264" cy="896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 мерзавцы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сказал нацистам человек, вошедший в газовую камеру вместе с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13194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ациональный </a:t>
            </a:r>
            <a:r>
              <a:rPr lang="ru-RU" dirty="0"/>
              <a:t>мемориал Катастрофы и Героизма </a:t>
            </a:r>
            <a:r>
              <a:rPr lang="ru-RU" b="1" dirty="0"/>
              <a:t>«Яд Вашем»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87613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71151" y="5284132"/>
            <a:ext cx="303916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Вечный огонь в зале памяти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25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ациональный </a:t>
            </a:r>
            <a:r>
              <a:rPr lang="ru-RU" dirty="0"/>
              <a:t>мемориал Катастрофы и Героизма </a:t>
            </a:r>
            <a:r>
              <a:rPr lang="ru-RU" b="1" dirty="0"/>
              <a:t>«Яд Вашем»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5373216"/>
            <a:ext cx="352628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/>
              <a:t>Камень у аллеи праведников </a:t>
            </a:r>
            <a:endParaRPr lang="ru-RU" sz="2000" b="1" dirty="0" smtClean="0"/>
          </a:p>
          <a:p>
            <a:r>
              <a:rPr lang="ru-RU" sz="2000" b="1" dirty="0" smtClean="0"/>
              <a:t>народов </a:t>
            </a:r>
            <a:r>
              <a:rPr lang="ru-RU" sz="2000" b="1" dirty="0"/>
              <a:t>мира </a:t>
            </a:r>
            <a:r>
              <a:rPr lang="ru-RU" sz="2000" b="1" dirty="0" smtClean="0"/>
              <a:t>в</a:t>
            </a:r>
            <a:r>
              <a:rPr lang="ru-RU" sz="2000" b="1" dirty="0"/>
              <a:t> </a:t>
            </a:r>
            <a:r>
              <a:rPr lang="ru-RU" sz="2000" b="1" dirty="0" smtClean="0"/>
              <a:t>Иерусалиме</a:t>
            </a:r>
            <a:endParaRPr lang="ru-RU" sz="20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75" y="191683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2017 года Институт Катастрофы и героизма «Яд Вашем» признал праведниками мира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26 513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51 страны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233712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Традиционно жертвами Холокоста считаются 6 миллионов евреев Европы. Это число закреплено в приговорах Нюрнбергского трибунала. </a:t>
            </a:r>
          </a:p>
        </p:txBody>
      </p:sp>
    </p:spTree>
    <p:extLst>
      <p:ext uri="{BB962C8B-B14F-4D97-AF65-F5344CB8AC3E}">
        <p14:creationId xmlns:p14="http://schemas.microsoft.com/office/powerpoint/2010/main" val="23300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www.stihi.ru/2016/01/30/4602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fb.ru/article/175690/kontslager-aushvits-kontslager-aushvits-birkenau-kontsentratsionnyie-lagerya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www.bingapis.com/images/search?q=Sobibor+Extermination+Camp&amp;form=RESTAB&amp;first=1&amp;cw=1263&amp;ch=620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www.tripadvisor.com/LocationPhotoDirectLink-g946539-d284154-i146002840-Treblinka_Memorial-Treblinka_Mazovia_Province_Central_Poland.html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dmitri-ru.livejournal.com/257237.html</a:t>
            </a:r>
            <a:endParaRPr lang="ru-RU" dirty="0" smtClean="0"/>
          </a:p>
          <a:p>
            <a:r>
              <a:rPr lang="en-US" dirty="0">
                <a:hlinkClick r:id="rId7"/>
              </a:rPr>
              <a:t>http://waralbum.ru/39356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http://waralbum.ru/146031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feldgrau.info/other/11741-varshavskoe-getto-bilet-v-odin-konets</a:t>
            </a:r>
            <a:endParaRPr lang="ru-RU" dirty="0" smtClean="0"/>
          </a:p>
          <a:p>
            <a:r>
              <a:rPr lang="en-US" dirty="0">
                <a:hlinkClick r:id="rId10"/>
              </a:rPr>
              <a:t>https://www.chitai-gorod.ru/catalog/book/823893/?</a:t>
            </a:r>
            <a:r>
              <a:rPr lang="en-US" dirty="0" smtClean="0">
                <a:hlinkClick r:id="rId10"/>
              </a:rPr>
              <a:t>utm_source=ymarket&amp;utm_medium=cpc&amp;utm_campaign=9073&amp;utm_content=9085&amp;utm_term=823893&amp;ymclid=207539025976558885600002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http://yavix.ru/ISBN%20978%20-%205%20-%207516%20-%201125%20-%205,%20978%20-%205%20-%209953%20-%200203%20-%</a:t>
            </a:r>
            <a:r>
              <a:rPr lang="en-US" dirty="0" smtClean="0">
                <a:hlinkClick r:id="rId11"/>
              </a:rPr>
              <a:t>202</a:t>
            </a:r>
            <a:endParaRPr lang="ru-RU" dirty="0" smtClean="0"/>
          </a:p>
          <a:p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javalibre.com.ua/paper_books/book/1013592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http://www.e-reading.club/bookreader.php/100142/Rol'nikaiite_-_Ya_dolzhna_rasskazat'.</a:t>
            </a:r>
            <a:r>
              <a:rPr lang="en-US" dirty="0" smtClean="0">
                <a:hlinkClick r:id="rId13"/>
              </a:rPr>
              <a:t>html</a:t>
            </a:r>
            <a:endParaRPr lang="ru-RU" dirty="0" smtClean="0"/>
          </a:p>
          <a:p>
            <a:r>
              <a:rPr lang="en-US" dirty="0">
                <a:hlinkClick r:id="rId14"/>
              </a:rPr>
              <a:t>https://www.chitai-gorod.ru/catalog/book/889771/?</a:t>
            </a:r>
            <a:r>
              <a:rPr lang="en-US" dirty="0" smtClean="0">
                <a:hlinkClick r:id="rId14"/>
              </a:rPr>
              <a:t>utm_source=ymarket&amp;utm_medium=cpc&amp;utm_campaign=9657&amp;utm_content=9679&amp;utm_term=889771&amp;ymclid=207549709781421465000002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Гетто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жилые зоны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подконтрольных немецким нацистам и их союзникам территориях, куда насильственно перемещали евреев в целях изоляции их от нееврейского населения. </a:t>
            </a:r>
          </a:p>
          <a:p>
            <a:pPr marL="0" indent="0" algn="just">
              <a:buNone/>
            </a:pPr>
            <a:endParaRPr lang="ru-RU" dirty="0">
              <a:latin typeface="Trebuchet MS" panose="020B0603020202020204" pitchFamily="34" charset="0"/>
              <a:ea typeface="DFKai-SB" panose="03000509000000000000" pitchFamily="65" charset="-12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1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://live.warthunder.com/post/443028/en/?</a:t>
            </a:r>
            <a:r>
              <a:rPr lang="en-US" dirty="0" smtClean="0">
                <a:hlinkClick r:id="rId2"/>
              </a:rPr>
              <a:t>comment=1793881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https://www.chitai-gorod.ru/catalog/book/686315/?</a:t>
            </a:r>
            <a:r>
              <a:rPr lang="en-US" dirty="0" smtClean="0">
                <a:hlinkClick r:id="rId3"/>
              </a:rPr>
              <a:t>utm_source=ymarket&amp;utm_medium=cpc&amp;utm_campaign=9669&amp;utm_content=9678&amp;utm_term=686315&amp;ymclid=207557421364295750200003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m-en.fishki.net/1216167-podvig-ireny-sjendler.html?from=post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www.booksiti.net.ru/books/59783125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librebook.me/ostrov_v_more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https://www.chitai-gorod.ru/catalog/book/968784/?</a:t>
            </a:r>
            <a:r>
              <a:rPr lang="en-US" dirty="0" smtClean="0">
                <a:hlinkClick r:id="rId7"/>
              </a:rPr>
              <a:t>utm_source=ymarket&amp;utm_medium=cpc&amp;utm_campaign=9665&amp;utm_content=9667&amp;utm_term=968784&amp;ymclid=207576515907525997900001</a:t>
            </a:r>
            <a:endParaRPr lang="ru-RU" dirty="0" smtClean="0"/>
          </a:p>
          <a:p>
            <a:r>
              <a:rPr lang="en-US" dirty="0">
                <a:hlinkClick r:id="rId8"/>
              </a:rPr>
              <a:t>http://newsletter.blogs.wesleyan.edu/2010/10/13/elie-wiesel-on-the-death-penalty-and-human-dignity-oct-26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>
                <a:hlinkClick r:id="rId9"/>
              </a:rPr>
              <a:t>http://www.kinowar.com/%D0%B4%D0%B5%D1%81%D1%8F%D1%82%D1%8C-%D1%84%D0%B8%D0%BB%D1%8C%D0%BC%D0%BE%D0%B2-%D0%BE-%D1%85%D0%BE%D0%BB%D0%BE%D0%BA%D0%BE%D1%81%D1%82%D0%B5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en-US" dirty="0">
                <a:hlinkClick r:id="rId10"/>
              </a:rPr>
              <a:t>https://myhistori.ru/blog/43547603111/Pobediteli.-</a:t>
            </a:r>
            <a:r>
              <a:rPr lang="en-US" dirty="0" smtClean="0">
                <a:hlinkClick r:id="rId10"/>
              </a:rPr>
              <a:t>Kontslager-Buhenvald-osvobodili-ego-uzniki?domain=mirtesen.ru&amp;mid=6B825620D1A225DF4BCE8477AACCBFD0&amp;pad=1&amp;paid=1</a:t>
            </a:r>
            <a:endParaRPr lang="ru-RU" dirty="0" smtClean="0"/>
          </a:p>
          <a:p>
            <a:r>
              <a:rPr lang="en-US" dirty="0">
                <a:hlinkClick r:id="rId11"/>
              </a:rPr>
              <a:t>https://www.gde-kniga.ru/books/dnevnik_1942_1944_berr_elen_2213528</a:t>
            </a:r>
            <a:r>
              <a:rPr lang="en-US" dirty="0" smtClean="0">
                <a:hlinkClick r:id="rId11"/>
              </a:rPr>
              <a:t>/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http://www.e-reading.club/chapter.php/1051425/344/Berr_-_</a:t>
            </a:r>
            <a:r>
              <a:rPr lang="en-US" dirty="0" smtClean="0">
                <a:hlinkClick r:id="rId12"/>
              </a:rPr>
              <a:t>Dnevnik.html</a:t>
            </a:r>
            <a:endParaRPr lang="ru-RU" dirty="0" smtClean="0"/>
          </a:p>
          <a:p>
            <a:r>
              <a:rPr lang="en-US" dirty="0">
                <a:hlinkClick r:id="rId13"/>
              </a:rPr>
              <a:t>https://ru.wikipedia.org/wiki/%D0%A4%D1%80%D0%B0%D0%BD%D0%BA,_%</a:t>
            </a:r>
            <a:r>
              <a:rPr lang="en-US" dirty="0" smtClean="0">
                <a:hlinkClick r:id="rId13"/>
              </a:rPr>
              <a:t>D0%90%D0%BD%D0%BD%D0%B0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4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https://wowavostok.livejournal.com/8475699.html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https://www.ozon.ru/context/detail/id/21343984/?</a:t>
            </a:r>
            <a:r>
              <a:rPr lang="en-US" dirty="0" smtClean="0">
                <a:hlinkClick r:id="rId3"/>
              </a:rPr>
              <a:t>utm_content=21343984&amp;utm_source=cpc_yandex_market&amp;utm_medium=cpc&amp;utm_campaign=div_book&amp;utm_term=21343984&amp;ymclid=212822747355187744500002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https://www.chitai-gorod.ru/catalog/book/981649/?</a:t>
            </a:r>
            <a:r>
              <a:rPr lang="en-US" dirty="0" smtClean="0">
                <a:hlinkClick r:id="rId4"/>
              </a:rPr>
              <a:t>utm_source=ymarket&amp;utm_medium=cpc&amp;utm_campaign=9665&amp;utm_content=9667&amp;utm_term=981649&amp;ymclid=212840359019278317300001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http://www.combook.ru/product/11833906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https://www.chitai-gorod.ru/catalog/book/769458/?</a:t>
            </a:r>
            <a:r>
              <a:rPr lang="en-US" dirty="0" smtClean="0">
                <a:hlinkClick r:id="rId6"/>
              </a:rPr>
              <a:t>utm_source=ymarket&amp;utm_medium=cpc&amp;utm_campaign=9657&amp;utm_content=9679&amp;utm_term=769458&amp;ymclid=212852836792009595900001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newsmir.info/1068113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star-w.kir.jp/grp/9/jewish-star-of-david-holocaust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https://antipriunil.ru/voennoe-leto-1941-go-nemetskaya-fotohronika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il4u.org.il/blog/about-israel/society/yad-vashem-shest-fakelov-v-pamyat-o-shesti-millionax</a:t>
            </a:r>
            <a:endParaRPr lang="ru-RU" dirty="0" smtClean="0"/>
          </a:p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kozukina.livejournal.com/19617.html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www.aif.ru/society/history/yanush_korchak_zhizn_vo_imya_detey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www.yadvashem.org/yv/ru/exhibitions/album_auschwitz/photo03.html</a:t>
            </a:r>
            <a:endParaRPr lang="ru-RU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www.yadvashem.org/yv/ru/righteous/gallery_schindler.asp</a:t>
            </a:r>
            <a:endParaRPr lang="ru-RU" dirty="0" smtClean="0"/>
          </a:p>
          <a:p>
            <a:r>
              <a:rPr lang="en-US" dirty="0">
                <a:hlinkClick r:id="rId15"/>
              </a:rPr>
              <a:t>http://kakzachem.ru/eta-zhenshhina-ukladyvala-zhivyh-detej-v-groby-cherez-mnogo-let-ona-poluchila-a-etu-nagradu-i-voshishhenie-vsego-mira</a:t>
            </a:r>
            <a:r>
              <a:rPr lang="en-US" dirty="0" smtClean="0">
                <a:hlinkClick r:id="rId15"/>
              </a:rPr>
              <a:t>/</a:t>
            </a:r>
            <a:endParaRPr lang="ru-RU" dirty="0" smtClean="0"/>
          </a:p>
          <a:p>
            <a:r>
              <a:rPr lang="en-US" dirty="0">
                <a:hlinkClick r:id="rId16"/>
              </a:rPr>
              <a:t>http://www.zarasuparapija.lt/janusz-korczak-kaip-myleti-vaika-fragmentas</a:t>
            </a:r>
            <a:r>
              <a:rPr lang="en-US" dirty="0" smtClean="0">
                <a:hlinkClick r:id="rId16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0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3001"/>
            <a:ext cx="38750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"/>
          <a:stretch/>
        </p:blipFill>
        <p:spPr>
          <a:xfrm>
            <a:off x="3736807" y="3165983"/>
            <a:ext cx="5017021" cy="3221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Нашивка, которую обязаны были носить евреи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8178" y="1772815"/>
            <a:ext cx="4875822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Звезда Давида. </a:t>
            </a:r>
          </a:p>
          <a:p>
            <a:r>
              <a:rPr lang="ru-RU" sz="2000" dirty="0" smtClean="0"/>
              <a:t>С </a:t>
            </a:r>
            <a:r>
              <a:rPr lang="en-US" sz="2000" dirty="0" smtClean="0"/>
              <a:t>XIX </a:t>
            </a:r>
            <a:r>
              <a:rPr lang="ru-RU" sz="2000" dirty="0" smtClean="0"/>
              <a:t>века считается символом еврейского </a:t>
            </a:r>
          </a:p>
          <a:p>
            <a:r>
              <a:rPr lang="ru-RU" sz="2000" dirty="0" smtClean="0"/>
              <a:t>народа.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13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31236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12 октября 1939 года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Эмиграция евреев с территории Генерал-губернаторства строжайше запрещена.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6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31236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18 октября 1939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услуги системы социального обеспечения не могут распространяться на лиц еврейской национальности.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24847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20 октября 1939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радиоприемники следует немедленно сдать властям. Обладание радиоприемником будет караться тюремным заключением. Обладание радиопередатчиком карается смертью.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39248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20 января 1940 года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избежание распространения эпидемии тифа в среде еврейского населения закрываются все синагоги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еврейские школы и ритуальные бани. Запрещается проводить молебны в общественных местах.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815</Words>
  <Application>Microsoft Office PowerPoint</Application>
  <PresentationFormat>Экран (4:3)</PresentationFormat>
  <Paragraphs>125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Я должна рассказать…</vt:lpstr>
      <vt:lpstr>Холокост</vt:lpstr>
      <vt:lpstr>Холокост</vt:lpstr>
      <vt:lpstr>Гетто</vt:lpstr>
      <vt:lpstr>Нашивка, которую обязаны были носить евреи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Гетто</vt:lpstr>
      <vt:lpstr>Гетто</vt:lpstr>
      <vt:lpstr>Гетто</vt:lpstr>
      <vt:lpstr>Гетто</vt:lpstr>
      <vt:lpstr>Презентация PowerPoint</vt:lpstr>
      <vt:lpstr>«Освенцим»</vt:lpstr>
      <vt:lpstr>«Треблинка»</vt:lpstr>
      <vt:lpstr>«Майданек»</vt:lpstr>
      <vt:lpstr>«Собибор»</vt:lpstr>
      <vt:lpstr>«Бухенвальд»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Национальный мемориал Катастрофы и Героизма «Яд Вашем» </vt:lpstr>
      <vt:lpstr>Национальный мемориал Катастрофы и Героизма «Яд Вашем» </vt:lpstr>
      <vt:lpstr>Презентация PowerPoint</vt:lpstr>
      <vt:lpstr>Презентация PowerPoint</vt:lpstr>
      <vt:lpstr>Цифровые ресурсы</vt:lpstr>
      <vt:lpstr>Цифровые ресурсы</vt:lpstr>
      <vt:lpstr>Цифровые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должна рассказать</dc:title>
  <dc:creator>admin</dc:creator>
  <cp:lastModifiedBy>admin</cp:lastModifiedBy>
  <cp:revision>62</cp:revision>
  <dcterms:created xsi:type="dcterms:W3CDTF">2018-03-08T11:07:24Z</dcterms:created>
  <dcterms:modified xsi:type="dcterms:W3CDTF">2025-06-13T16:54:16Z</dcterms:modified>
</cp:coreProperties>
</file>