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7" r:id="rId4"/>
    <p:sldId id="279" r:id="rId5"/>
    <p:sldId id="267" r:id="rId6"/>
    <p:sldId id="309" r:id="rId7"/>
    <p:sldId id="307" r:id="rId8"/>
    <p:sldId id="297" r:id="rId9"/>
    <p:sldId id="301" r:id="rId10"/>
    <p:sldId id="303" r:id="rId11"/>
    <p:sldId id="310" r:id="rId12"/>
    <p:sldId id="304" r:id="rId13"/>
    <p:sldId id="329" r:id="rId14"/>
    <p:sldId id="328" r:id="rId15"/>
    <p:sldId id="331" r:id="rId16"/>
    <p:sldId id="311" r:id="rId17"/>
    <p:sldId id="330" r:id="rId18"/>
    <p:sldId id="305" r:id="rId19"/>
    <p:sldId id="314" r:id="rId20"/>
    <p:sldId id="315" r:id="rId21"/>
    <p:sldId id="316" r:id="rId22"/>
    <p:sldId id="319" r:id="rId23"/>
    <p:sldId id="318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6FBDD"/>
    <a:srgbClr val="E9F731"/>
    <a:srgbClr val="CCE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0" autoAdjust="0"/>
    <p:restoredTop sz="94737" autoAdjust="0"/>
  </p:normalViewPr>
  <p:slideViewPr>
    <p:cSldViewPr>
      <p:cViewPr varScale="1">
        <p:scale>
          <a:sx n="92" d="100"/>
          <a:sy n="92" d="100"/>
        </p:scale>
        <p:origin x="-10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1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18BBDB-EA9D-44F8-8BC0-72D2D72374A4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4A78C4-9EDE-4E85-A0C4-2A718E8FE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6713-792C-4878-B264-BDE9BD3FF10E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044E-B826-4A69-9883-CDB4EE7C2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0B065-7231-4F10-B083-D30097AA7F5F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E445-0563-495E-9D6C-1761266BE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668D-8492-4658-AFBD-7B14C5F6AB60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1D5B-B4AA-485F-A4DA-C48B91E1B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5B0C-ABF1-43ED-A01C-7B2ABCEC2DE3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C210-431F-444E-B3FD-A512CFF3A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93A7-1808-407D-93E7-EE5B7FA98A18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B862-E236-403A-B2D5-F3F24CE54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372C-F406-49EA-8675-F4CA7B376235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D554-F0B6-4BC7-B6B5-C82CC39F5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09C1-01E7-4EE4-97E2-619C4EE6F78A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9564-0AA8-465D-838D-0E4B5A0E4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8DD8-45EA-4180-BEE5-90756AF168CF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51B8-ED8E-4968-9B22-CC2070A03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D9A4-CB15-4155-826F-B5261D671B33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CD1B-1B38-4D5A-9EB9-00F233815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4C92-3558-420B-AF73-89D4952B54C3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5196-0218-4140-A325-0AEEE1FE6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4D17-AF5D-497D-A0FF-C95EE4FF813B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3C6A-C3C7-4078-897F-32A68E872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27F0F4-8155-4176-BEE3-3D514F55CE64}" type="datetimeFigureOut">
              <a:rPr lang="ru-RU"/>
              <a:pPr>
                <a:defRPr/>
              </a:pPr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916A50-1C71-4AD8-AF7C-8F1599723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7;&#1080;&#1084;&#1072;.&#1052;&#1080;&#1085;&#1091;&#1090;&#1082;&#1072;%20&#1088;&#1077;&#1083;&#1072;&#1082;&#1089;&#1072;&#1094;&#1080;&#1080;.wm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1260212902_zima_8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642938" y="1643063"/>
            <a:ext cx="22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813" y="2428875"/>
            <a:ext cx="3286125" cy="1857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7" y="2643182"/>
            <a:ext cx="3500462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Урок математики.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1 класс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1428750" y="4429125"/>
            <a:ext cx="231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План исследования.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4000" b="1" smtClean="0"/>
          </a:p>
          <a:p>
            <a:pPr>
              <a:buFont typeface="Arial" charset="0"/>
              <a:buNone/>
            </a:pPr>
            <a:r>
              <a:rPr lang="ru-RU" sz="4000" b="1" smtClean="0"/>
              <a:t>1.Составить два примера на сложение.</a:t>
            </a:r>
          </a:p>
          <a:p>
            <a:pPr>
              <a:buFont typeface="Arial" charset="0"/>
              <a:buNone/>
            </a:pPr>
            <a:r>
              <a:rPr lang="ru-RU" sz="4000" b="1" smtClean="0"/>
              <a:t>2.Сравнить результаты.</a:t>
            </a:r>
          </a:p>
          <a:p>
            <a:pPr>
              <a:buFont typeface="Arial" charset="0"/>
              <a:buNone/>
            </a:pPr>
            <a:r>
              <a:rPr lang="ru-RU" sz="4000" b="1" smtClean="0"/>
              <a:t>3.Сделать вывод.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Наши доказательства: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ru-RU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6600"/>
                </a:solidFill>
              </a:rPr>
              <a:t>Получились примеры…</a:t>
            </a:r>
          </a:p>
          <a:p>
            <a:pPr>
              <a:lnSpc>
                <a:spcPct val="90000"/>
              </a:lnSpc>
              <a:defRPr/>
            </a:pPr>
            <a:endParaRPr lang="ru-RU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6600"/>
                </a:solidFill>
              </a:rPr>
              <a:t>Заметили, что…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6600"/>
                </a:solidFill>
              </a:rPr>
              <a:t>             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Значение суммы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FF3300"/>
                </a:solidFill>
              </a:rPr>
              <a:t> одинаковое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6600"/>
                </a:solidFill>
              </a:rPr>
              <a:t>Сделали </a:t>
            </a:r>
            <a:r>
              <a:rPr lang="ru-RU" b="1" dirty="0" smtClean="0">
                <a:solidFill>
                  <a:srgbClr val="FF3300"/>
                </a:solidFill>
              </a:rPr>
              <a:t>вывод: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33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 перестановки слагаемых</a:t>
            </a:r>
            <a:r>
              <a:rPr lang="ru-RU" b="1" dirty="0" smtClean="0">
                <a:solidFill>
                  <a:srgbClr val="FF33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ЗНАЧЕНИЕ СУММЫ</a:t>
            </a:r>
            <a:r>
              <a:rPr lang="ru-RU" b="1" dirty="0" smtClean="0">
                <a:solidFill>
                  <a:srgbClr val="FF3300"/>
                </a:solidFill>
              </a:rPr>
              <a:t> НЕ ИЗМЕНЯЕТСЯ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Правило.</a:t>
            </a:r>
          </a:p>
        </p:txBody>
      </p:sp>
      <p:sp>
        <p:nvSpPr>
          <p:cNvPr id="13316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5400" b="1" smtClean="0">
                <a:solidFill>
                  <a:srgbClr val="FF0000"/>
                </a:solidFill>
              </a:rPr>
              <a:t>От перестановки </a:t>
            </a:r>
          </a:p>
          <a:p>
            <a:pPr algn="ctr">
              <a:buFontTx/>
              <a:buNone/>
            </a:pPr>
            <a:r>
              <a:rPr lang="ru-RU" sz="5400" b="1" smtClean="0">
                <a:solidFill>
                  <a:srgbClr val="FF0000"/>
                </a:solidFill>
              </a:rPr>
              <a:t>слагаемых </a:t>
            </a:r>
          </a:p>
          <a:p>
            <a:pPr algn="ctr">
              <a:buFontTx/>
              <a:buNone/>
            </a:pPr>
            <a:r>
              <a:rPr lang="ru-RU" sz="5400" b="1" smtClean="0">
                <a:solidFill>
                  <a:srgbClr val="FF0000"/>
                </a:solidFill>
              </a:rPr>
              <a:t> сумма не изменяется.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Работа с учебником</a:t>
            </a:r>
          </a:p>
        </p:txBody>
      </p:sp>
      <p:sp>
        <p:nvSpPr>
          <p:cNvPr id="14340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7715250" cy="892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smtClean="0"/>
              <a:t>Прочитайте правило на с.14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708275"/>
            <a:ext cx="295751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 descr="http://im5-tub-ru.yandex.net/i?id=85177728-3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885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Группа 6"/>
          <p:cNvGrpSpPr>
            <a:grpSpLocks/>
          </p:cNvGrpSpPr>
          <p:nvPr/>
        </p:nvGrpSpPr>
        <p:grpSpPr bwMode="auto">
          <a:xfrm>
            <a:off x="3203575" y="188913"/>
            <a:ext cx="2643188" cy="1295400"/>
            <a:chOff x="3707904" y="188640"/>
            <a:chExt cx="2642592" cy="1428750"/>
          </a:xfrm>
        </p:grpSpPr>
        <p:pic>
          <p:nvPicPr>
            <p:cNvPr id="15385" name="Рисунок 7" descr="http://im0-tub-ru.yandex.net/i?id=141242932-54-72&amp;n=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188640"/>
              <a:ext cx="17907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6" name="Рисунок 8" descr="http://im4-tub-ru.yandex.net/i?id=104766999-05-72&amp;n=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188640"/>
              <a:ext cx="9144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Прямоугольник 9"/>
          <p:cNvSpPr>
            <a:spLocks noChangeArrowheads="1"/>
          </p:cNvSpPr>
          <p:nvPr/>
        </p:nvSpPr>
        <p:spPr bwMode="auto">
          <a:xfrm flipH="1">
            <a:off x="1285875" y="207168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1</a:t>
            </a:r>
            <a:endParaRPr lang="ru-RU"/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2571750" y="2143125"/>
            <a:ext cx="33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+</a:t>
            </a:r>
            <a:endParaRPr lang="ru-RU"/>
          </a:p>
        </p:txBody>
      </p:sp>
      <p:sp>
        <p:nvSpPr>
          <p:cNvPr id="15367" name="Прямоугольник 12"/>
          <p:cNvSpPr>
            <a:spLocks noChangeArrowheads="1"/>
          </p:cNvSpPr>
          <p:nvPr/>
        </p:nvSpPr>
        <p:spPr bwMode="auto">
          <a:xfrm>
            <a:off x="4429125" y="2143125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3</a:t>
            </a:r>
            <a:endParaRPr lang="ru-RU"/>
          </a:p>
        </p:txBody>
      </p:sp>
      <p:sp>
        <p:nvSpPr>
          <p:cNvPr id="15368" name="Прямоугольник 13"/>
          <p:cNvSpPr>
            <a:spLocks noChangeArrowheads="1"/>
          </p:cNvSpPr>
          <p:nvPr/>
        </p:nvSpPr>
        <p:spPr bwMode="auto">
          <a:xfrm rot="10800000" flipH="1" flipV="1">
            <a:off x="5629275" y="2074863"/>
            <a:ext cx="1228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 = </a:t>
            </a:r>
            <a:endParaRPr lang="ru-RU"/>
          </a:p>
        </p:txBody>
      </p:sp>
      <p:sp>
        <p:nvSpPr>
          <p:cNvPr id="15369" name="Прямоугольник 14"/>
          <p:cNvSpPr>
            <a:spLocks noChangeArrowheads="1"/>
          </p:cNvSpPr>
          <p:nvPr/>
        </p:nvSpPr>
        <p:spPr bwMode="auto">
          <a:xfrm>
            <a:off x="6858000" y="200025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4</a:t>
            </a:r>
            <a:endParaRPr lang="ru-RU"/>
          </a:p>
        </p:txBody>
      </p:sp>
      <p:sp>
        <p:nvSpPr>
          <p:cNvPr id="15370" name="Прямоугольник 15"/>
          <p:cNvSpPr>
            <a:spLocks noChangeArrowheads="1"/>
          </p:cNvSpPr>
          <p:nvPr/>
        </p:nvSpPr>
        <p:spPr bwMode="auto">
          <a:xfrm rot="10800000" flipV="1">
            <a:off x="857250" y="28575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слагаемое</a:t>
            </a:r>
          </a:p>
        </p:txBody>
      </p:sp>
      <p:sp>
        <p:nvSpPr>
          <p:cNvPr id="15371" name="Прямоугольник 16"/>
          <p:cNvSpPr>
            <a:spLocks noChangeArrowheads="1"/>
          </p:cNvSpPr>
          <p:nvPr/>
        </p:nvSpPr>
        <p:spPr bwMode="auto">
          <a:xfrm>
            <a:off x="3779838" y="278606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слагаемое</a:t>
            </a:r>
          </a:p>
        </p:txBody>
      </p:sp>
      <p:sp>
        <p:nvSpPr>
          <p:cNvPr id="15372" name="Прямоугольник 17"/>
          <p:cNvSpPr>
            <a:spLocks noChangeArrowheads="1"/>
          </p:cNvSpPr>
          <p:nvPr/>
        </p:nvSpPr>
        <p:spPr bwMode="auto">
          <a:xfrm>
            <a:off x="6143625" y="278606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 сумма</a:t>
            </a:r>
          </a:p>
        </p:txBody>
      </p:sp>
      <p:grpSp>
        <p:nvGrpSpPr>
          <p:cNvPr id="15373" name="Группа 18"/>
          <p:cNvGrpSpPr>
            <a:grpSpLocks/>
          </p:cNvGrpSpPr>
          <p:nvPr/>
        </p:nvGrpSpPr>
        <p:grpSpPr bwMode="auto">
          <a:xfrm>
            <a:off x="714375" y="3571875"/>
            <a:ext cx="2643188" cy="1295400"/>
            <a:chOff x="3707904" y="188640"/>
            <a:chExt cx="2642592" cy="1428750"/>
          </a:xfrm>
        </p:grpSpPr>
        <p:pic>
          <p:nvPicPr>
            <p:cNvPr id="15383" name="Рисунок 19" descr="http://im0-tub-ru.yandex.net/i?id=141242932-54-72&amp;n=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188640"/>
              <a:ext cx="17907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Рисунок 20" descr="http://im4-tub-ru.yandex.net/i?id=104766999-05-72&amp;n=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188640"/>
              <a:ext cx="9144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74" name="Рисунок 21" descr="http://im5-tub-ru.yandex.net/i?id=85177728-3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429000"/>
            <a:ext cx="1885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Прямоугольник 22"/>
          <p:cNvSpPr>
            <a:spLocks noChangeArrowheads="1"/>
          </p:cNvSpPr>
          <p:nvPr/>
        </p:nvSpPr>
        <p:spPr bwMode="auto">
          <a:xfrm>
            <a:off x="1285875" y="5000625"/>
            <a:ext cx="11382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  3</a:t>
            </a:r>
            <a:endParaRPr lang="ru-RU"/>
          </a:p>
        </p:txBody>
      </p:sp>
      <p:sp>
        <p:nvSpPr>
          <p:cNvPr id="15376" name="Прямоугольник 23"/>
          <p:cNvSpPr>
            <a:spLocks noChangeArrowheads="1"/>
          </p:cNvSpPr>
          <p:nvPr/>
        </p:nvSpPr>
        <p:spPr bwMode="auto">
          <a:xfrm>
            <a:off x="2947988" y="4983163"/>
            <a:ext cx="145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  +</a:t>
            </a:r>
            <a:endParaRPr lang="ru-RU"/>
          </a:p>
        </p:txBody>
      </p:sp>
      <p:sp>
        <p:nvSpPr>
          <p:cNvPr id="15377" name="Прямоугольник 24"/>
          <p:cNvSpPr>
            <a:spLocks noChangeArrowheads="1"/>
          </p:cNvSpPr>
          <p:nvPr/>
        </p:nvSpPr>
        <p:spPr bwMode="auto">
          <a:xfrm rot="10800000" flipV="1">
            <a:off x="4214813" y="50911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 1  </a:t>
            </a:r>
            <a:endParaRPr lang="ru-RU"/>
          </a:p>
        </p:txBody>
      </p:sp>
      <p:sp>
        <p:nvSpPr>
          <p:cNvPr id="15378" name="Прямоугольник 25"/>
          <p:cNvSpPr>
            <a:spLocks noChangeArrowheads="1"/>
          </p:cNvSpPr>
          <p:nvPr/>
        </p:nvSpPr>
        <p:spPr bwMode="auto">
          <a:xfrm rot="10800000" flipH="1" flipV="1">
            <a:off x="5746750" y="50657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=</a:t>
            </a:r>
            <a:endParaRPr lang="ru-RU"/>
          </a:p>
        </p:txBody>
      </p:sp>
      <p:sp>
        <p:nvSpPr>
          <p:cNvPr id="15379" name="Прямоугольник 26"/>
          <p:cNvSpPr>
            <a:spLocks noChangeArrowheads="1"/>
          </p:cNvSpPr>
          <p:nvPr/>
        </p:nvSpPr>
        <p:spPr bwMode="auto">
          <a:xfrm flipH="1">
            <a:off x="6286500" y="50720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4 </a:t>
            </a:r>
            <a:endParaRPr lang="ru-RU"/>
          </a:p>
        </p:txBody>
      </p:sp>
      <p:sp>
        <p:nvSpPr>
          <p:cNvPr id="15380" name="Прямоугольник 27"/>
          <p:cNvSpPr>
            <a:spLocks noChangeArrowheads="1"/>
          </p:cNvSpPr>
          <p:nvPr/>
        </p:nvSpPr>
        <p:spPr bwMode="auto">
          <a:xfrm rot="10800000" flipV="1">
            <a:off x="3779838" y="578485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слагаемое</a:t>
            </a:r>
          </a:p>
        </p:txBody>
      </p:sp>
      <p:sp>
        <p:nvSpPr>
          <p:cNvPr id="15381" name="Прямоугольник 28"/>
          <p:cNvSpPr>
            <a:spLocks noChangeArrowheads="1"/>
          </p:cNvSpPr>
          <p:nvPr/>
        </p:nvSpPr>
        <p:spPr bwMode="auto">
          <a:xfrm>
            <a:off x="546100" y="5764213"/>
            <a:ext cx="2500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слагаемое</a:t>
            </a:r>
          </a:p>
        </p:txBody>
      </p:sp>
      <p:sp>
        <p:nvSpPr>
          <p:cNvPr id="15382" name="Прямоугольник 29"/>
          <p:cNvSpPr>
            <a:spLocks noChangeArrowheads="1"/>
          </p:cNvSpPr>
          <p:nvPr/>
        </p:nvSpPr>
        <p:spPr bwMode="auto">
          <a:xfrm>
            <a:off x="6000750" y="578643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сумма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268760"/>
            <a:ext cx="6284384" cy="471328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4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Найди верные записи  не вычисляя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27352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</a:t>
            </a:r>
          </a:p>
          <a:p>
            <a:pPr>
              <a:buFont typeface="Arial" charset="0"/>
              <a:buNone/>
            </a:pPr>
            <a:r>
              <a:rPr lang="ru-RU" smtClean="0"/>
              <a:t> </a:t>
            </a:r>
          </a:p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b="1" smtClean="0"/>
              <a:t>8 + 2 = 2 + 8                        4 + 5 = 5 + 4</a:t>
            </a:r>
          </a:p>
          <a:p>
            <a:pPr>
              <a:buFont typeface="Arial" charset="0"/>
              <a:buNone/>
            </a:pPr>
            <a:r>
              <a:rPr lang="ru-RU" b="1" smtClean="0"/>
              <a:t>    3 + 7 = 7 + 3                        1 + 6 = 6 + 1</a:t>
            </a:r>
          </a:p>
          <a:p>
            <a:pPr>
              <a:buFont typeface="Arial" charset="0"/>
              <a:buNone/>
            </a:pPr>
            <a:r>
              <a:rPr lang="ru-RU" b="1" smtClean="0"/>
              <a:t>    7 + 2 = 2 + 2                        3 + 4 = 4 + 2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43182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rial" pitchFamily="34" charset="0"/>
              </a:rPr>
              <a:t>1     2     3     4     </a:t>
            </a:r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5 </a:t>
            </a:r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rial" pitchFamily="34" charset="0"/>
              </a:rPr>
              <a:t>     6     </a:t>
            </a:r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7</a:t>
            </a:r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rial" pitchFamily="34" charset="0"/>
              </a:rPr>
              <a:t>     8      9   10</a:t>
            </a: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3786188" y="2143125"/>
            <a:ext cx="1071562" cy="500063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4857750" y="2143125"/>
            <a:ext cx="928688" cy="500063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21662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rial" pitchFamily="34" charset="0"/>
              </a:rPr>
              <a:t>1     </a:t>
            </a:r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2</a:t>
            </a:r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rial" pitchFamily="34" charset="0"/>
              </a:rPr>
              <a:t>     3     4     5      6     </a:t>
            </a:r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7 </a:t>
            </a:r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rial" pitchFamily="34" charset="0"/>
              </a:rPr>
              <a:t>    8      9   10</a:t>
            </a:r>
          </a:p>
        </p:txBody>
      </p:sp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500063" y="2000250"/>
            <a:ext cx="1911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5+2=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1143000" y="4214813"/>
            <a:ext cx="1000125" cy="500062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000250" y="4214813"/>
            <a:ext cx="928688" cy="500062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928938" y="4286250"/>
            <a:ext cx="928687" cy="428625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857625" y="4286250"/>
            <a:ext cx="1000125" cy="428625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786313" y="4286250"/>
            <a:ext cx="928687" cy="428625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445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Кто быстрее?</a:t>
            </a:r>
          </a:p>
        </p:txBody>
      </p:sp>
      <p:pic>
        <p:nvPicPr>
          <p:cNvPr id="16" name="Picture 15" descr="dog2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341438"/>
            <a:ext cx="1643063" cy="714375"/>
          </a:xfrm>
          <a:noFill/>
        </p:spPr>
      </p:pic>
      <p:pic>
        <p:nvPicPr>
          <p:cNvPr id="17" name="Picture 24" descr="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429000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979613" y="1989138"/>
            <a:ext cx="576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449" name="Прямоугольник 18"/>
          <p:cNvSpPr>
            <a:spLocks noChangeArrowheads="1"/>
          </p:cNvSpPr>
          <p:nvPr/>
        </p:nvSpPr>
        <p:spPr bwMode="auto">
          <a:xfrm>
            <a:off x="395288" y="5373688"/>
            <a:ext cx="1911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2+5=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908175" y="5373688"/>
            <a:ext cx="576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2 0.00023 L 0.19948 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48872 0.000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/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Найди значение выражения , в котором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к большему числу прибавили меньшее.</a:t>
            </a:r>
            <a:endParaRPr lang="ru-RU" sz="320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1757346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 6+2 =                      </a:t>
            </a:r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 2+6</a:t>
            </a:r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=</a:t>
            </a:r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                       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eaLnBrk="1" fontAlgn="auto" hangingPunct="1">
              <a:buFont typeface="Arial" charset="0"/>
              <a:buNone/>
              <a:defRPr/>
            </a:pPr>
            <a:endParaRPr lang="ru-RU" sz="4400" b="1" dirty="0" smtClean="0"/>
          </a:p>
          <a:p>
            <a:pPr>
              <a:buFont typeface="Arial" charset="0"/>
              <a:buNone/>
              <a:defRPr/>
            </a:pPr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1+8=                        </a:t>
            </a:r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8+1=                      </a:t>
            </a:r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endParaRPr lang="ru-RU" sz="4400" b="1" dirty="0" smtClean="0"/>
          </a:p>
          <a:p>
            <a:pPr>
              <a:buFont typeface="Arial" charset="0"/>
              <a:buNone/>
              <a:defRPr/>
            </a:pPr>
            <a:r>
              <a:rPr lang="ru-RU" sz="4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                                          </a:t>
            </a:r>
            <a:endParaRPr lang="ru-RU" sz="44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    </a:t>
            </a:r>
            <a:r>
              <a:rPr lang="ru-RU" b="1" dirty="0" smtClean="0"/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 smtClean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25" y="1571625"/>
            <a:ext cx="500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00250" y="4786313"/>
            <a:ext cx="714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643050"/>
            <a:ext cx="1643074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3+7=</a:t>
            </a:r>
          </a:p>
          <a:p>
            <a:pPr>
              <a:defRPr/>
            </a:pPr>
            <a:r>
              <a:rPr lang="ru-RU" sz="4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7+3=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2285992"/>
            <a:ext cx="85725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10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4143380"/>
            <a:ext cx="1714512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8+2=</a:t>
            </a:r>
          </a:p>
          <a:p>
            <a:pPr>
              <a:defRPr/>
            </a:pPr>
            <a:r>
              <a:rPr lang="ru-RU" sz="4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2+8=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4143380"/>
            <a:ext cx="128588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10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1688" y="2428875"/>
            <a:ext cx="785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 8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00250" y="4000500"/>
            <a:ext cx="642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1643050"/>
            <a:ext cx="92869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10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4786322"/>
            <a:ext cx="100013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Вывод.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r>
              <a:rPr lang="ru-RU" b="1" smtClean="0"/>
              <a:t>Складывать числа можно в любом порядке. </a:t>
            </a:r>
          </a:p>
          <a:p>
            <a:pPr>
              <a:buFont typeface="Arial" charset="0"/>
              <a:buNone/>
            </a:pPr>
            <a:r>
              <a:rPr lang="ru-RU" b="1" smtClean="0"/>
              <a:t>                                    </a:t>
            </a:r>
            <a:r>
              <a:rPr lang="ru-RU" b="1" smtClean="0">
                <a:solidFill>
                  <a:srgbClr val="C00000"/>
                </a:solidFill>
              </a:rPr>
              <a:t>  Но!</a:t>
            </a:r>
          </a:p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b="1" smtClean="0"/>
              <a:t>Быстрее получишь результат, </a:t>
            </a:r>
            <a:r>
              <a:rPr lang="ru-RU" b="1" smtClean="0">
                <a:solidFill>
                  <a:srgbClr val="C00000"/>
                </a:solidFill>
              </a:rPr>
              <a:t>если к большему числу прибавить меньшее</a:t>
            </a:r>
            <a:r>
              <a:rPr lang="ru-RU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charset="0"/>
              <a:buNone/>
            </a:pPr>
            <a:r>
              <a:rPr lang="ru-RU" b="1" i="1" u="sng" smtClean="0">
                <a:solidFill>
                  <a:srgbClr val="00B050"/>
                </a:solidFill>
              </a:rPr>
              <a:t>Правило.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</a:rPr>
              <a:t>  Удобнее к большему числу прибавлять меньшее.           </a:t>
            </a:r>
            <a:r>
              <a:rPr lang="ru-RU" b="1" i="1" smtClean="0">
                <a:solidFill>
                  <a:srgbClr val="00B050"/>
                </a:solidFill>
              </a:rPr>
              <a:t>Б +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_документы\аннимации\7de1fac66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43175" y="0"/>
            <a:ext cx="3369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9" name="Управляющая кнопка: звук 8">
            <a:hlinkClick r:id="rId3" action="ppaction://hlinkfile" highlightClick="1"/>
          </p:cNvPr>
          <p:cNvSpPr/>
          <p:nvPr/>
        </p:nvSpPr>
        <p:spPr>
          <a:xfrm>
            <a:off x="7643834" y="6143644"/>
            <a:ext cx="571504" cy="428628"/>
          </a:xfrm>
          <a:prstGeom prst="actionButtonSou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b="1" smtClean="0"/>
              <a:t>Найди результат сложения,</a:t>
            </a:r>
            <a:br>
              <a:rPr lang="ru-RU" sz="3200" b="1" smtClean="0"/>
            </a:br>
            <a:r>
              <a:rPr lang="ru-RU" sz="3200" b="1" smtClean="0"/>
              <a:t>используя правило перестановки слагаемых</a:t>
            </a:r>
          </a:p>
        </p:txBody>
      </p:sp>
      <p:sp>
        <p:nvSpPr>
          <p:cNvPr id="21508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</a:p>
          <a:p>
            <a:pPr>
              <a:buFont typeface="Arial" charset="0"/>
              <a:buNone/>
            </a:pPr>
            <a:r>
              <a:rPr lang="ru-RU" b="1" smtClean="0"/>
              <a:t>     3 + 5 =                     3 + 6 = </a:t>
            </a:r>
          </a:p>
          <a:p>
            <a:pPr>
              <a:buFont typeface="Arial" charset="0"/>
              <a:buNone/>
            </a:pPr>
            <a:r>
              <a:rPr lang="ru-RU" b="1" smtClean="0"/>
              <a:t>     2 + 5 =                     2 + 6 = </a:t>
            </a:r>
          </a:p>
          <a:p>
            <a:pPr>
              <a:buFont typeface="Arial" charset="0"/>
              <a:buNone/>
            </a:pPr>
            <a:r>
              <a:rPr lang="ru-RU" b="1" smtClean="0"/>
              <a:t>     4 + 2 =                     1 + 8 = </a:t>
            </a:r>
          </a:p>
          <a:p>
            <a:pPr>
              <a:buFont typeface="Arial" charset="0"/>
              <a:buNone/>
            </a:pPr>
            <a:r>
              <a:rPr lang="ru-RU" b="1" smtClean="0"/>
              <a:t>     2 + 8 =                     3 + 7 =                </a:t>
            </a:r>
          </a:p>
          <a:p>
            <a:pPr>
              <a:buFont typeface="Arial" charset="0"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  <a:r>
              <a:rPr lang="ru-RU" b="1" smtClean="0"/>
              <a:t>Самопроверка</a:t>
            </a:r>
          </a:p>
        </p:txBody>
      </p:sp>
      <p:sp>
        <p:nvSpPr>
          <p:cNvPr id="22532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 </a:t>
            </a:r>
          </a:p>
          <a:p>
            <a:pPr>
              <a:buFont typeface="Arial" charset="0"/>
              <a:buNone/>
            </a:pPr>
            <a:r>
              <a:rPr lang="ru-RU" b="1" smtClean="0"/>
              <a:t>     3 + 5 =  </a:t>
            </a:r>
            <a:r>
              <a:rPr lang="ru-RU" b="1" smtClean="0">
                <a:solidFill>
                  <a:srgbClr val="C00000"/>
                </a:solidFill>
              </a:rPr>
              <a:t>8 </a:t>
            </a:r>
            <a:r>
              <a:rPr lang="ru-RU" b="1" smtClean="0"/>
              <a:t>                 3 + 6 = </a:t>
            </a:r>
            <a:r>
              <a:rPr lang="ru-RU" b="1" smtClean="0">
                <a:solidFill>
                  <a:srgbClr val="C00000"/>
                </a:solidFill>
              </a:rPr>
              <a:t>9</a:t>
            </a:r>
          </a:p>
          <a:p>
            <a:pPr>
              <a:buFont typeface="Arial" charset="0"/>
              <a:buNone/>
            </a:pPr>
            <a:r>
              <a:rPr lang="ru-RU" b="1" smtClean="0"/>
              <a:t>     2 + 5 =  </a:t>
            </a:r>
            <a:r>
              <a:rPr lang="ru-RU" b="1" smtClean="0">
                <a:solidFill>
                  <a:srgbClr val="C00000"/>
                </a:solidFill>
              </a:rPr>
              <a:t>7</a:t>
            </a:r>
            <a:r>
              <a:rPr lang="ru-RU" b="1" smtClean="0"/>
              <a:t>                  2 + 6 = </a:t>
            </a:r>
            <a:r>
              <a:rPr lang="ru-RU" b="1" smtClean="0">
                <a:solidFill>
                  <a:srgbClr val="C00000"/>
                </a:solidFill>
              </a:rPr>
              <a:t>8</a:t>
            </a:r>
          </a:p>
          <a:p>
            <a:pPr>
              <a:buFont typeface="Arial" charset="0"/>
              <a:buNone/>
            </a:pPr>
            <a:r>
              <a:rPr lang="ru-RU" b="1" smtClean="0"/>
              <a:t>     4 + 2 =  </a:t>
            </a:r>
            <a:r>
              <a:rPr lang="ru-RU" b="1" smtClean="0">
                <a:solidFill>
                  <a:srgbClr val="C00000"/>
                </a:solidFill>
              </a:rPr>
              <a:t>6 </a:t>
            </a:r>
            <a:r>
              <a:rPr lang="ru-RU" b="1" smtClean="0"/>
              <a:t>                 1 + 8 = </a:t>
            </a:r>
            <a:r>
              <a:rPr lang="ru-RU" b="1" smtClean="0">
                <a:solidFill>
                  <a:srgbClr val="C00000"/>
                </a:solidFill>
              </a:rPr>
              <a:t>9</a:t>
            </a:r>
          </a:p>
          <a:p>
            <a:pPr>
              <a:buFont typeface="Arial" charset="0"/>
              <a:buNone/>
            </a:pPr>
            <a:r>
              <a:rPr lang="ru-RU" b="1" smtClean="0"/>
              <a:t>     2 + 8 =  </a:t>
            </a:r>
            <a:r>
              <a:rPr lang="ru-RU" b="1" smtClean="0">
                <a:solidFill>
                  <a:srgbClr val="C00000"/>
                </a:solidFill>
              </a:rPr>
              <a:t>10</a:t>
            </a:r>
            <a:r>
              <a:rPr lang="ru-RU" b="1" smtClean="0"/>
              <a:t>                3 + 7 = </a:t>
            </a:r>
            <a:r>
              <a:rPr lang="ru-RU" b="1" smtClean="0">
                <a:solidFill>
                  <a:srgbClr val="C00000"/>
                </a:solidFill>
              </a:rPr>
              <a:t>10  </a:t>
            </a:r>
            <a:r>
              <a:rPr lang="ru-RU" b="1" smtClean="0"/>
              <a:t>            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4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560388"/>
          </a:xfrm>
        </p:spPr>
        <p:txBody>
          <a:bodyPr/>
          <a:lstStyle/>
          <a:p>
            <a:r>
              <a:rPr lang="ru-RU" b="1" smtClean="0"/>
              <a:t>Цели урока: </a:t>
            </a:r>
            <a:br>
              <a:rPr lang="ru-RU" b="1" smtClean="0"/>
            </a:b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ru-RU" b="1" dirty="0" smtClean="0"/>
              <a:t>Узнать правило перестановки слагаемых.</a:t>
            </a:r>
          </a:p>
          <a:p>
            <a:pPr marL="514350" indent="-514350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От перестановки слагаемых  сумма не изменяется.</a:t>
            </a:r>
          </a:p>
          <a:p>
            <a:pPr marL="514350" indent="-514350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Удобнее к большему числу прибавлять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меньшее.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2. Научиться применять правило перестановки слагаемых.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льзователь\Pictures\shablon-novogodniy-2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«Ёлочка настроения»</a:t>
            </a:r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2475" y="3854450"/>
            <a:ext cx="19050" cy="17463"/>
          </a:xfrm>
          <a:noFill/>
        </p:spPr>
      </p:pic>
      <p:pic>
        <p:nvPicPr>
          <p:cNvPr id="24581" name="Picture 5" descr="C:\Users\Пользователь\Pictures\127071402_5948199_pizap_com145132308955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1071563"/>
            <a:ext cx="60007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1" descr="C:\Users\Пользователь\Pictures\kartinki-igrushek-na-novyij-god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14287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2" descr="C:\Users\Пользователь\Pictures\ball-4513-1_med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500563"/>
            <a:ext cx="1500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3" descr="C:\Users\Пользователь\Pictures\059d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50" y="50006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2928938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1857375" y="1500188"/>
            <a:ext cx="2643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Мне всё понятно.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Я – молодец!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endParaRPr lang="ru-RU" sz="2400"/>
          </a:p>
        </p:txBody>
      </p:sp>
      <p:sp>
        <p:nvSpPr>
          <p:cNvPr id="19" name="Прямоугольник 18"/>
          <p:cNvSpPr/>
          <p:nvPr/>
        </p:nvSpPr>
        <p:spPr>
          <a:xfrm>
            <a:off x="2000250" y="3105150"/>
            <a:ext cx="228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У меня не всё получилось,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но я старался!</a:t>
            </a:r>
          </a:p>
        </p:txBody>
      </p:sp>
      <p:sp>
        <p:nvSpPr>
          <p:cNvPr id="24588" name="Прямоугольник 19"/>
          <p:cNvSpPr>
            <a:spLocks noChangeArrowheads="1"/>
          </p:cNvSpPr>
          <p:nvPr/>
        </p:nvSpPr>
        <p:spPr bwMode="auto">
          <a:xfrm>
            <a:off x="1928813" y="5072063"/>
            <a:ext cx="437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Мне надо быть </a:t>
            </a:r>
          </a:p>
          <a:p>
            <a:r>
              <a:rPr lang="ru-RU" sz="2000" b="1">
                <a:solidFill>
                  <a:schemeClr val="tx2"/>
                </a:solidFill>
              </a:rPr>
              <a:t>внимательнее</a:t>
            </a:r>
            <a:r>
              <a:rPr lang="ru-RU" b="1">
                <a:solidFill>
                  <a:schemeClr val="tx2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:\Мои_документы\аннимации\snezhinki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D:\Мои_документы\аннимации\otkrit_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857250"/>
            <a:ext cx="4929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50" y="428625"/>
            <a:ext cx="4284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  <a:latin typeface="Monotype Corsiva" pitchFamily="66" charset="0"/>
              </a:rPr>
              <a:t>Спасибо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8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8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Зимние обои - Праздничная рождественская 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D:\Мои_документы\Мои рисунки\0_6f2bf_4ca5e87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509588"/>
            <a:ext cx="4210050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-857250"/>
            <a:ext cx="24384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97988372.jp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1214438"/>
            <a:ext cx="515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160046107.jpg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633719" flipH="1">
            <a:off x="3082132" y="4155281"/>
            <a:ext cx="7239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160046107.jpg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282909" flipH="1">
            <a:off x="3093244" y="2948781"/>
            <a:ext cx="5143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160046107.jpg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58073">
            <a:off x="3157538" y="1117600"/>
            <a:ext cx="2603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160046107.jpg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330845" flipH="1">
            <a:off x="3144838" y="1998663"/>
            <a:ext cx="388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224755788.jp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2000250"/>
            <a:ext cx="531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97988372.jp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5643563"/>
            <a:ext cx="5159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97988372.jp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2786063"/>
            <a:ext cx="515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97988372.jp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5000625"/>
            <a:ext cx="515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97988372.jp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4429125"/>
            <a:ext cx="5159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97988372.jp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3857625"/>
            <a:ext cx="515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97988372.jp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928938"/>
            <a:ext cx="5159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224755788.jp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50" y="2071688"/>
            <a:ext cx="531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224755788.jp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75" y="3571875"/>
            <a:ext cx="531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224755788.jp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4286250"/>
            <a:ext cx="531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224755788.jp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0" y="5929313"/>
            <a:ext cx="531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224755788.jp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8" y="4714875"/>
            <a:ext cx="531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97988372.jp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5857875"/>
            <a:ext cx="515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1571604" y="5857892"/>
            <a:ext cx="74571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6072206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786182" y="6000768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143372" y="4071942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14612" y="4643446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29124" y="5214950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00430" y="4857760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57356" y="4429132"/>
            <a:ext cx="46519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71736" y="2214554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2143116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00364" y="3714752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28926" y="1428736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14678" y="2928934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285984" y="3071810"/>
            <a:ext cx="42862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5" name="Рисунок 64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75" y="1214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0275" y="13668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3571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67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63" y="3071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3" y="18573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5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Рисунок 70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3571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Рисунок 71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50" y="3286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Рисунок 72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38" y="22860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Рисунок 73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875" y="3571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Рисунок 74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75" y="6429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Рисунок 75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31432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Рисунок 76" descr="544137854.jp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0" y="17859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Прямоугольник 77"/>
          <p:cNvSpPr/>
          <p:nvPr/>
        </p:nvSpPr>
        <p:spPr>
          <a:xfrm>
            <a:off x="6215074" y="1071546"/>
            <a:ext cx="26885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1, 3, 5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_документы\аннимации\3717496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5875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Мои_документы\аннимации\0_1bd40_33d2a936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85750"/>
            <a:ext cx="30003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357166"/>
            <a:ext cx="255069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57166"/>
            <a:ext cx="61427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000240"/>
            <a:ext cx="3352842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2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-</a:t>
            </a:r>
            <a:r>
              <a:rPr lang="ru-RU" sz="36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слагаемое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428737"/>
            <a:ext cx="3498715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3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–</a:t>
            </a:r>
            <a:r>
              <a:rPr lang="ru-RU" sz="36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слагаемое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643182"/>
            <a:ext cx="2383025" cy="369331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5</a:t>
            </a:r>
            <a:r>
              <a:rPr lang="ru-RU" sz="36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- </a:t>
            </a:r>
            <a:r>
              <a:rPr lang="ru-RU" sz="36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5000636"/>
            <a:ext cx="29527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5072074"/>
            <a:ext cx="28405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5786454"/>
            <a:ext cx="28405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5715016"/>
            <a:ext cx="28405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14612" y="5072074"/>
            <a:ext cx="38343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</a:p>
        </p:txBody>
      </p:sp>
      <p:pic>
        <p:nvPicPr>
          <p:cNvPr id="6157" name="Picture 2" descr="D:\Мои_документы\аннимации\0_8ff67_8ec2152b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3500" y="2286000"/>
            <a:ext cx="14605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4.07407E-6 L 0.11441 -0.513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2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48333 -0.3391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-17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Pictures\1280x768_138780_[www.ArtFile.ru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C:\Users\Пользователь\Pictures\4201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496"/>
            <a:ext cx="4161353" cy="312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5" descr="C:\Users\Пользователь\Pictures\winterberry-winter-birds-wallpapers-192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00375" y="-11930063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Пользователь\Pictures\winterberry-winter-birds-wallpapers-192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86562" y="857232"/>
            <a:ext cx="225743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5" descr="C:\Users\Пользователь\Pictures\winterberry-winter-birds-wallpapers-192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-8143875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C:\Users\Пользователь\Pictures\224452-10-1024x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500042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Pictures\57628a0892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5177728-3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885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3203575" y="188913"/>
            <a:ext cx="2643188" cy="1295400"/>
            <a:chOff x="3707904" y="188640"/>
            <a:chExt cx="2642592" cy="1428750"/>
          </a:xfrm>
        </p:grpSpPr>
        <p:pic>
          <p:nvPicPr>
            <p:cNvPr id="8217" name="Рисунок 7" descr="http://im0-tub-ru.yandex.net/i?id=141242932-54-72&amp;n=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188640"/>
              <a:ext cx="17907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8" name="Рисунок 8" descr="http://im4-tub-ru.yandex.net/i?id=104766999-05-72&amp;n=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188640"/>
              <a:ext cx="9144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flipH="1">
            <a:off x="1285875" y="207168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1</a:t>
            </a:r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71750" y="2143125"/>
            <a:ext cx="33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+</a:t>
            </a:r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429125" y="2143125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3</a:t>
            </a: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rot="10800000" flipH="1" flipV="1">
            <a:off x="5629275" y="2074863"/>
            <a:ext cx="1228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 = </a:t>
            </a: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858000" y="200025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4</a:t>
            </a: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 rot="10800000" flipV="1">
            <a:off x="857250" y="2857500"/>
            <a:ext cx="191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1слагаемое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708400" y="27860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2 слагаемое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143625" y="278606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 сумма</a:t>
            </a:r>
          </a:p>
        </p:txBody>
      </p: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714375" y="3571875"/>
            <a:ext cx="2643188" cy="1295400"/>
            <a:chOff x="3707904" y="188640"/>
            <a:chExt cx="2642592" cy="1428750"/>
          </a:xfrm>
        </p:grpSpPr>
        <p:pic>
          <p:nvPicPr>
            <p:cNvPr id="8215" name="Рисунок 19" descr="http://im0-tub-ru.yandex.net/i?id=141242932-54-72&amp;n=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188640"/>
              <a:ext cx="17907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6" name="Рисунок 20" descr="http://im4-tub-ru.yandex.net/i?id=104766999-05-72&amp;n=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188640"/>
              <a:ext cx="9144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Рисунок 21" descr="http://im5-tub-ru.yandex.net/i?id=85177728-3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429000"/>
            <a:ext cx="1885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285875" y="5000625"/>
            <a:ext cx="11382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  3</a:t>
            </a:r>
            <a:endParaRPr lang="ru-RU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947988" y="4983163"/>
            <a:ext cx="145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  +</a:t>
            </a:r>
            <a:endParaRPr lang="ru-RU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rot="10800000" flipV="1">
            <a:off x="4214813" y="50911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 1  </a:t>
            </a:r>
            <a:endParaRPr lang="ru-RU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 rot="10800000" flipH="1" flipV="1">
            <a:off x="5746750" y="50657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=</a:t>
            </a:r>
            <a:endParaRPr lang="ru-RU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 flipH="1">
            <a:off x="6286500" y="50720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4 </a:t>
            </a:r>
            <a:endParaRPr lang="ru-RU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rot="10800000" flipV="1">
            <a:off x="3708400" y="580548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2 слагаемое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46100" y="5764213"/>
            <a:ext cx="2500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 1 слагаемое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6000750" y="578643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   сумма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Picture 2" descr="C:\Users\Пользователь\Pictures\57628a0892b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214313" y="2286000"/>
            <a:ext cx="8429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 </a:t>
            </a:r>
            <a:endParaRPr lang="ru-RU" sz="4400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 rot="10800000" flipV="1">
            <a:off x="913879" y="1520498"/>
            <a:ext cx="70567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Тема урока</a:t>
            </a:r>
            <a:r>
              <a:rPr lang="ru-RU" sz="5400" dirty="0" smtClean="0"/>
              <a:t>:</a:t>
            </a:r>
            <a:r>
              <a:rPr lang="en-US" sz="5400" dirty="0" smtClean="0"/>
              <a:t>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Перестановка     слагаемых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sz="5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2" descr="C:\Users\Пользователь\Pictures\57628a0892b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785813" y="857250"/>
            <a:ext cx="72151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 Цели урока: </a:t>
            </a:r>
          </a:p>
          <a:p>
            <a:pPr algn="ctr"/>
            <a:endParaRPr lang="ru-RU" sz="3600" b="1"/>
          </a:p>
          <a:p>
            <a:r>
              <a:rPr lang="ru-RU" sz="3600" b="1"/>
              <a:t> 1. Узнать правило перестановки слагаемых.</a:t>
            </a:r>
          </a:p>
          <a:p>
            <a:endParaRPr lang="ru-RU" sz="3600" b="1"/>
          </a:p>
          <a:p>
            <a:r>
              <a:rPr lang="ru-RU" sz="3600" b="1"/>
              <a:t>2. Научиться применять правило перестановки слагаемых.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476</Words>
  <Application>Microsoft Office PowerPoint</Application>
  <PresentationFormat>Экран (4:3)</PresentationFormat>
  <Paragraphs>166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План исследования.</vt:lpstr>
      <vt:lpstr> Наши доказательства:</vt:lpstr>
      <vt:lpstr>Правило.</vt:lpstr>
      <vt:lpstr>Работа с учебником</vt:lpstr>
      <vt:lpstr>Презентация PowerPoint</vt:lpstr>
      <vt:lpstr>Презентация PowerPoint</vt:lpstr>
      <vt:lpstr> Найди верные записи  не вычисляя</vt:lpstr>
      <vt:lpstr>Кто быстрее?</vt:lpstr>
      <vt:lpstr> Найди значение выражения , в котором  к большему числу прибавили меньшее.</vt:lpstr>
      <vt:lpstr>Вывод.</vt:lpstr>
      <vt:lpstr>  Найди результат сложения, используя правило перестановки слагаемых</vt:lpstr>
      <vt:lpstr>  Самопроверка</vt:lpstr>
      <vt:lpstr>Цели урока:  </vt:lpstr>
      <vt:lpstr>«Ёлочка настроения»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Надежда Пронская</cp:lastModifiedBy>
  <cp:revision>96</cp:revision>
  <dcterms:created xsi:type="dcterms:W3CDTF">2002-12-31T23:42:27Z</dcterms:created>
  <dcterms:modified xsi:type="dcterms:W3CDTF">2025-06-11T09:20:14Z</dcterms:modified>
</cp:coreProperties>
</file>