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6" r:id="rId4"/>
    <p:sldMasterId id="2147483678" r:id="rId5"/>
  </p:sldMasterIdLst>
  <p:notesMasterIdLst>
    <p:notesMasterId r:id="rId46"/>
  </p:notesMasterIdLst>
  <p:sldIdLst>
    <p:sldId id="298" r:id="rId6"/>
    <p:sldId id="297" r:id="rId7"/>
    <p:sldId id="259" r:id="rId8"/>
    <p:sldId id="261" r:id="rId9"/>
    <p:sldId id="262" r:id="rId10"/>
    <p:sldId id="263" r:id="rId11"/>
    <p:sldId id="264" r:id="rId12"/>
    <p:sldId id="265" r:id="rId13"/>
    <p:sldId id="302" r:id="rId14"/>
    <p:sldId id="303" r:id="rId15"/>
    <p:sldId id="267" r:id="rId16"/>
    <p:sldId id="268" r:id="rId17"/>
    <p:sldId id="269" r:id="rId18"/>
    <p:sldId id="270" r:id="rId19"/>
    <p:sldId id="271" r:id="rId20"/>
    <p:sldId id="272" r:id="rId21"/>
    <p:sldId id="286" r:id="rId22"/>
    <p:sldId id="276" r:id="rId23"/>
    <p:sldId id="304" r:id="rId24"/>
    <p:sldId id="305" r:id="rId25"/>
    <p:sldId id="306" r:id="rId26"/>
    <p:sldId id="307" r:id="rId27"/>
    <p:sldId id="308" r:id="rId28"/>
    <p:sldId id="309" r:id="rId29"/>
    <p:sldId id="275" r:id="rId30"/>
    <p:sldId id="277" r:id="rId31"/>
    <p:sldId id="291" r:id="rId32"/>
    <p:sldId id="278" r:id="rId33"/>
    <p:sldId id="279" r:id="rId34"/>
    <p:sldId id="280" r:id="rId35"/>
    <p:sldId id="287" r:id="rId36"/>
    <p:sldId id="300" r:id="rId37"/>
    <p:sldId id="288" r:id="rId38"/>
    <p:sldId id="301" r:id="rId39"/>
    <p:sldId id="290" r:id="rId40"/>
    <p:sldId id="292" r:id="rId41"/>
    <p:sldId id="293" r:id="rId42"/>
    <p:sldId id="294" r:id="rId43"/>
    <p:sldId id="295" r:id="rId44"/>
    <p:sldId id="29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3E5B"/>
    <a:srgbClr val="F94900"/>
    <a:srgbClr val="C6247A"/>
    <a:srgbClr val="C52378"/>
    <a:srgbClr val="98124D"/>
    <a:srgbClr val="613125"/>
    <a:srgbClr val="AC187B"/>
    <a:srgbClr val="542939"/>
    <a:srgbClr val="E4ECD1"/>
    <a:srgbClr val="8ED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108" d="100"/>
          <a:sy n="108" d="100"/>
        </p:scale>
        <p:origin x="-1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3AE89-44C8-4B40-9E13-49C0C4B827DD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DBAB8-EBE4-43FD-80D6-1BB9A7CACF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46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0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384884"/>
            <a:ext cx="5990780" cy="447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78299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19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81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76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9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6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3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9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7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4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4.mp3"/><Relationship Id="rId18" Type="http://schemas.openxmlformats.org/officeDocument/2006/relationships/audio" Target="../media/media16.mp3"/><Relationship Id="rId26" Type="http://schemas.openxmlformats.org/officeDocument/2006/relationships/image" Target="../media/image26.png"/><Relationship Id="rId3" Type="http://schemas.microsoft.com/office/2007/relationships/media" Target="../media/media9.mp3"/><Relationship Id="rId21" Type="http://schemas.microsoft.com/office/2007/relationships/media" Target="../media/media18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17" Type="http://schemas.microsoft.com/office/2007/relationships/media" Target="../media/media16.mp3"/><Relationship Id="rId25" Type="http://schemas.openxmlformats.org/officeDocument/2006/relationships/slideLayout" Target="../slideLayouts/slideLayout14.xml"/><Relationship Id="rId2" Type="http://schemas.openxmlformats.org/officeDocument/2006/relationships/audio" Target="../media/media8.mp3"/><Relationship Id="rId16" Type="http://schemas.openxmlformats.org/officeDocument/2006/relationships/audio" Target="../media/media15.mp3"/><Relationship Id="rId20" Type="http://schemas.openxmlformats.org/officeDocument/2006/relationships/audio" Target="../media/media17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24" Type="http://schemas.openxmlformats.org/officeDocument/2006/relationships/audio" Target="../media/media19.mp3"/><Relationship Id="rId5" Type="http://schemas.microsoft.com/office/2007/relationships/media" Target="../media/media10.mp3"/><Relationship Id="rId15" Type="http://schemas.microsoft.com/office/2007/relationships/media" Target="../media/media15.mp3"/><Relationship Id="rId23" Type="http://schemas.microsoft.com/office/2007/relationships/media" Target="../media/media19.mp3"/><Relationship Id="rId10" Type="http://schemas.openxmlformats.org/officeDocument/2006/relationships/audio" Target="../media/media12.mp3"/><Relationship Id="rId19" Type="http://schemas.microsoft.com/office/2007/relationships/media" Target="../media/media17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media14.mp3"/><Relationship Id="rId22" Type="http://schemas.openxmlformats.org/officeDocument/2006/relationships/audio" Target="../media/media18.mp3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rtraveler.ru/universe/polety-zhivotnykh-v-kosmos-8-istoriy/" TargetMode="External"/><Relationship Id="rId7" Type="http://schemas.openxmlformats.org/officeDocument/2006/relationships/hyperlink" Target="https://pinkamuz.pro/search/&#1055;&#1077;&#1089;&#1085;&#1080;%20&#1074;&#1086;&#1077;&#1085;&#1085;&#1099;&#1093;%20&#1083;&#1077;&#1090;%201941-1945" TargetMode="External"/><Relationship Id="rId2" Type="http://schemas.openxmlformats.org/officeDocument/2006/relationships/hyperlink" Target="https://pedsovet.su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zvukipro.com/mult/2159-zvuki-s-frazami-iz-sovetskih-multfilmov.html" TargetMode="External"/><Relationship Id="rId5" Type="http://schemas.openxmlformats.org/officeDocument/2006/relationships/hyperlink" Target="https://historyrussia.org/sobytiya/pervyj-v-mire-poljot-cheloveka-v-kosmos-sostoyalsya-v-etot-den-58-let-nazad.html" TargetMode="External"/><Relationship Id="rId4" Type="http://schemas.openxmlformats.org/officeDocument/2006/relationships/hyperlink" Target="https://www.prlib.ru/history/61931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1979" y="1392195"/>
            <a:ext cx="7018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Семейный КВИЗ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4876" y="4316627"/>
            <a:ext cx="5931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Авторы: Анфимова Марина Анатольевна</a:t>
            </a:r>
          </a:p>
          <a:p>
            <a:pPr algn="r"/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Бочкарева Анна </a:t>
            </a:r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Ардалионовна</a:t>
            </a:r>
            <a:endParaRPr lang="ru-RU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учителя начальных классов МАОУ «СОШ №48»</a:t>
            </a:r>
          </a:p>
          <a:p>
            <a:pPr algn="r"/>
            <a:r>
              <a:rPr lang="ru-RU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г.Новоуральск</a:t>
            </a: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Свердловской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2941118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916552C-9AB4-69DD-410D-3957CCE35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10F6766-D08C-C3A8-06E1-DEDF744585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964652B-B98D-ED9E-E163-B232976A64FC}"/>
              </a:ext>
            </a:extLst>
          </p:cNvPr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1E050F02-354A-474C-54D6-B58ED6270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DE16BDD-A213-B54F-9BA5-805F7C15CE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54CE777E-E02D-33E0-99C6-5B9DA2AC1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3FD02F73-5F0D-58FA-D79F-38DFE29972F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9C23FC9C-24D8-E29C-19B8-A2B3DDDDF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910" y="668337"/>
            <a:ext cx="8377882" cy="546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E59E0E-F301-8F79-9168-6EE1A88D7A1D}"/>
              </a:ext>
            </a:extLst>
          </p:cNvPr>
          <p:cNvSpPr txBox="1"/>
          <p:nvPr/>
        </p:nvSpPr>
        <p:spPr>
          <a:xfrm>
            <a:off x="1211265" y="4814429"/>
            <a:ext cx="1352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Самуил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Яковлевич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Маршак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6E05AD-058B-B53D-817D-D271566077F0}"/>
              </a:ext>
            </a:extLst>
          </p:cNvPr>
          <p:cNvSpPr txBox="1"/>
          <p:nvPr/>
        </p:nvSpPr>
        <p:spPr>
          <a:xfrm>
            <a:off x="3924102" y="4881131"/>
            <a:ext cx="17715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Сергей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Владимирович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Михалков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D9EC8E0-3D13-64CB-EF94-3AE664C9A59D}"/>
              </a:ext>
            </a:extLst>
          </p:cNvPr>
          <p:cNvSpPr txBox="1"/>
          <p:nvPr/>
        </p:nvSpPr>
        <p:spPr>
          <a:xfrm>
            <a:off x="6542240" y="4906762"/>
            <a:ext cx="19719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Валентина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Александровна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Осеева</a:t>
            </a:r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30F2A055-A80C-05D4-B3AD-745B5DB9F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26" y="-297655"/>
            <a:ext cx="5450873" cy="1325563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+mn-lt"/>
              </a:rPr>
              <a:t>Правильные ответы. </a:t>
            </a:r>
          </a:p>
        </p:txBody>
      </p:sp>
    </p:spTree>
    <p:extLst>
      <p:ext uri="{BB962C8B-B14F-4D97-AF65-F5344CB8AC3E}">
        <p14:creationId xmlns:p14="http://schemas.microsoft.com/office/powerpoint/2010/main" val="23297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653194"/>
            <a:ext cx="47300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 раунд</a:t>
            </a:r>
          </a:p>
          <a:p>
            <a:pPr algn="ctr"/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28651" y="155377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  <a:latin typeface="Arial Black" panose="020B0A04020102020204" pitchFamily="34" charset="0"/>
              </a:rPr>
              <a:t>Тайный предмет</a:t>
            </a: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541" y="2518669"/>
            <a:ext cx="4932914" cy="329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9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653194"/>
            <a:ext cx="473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83" y="1465455"/>
            <a:ext cx="5335815" cy="407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20563" y="3641124"/>
            <a:ext cx="1729944" cy="190500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153665" y="1664043"/>
            <a:ext cx="2463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Ф. П. Решетников </a:t>
            </a:r>
          </a:p>
          <a:p>
            <a:r>
              <a:rPr lang="ru-RU" sz="2400" dirty="0"/>
              <a:t>«Опять двойка»</a:t>
            </a:r>
          </a:p>
        </p:txBody>
      </p:sp>
    </p:spTree>
    <p:extLst>
      <p:ext uri="{BB962C8B-B14F-4D97-AF65-F5344CB8AC3E}">
        <p14:creationId xmlns:p14="http://schemas.microsoft.com/office/powerpoint/2010/main" val="197327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653194"/>
            <a:ext cx="473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835" y="1484191"/>
            <a:ext cx="3703472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47998" y="4749129"/>
            <a:ext cx="1037967" cy="25742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926229" y="1484191"/>
            <a:ext cx="3369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В. А. Серов </a:t>
            </a:r>
          </a:p>
          <a:p>
            <a:r>
              <a:rPr lang="ru-RU" sz="2400" dirty="0"/>
              <a:t>«Девочка с персиками»</a:t>
            </a:r>
          </a:p>
        </p:txBody>
      </p:sp>
    </p:spTree>
    <p:extLst>
      <p:ext uri="{BB962C8B-B14F-4D97-AF65-F5344CB8AC3E}">
        <p14:creationId xmlns:p14="http://schemas.microsoft.com/office/powerpoint/2010/main" val="4067592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653194"/>
            <a:ext cx="473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Picture background">
            <a:extLst>
              <a:ext uri="{FF2B5EF4-FFF2-40B4-BE49-F238E27FC236}">
                <a16:creationId xmlns="" xmlns:a16="http://schemas.microsoft.com/office/drawing/2014/main" id="{51CE849F-42ED-1F4E-00D8-86C117FDD5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987" y="1851979"/>
            <a:ext cx="6264028" cy="39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67726" y="4934466"/>
            <a:ext cx="1130166" cy="7414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850349" y="1299525"/>
            <a:ext cx="3814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С. А. Григорьев «Вратарь»</a:t>
            </a:r>
          </a:p>
        </p:txBody>
      </p:sp>
    </p:spTree>
    <p:extLst>
      <p:ext uri="{BB962C8B-B14F-4D97-AF65-F5344CB8AC3E}">
        <p14:creationId xmlns:p14="http://schemas.microsoft.com/office/powerpoint/2010/main" val="2166201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653194"/>
            <a:ext cx="473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Picture background">
            <a:extLst>
              <a:ext uri="{FF2B5EF4-FFF2-40B4-BE49-F238E27FC236}">
                <a16:creationId xmlns="" xmlns:a16="http://schemas.microsoft.com/office/drawing/2014/main" id="{BC973E1D-F169-D727-3E44-EAC28D5F1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3169" y="1484191"/>
            <a:ext cx="5288692" cy="42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46494" y="3719384"/>
            <a:ext cx="1079158" cy="3459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865341" y="1655805"/>
            <a:ext cx="2751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З. </a:t>
            </a:r>
            <a:r>
              <a:rPr lang="ru-RU" sz="2800" dirty="0" err="1"/>
              <a:t>Е.Серебрякова</a:t>
            </a:r>
            <a:r>
              <a:rPr lang="ru-RU" sz="2800" dirty="0"/>
              <a:t> «За обедом»</a:t>
            </a:r>
          </a:p>
        </p:txBody>
      </p:sp>
    </p:spTree>
    <p:extLst>
      <p:ext uri="{BB962C8B-B14F-4D97-AF65-F5344CB8AC3E}">
        <p14:creationId xmlns:p14="http://schemas.microsoft.com/office/powerpoint/2010/main" val="9648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653194"/>
            <a:ext cx="473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3263" y="2097366"/>
            <a:ext cx="5637470" cy="375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019034" y="2269524"/>
            <a:ext cx="261551" cy="115947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662685" y="1378478"/>
            <a:ext cx="381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В. М. Васнецов «Богатыри»</a:t>
            </a:r>
          </a:p>
        </p:txBody>
      </p:sp>
    </p:spTree>
    <p:extLst>
      <p:ext uri="{BB962C8B-B14F-4D97-AF65-F5344CB8AC3E}">
        <p14:creationId xmlns:p14="http://schemas.microsoft.com/office/powerpoint/2010/main" val="96486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9933" y="629861"/>
            <a:ext cx="473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207" y="887626"/>
            <a:ext cx="3887984" cy="508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06162" y="4966401"/>
            <a:ext cx="486032" cy="46233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959178" y="1581665"/>
            <a:ext cx="3171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А. К. Саврасов</a:t>
            </a:r>
          </a:p>
          <a:p>
            <a:r>
              <a:rPr lang="ru-RU" sz="2400" dirty="0"/>
              <a:t>«Грачи прилетели»</a:t>
            </a:r>
          </a:p>
        </p:txBody>
      </p:sp>
    </p:spTree>
    <p:extLst>
      <p:ext uri="{BB962C8B-B14F-4D97-AF65-F5344CB8AC3E}">
        <p14:creationId xmlns:p14="http://schemas.microsoft.com/office/powerpoint/2010/main" val="523761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78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405" y="890781"/>
            <a:ext cx="7463482" cy="50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038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14A41C4-AFE0-D08E-3AFF-E116B8689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D2FCD3D-6F8E-4F8D-73FC-B17EF909EC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739A1DB-7BEF-E292-9C58-4EFBADE5BE60}"/>
              </a:ext>
            </a:extLst>
          </p:cNvPr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8C5FEE3-E20D-5172-24F0-FD01A06C9821}"/>
              </a:ext>
            </a:extLst>
          </p:cNvPr>
          <p:cNvSpPr/>
          <p:nvPr/>
        </p:nvSpPr>
        <p:spPr>
          <a:xfrm>
            <a:off x="2206950" y="653194"/>
            <a:ext cx="473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="" xmlns:a16="http://schemas.microsoft.com/office/drawing/2014/main" id="{568BF327-B71B-D7D6-A3D9-49194F92D0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83" y="1465455"/>
            <a:ext cx="5335815" cy="407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982A90-299A-D8DD-8314-F2A3BCF06357}"/>
              </a:ext>
            </a:extLst>
          </p:cNvPr>
          <p:cNvSpPr/>
          <p:nvPr/>
        </p:nvSpPr>
        <p:spPr>
          <a:xfrm>
            <a:off x="1820563" y="3641124"/>
            <a:ext cx="1729944" cy="190500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7691881-5603-43BB-2174-B70C5BDCF06B}"/>
              </a:ext>
            </a:extLst>
          </p:cNvPr>
          <p:cNvSpPr txBox="1"/>
          <p:nvPr/>
        </p:nvSpPr>
        <p:spPr>
          <a:xfrm>
            <a:off x="6153665" y="1664043"/>
            <a:ext cx="2463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Ф. П. Решетников </a:t>
            </a:r>
          </a:p>
          <a:p>
            <a:r>
              <a:rPr lang="ru-RU" sz="2400" dirty="0"/>
              <a:t>«Опять двойка»</a:t>
            </a:r>
          </a:p>
        </p:txBody>
      </p:sp>
    </p:spTree>
    <p:extLst>
      <p:ext uri="{BB962C8B-B14F-4D97-AF65-F5344CB8AC3E}">
        <p14:creationId xmlns:p14="http://schemas.microsoft.com/office/powerpoint/2010/main" val="428745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04956" y="1060292"/>
            <a:ext cx="6734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 апреля 2025 года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33" y="1985319"/>
            <a:ext cx="7792994" cy="420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779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4011CE1-650B-A71D-FBAE-1BA757B1E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7539BBF-BBC4-1E13-1EB8-A5053D026D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ABAFF55-8B18-418D-1AE9-0250995C2C2A}"/>
              </a:ext>
            </a:extLst>
          </p:cNvPr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1F7D456-A2DF-D45A-95C8-CDE858A98370}"/>
              </a:ext>
            </a:extLst>
          </p:cNvPr>
          <p:cNvSpPr/>
          <p:nvPr/>
        </p:nvSpPr>
        <p:spPr>
          <a:xfrm>
            <a:off x="2206950" y="653194"/>
            <a:ext cx="473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="" xmlns:a16="http://schemas.microsoft.com/office/drawing/2014/main" id="{AD8908DE-C891-821B-8F50-5454B0A0E3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835" y="1484191"/>
            <a:ext cx="3703472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98477E1-8F5E-565C-7A45-AB9BAFD2DBB4}"/>
              </a:ext>
            </a:extLst>
          </p:cNvPr>
          <p:cNvSpPr/>
          <p:nvPr/>
        </p:nvSpPr>
        <p:spPr>
          <a:xfrm>
            <a:off x="3047998" y="4749129"/>
            <a:ext cx="1037967" cy="25742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2CB278-8230-FFB1-5F6F-201B48B2FC34}"/>
              </a:ext>
            </a:extLst>
          </p:cNvPr>
          <p:cNvSpPr txBox="1"/>
          <p:nvPr/>
        </p:nvSpPr>
        <p:spPr>
          <a:xfrm>
            <a:off x="4926229" y="1484191"/>
            <a:ext cx="3369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В. А. Серов </a:t>
            </a:r>
          </a:p>
          <a:p>
            <a:r>
              <a:rPr lang="ru-RU" sz="2400" dirty="0"/>
              <a:t>«Девочка с персиками»</a:t>
            </a:r>
          </a:p>
        </p:txBody>
      </p:sp>
    </p:spTree>
    <p:extLst>
      <p:ext uri="{BB962C8B-B14F-4D97-AF65-F5344CB8AC3E}">
        <p14:creationId xmlns:p14="http://schemas.microsoft.com/office/powerpoint/2010/main" val="30608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1A3176-F477-4D04-0A58-14849CDAA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B32A800-1F67-1A60-7527-3FD27FE384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7145100-BE3C-CFFE-F04F-4381F4B28C08}"/>
              </a:ext>
            </a:extLst>
          </p:cNvPr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483AC96-4B22-11A1-86B4-D2B5C733C2A5}"/>
              </a:ext>
            </a:extLst>
          </p:cNvPr>
          <p:cNvSpPr/>
          <p:nvPr/>
        </p:nvSpPr>
        <p:spPr>
          <a:xfrm>
            <a:off x="2206950" y="653194"/>
            <a:ext cx="473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Picture background">
            <a:extLst>
              <a:ext uri="{FF2B5EF4-FFF2-40B4-BE49-F238E27FC236}">
                <a16:creationId xmlns="" xmlns:a16="http://schemas.microsoft.com/office/drawing/2014/main" id="{EA69A05F-0312-7BEF-8009-D99105FEEF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987" y="1851979"/>
            <a:ext cx="6264028" cy="39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8C5BF2B-EBE3-8F8C-F432-791DDE5F43F8}"/>
              </a:ext>
            </a:extLst>
          </p:cNvPr>
          <p:cNvSpPr/>
          <p:nvPr/>
        </p:nvSpPr>
        <p:spPr>
          <a:xfrm>
            <a:off x="1567726" y="4934466"/>
            <a:ext cx="1130166" cy="7414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F1437CC-02F5-49D4-B4A5-CFF1B499835D}"/>
              </a:ext>
            </a:extLst>
          </p:cNvPr>
          <p:cNvSpPr txBox="1"/>
          <p:nvPr/>
        </p:nvSpPr>
        <p:spPr>
          <a:xfrm>
            <a:off x="2850349" y="1299525"/>
            <a:ext cx="3814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С. А. Григорьев «Вратарь»</a:t>
            </a:r>
          </a:p>
        </p:txBody>
      </p:sp>
    </p:spTree>
    <p:extLst>
      <p:ext uri="{BB962C8B-B14F-4D97-AF65-F5344CB8AC3E}">
        <p14:creationId xmlns:p14="http://schemas.microsoft.com/office/powerpoint/2010/main" val="338855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14AFD06-1C1C-2728-0233-7138D79FB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0047FE0-73C0-5A2A-237D-7E1CB6C4A7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C4715FB-E246-C49F-444D-2BA07484626D}"/>
              </a:ext>
            </a:extLst>
          </p:cNvPr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EAD9018-6977-AF8F-620A-53AF541570BA}"/>
              </a:ext>
            </a:extLst>
          </p:cNvPr>
          <p:cNvSpPr/>
          <p:nvPr/>
        </p:nvSpPr>
        <p:spPr>
          <a:xfrm>
            <a:off x="2206950" y="653194"/>
            <a:ext cx="473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Picture background">
            <a:extLst>
              <a:ext uri="{FF2B5EF4-FFF2-40B4-BE49-F238E27FC236}">
                <a16:creationId xmlns="" xmlns:a16="http://schemas.microsoft.com/office/drawing/2014/main" id="{6706D5EB-5BD8-5590-0259-F0A62BE1B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3169" y="1484191"/>
            <a:ext cx="5288692" cy="42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C98016F-ADFB-0C98-288B-F54EAB96D789}"/>
              </a:ext>
            </a:extLst>
          </p:cNvPr>
          <p:cNvSpPr/>
          <p:nvPr/>
        </p:nvSpPr>
        <p:spPr>
          <a:xfrm>
            <a:off x="3246494" y="3719384"/>
            <a:ext cx="1079158" cy="3459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5F5604E-8866-C50B-9E5E-88B5530C4FFF}"/>
              </a:ext>
            </a:extLst>
          </p:cNvPr>
          <p:cNvSpPr txBox="1"/>
          <p:nvPr/>
        </p:nvSpPr>
        <p:spPr>
          <a:xfrm>
            <a:off x="5865341" y="1655805"/>
            <a:ext cx="2751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З. </a:t>
            </a:r>
            <a:r>
              <a:rPr lang="ru-RU" sz="2800" dirty="0" err="1"/>
              <a:t>Е.Серебрякова</a:t>
            </a:r>
            <a:r>
              <a:rPr lang="ru-RU" sz="2800" dirty="0"/>
              <a:t> «За обедом»</a:t>
            </a:r>
          </a:p>
        </p:txBody>
      </p:sp>
    </p:spTree>
    <p:extLst>
      <p:ext uri="{BB962C8B-B14F-4D97-AF65-F5344CB8AC3E}">
        <p14:creationId xmlns:p14="http://schemas.microsoft.com/office/powerpoint/2010/main" val="401901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69EF346-03B9-2BFD-4CB2-5BDD45039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8B92C3F-34FD-5F73-C138-38F243E781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28DC5ED-E5E8-004D-78D1-576783FF870A}"/>
              </a:ext>
            </a:extLst>
          </p:cNvPr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81AA94F-2C18-B3C3-54AF-295CBB3D4469}"/>
              </a:ext>
            </a:extLst>
          </p:cNvPr>
          <p:cNvSpPr/>
          <p:nvPr/>
        </p:nvSpPr>
        <p:spPr>
          <a:xfrm>
            <a:off x="2206950" y="653194"/>
            <a:ext cx="473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3" name="Picture 3">
            <a:extLst>
              <a:ext uri="{FF2B5EF4-FFF2-40B4-BE49-F238E27FC236}">
                <a16:creationId xmlns="" xmlns:a16="http://schemas.microsoft.com/office/drawing/2014/main" id="{AF58FB71-E329-C90E-FCE1-723F8BF6A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3263" y="2097366"/>
            <a:ext cx="5637470" cy="375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85B39B1-BA89-8986-47B4-486274E3F6EA}"/>
              </a:ext>
            </a:extLst>
          </p:cNvPr>
          <p:cNvSpPr/>
          <p:nvPr/>
        </p:nvSpPr>
        <p:spPr>
          <a:xfrm>
            <a:off x="4019034" y="2269524"/>
            <a:ext cx="261551" cy="115947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85CB5C-6FF8-0C79-0AB3-DE3BF8A82C2D}"/>
              </a:ext>
            </a:extLst>
          </p:cNvPr>
          <p:cNvSpPr txBox="1"/>
          <p:nvPr/>
        </p:nvSpPr>
        <p:spPr>
          <a:xfrm>
            <a:off x="2662685" y="1378478"/>
            <a:ext cx="381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В. М. Васнецов «Богатыри»</a:t>
            </a:r>
          </a:p>
        </p:txBody>
      </p:sp>
    </p:spTree>
    <p:extLst>
      <p:ext uri="{BB962C8B-B14F-4D97-AF65-F5344CB8AC3E}">
        <p14:creationId xmlns:p14="http://schemas.microsoft.com/office/powerpoint/2010/main" val="169177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A4C441E-6C2C-D96E-A2C7-1FE77AA31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C20AF77-FEAD-74A7-5C94-D7D40A3322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BA1D393-2868-983E-475E-2911CE7AB4B3}"/>
              </a:ext>
            </a:extLst>
          </p:cNvPr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E7548A8-61B2-512A-1A63-23053B144F99}"/>
              </a:ext>
            </a:extLst>
          </p:cNvPr>
          <p:cNvSpPr/>
          <p:nvPr/>
        </p:nvSpPr>
        <p:spPr>
          <a:xfrm>
            <a:off x="4249933" y="629861"/>
            <a:ext cx="473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88576D52-7D73-9D95-EB61-466983A35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207" y="887626"/>
            <a:ext cx="3887984" cy="508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87891A9-51DE-B6BC-EABD-DB7019A0B34E}"/>
              </a:ext>
            </a:extLst>
          </p:cNvPr>
          <p:cNvSpPr/>
          <p:nvPr/>
        </p:nvSpPr>
        <p:spPr>
          <a:xfrm>
            <a:off x="906162" y="4966401"/>
            <a:ext cx="486032" cy="46233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10BE2C0-4420-1C9D-56C5-ABA137DFC24B}"/>
              </a:ext>
            </a:extLst>
          </p:cNvPr>
          <p:cNvSpPr txBox="1"/>
          <p:nvPr/>
        </p:nvSpPr>
        <p:spPr>
          <a:xfrm>
            <a:off x="4959178" y="1581665"/>
            <a:ext cx="3171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А. К. Саврасов</a:t>
            </a:r>
          </a:p>
          <a:p>
            <a:r>
              <a:rPr lang="ru-RU" sz="2400" dirty="0"/>
              <a:t>«Грачи прилетели»</a:t>
            </a:r>
          </a:p>
        </p:txBody>
      </p:sp>
    </p:spTree>
    <p:extLst>
      <p:ext uri="{BB962C8B-B14F-4D97-AF65-F5344CB8AC3E}">
        <p14:creationId xmlns:p14="http://schemas.microsoft.com/office/powerpoint/2010/main" val="66887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653194"/>
            <a:ext cx="47300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 раунд</a:t>
            </a:r>
          </a:p>
          <a:p>
            <a:pPr algn="ctr"/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28651" y="1540476"/>
            <a:ext cx="7886700" cy="43646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Узнай героя и мультфильм</a:t>
            </a: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633" y="2133601"/>
            <a:ext cx="6723896" cy="407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495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0178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Слушаем и угадываем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gena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4443" y="4948875"/>
            <a:ext cx="609600" cy="609600"/>
          </a:xfrm>
        </p:spPr>
      </p:pic>
      <p:pic>
        <p:nvPicPr>
          <p:cNvPr id="8" name="blinov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0398" y="3429000"/>
            <a:ext cx="609600" cy="609600"/>
          </a:xfrm>
          <a:prstGeom prst="rect">
            <a:avLst/>
          </a:prstGeom>
        </p:spPr>
      </p:pic>
      <p:pic>
        <p:nvPicPr>
          <p:cNvPr id="9" name="svobod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0398" y="1847186"/>
            <a:ext cx="609600" cy="609600"/>
          </a:xfrm>
          <a:prstGeom prst="rect">
            <a:avLst/>
          </a:prstGeom>
        </p:spPr>
      </p:pic>
      <p:pic>
        <p:nvPicPr>
          <p:cNvPr id="10" name="byl-by-u-menja-takoj-kot-ja-by-ne-zhenilsja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84757" y="2074920"/>
            <a:ext cx="609600" cy="609600"/>
          </a:xfrm>
          <a:prstGeom prst="rect">
            <a:avLst/>
          </a:prstGeom>
        </p:spPr>
      </p:pic>
      <p:pic>
        <p:nvPicPr>
          <p:cNvPr id="11" name="pljushki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25946" y="3449594"/>
            <a:ext cx="609600" cy="609600"/>
          </a:xfrm>
          <a:prstGeom prst="rect">
            <a:avLst/>
          </a:prstGeom>
        </p:spPr>
      </p:pic>
      <p:pic>
        <p:nvPicPr>
          <p:cNvPr id="12" name="rebjata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84757" y="5224849"/>
            <a:ext cx="609600" cy="609600"/>
          </a:xfrm>
          <a:prstGeom prst="rect">
            <a:avLst/>
          </a:prstGeom>
        </p:spPr>
      </p:pic>
      <p:pic>
        <p:nvPicPr>
          <p:cNvPr id="13" name="ты что застрял . Кролик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67200" y="5224849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6146" y="1549872"/>
            <a:ext cx="5531708" cy="358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A9C42F9-5937-577A-C3D4-7E6529DED431}"/>
              </a:ext>
            </a:extLst>
          </p:cNvPr>
          <p:cNvSpPr/>
          <p:nvPr/>
        </p:nvSpPr>
        <p:spPr>
          <a:xfrm>
            <a:off x="526117" y="1747877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3362FA87-D5B5-C919-F923-1D992245D20A}"/>
              </a:ext>
            </a:extLst>
          </p:cNvPr>
          <p:cNvSpPr/>
          <p:nvPr/>
        </p:nvSpPr>
        <p:spPr>
          <a:xfrm>
            <a:off x="553495" y="329317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0AD03FE9-0FE6-A947-AEFB-A8724630E265}"/>
              </a:ext>
            </a:extLst>
          </p:cNvPr>
          <p:cNvSpPr/>
          <p:nvPr/>
        </p:nvSpPr>
        <p:spPr>
          <a:xfrm>
            <a:off x="566351" y="485468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8C218C8E-6AD1-300D-26B8-34977E17C584}"/>
              </a:ext>
            </a:extLst>
          </p:cNvPr>
          <p:cNvSpPr/>
          <p:nvPr/>
        </p:nvSpPr>
        <p:spPr>
          <a:xfrm>
            <a:off x="3751797" y="511747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AA40BE26-B706-F8F6-F14C-E08E20536937}"/>
              </a:ext>
            </a:extLst>
          </p:cNvPr>
          <p:cNvSpPr/>
          <p:nvPr/>
        </p:nvSpPr>
        <p:spPr>
          <a:xfrm>
            <a:off x="7297214" y="5125852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C05FC9D0-AAA8-9434-95D5-DC0E60B1E4A8}"/>
              </a:ext>
            </a:extLst>
          </p:cNvPr>
          <p:cNvSpPr/>
          <p:nvPr/>
        </p:nvSpPr>
        <p:spPr>
          <a:xfrm>
            <a:off x="7340405" y="3393704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2A1F7903-C388-4374-65ED-33608E8F718E}"/>
              </a:ext>
            </a:extLst>
          </p:cNvPr>
          <p:cNvSpPr/>
          <p:nvPr/>
        </p:nvSpPr>
        <p:spPr>
          <a:xfrm>
            <a:off x="7310788" y="205581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200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78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405" y="890781"/>
            <a:ext cx="7463482" cy="50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366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548"/>
            <a:ext cx="916883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3612" y="529884"/>
            <a:ext cx="5450873" cy="1325563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+mn-lt"/>
              </a:rPr>
              <a:t>Правильные ответы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0" y="2505075"/>
            <a:ext cx="3868738" cy="36845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162" y="1754592"/>
            <a:ext cx="1509589" cy="16028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161" y="3732590"/>
            <a:ext cx="1509589" cy="1541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9732" y="1754591"/>
            <a:ext cx="1565176" cy="16028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253" y="3732590"/>
            <a:ext cx="1581655" cy="15847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3298" y="1754592"/>
            <a:ext cx="1505607" cy="16028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298" y="3732590"/>
            <a:ext cx="1505607" cy="1584745"/>
          </a:xfrm>
          <a:prstGeom prst="rect">
            <a:avLst/>
          </a:prstGeom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7408" y="1711013"/>
            <a:ext cx="1449858" cy="360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6076" y="2957384"/>
            <a:ext cx="280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0814" y="484728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44378" y="2988162"/>
            <a:ext cx="214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73818" y="492257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1" y="300355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27769" y="4951325"/>
            <a:ext cx="225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87025" y="4937959"/>
            <a:ext cx="224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81596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0688"/>
            <a:ext cx="9144000" cy="686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25793" y="321276"/>
            <a:ext cx="4621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cs typeface="Arial" panose="020B0604020202020204" pitchFamily="34" charset="0"/>
              </a:rPr>
              <a:t>4 раунд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63794" y="1442149"/>
            <a:ext cx="61454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Космические факты.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Правда или ложь?</a:t>
            </a:r>
          </a:p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810" y="2763150"/>
            <a:ext cx="5511113" cy="366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019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Раунды составлены по принципу разных интеллектуальных игр</a:t>
            </a:r>
          </a:p>
          <a:p>
            <a:r>
              <a:rPr lang="ru-RU" sz="2800" b="1" u="sng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Важные правила!</a:t>
            </a:r>
          </a:p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1.Во время игры запрещается пользоваться гаджетами.</a:t>
            </a:r>
          </a:p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Четкая регламентация по времени.</a:t>
            </a:r>
          </a:p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3.Быстрая проверка ответов.</a:t>
            </a:r>
          </a:p>
          <a:p>
            <a:pPr algn="ctr"/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653194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Особенности игры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8973" y="4314744"/>
            <a:ext cx="3781168" cy="19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593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0688"/>
            <a:ext cx="9144000" cy="6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95131" y="248854"/>
            <a:ext cx="4621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cs typeface="Arial" panose="020B0604020202020204" pitchFamily="34" charset="0"/>
              </a:rPr>
              <a:t>1 вопрос.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0161" y="956740"/>
            <a:ext cx="6161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Первый человек, побывавший в космосе </a:t>
            </a:r>
          </a:p>
          <a:p>
            <a:r>
              <a:rPr lang="ru-RU" sz="2400" b="1" dirty="0"/>
              <a:t>Юрий Алексеевич Гагарин.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8430" y="1795975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cs typeface="Arial" panose="020B0604020202020204" pitchFamily="34" charset="0"/>
              </a:rPr>
              <a:t>2 вопрос.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0161" y="2503861"/>
            <a:ext cx="5836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Первая женщина, побывавшая в космосе </a:t>
            </a:r>
          </a:p>
          <a:p>
            <a:r>
              <a:rPr lang="ru-RU" sz="2400" b="1" dirty="0"/>
              <a:t>Светлана Савицкая.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8630" y="3254229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3 вопрос.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2540" y="3962115"/>
            <a:ext cx="5286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Космонавты могут летать в открытом </a:t>
            </a:r>
          </a:p>
          <a:p>
            <a:r>
              <a:rPr lang="ru-RU" sz="2400" b="1" dirty="0"/>
              <a:t>космосе без скафандра.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36757" y="4720627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4 вопрос.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86478" y="5438122"/>
            <a:ext cx="6920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В космосе нет звуков, потому что там нет воздуха.</a:t>
            </a:r>
          </a:p>
        </p:txBody>
      </p:sp>
    </p:spTree>
    <p:extLst>
      <p:ext uri="{BB962C8B-B14F-4D97-AF65-F5344CB8AC3E}">
        <p14:creationId xmlns:p14="http://schemas.microsoft.com/office/powerpoint/2010/main" val="233488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0688"/>
            <a:ext cx="9144000" cy="6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00397" y="305950"/>
            <a:ext cx="4621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cs typeface="Arial" panose="020B0604020202020204" pitchFamily="34" charset="0"/>
              </a:rPr>
              <a:t>5 вопрос.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0161" y="956740"/>
            <a:ext cx="6516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Самый продолжительный полет среди собак совершили дворняжки Ветерок и Уголек.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8430" y="1795975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cs typeface="Arial" panose="020B0604020202020204" pitchFamily="34" charset="0"/>
              </a:rPr>
              <a:t>6 вопрос.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0161" y="2503861"/>
            <a:ext cx="4224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В космос не летали обезьяны.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33370" y="3233422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7 вопрос.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2539" y="3962115"/>
            <a:ext cx="636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 космос летали кошки.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33370" y="4712483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8 вопрос.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98357" y="5438122"/>
            <a:ext cx="6535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Белка и Стрелка совершили 17 оборотов вокруг </a:t>
            </a:r>
          </a:p>
          <a:p>
            <a:r>
              <a:rPr lang="ru-RU" sz="2400" b="1" dirty="0"/>
              <a:t>Земли и вернулись знаменитыми .</a:t>
            </a:r>
          </a:p>
        </p:txBody>
      </p:sp>
    </p:spTree>
    <p:extLst>
      <p:ext uri="{BB962C8B-B14F-4D97-AF65-F5344CB8AC3E}">
        <p14:creationId xmlns:p14="http://schemas.microsoft.com/office/powerpoint/2010/main" val="5448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0688"/>
            <a:ext cx="9144000" cy="6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81819" y="821912"/>
            <a:ext cx="4621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cs typeface="Arial" panose="020B0604020202020204" pitchFamily="34" charset="0"/>
              </a:rPr>
              <a:t>1 вопрос.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3447" y="1650992"/>
            <a:ext cx="6161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Первый человек, побывавший в </a:t>
            </a:r>
          </a:p>
          <a:p>
            <a:r>
              <a:rPr lang="ru-RU" sz="2400" b="1" dirty="0"/>
              <a:t>космосе Юрий Алексеевич Гагарин.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65063" y="2747870"/>
            <a:ext cx="3460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Да.</a:t>
            </a:r>
            <a:r>
              <a:rPr lang="ru-RU" sz="2400" b="1" dirty="0"/>
              <a:t> 12 апреля 1961 года.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90"/>
          <a:stretch/>
        </p:blipFill>
        <p:spPr bwMode="auto">
          <a:xfrm>
            <a:off x="7283615" y="1498178"/>
            <a:ext cx="1600304" cy="200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09278" y="3483231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cs typeface="Arial" panose="020B0604020202020204" pitchFamily="34" charset="0"/>
              </a:rPr>
              <a:t>2 вопрос.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92140" y="4169668"/>
            <a:ext cx="4658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Первая женщина, побывавшая в </a:t>
            </a:r>
          </a:p>
          <a:p>
            <a:r>
              <a:rPr lang="ru-RU" sz="2400" b="1" dirty="0"/>
              <a:t>космосе Светлана Савицкая.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2140" y="5283001"/>
            <a:ext cx="445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94900"/>
                </a:solidFill>
              </a:rPr>
              <a:t>Нет.</a:t>
            </a:r>
            <a:r>
              <a:rPr lang="ru-RU" sz="2400" b="1" dirty="0"/>
              <a:t> Валентина  Владимировна </a:t>
            </a:r>
          </a:p>
          <a:p>
            <a:r>
              <a:rPr lang="ru-RU" sz="2400" b="1" dirty="0"/>
              <a:t>Терешкова,16-19 июня 1963г.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2322" y="4023631"/>
            <a:ext cx="1735776" cy="220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283425" y="83692"/>
            <a:ext cx="6301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cs typeface="Arial" panose="020B0604020202020204" pitchFamily="34" charset="0"/>
              </a:rPr>
              <a:t>Правильные ответы.</a:t>
            </a:r>
          </a:p>
        </p:txBody>
      </p:sp>
    </p:spTree>
    <p:extLst>
      <p:ext uri="{BB962C8B-B14F-4D97-AF65-F5344CB8AC3E}">
        <p14:creationId xmlns:p14="http://schemas.microsoft.com/office/powerpoint/2010/main" val="172365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0688"/>
            <a:ext cx="9144000" cy="6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2540" y="248852"/>
            <a:ext cx="6301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cs typeface="Arial" panose="020B0604020202020204" pitchFamily="34" charset="0"/>
              </a:rPr>
              <a:t>Правильные ответы.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71217" y="729745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3 вопрос.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03274" y="3106605"/>
            <a:ext cx="52649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4 вопрос.</a:t>
            </a:r>
          </a:p>
          <a:p>
            <a:r>
              <a:rPr lang="ru-RU" sz="2400" b="1" dirty="0"/>
              <a:t>В космосе нет звуков, потому что там </a:t>
            </a:r>
          </a:p>
          <a:p>
            <a:r>
              <a:rPr lang="ru-RU" sz="2400" b="1" dirty="0"/>
              <a:t>нет воздуха.</a:t>
            </a:r>
          </a:p>
        </p:txBody>
      </p:sp>
      <p:pic>
        <p:nvPicPr>
          <p:cNvPr id="1030" name="Picture 6" descr="D:\Александр\Downloads\a9801c76f05040ef8ce1cdf3229675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1960" y="1854917"/>
            <a:ext cx="2452526" cy="162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43643" y="1409610"/>
            <a:ext cx="5286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Космонавты могут летать в открытом </a:t>
            </a:r>
          </a:p>
          <a:p>
            <a:r>
              <a:rPr lang="ru-RU" sz="2400" b="1" dirty="0"/>
              <a:t>космосе без скафандра.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2540" y="2286420"/>
            <a:ext cx="2110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Нет.  </a:t>
            </a:r>
            <a:r>
              <a:rPr lang="ru-RU" sz="2400" b="1" dirty="0"/>
              <a:t>Не могут.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2540" y="4602207"/>
            <a:ext cx="1838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Да.  </a:t>
            </a:r>
            <a:r>
              <a:rPr lang="ru-RU" sz="2400" b="1" dirty="0"/>
              <a:t>Правда.</a:t>
            </a:r>
          </a:p>
        </p:txBody>
      </p:sp>
    </p:spTree>
    <p:extLst>
      <p:ext uri="{BB962C8B-B14F-4D97-AF65-F5344CB8AC3E}">
        <p14:creationId xmlns:p14="http://schemas.microsoft.com/office/powerpoint/2010/main" val="63155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0688"/>
            <a:ext cx="9144000" cy="6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0117" y="-6144"/>
            <a:ext cx="6301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cs typeface="Arial" panose="020B0604020202020204" pitchFamily="34" charset="0"/>
              </a:rPr>
              <a:t>Правильные ответы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4764" y="469420"/>
            <a:ext cx="22653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cs typeface="Arial" panose="020B0604020202020204" pitchFamily="34" charset="0"/>
              </a:rPr>
              <a:t>5 вопрос.</a:t>
            </a:r>
          </a:p>
          <a:p>
            <a:pPr lvl="0" algn="ctr"/>
            <a:endParaRPr lang="ru-RU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3101" y="1763772"/>
            <a:ext cx="198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Да. </a:t>
            </a:r>
            <a:r>
              <a:rPr lang="ru-RU" sz="2400" b="1" dirty="0"/>
              <a:t>3 недели.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5039" y="2660770"/>
            <a:ext cx="2166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6 вопрос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7194" y="1698759"/>
            <a:ext cx="1971565" cy="245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170" y="4274344"/>
            <a:ext cx="2620963" cy="217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21336" y="942931"/>
            <a:ext cx="6516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Самый продолжительный полет среди собак совершили дворняжки Ветерок и Уголек.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74764" y="3277611"/>
            <a:ext cx="4224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В космос не летали обезьяны.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8023" y="3812679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Нет. </a:t>
            </a:r>
            <a:r>
              <a:rPr lang="ru-RU" sz="2400" b="1" dirty="0"/>
              <a:t>Летали. </a:t>
            </a:r>
          </a:p>
        </p:txBody>
      </p:sp>
    </p:spTree>
    <p:extLst>
      <p:ext uri="{BB962C8B-B14F-4D97-AF65-F5344CB8AC3E}">
        <p14:creationId xmlns:p14="http://schemas.microsoft.com/office/powerpoint/2010/main" val="311460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0688"/>
            <a:ext cx="9144000" cy="6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0117" y="-6144"/>
            <a:ext cx="6301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cs typeface="Arial" panose="020B0604020202020204" pitchFamily="34" charset="0"/>
              </a:rPr>
              <a:t>Правильные ответы.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42891" y="462343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7 вопрос.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58465" y="1906166"/>
            <a:ext cx="2129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8 вопрос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2496" y="739150"/>
            <a:ext cx="2330901" cy="189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2024" y="4147538"/>
            <a:ext cx="5900039" cy="215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90117" y="976078"/>
            <a:ext cx="636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 космос летали кошки.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42891" y="1455069"/>
            <a:ext cx="1838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Да.  </a:t>
            </a:r>
            <a:r>
              <a:rPr lang="ru-RU" sz="2400" b="1" dirty="0"/>
              <a:t>Правда.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8007" y="2632651"/>
            <a:ext cx="6535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Белка и Стрелка совершили 17 оборотов вокруг </a:t>
            </a:r>
          </a:p>
          <a:p>
            <a:r>
              <a:rPr lang="ru-RU" sz="2400" b="1" dirty="0"/>
              <a:t>Земли и вернулись знаменитыми 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42891" y="3508312"/>
            <a:ext cx="1838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Да.  </a:t>
            </a:r>
            <a:r>
              <a:rPr lang="ru-RU" sz="2400" b="1" dirty="0"/>
              <a:t>Правда.</a:t>
            </a:r>
          </a:p>
        </p:txBody>
      </p:sp>
    </p:spTree>
    <p:extLst>
      <p:ext uri="{BB962C8B-B14F-4D97-AF65-F5344CB8AC3E}">
        <p14:creationId xmlns:p14="http://schemas.microsoft.com/office/powerpoint/2010/main" val="200497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5 раунд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7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Песни Победы.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728700"/>
            <a:ext cx="6264696" cy="53974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56692"/>
            <a:ext cx="7920880" cy="900100"/>
          </a:xfrm>
        </p:spPr>
        <p:txBody>
          <a:bodyPr>
            <a:normAutofit/>
          </a:bodyPr>
          <a:lstStyle/>
          <a:p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Слушай и отгадывай!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       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Мелодии</a:t>
            </a:r>
          </a:p>
        </p:txBody>
      </p:sp>
      <p:pic>
        <p:nvPicPr>
          <p:cNvPr id="9" name="Песни Победы - Вставай, страна огромная минус (1)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18680" y="2130413"/>
            <a:ext cx="609600" cy="6096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Правильные ответы</a:t>
            </a:r>
          </a:p>
        </p:txBody>
      </p:sp>
      <p:pic>
        <p:nvPicPr>
          <p:cNvPr id="12" name="Из Кинофильмов - Смуглянка (оригинал) (minus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935493" y="2168320"/>
            <a:ext cx="609600" cy="609600"/>
          </a:xfrm>
          <a:prstGeom prst="rect">
            <a:avLst/>
          </a:prstGeom>
        </p:spPr>
      </p:pic>
      <p:pic>
        <p:nvPicPr>
          <p:cNvPr id="13" name="Катюша - Минус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91773" y="4460283"/>
            <a:ext cx="609600" cy="609600"/>
          </a:xfrm>
          <a:prstGeom prst="rect">
            <a:avLst/>
          </a:prstGeom>
        </p:spPr>
      </p:pic>
      <p:pic>
        <p:nvPicPr>
          <p:cNvPr id="14" name="Минус - День Победы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962267" y="4460283"/>
            <a:ext cx="609600" cy="609600"/>
          </a:xfrm>
          <a:prstGeom prst="rect">
            <a:avLst/>
          </a:prstGeom>
        </p:spPr>
      </p:pic>
      <p:pic>
        <p:nvPicPr>
          <p:cNvPr id="15" name="СССР - Вставай страна огромная!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040052" y="2227934"/>
            <a:ext cx="609600" cy="609600"/>
          </a:xfrm>
          <a:prstGeom prst="rect">
            <a:avLst/>
          </a:prstGeom>
        </p:spPr>
      </p:pic>
      <p:pic>
        <p:nvPicPr>
          <p:cNvPr id="17" name="nukadeti.ru_-_tri-tankista-minus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955091" y="3165686"/>
            <a:ext cx="609600" cy="609600"/>
          </a:xfrm>
          <a:prstGeom prst="rect">
            <a:avLst/>
          </a:prstGeom>
        </p:spPr>
      </p:pic>
      <p:pic>
        <p:nvPicPr>
          <p:cNvPr id="18" name="nukadeti.ru_-_tri-tankista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128284" y="3194571"/>
            <a:ext cx="609600" cy="609600"/>
          </a:xfrm>
          <a:prstGeom prst="rect">
            <a:avLst/>
          </a:prstGeom>
        </p:spPr>
      </p:pic>
      <p:pic>
        <p:nvPicPr>
          <p:cNvPr id="19" name="В бой идут одни старики - Смуглянка-молдованка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128284" y="2209059"/>
            <a:ext cx="609600" cy="609600"/>
          </a:xfrm>
          <a:prstGeom prst="rect">
            <a:avLst/>
          </a:prstGeom>
        </p:spPr>
      </p:pic>
      <p:pic>
        <p:nvPicPr>
          <p:cNvPr id="20" name="deti-online.com_-_katyusha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040052" y="4447780"/>
            <a:ext cx="609600" cy="609600"/>
          </a:xfrm>
          <a:prstGeom prst="rect">
            <a:avLst/>
          </a:prstGeom>
        </p:spPr>
      </p:pic>
      <p:pic>
        <p:nvPicPr>
          <p:cNvPr id="21" name="Лев Лещенко - День Победы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128284" y="4398637"/>
            <a:ext cx="609600" cy="609600"/>
          </a:xfrm>
          <a:prstGeom prst="rect">
            <a:avLst/>
          </a:prstGeom>
        </p:spPr>
      </p:pic>
      <p:pic>
        <p:nvPicPr>
          <p:cNvPr id="6" name="Военные песни - В землянке - минус.mp3">
            <a:hlinkClick r:id="" action="ppaction://media"/>
          </p:cNvPr>
          <p:cNvPicPr>
            <a:picLocks noGrp="1" noChangeAspect="1"/>
          </p:cNvPicPr>
          <p:nvPr>
            <p:ph sz="quarter" idx="4"/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77555" y="3243714"/>
            <a:ext cx="609600" cy="609600"/>
          </a:xfrm>
        </p:spPr>
      </p:pic>
      <p:pic>
        <p:nvPicPr>
          <p:cNvPr id="7" name="Ansambl_pesni_i_plyaski_Rossijjskojj_armii_imeni_A_V_Aleksandrova_-_V_zemlyanke_48690409.mp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040052" y="3223823"/>
            <a:ext cx="609600" cy="6096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068C148-395F-9A81-6E45-82C8D30C5F5A}"/>
              </a:ext>
            </a:extLst>
          </p:cNvPr>
          <p:cNvSpPr/>
          <p:nvPr/>
        </p:nvSpPr>
        <p:spPr>
          <a:xfrm>
            <a:off x="726691" y="203403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A777CCD-C540-89C1-68A8-D094E4794EED}"/>
              </a:ext>
            </a:extLst>
          </p:cNvPr>
          <p:cNvSpPr/>
          <p:nvPr/>
        </p:nvSpPr>
        <p:spPr>
          <a:xfrm>
            <a:off x="4497381" y="2070034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7F7A27F-3953-5346-EC49-150998FF3262}"/>
              </a:ext>
            </a:extLst>
          </p:cNvPr>
          <p:cNvSpPr/>
          <p:nvPr/>
        </p:nvSpPr>
        <p:spPr>
          <a:xfrm>
            <a:off x="763203" y="3151791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A1FFC8B-3C97-C3AB-8427-F7E1B2A7DF8B}"/>
              </a:ext>
            </a:extLst>
          </p:cNvPr>
          <p:cNvSpPr/>
          <p:nvPr/>
        </p:nvSpPr>
        <p:spPr>
          <a:xfrm>
            <a:off x="4497381" y="3145428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734DC845-BDD4-1471-E781-CC168CC0B01F}"/>
              </a:ext>
            </a:extLst>
          </p:cNvPr>
          <p:cNvSpPr/>
          <p:nvPr/>
        </p:nvSpPr>
        <p:spPr>
          <a:xfrm>
            <a:off x="799214" y="4349494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77666B24-1336-4A4B-D7D8-258D9F922135}"/>
              </a:ext>
            </a:extLst>
          </p:cNvPr>
          <p:cNvSpPr/>
          <p:nvPr/>
        </p:nvSpPr>
        <p:spPr>
          <a:xfrm>
            <a:off x="4538067" y="4289414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2647C914-E454-28E2-2940-3C1DDD6CEC42}"/>
              </a:ext>
            </a:extLst>
          </p:cNvPr>
          <p:cNvSpPr/>
          <p:nvPr/>
        </p:nvSpPr>
        <p:spPr>
          <a:xfrm>
            <a:off x="2377048" y="2070034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EF67D251-CDF6-DDB3-EE90-1BB8D1E4BE94}"/>
              </a:ext>
            </a:extLst>
          </p:cNvPr>
          <p:cNvSpPr/>
          <p:nvPr/>
        </p:nvSpPr>
        <p:spPr>
          <a:xfrm>
            <a:off x="6592090" y="2070034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87931077-6C01-DA1A-A901-070A7693E87E}"/>
              </a:ext>
            </a:extLst>
          </p:cNvPr>
          <p:cNvSpPr/>
          <p:nvPr/>
        </p:nvSpPr>
        <p:spPr>
          <a:xfrm>
            <a:off x="2406546" y="307384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23027659-A1D9-7B66-1894-70F3410AF638}"/>
              </a:ext>
            </a:extLst>
          </p:cNvPr>
          <p:cNvSpPr/>
          <p:nvPr/>
        </p:nvSpPr>
        <p:spPr>
          <a:xfrm>
            <a:off x="6537780" y="3116543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A371CB58-6A31-43C7-6081-3827428CCBE1}"/>
              </a:ext>
            </a:extLst>
          </p:cNvPr>
          <p:cNvSpPr/>
          <p:nvPr/>
        </p:nvSpPr>
        <p:spPr>
          <a:xfrm>
            <a:off x="2455684" y="4349494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9165D905-2E95-363D-0B44-EF8B235CF403}"/>
              </a:ext>
            </a:extLst>
          </p:cNvPr>
          <p:cNvSpPr/>
          <p:nvPr/>
        </p:nvSpPr>
        <p:spPr>
          <a:xfrm>
            <a:off x="6541826" y="4333244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592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6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1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27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92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19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9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65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04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376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3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933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920880" cy="1728192"/>
          </a:xfrm>
        </p:spPr>
        <p:txBody>
          <a:bodyPr>
            <a:normAutofit fontScale="90000"/>
          </a:bodyPr>
          <a:lstStyle/>
          <a:p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b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1952836"/>
            <a:ext cx="5907217" cy="443741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742" y="653194"/>
            <a:ext cx="7282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Игры разума</a:t>
            </a:r>
          </a:p>
          <a:p>
            <a:pPr lvl="0"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Весенний калейдоскоп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21275"/>
            <a:ext cx="7886700" cy="939113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308" y="2726724"/>
            <a:ext cx="5249233" cy="3113903"/>
          </a:xfrm>
        </p:spPr>
      </p:pic>
    </p:spTree>
    <p:extLst>
      <p:ext uri="{BB962C8B-B14F-4D97-AF65-F5344CB8AC3E}">
        <p14:creationId xmlns:p14="http://schemas.microsoft.com/office/powerpoint/2010/main" val="1928324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17838"/>
            <a:ext cx="7920880" cy="106268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Интернет ресурсы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7" y="1600200"/>
            <a:ext cx="8312151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шаблоны презентации-</a:t>
            </a:r>
            <a:r>
              <a:rPr lang="ru-RU" sz="1600" u="sng" dirty="0">
                <a:solidFill>
                  <a:srgbClr val="0000FF"/>
                </a:solidFill>
                <a:ea typeface="Calibri"/>
                <a:cs typeface="Times New Roman"/>
                <a:hlinkClick r:id="rId2"/>
              </a:rPr>
              <a:t>https://pedsovet.su/</a:t>
            </a:r>
            <a:endParaRPr lang="ru-RU" sz="16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космонавты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u="sng" dirty="0">
                <a:solidFill>
                  <a:srgbClr val="0000FF"/>
                </a:solidFill>
                <a:ea typeface="Calibri"/>
                <a:cs typeface="Times New Roman"/>
                <a:hlinkClick r:id="rId3"/>
              </a:rPr>
              <a:t>https://rtraveler.ru/universe/polety-zhivotnykh-v-kosmos-8-istoriy/</a:t>
            </a:r>
            <a:endParaRPr lang="ru-RU" sz="16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В.Терешкова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первая в космосе -</a:t>
            </a:r>
            <a:r>
              <a:rPr lang="ru-RU" sz="1600" u="sng" dirty="0">
                <a:solidFill>
                  <a:srgbClr val="0000FF"/>
                </a:solidFill>
                <a:ea typeface="Calibri"/>
                <a:cs typeface="Times New Roman"/>
                <a:hlinkClick r:id="rId4"/>
              </a:rPr>
              <a:t>https://www.prlib.ru/history/619316</a:t>
            </a:r>
            <a:endParaRPr lang="ru-RU" sz="16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Ю.Гагарин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u="sng" dirty="0">
                <a:solidFill>
                  <a:srgbClr val="0000FF"/>
                </a:solidFill>
                <a:ea typeface="Calibri"/>
                <a:cs typeface="Times New Roman"/>
                <a:hlinkClick r:id="rId5"/>
              </a:rPr>
              <a:t>https://historyrussia.org/sobytiya/pervyj-v-mire-poljot-cheloveka-v-kosmos-sostoyalsya-v-etot-den-58-let-nazad.html</a:t>
            </a:r>
            <a:endParaRPr lang="ru-RU" sz="16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советские мультфильмы (аудио)</a:t>
            </a:r>
            <a:r>
              <a:rPr lang="ru-RU" sz="1600" dirty="0">
                <a:ea typeface="Calibri"/>
                <a:cs typeface="Times New Roman"/>
              </a:rPr>
              <a:t>  </a:t>
            </a:r>
            <a:r>
              <a:rPr lang="ru-RU" sz="1600" u="sng" dirty="0">
                <a:solidFill>
                  <a:srgbClr val="0000FF"/>
                </a:solidFill>
                <a:ea typeface="Calibri"/>
                <a:cs typeface="Times New Roman"/>
                <a:hlinkClick r:id="rId6"/>
              </a:rPr>
              <a:t>https://zvukipro.com/mult/2159-zvuki-s-frazami-iz-sovetskih-multfilmov.html</a:t>
            </a:r>
            <a:endParaRPr lang="ru-RU" sz="1600" u="sng" dirty="0">
              <a:solidFill>
                <a:srgbClr val="0000FF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песни военных лет (аудио)</a:t>
            </a:r>
            <a:r>
              <a:rPr lang="ru-RU" sz="1600" u="sng" dirty="0">
                <a:solidFill>
                  <a:srgbClr val="0000FF"/>
                </a:solidFill>
                <a:ea typeface="Calibri"/>
                <a:cs typeface="Times New Roman"/>
                <a:hlinkClick r:id="rId7"/>
              </a:rPr>
              <a:t> https://pinkamuz.pro/search/Песни%20военных%20лет%201941-1945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фото и репродукции картин –интернет ресурсы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6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0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734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653194"/>
            <a:ext cx="47300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9525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 раунд</a:t>
            </a:r>
          </a:p>
          <a:p>
            <a:pPr algn="ctr"/>
            <a:endParaRPr lang="ru-RU" sz="3600" b="1" dirty="0">
              <a:ln w="9525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  <a:latin typeface="Arial Black" panose="020B0A04020102020204" pitchFamily="34" charset="0"/>
              </a:rPr>
              <a:t>Узнай знаменитость!</a:t>
            </a: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652" y="2842054"/>
            <a:ext cx="3954163" cy="296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844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005015" y="4662614"/>
            <a:ext cx="814805" cy="5601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2400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4324605" y="4736757"/>
            <a:ext cx="494785" cy="464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Arial Black" panose="020B0A04020102020204" pitchFamily="34" charset="0"/>
              </a:rPr>
              <a:t>2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13" name="Picture 2" descr="Picture background">
            <a:extLst>
              <a:ext uri="{FF2B5EF4-FFF2-40B4-BE49-F238E27FC236}">
                <a16:creationId xmlns="" xmlns:a16="http://schemas.microsoft.com/office/drawing/2014/main" id="{06085A00-2164-BF8B-48F9-586AD6EE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223" y="991366"/>
            <a:ext cx="2585195" cy="338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0652" y="969661"/>
            <a:ext cx="2696127" cy="334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4767" y="1057303"/>
            <a:ext cx="2794467" cy="325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77673" y="4662614"/>
            <a:ext cx="469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5020" y="4848653"/>
            <a:ext cx="48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17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897" y="708454"/>
            <a:ext cx="8377882" cy="546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20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78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405" y="890781"/>
            <a:ext cx="7463482" cy="501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233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2B5E249-7290-11B7-B1EE-CB37DB554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05C8E5E-3F93-F510-4BDD-7FA53448E8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6192114-7802-5E54-6DDF-9C7C2D9714DC}"/>
              </a:ext>
            </a:extLst>
          </p:cNvPr>
          <p:cNvSpPr/>
          <p:nvPr/>
        </p:nvSpPr>
        <p:spPr>
          <a:xfrm>
            <a:off x="527223" y="1299525"/>
            <a:ext cx="8089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9E250FE3-FEB6-8133-7E25-026BC7A82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62B7ED0-DB3A-805D-1D5E-95CDFA9BA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5015" y="4662614"/>
            <a:ext cx="814805" cy="5601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2400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5E559DA3-29E7-F6A3-026C-26AC978016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0ABD9CAB-020D-06F3-7C22-FF5190DB7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81756" y="4478001"/>
            <a:ext cx="494785" cy="464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Arial Black" panose="020B0A04020102020204" pitchFamily="34" charset="0"/>
              </a:rPr>
              <a:t>2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13" name="Picture 2" descr="Picture background">
            <a:extLst>
              <a:ext uri="{FF2B5EF4-FFF2-40B4-BE49-F238E27FC236}">
                <a16:creationId xmlns="" xmlns:a16="http://schemas.microsoft.com/office/drawing/2014/main" id="{5E1B669B-C18C-1A9F-1E43-9F2A2F7F5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223" y="991366"/>
            <a:ext cx="2585195" cy="338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="" xmlns:a16="http://schemas.microsoft.com/office/drawing/2014/main" id="{B9ADA1E3-5CA7-19A6-55D0-B989CB17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0652" y="969661"/>
            <a:ext cx="2696127" cy="334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744F2AC1-3732-D769-6405-5AD16197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4767" y="1057303"/>
            <a:ext cx="2794467" cy="325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D0E207F-1911-B776-6EA0-A71C61BADAAA}"/>
              </a:ext>
            </a:extLst>
          </p:cNvPr>
          <p:cNvSpPr txBox="1"/>
          <p:nvPr/>
        </p:nvSpPr>
        <p:spPr>
          <a:xfrm>
            <a:off x="6940491" y="4428126"/>
            <a:ext cx="469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AD94227-CA4C-D79B-743E-13067DB56B9A}"/>
              </a:ext>
            </a:extLst>
          </p:cNvPr>
          <p:cNvSpPr txBox="1"/>
          <p:nvPr/>
        </p:nvSpPr>
        <p:spPr>
          <a:xfrm>
            <a:off x="1470189" y="4431781"/>
            <a:ext cx="48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9D3A09-0F06-5DED-025F-53FF6B4B3BBE}"/>
              </a:ext>
            </a:extLst>
          </p:cNvPr>
          <p:cNvSpPr txBox="1"/>
          <p:nvPr/>
        </p:nvSpPr>
        <p:spPr>
          <a:xfrm>
            <a:off x="1205769" y="4942701"/>
            <a:ext cx="13582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Корней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Иванович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Чуковский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B6DBD7B-61BE-FED7-F6E2-3852CC47DB24}"/>
              </a:ext>
            </a:extLst>
          </p:cNvPr>
          <p:cNvSpPr txBox="1"/>
          <p:nvPr/>
        </p:nvSpPr>
        <p:spPr>
          <a:xfrm>
            <a:off x="4138853" y="4907373"/>
            <a:ext cx="11149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Агния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Львовна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Барто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51850F5-EC84-FB7C-70C0-47828D8B90F2}"/>
              </a:ext>
            </a:extLst>
          </p:cNvPr>
          <p:cNvSpPr txBox="1"/>
          <p:nvPr/>
        </p:nvSpPr>
        <p:spPr>
          <a:xfrm>
            <a:off x="6828640" y="4942701"/>
            <a:ext cx="1506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Петр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Ильич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Чайковский</a:t>
            </a:r>
            <a:endParaRPr lang="ru-RU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0AA710CE-3EC4-F00D-2482-63FA7277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070" y="-258149"/>
            <a:ext cx="5450873" cy="1325563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+mn-lt"/>
              </a:rPr>
              <a:t>Правильные ответы. </a:t>
            </a:r>
          </a:p>
        </p:txBody>
      </p:sp>
    </p:spTree>
    <p:extLst>
      <p:ext uri="{BB962C8B-B14F-4D97-AF65-F5344CB8AC3E}">
        <p14:creationId xmlns:p14="http://schemas.microsoft.com/office/powerpoint/2010/main" val="20016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550</Words>
  <Application>Microsoft Office PowerPoint</Application>
  <PresentationFormat>Экран (4:3)</PresentationFormat>
  <Paragraphs>210</Paragraphs>
  <Slides>40</Slides>
  <Notes>1</Notes>
  <HiddenSlides>0</HiddenSlides>
  <MMClips>19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Тема Office</vt:lpstr>
      <vt:lpstr>1_Тема Office</vt:lpstr>
      <vt:lpstr>2_Тема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Правильные ответы. </vt:lpstr>
      <vt:lpstr>Правильные ответы.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Слушаем и угадываем</vt:lpstr>
      <vt:lpstr>Презентация PowerPoint</vt:lpstr>
      <vt:lpstr>Правильные ответы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раунд</vt:lpstr>
      <vt:lpstr>Презентация PowerPoint</vt:lpstr>
      <vt:lpstr>Слушай и отгадывай!</vt:lpstr>
      <vt:lpstr>Молодцы! </vt:lpstr>
      <vt:lpstr>Интернет ресурсы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Надежда Пронская</cp:lastModifiedBy>
  <cp:revision>138</cp:revision>
  <dcterms:created xsi:type="dcterms:W3CDTF">2013-11-19T05:52:05Z</dcterms:created>
  <dcterms:modified xsi:type="dcterms:W3CDTF">2025-06-10T13:33:36Z</dcterms:modified>
</cp:coreProperties>
</file>