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61" r:id="rId3"/>
    <p:sldId id="263" r:id="rId4"/>
    <p:sldId id="258" r:id="rId5"/>
    <p:sldId id="264" r:id="rId6"/>
    <p:sldId id="275" r:id="rId7"/>
    <p:sldId id="270" r:id="rId8"/>
    <p:sldId id="271" r:id="rId9"/>
    <p:sldId id="274" r:id="rId10"/>
    <p:sldId id="268" r:id="rId11"/>
    <p:sldId id="260" r:id="rId12"/>
    <p:sldId id="267" r:id="rId13"/>
    <p:sldId id="269" r:id="rId14"/>
    <p:sldId id="276" r:id="rId15"/>
    <p:sldId id="265" r:id="rId16"/>
    <p:sldId id="266" r:id="rId17"/>
    <p:sldId id="277" r:id="rId18"/>
    <p:sldId id="272" r:id="rId19"/>
    <p:sldId id="273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8F6A"/>
    <a:srgbClr val="B1905B"/>
    <a:srgbClr val="81612F"/>
    <a:srgbClr val="AD7339"/>
    <a:srgbClr val="996633"/>
    <a:srgbClr val="42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FA87A-24E3-4A55-8198-8A618BEB1595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A9A7D6-6072-4AD3-95C2-9AB8D5775B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575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9A7D6-6072-4AD3-95C2-9AB8D5775B0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85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A9A7D6-6072-4AD3-95C2-9AB8D5775B0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196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A9A7D6-6072-4AD3-95C2-9AB8D5775B0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115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A9A7D6-6072-4AD3-95C2-9AB8D5775B0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387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A9A7D6-6072-4AD3-95C2-9AB8D5775B0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61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A9A7D6-6072-4AD3-95C2-9AB8D5775B0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740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99E745-F504-BF49-2D2C-7680B256F3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0EB4C05-00F8-D6EA-4C8F-B9D05AEDCB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7B38F1-82AE-CB45-3D8E-6927F3FAD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D006C-CBD9-4B6B-8CDD-E011F64B6287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1E83C1-1FDA-88CA-FC6B-BCD1D8D25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672D30-0F7A-8CFE-0B94-3B6B3D72D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FDA3-01FB-4ED0-922F-68203919B1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188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2E16E8-E13E-239C-ACF6-F947E231B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64D0B2-1996-ED96-7172-6176FD958C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2459B5-6A6F-FD40-370A-7AAFA907F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D006C-CBD9-4B6B-8CDD-E011F64B6287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D608FF-D14E-05DD-980E-26FE54469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602C12-D565-43D5-8B89-46D73D823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FDA3-01FB-4ED0-922F-68203919B1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799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6596B55-ABFD-C4A9-C397-7AD4BF52E8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A8BBC12-A2C4-CDE9-815C-56427DF5D0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BE8F0B-0936-3FCC-CFC4-3CAC02413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D006C-CBD9-4B6B-8CDD-E011F64B6287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B4DDB6-9D48-A17C-DD1C-7B3B771DF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B3B524-730E-1330-F401-3D8B848FB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FDA3-01FB-4ED0-922F-68203919B1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827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9E469A-59F0-AB88-BD5F-BBFC16D93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64CE7D-804C-1B69-D84E-E1B8380930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AB7D9E-5FF1-C95E-EE19-D040D902F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D006C-CBD9-4B6B-8CDD-E011F64B6287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0454BF-6ABC-5509-9A94-76EAECE3D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879BC9-D036-315A-BA76-F211F5D12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FDA3-01FB-4ED0-922F-68203919B1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312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FD47CB-8090-AB5D-5865-300ADF59C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0BBDD8-3806-B31D-721A-F0F4AE9486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F8BA31-571C-9066-1CD4-254913E74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D006C-CBD9-4B6B-8CDD-E011F64B6287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6AA06C-9099-B7DF-56C6-09A229DA7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88574-A3F6-B802-DF1D-18F4CC519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FDA3-01FB-4ED0-922F-68203919B1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732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D9FDE0-F2DC-B65A-1726-4012E1270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0A6836-A645-7278-F579-3B45F1AE5C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2D47672-728C-243F-B085-F019709FCF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EE99C3-7401-1800-898D-D03D53EA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D006C-CBD9-4B6B-8CDD-E011F64B6287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3DDA40-067A-87AB-91E1-6945D544E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DE427A-935D-2D85-DC9D-2A2AEE614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FDA3-01FB-4ED0-922F-68203919B1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647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E831E1-0429-C74E-C4FB-FAB967A44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5626963-83DD-30BF-3BC8-1C56DD109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692B6A-4363-6017-E151-28246C82B0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606D19D-AC79-DEF4-34B4-E15C710388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9E3A6B6-3BCD-F21E-FFD4-366912C476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B69BE34-176B-15A4-6DBF-BF2478AD9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D006C-CBD9-4B6B-8CDD-E011F64B6287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C7FD6D4-79A7-FABA-33BA-6438886A5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1DE3FF6-833B-1EE5-13B9-E76E3CD1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FDA3-01FB-4ED0-922F-68203919B1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907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443187-5F7A-BE35-CBF7-3AACE57D8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59921F2-937A-85EE-DEFA-AB6544E0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D006C-CBD9-4B6B-8CDD-E011F64B6287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E533C7A-D2F7-AB55-0424-1587281CF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04B2F92-0024-CCBB-BD8A-8E90AD844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FDA3-01FB-4ED0-922F-68203919B1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660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6A2799-11E7-01D2-40C7-9825D310C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D006C-CBD9-4B6B-8CDD-E011F64B6287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53FB95A-A7D8-8E4F-B2C9-B6F93CD79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1291B39-E5CD-4951-E9B4-FDD457554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FDA3-01FB-4ED0-922F-68203919B1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759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1EB291-2ACE-FB39-A66A-337042E9E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004F03-162A-162D-3B79-0DCC90210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B53200-2163-2488-AA96-157C016488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0E18F9-B80B-10D0-E5A1-D5A0E92A6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D006C-CBD9-4B6B-8CDD-E011F64B6287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D41159-0238-9572-3BB8-0E77DFA4F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62C13F-1FA6-C558-A28E-AD10A1C56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FDA3-01FB-4ED0-922F-68203919B1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399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7AFE0D-4254-C060-B0B3-9F2AFE4ED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9CFAFAD-FA1F-81F9-2A55-39C694A07C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081A597-E01D-A480-6704-7027A098F7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6B613EA-E9BE-6FB0-A45D-CFDE596FB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D006C-CBD9-4B6B-8CDD-E011F64B6287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186B1C-AB4F-6E7D-D5D8-E3D9EFA71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18F6F0D-9A8F-2937-5C5B-8968704E3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FDA3-01FB-4ED0-922F-68203919B1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020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C54DA9-EB20-CB9F-8902-03F689081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4E5864-7729-B08F-05CF-4D80710DE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7D5A3B-9CFC-B773-6D45-9BD5FE40A6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6D006C-CBD9-4B6B-8CDD-E011F64B6287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63B10B-1041-1412-1821-BF398A1D63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35BDAF-B51A-94FC-3982-B7CC9B6624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6FDA3-01FB-4ED0-922F-68203919B1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1515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90C1409-EF23-04C7-8449-BD015912C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9C9F22-DC20-F61A-DC26-616281F34D3A}"/>
              </a:ext>
            </a:extLst>
          </p:cNvPr>
          <p:cNvSpPr txBox="1"/>
          <p:nvPr/>
        </p:nvSpPr>
        <p:spPr>
          <a:xfrm>
            <a:off x="1883228" y="1196485"/>
            <a:ext cx="842554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rgbClr val="421E06"/>
                </a:solidFill>
                <a:latin typeface="Baskerville WGL4 BT" panose="02020602070506020303" pitchFamily="18" charset="0"/>
                <a:ea typeface="Microsoft YaHei Light" panose="020B0502040204020203" pitchFamily="34" charset="-122"/>
              </a:rPr>
              <a:t>Западноевропейский </a:t>
            </a:r>
          </a:p>
          <a:p>
            <a:pPr algn="ctr"/>
            <a:r>
              <a:rPr lang="ru-RU" sz="5400" b="1" dirty="0">
                <a:solidFill>
                  <a:srgbClr val="421E06"/>
                </a:solidFill>
                <a:latin typeface="Baskerville WGL4 BT" panose="02020602070506020303" pitchFamily="18" charset="0"/>
                <a:ea typeface="Microsoft YaHei Light" panose="020B0502040204020203" pitchFamily="34" charset="-122"/>
              </a:rPr>
              <a:t>и русский </a:t>
            </a:r>
          </a:p>
          <a:p>
            <a:pPr algn="ctr"/>
            <a:r>
              <a:rPr lang="ru-RU" sz="5400" b="1" dirty="0">
                <a:solidFill>
                  <a:srgbClr val="421E06"/>
                </a:solidFill>
                <a:latin typeface="Baskerville WGL4 BT" panose="02020602070506020303" pitchFamily="18" charset="0"/>
                <a:ea typeface="Microsoft YaHei Light" panose="020B0502040204020203" pitchFamily="34" charset="-122"/>
              </a:rPr>
              <a:t>классицизм </a:t>
            </a:r>
          </a:p>
          <a:p>
            <a:pPr algn="ctr"/>
            <a:endParaRPr lang="ru-RU" sz="5400" b="1" dirty="0">
              <a:solidFill>
                <a:srgbClr val="421E06"/>
              </a:solidFill>
              <a:latin typeface="Baskerville WGL4 BT" panose="02020602070506020303" pitchFamily="18" charset="0"/>
              <a:ea typeface="Microsoft YaHei Light" panose="020B0502040204020203" pitchFamily="34" charset="-122"/>
            </a:endParaRPr>
          </a:p>
          <a:p>
            <a:pPr algn="ctr"/>
            <a:r>
              <a:rPr lang="ru-RU" sz="5400" b="1" dirty="0">
                <a:solidFill>
                  <a:srgbClr val="421E06"/>
                </a:solidFill>
                <a:latin typeface="Baskerville WGL4 BT" panose="02020602070506020303" pitchFamily="18" charset="0"/>
                <a:ea typeface="Microsoft YaHei Light" panose="020B0502040204020203" pitchFamily="34" charset="-122"/>
              </a:rPr>
              <a:t>в литературе</a:t>
            </a:r>
          </a:p>
        </p:txBody>
      </p:sp>
    </p:spTree>
    <p:extLst>
      <p:ext uri="{BB962C8B-B14F-4D97-AF65-F5344CB8AC3E}">
        <p14:creationId xmlns:p14="http://schemas.microsoft.com/office/powerpoint/2010/main" val="2244948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8949BF08-F231-46A3-A661-DDDE7EDBE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875" y="-60977"/>
            <a:ext cx="14463548" cy="813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6D4FF1-EAE1-A548-F7F3-D1CAB6657515}"/>
              </a:ext>
            </a:extLst>
          </p:cNvPr>
          <p:cNvSpPr txBox="1"/>
          <p:nvPr/>
        </p:nvSpPr>
        <p:spPr>
          <a:xfrm>
            <a:off x="393397" y="149678"/>
            <a:ext cx="4582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000000"/>
                </a:solidFill>
                <a:latin typeface="Baskerville WGL4 BT" panose="02020602070506020303" pitchFamily="18" charset="0"/>
              </a:rPr>
              <a:t>Рене Декарт</a:t>
            </a:r>
            <a:endParaRPr lang="ru-RU" sz="4000" dirty="0">
              <a:latin typeface="Baskerville WGL4 BT" panose="02020602070506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34F7B9-CB49-36FC-1E9D-BA656F558664}"/>
              </a:ext>
            </a:extLst>
          </p:cNvPr>
          <p:cNvSpPr txBox="1"/>
          <p:nvPr/>
        </p:nvSpPr>
        <p:spPr>
          <a:xfrm>
            <a:off x="5456270" y="149678"/>
            <a:ext cx="62040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i="0" dirty="0">
                <a:solidFill>
                  <a:srgbClr val="333333"/>
                </a:solidFill>
                <a:effectLst/>
                <a:latin typeface="Baskerville WGL4 BT" panose="02020602070506020303" pitchFamily="18" charset="0"/>
              </a:rPr>
              <a:t> «Рассуждение о методе»</a:t>
            </a:r>
            <a:r>
              <a:rPr lang="ru-RU" sz="3600" b="0" i="0" dirty="0">
                <a:solidFill>
                  <a:srgbClr val="333333"/>
                </a:solidFill>
                <a:effectLst/>
                <a:latin typeface="Baskerville WGL4 BT" panose="02020602070506020303" pitchFamily="18" charset="0"/>
              </a:rPr>
              <a:t> </a:t>
            </a:r>
          </a:p>
          <a:p>
            <a:r>
              <a:rPr lang="ru-RU" sz="3600" b="0" i="0" dirty="0">
                <a:solidFill>
                  <a:srgbClr val="333333"/>
                </a:solidFill>
                <a:effectLst/>
                <a:latin typeface="YS Text"/>
              </a:rPr>
              <a:t>                      </a:t>
            </a:r>
            <a:r>
              <a:rPr lang="ru-RU" sz="3600" b="0" i="0" dirty="0">
                <a:solidFill>
                  <a:srgbClr val="333333"/>
                </a:solidFill>
                <a:effectLst/>
                <a:latin typeface="Baskerville WGL4 BT" panose="02020602070506020303" pitchFamily="18" charset="0"/>
              </a:rPr>
              <a:t>1</a:t>
            </a:r>
            <a:r>
              <a:rPr lang="ru-RU" sz="3600" dirty="0">
                <a:solidFill>
                  <a:srgbClr val="333333"/>
                </a:solidFill>
                <a:latin typeface="Baskerville WGL4 BT" panose="02020602070506020303" pitchFamily="18" charset="0"/>
              </a:rPr>
              <a:t>637</a:t>
            </a:r>
            <a:endParaRPr lang="ru-RU" sz="3600" dirty="0">
              <a:latin typeface="Baskerville WGL4 BT" panose="02020602070506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751479-25BD-ABF2-FDEE-4A058DA54E7A}"/>
              </a:ext>
            </a:extLst>
          </p:cNvPr>
          <p:cNvSpPr txBox="1"/>
          <p:nvPr/>
        </p:nvSpPr>
        <p:spPr>
          <a:xfrm>
            <a:off x="960476" y="6000435"/>
            <a:ext cx="4582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000000"/>
                </a:solidFill>
                <a:latin typeface="Arial" panose="020B0604020202020204" pitchFamily="34" charset="0"/>
              </a:rPr>
              <a:t>1596 </a:t>
            </a:r>
            <a:r>
              <a:rPr lang="ru-RU" sz="4000" dirty="0">
                <a:solidFill>
                  <a:srgbClr val="421E06"/>
                </a:solidFill>
              </a:rPr>
              <a:t>– </a:t>
            </a:r>
            <a:r>
              <a:rPr lang="ru-RU" sz="4000" dirty="0">
                <a:solidFill>
                  <a:srgbClr val="000000"/>
                </a:solidFill>
                <a:latin typeface="Arial" panose="020B0604020202020204" pitchFamily="34" charset="0"/>
              </a:rPr>
              <a:t>1650</a:t>
            </a:r>
            <a:endParaRPr lang="ru-RU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0279B9-63E7-3B3B-CD96-EB5B0A91DA5D}"/>
              </a:ext>
            </a:extLst>
          </p:cNvPr>
          <p:cNvSpPr txBox="1"/>
          <p:nvPr/>
        </p:nvSpPr>
        <p:spPr>
          <a:xfrm>
            <a:off x="5157873" y="1601464"/>
            <a:ext cx="6697429" cy="397031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421E06"/>
                </a:solidFill>
              </a:rPr>
              <a:t>«Я мыслю, следовательно, я существую» </a:t>
            </a:r>
          </a:p>
          <a:p>
            <a:pPr algn="ctr"/>
            <a:endParaRPr lang="ru-RU" sz="3600" dirty="0">
              <a:solidFill>
                <a:srgbClr val="421E06"/>
              </a:solidFill>
            </a:endParaRPr>
          </a:p>
          <a:p>
            <a:pPr algn="ctr"/>
            <a:r>
              <a:rPr lang="ru-RU" sz="3600" dirty="0">
                <a:solidFill>
                  <a:srgbClr val="421E06"/>
                </a:solidFill>
              </a:rPr>
              <a:t>Это утверждение –  фундаментальный элемент западного рационализма Нового времени.</a:t>
            </a:r>
          </a:p>
        </p:txBody>
      </p:sp>
      <p:pic>
        <p:nvPicPr>
          <p:cNvPr id="3076" name="Picture 4" descr="Picture background">
            <a:extLst>
              <a:ext uri="{FF2B5EF4-FFF2-40B4-BE49-F238E27FC236}">
                <a16:creationId xmlns:a16="http://schemas.microsoft.com/office/drawing/2014/main" id="{081F00AD-538D-D3ED-6545-A240914B8D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8" r="26574" b="10210"/>
          <a:stretch/>
        </p:blipFill>
        <p:spPr bwMode="auto">
          <a:xfrm>
            <a:off x="108170" y="857564"/>
            <a:ext cx="4420287" cy="5089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25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8949BF08-F231-46A3-A661-DDDE7EDBE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4535889" cy="817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345B107-61F1-3A02-F145-BB10E5885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96" y="962246"/>
            <a:ext cx="3967362" cy="4933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6D4FF1-EAE1-A548-F7F3-D1CAB6657515}"/>
              </a:ext>
            </a:extLst>
          </p:cNvPr>
          <p:cNvSpPr txBox="1"/>
          <p:nvPr/>
        </p:nvSpPr>
        <p:spPr>
          <a:xfrm>
            <a:off x="606056" y="149678"/>
            <a:ext cx="4582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0" i="0" dirty="0">
                <a:solidFill>
                  <a:srgbClr val="000000"/>
                </a:solidFill>
                <a:effectLst/>
                <a:latin typeface="Baskerville WGL4 BT" panose="02020602070506020303" pitchFamily="18" charset="0"/>
              </a:rPr>
              <a:t>Никола Буало</a:t>
            </a:r>
            <a:endParaRPr lang="ru-RU" sz="4000" dirty="0">
              <a:latin typeface="Baskerville WGL4 BT" panose="02020602070506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34F7B9-CB49-36FC-1E9D-BA656F558664}"/>
              </a:ext>
            </a:extLst>
          </p:cNvPr>
          <p:cNvSpPr txBox="1"/>
          <p:nvPr/>
        </p:nvSpPr>
        <p:spPr>
          <a:xfrm>
            <a:off x="5456270" y="149678"/>
            <a:ext cx="62040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i="0" dirty="0">
                <a:solidFill>
                  <a:srgbClr val="333333"/>
                </a:solidFill>
                <a:effectLst/>
                <a:latin typeface="YS Text"/>
              </a:rPr>
              <a:t> </a:t>
            </a:r>
            <a:r>
              <a:rPr lang="ru-RU" sz="3600" b="1" i="0" dirty="0">
                <a:solidFill>
                  <a:srgbClr val="333333"/>
                </a:solidFill>
                <a:effectLst/>
                <a:latin typeface="Baskerville WGL4 BT" panose="02020602070506020303" pitchFamily="18" charset="0"/>
              </a:rPr>
              <a:t>«Поэтическое искусство»</a:t>
            </a:r>
            <a:r>
              <a:rPr lang="ru-RU" sz="3600" b="0" i="0" dirty="0">
                <a:solidFill>
                  <a:srgbClr val="333333"/>
                </a:solidFill>
                <a:effectLst/>
                <a:latin typeface="Baskerville WGL4 BT" panose="02020602070506020303" pitchFamily="18" charset="0"/>
              </a:rPr>
              <a:t> </a:t>
            </a:r>
          </a:p>
          <a:p>
            <a:r>
              <a:rPr lang="ru-RU" sz="3600" b="0" i="0" dirty="0">
                <a:solidFill>
                  <a:srgbClr val="333333"/>
                </a:solidFill>
                <a:effectLst/>
                <a:latin typeface="Baskerville WGL4 BT" panose="02020602070506020303" pitchFamily="18" charset="0"/>
              </a:rPr>
              <a:t>                      1674</a:t>
            </a:r>
            <a:endParaRPr lang="ru-RU" sz="3600" dirty="0">
              <a:latin typeface="Baskerville WGL4 BT" panose="02020602070506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751479-25BD-ABF2-FDEE-4A058DA54E7A}"/>
              </a:ext>
            </a:extLst>
          </p:cNvPr>
          <p:cNvSpPr txBox="1"/>
          <p:nvPr/>
        </p:nvSpPr>
        <p:spPr>
          <a:xfrm>
            <a:off x="960476" y="6000435"/>
            <a:ext cx="4582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000000"/>
                </a:solidFill>
                <a:latin typeface="Arial" panose="020B0604020202020204" pitchFamily="34" charset="0"/>
              </a:rPr>
              <a:t>1636 </a:t>
            </a:r>
            <a:r>
              <a:rPr lang="ru-RU" sz="4000" dirty="0">
                <a:solidFill>
                  <a:srgbClr val="421E06"/>
                </a:solidFill>
              </a:rPr>
              <a:t>– </a:t>
            </a:r>
            <a:r>
              <a:rPr lang="ru-RU" sz="4000" dirty="0">
                <a:solidFill>
                  <a:srgbClr val="000000"/>
                </a:solidFill>
                <a:latin typeface="Arial" panose="020B0604020202020204" pitchFamily="34" charset="0"/>
              </a:rPr>
              <a:t>1711</a:t>
            </a:r>
            <a:endParaRPr lang="ru-RU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0279B9-63E7-3B3B-CD96-EB5B0A91DA5D}"/>
              </a:ext>
            </a:extLst>
          </p:cNvPr>
          <p:cNvSpPr txBox="1"/>
          <p:nvPr/>
        </p:nvSpPr>
        <p:spPr>
          <a:xfrm>
            <a:off x="4690155" y="1350007"/>
            <a:ext cx="7375451" cy="452431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421E06"/>
                </a:solidFill>
              </a:rPr>
              <a:t>Художественное произведение должно создаваться не в «припадке вдохновения», а методом строгого логического обдумывания.</a:t>
            </a:r>
          </a:p>
          <a:p>
            <a:pPr algn="ctr"/>
            <a:endParaRPr lang="ru-RU" sz="3600" dirty="0">
              <a:solidFill>
                <a:srgbClr val="421E06"/>
              </a:solidFill>
            </a:endParaRPr>
          </a:p>
          <a:p>
            <a:pPr algn="ctr"/>
            <a:r>
              <a:rPr lang="ru-RU" sz="3600" dirty="0">
                <a:solidFill>
                  <a:srgbClr val="421E06"/>
                </a:solidFill>
              </a:rPr>
              <a:t>Любите разум. </a:t>
            </a:r>
          </a:p>
          <a:p>
            <a:pPr algn="ctr"/>
            <a:r>
              <a:rPr lang="ru-RU" sz="3600" dirty="0">
                <a:solidFill>
                  <a:srgbClr val="421E06"/>
                </a:solidFill>
              </a:rPr>
              <a:t>Прежде чем писать, научитесь мыслить.</a:t>
            </a:r>
          </a:p>
        </p:txBody>
      </p:sp>
    </p:spTree>
    <p:extLst>
      <p:ext uri="{BB962C8B-B14F-4D97-AF65-F5344CB8AC3E}">
        <p14:creationId xmlns:p14="http://schemas.microsoft.com/office/powerpoint/2010/main" val="374562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5419FF5-3EB7-0C8B-5CEB-B70DE70910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3" t="16434" r="16335" b="18605"/>
          <a:stretch/>
        </p:blipFill>
        <p:spPr>
          <a:xfrm>
            <a:off x="-1" y="-37602"/>
            <a:ext cx="12300858" cy="689430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4087D1-5046-12ED-401D-CEE6BF8B15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616" r="18164" b="40159"/>
          <a:stretch/>
        </p:blipFill>
        <p:spPr>
          <a:xfrm>
            <a:off x="244699" y="1054522"/>
            <a:ext cx="2481944" cy="4103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AB39A8-9E41-80D5-DD2A-0A855C46BEDE}"/>
              </a:ext>
            </a:extLst>
          </p:cNvPr>
          <p:cNvSpPr txBox="1"/>
          <p:nvPr/>
        </p:nvSpPr>
        <p:spPr>
          <a:xfrm>
            <a:off x="1716905" y="65367"/>
            <a:ext cx="8758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421E06"/>
                </a:solidFill>
                <a:latin typeface="Baskerville WGL4 BT" panose="02020602070506020303" pitchFamily="18" charset="0"/>
                <a:ea typeface="Microsoft YaHei Light" panose="020B0502040204020203" pitchFamily="34" charset="-122"/>
              </a:rPr>
              <a:t>Французские классицисты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B24ECF28-2A2F-1BBE-3101-68E54BDFF5F6}"/>
              </a:ext>
            </a:extLst>
          </p:cNvPr>
          <p:cNvCxnSpPr>
            <a:cxnSpLocks/>
          </p:cNvCxnSpPr>
          <p:nvPr/>
        </p:nvCxnSpPr>
        <p:spPr>
          <a:xfrm>
            <a:off x="3289004" y="711931"/>
            <a:ext cx="5613991" cy="30240"/>
          </a:xfrm>
          <a:prstGeom prst="line">
            <a:avLst/>
          </a:prstGeom>
          <a:ln w="57150">
            <a:solidFill>
              <a:srgbClr val="421E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5303444-2F7D-4471-89AA-B7196F60F2E5}"/>
              </a:ext>
            </a:extLst>
          </p:cNvPr>
          <p:cNvSpPr txBox="1"/>
          <p:nvPr/>
        </p:nvSpPr>
        <p:spPr>
          <a:xfrm>
            <a:off x="-152632" y="5201992"/>
            <a:ext cx="30371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421E0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Корнель</a:t>
            </a:r>
          </a:p>
          <a:p>
            <a:pPr algn="ctr"/>
            <a:r>
              <a:rPr lang="ru-RU" sz="2400" b="1" dirty="0">
                <a:solidFill>
                  <a:srgbClr val="421E0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1606-1684</a:t>
            </a:r>
          </a:p>
        </p:txBody>
      </p:sp>
      <p:pic>
        <p:nvPicPr>
          <p:cNvPr id="13" name="Picture 4" descr="Picture background">
            <a:extLst>
              <a:ext uri="{FF2B5EF4-FFF2-40B4-BE49-F238E27FC236}">
                <a16:creationId xmlns:a16="http://schemas.microsoft.com/office/drawing/2014/main" id="{584A33F0-ED5E-F088-E545-46A70B29CE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1" t="10147" r="18559" b="15079"/>
          <a:stretch/>
        </p:blipFill>
        <p:spPr bwMode="auto">
          <a:xfrm>
            <a:off x="2982455" y="1059692"/>
            <a:ext cx="2645229" cy="4076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5619F4C-B460-FA23-0087-DE481036A54B}"/>
              </a:ext>
            </a:extLst>
          </p:cNvPr>
          <p:cNvSpPr txBox="1"/>
          <p:nvPr/>
        </p:nvSpPr>
        <p:spPr>
          <a:xfrm>
            <a:off x="2783904" y="5219993"/>
            <a:ext cx="30371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421E0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Лафонтен</a:t>
            </a:r>
          </a:p>
          <a:p>
            <a:pPr algn="ctr"/>
            <a:r>
              <a:rPr lang="ru-RU" sz="2400" b="1" dirty="0">
                <a:solidFill>
                  <a:srgbClr val="421E0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1621-1695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A2763A0-FC5F-688A-1AC1-1133843A50D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936" r="15058"/>
          <a:stretch/>
        </p:blipFill>
        <p:spPr>
          <a:xfrm>
            <a:off x="5897220" y="1045768"/>
            <a:ext cx="3037114" cy="4103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DD3DF36-A134-A18A-65D8-B112E6710FDE}"/>
              </a:ext>
            </a:extLst>
          </p:cNvPr>
          <p:cNvSpPr txBox="1"/>
          <p:nvPr/>
        </p:nvSpPr>
        <p:spPr>
          <a:xfrm>
            <a:off x="5856170" y="5201992"/>
            <a:ext cx="30371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421E0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Мольер</a:t>
            </a:r>
          </a:p>
          <a:p>
            <a:pPr algn="ctr"/>
            <a:r>
              <a:rPr lang="ru-RU" sz="2400" b="1" dirty="0">
                <a:solidFill>
                  <a:srgbClr val="421E0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1622-1673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CF93BEFA-4770-0E3F-6304-AE990D6FC8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0" r="7268"/>
          <a:stretch/>
        </p:blipFill>
        <p:spPr bwMode="auto">
          <a:xfrm>
            <a:off x="9196894" y="1054522"/>
            <a:ext cx="2808747" cy="4112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E1126DD-7D1E-B0CF-655E-ACDE5B56B1DB}"/>
              </a:ext>
            </a:extLst>
          </p:cNvPr>
          <p:cNvSpPr txBox="1"/>
          <p:nvPr/>
        </p:nvSpPr>
        <p:spPr>
          <a:xfrm>
            <a:off x="9154885" y="5236274"/>
            <a:ext cx="30371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421E0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Расин</a:t>
            </a:r>
          </a:p>
          <a:p>
            <a:pPr algn="ctr"/>
            <a:r>
              <a:rPr lang="ru-RU" sz="2400" b="1" dirty="0">
                <a:solidFill>
                  <a:srgbClr val="421E0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1633-1699</a:t>
            </a:r>
          </a:p>
        </p:txBody>
      </p:sp>
    </p:spTree>
    <p:extLst>
      <p:ext uri="{BB962C8B-B14F-4D97-AF65-F5344CB8AC3E}">
        <p14:creationId xmlns:p14="http://schemas.microsoft.com/office/powerpoint/2010/main" val="334004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5419FF5-3EB7-0C8B-5CEB-B70DE70910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3" t="16434" r="16335" b="18605"/>
          <a:stretch/>
        </p:blipFill>
        <p:spPr>
          <a:xfrm>
            <a:off x="-618864" y="-393468"/>
            <a:ext cx="13746480" cy="77045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46669F8-8E68-C1D3-7628-FBB5C6DEEDA8}"/>
              </a:ext>
            </a:extLst>
          </p:cNvPr>
          <p:cNvSpPr txBox="1"/>
          <p:nvPr/>
        </p:nvSpPr>
        <p:spPr>
          <a:xfrm>
            <a:off x="1716905" y="-29633"/>
            <a:ext cx="8758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421E06"/>
                </a:solidFill>
                <a:latin typeface="Baskerville WGL4 BT" panose="02020602070506020303" pitchFamily="18" charset="0"/>
                <a:ea typeface="Microsoft YaHei Light" panose="020B0502040204020203" pitchFamily="34" charset="-122"/>
              </a:rPr>
              <a:t>Русские  классицисты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D1972FA1-126E-A0D9-AB03-3DFE5E0977FD}"/>
              </a:ext>
            </a:extLst>
          </p:cNvPr>
          <p:cNvCxnSpPr>
            <a:cxnSpLocks/>
          </p:cNvCxnSpPr>
          <p:nvPr/>
        </p:nvCxnSpPr>
        <p:spPr>
          <a:xfrm>
            <a:off x="3757090" y="595333"/>
            <a:ext cx="4679339" cy="0"/>
          </a:xfrm>
          <a:prstGeom prst="line">
            <a:avLst/>
          </a:prstGeom>
          <a:ln w="57150">
            <a:solidFill>
              <a:srgbClr val="421E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C81530C-E798-E71E-81E6-87601AED3BE5}"/>
              </a:ext>
            </a:extLst>
          </p:cNvPr>
          <p:cNvSpPr txBox="1"/>
          <p:nvPr/>
        </p:nvSpPr>
        <p:spPr>
          <a:xfrm>
            <a:off x="159226" y="5217379"/>
            <a:ext cx="3037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421E0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Феофан Прокопович</a:t>
            </a:r>
            <a:br>
              <a:rPr lang="ru-RU" sz="2400" b="1" dirty="0">
                <a:solidFill>
                  <a:srgbClr val="421E0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</a:br>
            <a:r>
              <a:rPr lang="ru-RU" sz="2400" b="1" dirty="0">
                <a:solidFill>
                  <a:srgbClr val="421E0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1681 – 1736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FFF72B-699B-C3C8-F84F-83A7ABE3FA7D}"/>
              </a:ext>
            </a:extLst>
          </p:cNvPr>
          <p:cNvSpPr txBox="1"/>
          <p:nvPr/>
        </p:nvSpPr>
        <p:spPr>
          <a:xfrm>
            <a:off x="3332697" y="5190351"/>
            <a:ext cx="3037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421E0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Кантемир А. Д.</a:t>
            </a:r>
            <a:br>
              <a:rPr lang="ru-RU" sz="2400" b="1" dirty="0">
                <a:solidFill>
                  <a:srgbClr val="421E0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</a:br>
            <a:r>
              <a:rPr lang="ru-RU" sz="2400" b="1" dirty="0">
                <a:solidFill>
                  <a:srgbClr val="421E0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1709 – 1744</a:t>
            </a:r>
          </a:p>
          <a:p>
            <a:pPr algn="ctr"/>
            <a:endParaRPr lang="ru-RU" sz="2400" b="1" dirty="0">
              <a:solidFill>
                <a:srgbClr val="421E06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717338-BC27-DCA1-53A8-EB8F41901DC9}"/>
              </a:ext>
            </a:extLst>
          </p:cNvPr>
          <p:cNvSpPr txBox="1"/>
          <p:nvPr/>
        </p:nvSpPr>
        <p:spPr>
          <a:xfrm>
            <a:off x="6489342" y="5190351"/>
            <a:ext cx="3037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421E0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Тредиаковский В. К.</a:t>
            </a:r>
            <a:br>
              <a:rPr lang="ru-RU" sz="2400" b="1" dirty="0">
                <a:solidFill>
                  <a:srgbClr val="421E0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</a:br>
            <a:r>
              <a:rPr lang="ru-RU" sz="2400" b="1" dirty="0">
                <a:solidFill>
                  <a:srgbClr val="421E0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1703 – 1768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01A66D-A53D-A1E1-876D-D39DB9BB73A7}"/>
              </a:ext>
            </a:extLst>
          </p:cNvPr>
          <p:cNvSpPr txBox="1"/>
          <p:nvPr/>
        </p:nvSpPr>
        <p:spPr>
          <a:xfrm>
            <a:off x="9340150" y="5201990"/>
            <a:ext cx="3037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421E0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?</a:t>
            </a:r>
            <a:br>
              <a:rPr lang="ru-RU" sz="2400" b="1" dirty="0">
                <a:solidFill>
                  <a:srgbClr val="421E0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</a:br>
            <a:r>
              <a:rPr lang="ru-RU" sz="2400" b="1" dirty="0">
                <a:solidFill>
                  <a:srgbClr val="421E0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1711 – 1765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A83F53-7A4F-5E1A-C6EE-9701FE7D8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03" y="1586787"/>
            <a:ext cx="2808133" cy="3409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6F55A9-C60B-CF41-C38D-9559DC42E4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960" y="1582617"/>
            <a:ext cx="2808133" cy="3413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Портрет В. К. Тредиаковского[Прим 1]">
            <a:extLst>
              <a:ext uri="{FF2B5EF4-FFF2-40B4-BE49-F238E27FC236}">
                <a16:creationId xmlns:a16="http://schemas.microsoft.com/office/drawing/2014/main" id="{B499888B-1681-EEBC-83E6-7E73EBD05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705" y="1586787"/>
            <a:ext cx="2726755" cy="3413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5A3FE0A-04BE-5D02-9FF8-620864734A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2979" y="1594568"/>
            <a:ext cx="2623185" cy="3413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567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5419FF5-3EB7-0C8B-5CEB-B70DE70910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3" t="16434" r="16335" b="18605"/>
          <a:stretch/>
        </p:blipFill>
        <p:spPr>
          <a:xfrm>
            <a:off x="0" y="-48159"/>
            <a:ext cx="12496800" cy="7004130"/>
          </a:xfrm>
          <a:prstGeom prst="rect">
            <a:avLst/>
          </a:prstGeom>
        </p:spPr>
      </p:pic>
      <p:pic>
        <p:nvPicPr>
          <p:cNvPr id="5122" name="Picture 2" descr="Picture background">
            <a:extLst>
              <a:ext uri="{FF2B5EF4-FFF2-40B4-BE49-F238E27FC236}">
                <a16:creationId xmlns:a16="http://schemas.microsoft.com/office/drawing/2014/main" id="{E31BEC5D-1D39-6354-5B00-26B8EF27A6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3" t="8306" r="10062"/>
          <a:stretch/>
        </p:blipFill>
        <p:spPr bwMode="auto">
          <a:xfrm>
            <a:off x="293913" y="1219205"/>
            <a:ext cx="2767257" cy="3899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7A12738-0C0B-08F7-AB76-18173C7A66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003" t="8535" r="7497"/>
          <a:stretch/>
        </p:blipFill>
        <p:spPr>
          <a:xfrm>
            <a:off x="3245625" y="1219206"/>
            <a:ext cx="2643550" cy="3941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 descr="Picture background">
            <a:extLst>
              <a:ext uri="{FF2B5EF4-FFF2-40B4-BE49-F238E27FC236}">
                <a16:creationId xmlns:a16="http://schemas.microsoft.com/office/drawing/2014/main" id="{BF7F7D83-D5CD-94DB-A6F4-8AB476FB29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6" r="2840" b="9402"/>
          <a:stretch/>
        </p:blipFill>
        <p:spPr bwMode="auto">
          <a:xfrm flipH="1">
            <a:off x="6097792" y="1219206"/>
            <a:ext cx="2882928" cy="3941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icture background">
            <a:extLst>
              <a:ext uri="{FF2B5EF4-FFF2-40B4-BE49-F238E27FC236}">
                <a16:creationId xmlns:a16="http://schemas.microsoft.com/office/drawing/2014/main" id="{363166D7-47F4-7EF9-8103-06D618D331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7" t="6756" r="18818" b="9749"/>
          <a:stretch/>
        </p:blipFill>
        <p:spPr bwMode="auto">
          <a:xfrm flipH="1">
            <a:off x="9196455" y="1219205"/>
            <a:ext cx="2738739" cy="3941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46669F8-8E68-C1D3-7628-FBB5C6DEEDA8}"/>
              </a:ext>
            </a:extLst>
          </p:cNvPr>
          <p:cNvSpPr txBox="1"/>
          <p:nvPr/>
        </p:nvSpPr>
        <p:spPr>
          <a:xfrm>
            <a:off x="1716905" y="-29633"/>
            <a:ext cx="8758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421E06"/>
                </a:solidFill>
                <a:latin typeface="Baskerville WGL4 BT" panose="02020602070506020303" pitchFamily="18" charset="0"/>
                <a:ea typeface="Microsoft YaHei Light" panose="020B0502040204020203" pitchFamily="34" charset="-122"/>
              </a:rPr>
              <a:t>Русские  классицисты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D1972FA1-126E-A0D9-AB03-3DFE5E0977FD}"/>
              </a:ext>
            </a:extLst>
          </p:cNvPr>
          <p:cNvCxnSpPr>
            <a:cxnSpLocks/>
          </p:cNvCxnSpPr>
          <p:nvPr/>
        </p:nvCxnSpPr>
        <p:spPr>
          <a:xfrm>
            <a:off x="3757090" y="595333"/>
            <a:ext cx="4679339" cy="0"/>
          </a:xfrm>
          <a:prstGeom prst="line">
            <a:avLst/>
          </a:prstGeom>
          <a:ln w="57150">
            <a:solidFill>
              <a:srgbClr val="421E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C81530C-E798-E71E-81E6-87601AED3BE5}"/>
              </a:ext>
            </a:extLst>
          </p:cNvPr>
          <p:cNvSpPr txBox="1"/>
          <p:nvPr/>
        </p:nvSpPr>
        <p:spPr>
          <a:xfrm>
            <a:off x="21772" y="5217379"/>
            <a:ext cx="3037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21E0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Сумароков А.П.</a:t>
            </a:r>
          </a:p>
          <a:p>
            <a:pPr algn="ctr"/>
            <a:r>
              <a:rPr lang="ru-RU" sz="2400" b="1" dirty="0">
                <a:solidFill>
                  <a:srgbClr val="421E0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1717 – 1777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FFF72B-699B-C3C8-F84F-83A7ABE3FA7D}"/>
              </a:ext>
            </a:extLst>
          </p:cNvPr>
          <p:cNvSpPr txBox="1"/>
          <p:nvPr/>
        </p:nvSpPr>
        <p:spPr>
          <a:xfrm>
            <a:off x="2932279" y="5201990"/>
            <a:ext cx="30371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21E0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Державин Г.Р.</a:t>
            </a:r>
          </a:p>
          <a:p>
            <a:pPr algn="ctr"/>
            <a:r>
              <a:rPr lang="ru-RU" sz="2400" b="1" dirty="0">
                <a:solidFill>
                  <a:srgbClr val="421E0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1743 – 1816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717338-BC27-DCA1-53A8-EB8F41901DC9}"/>
              </a:ext>
            </a:extLst>
          </p:cNvPr>
          <p:cNvSpPr txBox="1"/>
          <p:nvPr/>
        </p:nvSpPr>
        <p:spPr>
          <a:xfrm>
            <a:off x="5969394" y="5190351"/>
            <a:ext cx="30371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421E0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Фонвизин Д.И</a:t>
            </a:r>
          </a:p>
          <a:p>
            <a:pPr algn="ctr"/>
            <a:r>
              <a:rPr lang="ru-RU" sz="2400" b="1" dirty="0">
                <a:solidFill>
                  <a:srgbClr val="421E0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1745 – 1792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01A66D-A53D-A1E1-876D-D39DB9BB73A7}"/>
              </a:ext>
            </a:extLst>
          </p:cNvPr>
          <p:cNvSpPr txBox="1"/>
          <p:nvPr/>
        </p:nvSpPr>
        <p:spPr>
          <a:xfrm>
            <a:off x="9154885" y="5236273"/>
            <a:ext cx="30371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421E0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Херасков М.М.</a:t>
            </a:r>
          </a:p>
          <a:p>
            <a:pPr algn="ctr"/>
            <a:r>
              <a:rPr lang="ru-RU" sz="2400" b="1" dirty="0">
                <a:solidFill>
                  <a:srgbClr val="421E06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1733 –  1807</a:t>
            </a:r>
          </a:p>
        </p:txBody>
      </p:sp>
    </p:spTree>
    <p:extLst>
      <p:ext uri="{BB962C8B-B14F-4D97-AF65-F5344CB8AC3E}">
        <p14:creationId xmlns:p14="http://schemas.microsoft.com/office/powerpoint/2010/main" val="121516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8949BF08-F231-46A3-A661-DDDE7EDBE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5651127" cy="880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6D4FF1-EAE1-A548-F7F3-D1CAB6657515}"/>
              </a:ext>
            </a:extLst>
          </p:cNvPr>
          <p:cNvSpPr txBox="1"/>
          <p:nvPr/>
        </p:nvSpPr>
        <p:spPr>
          <a:xfrm>
            <a:off x="0" y="91857"/>
            <a:ext cx="5167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000000"/>
                </a:solidFill>
                <a:latin typeface="Baskerville WGL4 BT" panose="02020602070506020303" pitchFamily="18" charset="0"/>
              </a:rPr>
              <a:t>В.К. Тредиаковский</a:t>
            </a:r>
            <a:endParaRPr lang="ru-RU" sz="4000" dirty="0">
              <a:latin typeface="Baskerville WGL4 BT" panose="02020602070506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34F7B9-CB49-36FC-1E9D-BA656F558664}"/>
              </a:ext>
            </a:extLst>
          </p:cNvPr>
          <p:cNvSpPr txBox="1"/>
          <p:nvPr/>
        </p:nvSpPr>
        <p:spPr>
          <a:xfrm>
            <a:off x="5167422" y="91857"/>
            <a:ext cx="702457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i="0" dirty="0">
                <a:solidFill>
                  <a:srgbClr val="333333"/>
                </a:solidFill>
                <a:effectLst/>
                <a:latin typeface="YS Text"/>
              </a:rPr>
              <a:t> </a:t>
            </a:r>
            <a:r>
              <a:rPr lang="ru-RU" sz="3600" b="1" i="0" dirty="0">
                <a:solidFill>
                  <a:srgbClr val="333333"/>
                </a:solidFill>
                <a:effectLst/>
                <a:latin typeface="Baskerville WGL4 BT" panose="02020602070506020303" pitchFamily="18" charset="0"/>
              </a:rPr>
              <a:t>«</a:t>
            </a:r>
            <a:r>
              <a:rPr lang="ru-RU" sz="3600" b="1" dirty="0">
                <a:solidFill>
                  <a:srgbClr val="333333"/>
                </a:solidFill>
                <a:latin typeface="Baskerville WGL4 BT" panose="02020602070506020303" pitchFamily="18" charset="0"/>
              </a:rPr>
              <a:t>Новый и краткий способ к сложению российских стихов</a:t>
            </a:r>
            <a:r>
              <a:rPr lang="ru-RU" sz="3600" b="1" i="0" dirty="0">
                <a:solidFill>
                  <a:srgbClr val="333333"/>
                </a:solidFill>
                <a:effectLst/>
                <a:latin typeface="Baskerville WGL4 BT" panose="02020602070506020303" pitchFamily="18" charset="0"/>
              </a:rPr>
              <a:t>»</a:t>
            </a:r>
            <a:r>
              <a:rPr lang="ru-RU" sz="3600" b="0" i="0" dirty="0">
                <a:solidFill>
                  <a:srgbClr val="333333"/>
                </a:solidFill>
                <a:effectLst/>
                <a:latin typeface="Baskerville WGL4 BT" panose="02020602070506020303" pitchFamily="18" charset="0"/>
              </a:rPr>
              <a:t> </a:t>
            </a:r>
          </a:p>
          <a:p>
            <a:r>
              <a:rPr lang="ru-RU" sz="3600" b="0" i="0" dirty="0">
                <a:solidFill>
                  <a:srgbClr val="333333"/>
                </a:solidFill>
                <a:effectLst/>
                <a:latin typeface="Baskerville WGL4 BT" panose="02020602070506020303" pitchFamily="18" charset="0"/>
              </a:rPr>
              <a:t>                      1735</a:t>
            </a:r>
            <a:endParaRPr lang="ru-RU" sz="3600" dirty="0">
              <a:latin typeface="Baskerville WGL4 BT" panose="02020602070506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751479-25BD-ABF2-FDEE-4A058DA54E7A}"/>
              </a:ext>
            </a:extLst>
          </p:cNvPr>
          <p:cNvSpPr txBox="1"/>
          <p:nvPr/>
        </p:nvSpPr>
        <p:spPr>
          <a:xfrm>
            <a:off x="960476" y="6000435"/>
            <a:ext cx="4582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000000"/>
                </a:solidFill>
                <a:latin typeface="Arial" panose="020B0604020202020204" pitchFamily="34" charset="0"/>
              </a:rPr>
              <a:t>1703-1726</a:t>
            </a:r>
            <a:endParaRPr lang="ru-RU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0279B9-63E7-3B3B-CD96-EB5B0A91DA5D}"/>
              </a:ext>
            </a:extLst>
          </p:cNvPr>
          <p:cNvSpPr txBox="1"/>
          <p:nvPr/>
        </p:nvSpPr>
        <p:spPr>
          <a:xfrm>
            <a:off x="4582647" y="1797336"/>
            <a:ext cx="7908852" cy="430887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 </a:t>
            </a:r>
            <a:endParaRPr lang="ru-RU" sz="3600" dirty="0">
              <a:solidFill>
                <a:srgbClr val="421E06"/>
              </a:solidFill>
            </a:endParaRPr>
          </a:p>
          <a:p>
            <a:pPr algn="ctr"/>
            <a:r>
              <a:rPr lang="ru-RU" sz="3200" dirty="0">
                <a:solidFill>
                  <a:srgbClr val="421E06"/>
                </a:solidFill>
              </a:rPr>
              <a:t>Русскому языку свойственно </a:t>
            </a:r>
            <a:r>
              <a:rPr lang="ru-RU" sz="3200" b="1" dirty="0">
                <a:solidFill>
                  <a:srgbClr val="421E06"/>
                </a:solidFill>
              </a:rPr>
              <a:t>силлабо-тоническое стихосложение,</a:t>
            </a:r>
            <a:r>
              <a:rPr lang="ru-RU" sz="3200" dirty="0">
                <a:solidFill>
                  <a:srgbClr val="421E06"/>
                </a:solidFill>
              </a:rPr>
              <a:t> которое опирается на одинаковое число ударений в каждом стихе, на чередование ударных и неударных слогов.</a:t>
            </a:r>
          </a:p>
          <a:p>
            <a:pPr algn="ctr"/>
            <a:r>
              <a:rPr lang="ru-RU" sz="3200" dirty="0">
                <a:solidFill>
                  <a:srgbClr val="421E06"/>
                </a:solidFill>
              </a:rPr>
              <a:t>Допускал только двусложные стопы, считая лучшим стихотворным метром </a:t>
            </a:r>
            <a:r>
              <a:rPr lang="ru-RU" sz="3200" b="1" dirty="0">
                <a:solidFill>
                  <a:srgbClr val="421E06"/>
                </a:solidFill>
              </a:rPr>
              <a:t>хорей,</a:t>
            </a:r>
            <a:r>
              <a:rPr lang="ru-RU" sz="3200" dirty="0">
                <a:solidFill>
                  <a:srgbClr val="421E06"/>
                </a:solidFill>
              </a:rPr>
              <a:t> и полностью отрицал трёхсложные стопы. </a:t>
            </a:r>
          </a:p>
        </p:txBody>
      </p:sp>
      <p:pic>
        <p:nvPicPr>
          <p:cNvPr id="3" name="Picture 2" descr="Picture background">
            <a:extLst>
              <a:ext uri="{FF2B5EF4-FFF2-40B4-BE49-F238E27FC236}">
                <a16:creationId xmlns:a16="http://schemas.microsoft.com/office/drawing/2014/main" id="{7DB3B43E-102A-C99E-6D49-B6DC66A02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29" y="862799"/>
            <a:ext cx="3987188" cy="498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4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8949BF08-F231-46A3-A661-DDDE7EDBE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81" y="-55001"/>
            <a:ext cx="14463548" cy="813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6D4FF1-EAE1-A548-F7F3-D1CAB6657515}"/>
              </a:ext>
            </a:extLst>
          </p:cNvPr>
          <p:cNvSpPr txBox="1"/>
          <p:nvPr/>
        </p:nvSpPr>
        <p:spPr>
          <a:xfrm>
            <a:off x="459555" y="110395"/>
            <a:ext cx="4582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err="1">
                <a:solidFill>
                  <a:srgbClr val="000000"/>
                </a:solidFill>
                <a:latin typeface="Baskerville WGL4 BT" panose="02020602070506020303" pitchFamily="18" charset="0"/>
              </a:rPr>
              <a:t>М.В.Ломоносов</a:t>
            </a:r>
            <a:endParaRPr lang="ru-RU" sz="4000" dirty="0">
              <a:latin typeface="Baskerville WGL4 BT" panose="02020602070506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34F7B9-CB49-36FC-1E9D-BA656F558664}"/>
              </a:ext>
            </a:extLst>
          </p:cNvPr>
          <p:cNvSpPr txBox="1"/>
          <p:nvPr/>
        </p:nvSpPr>
        <p:spPr>
          <a:xfrm>
            <a:off x="4850628" y="137139"/>
            <a:ext cx="67357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i="0" dirty="0">
                <a:solidFill>
                  <a:srgbClr val="333333"/>
                </a:solidFill>
                <a:effectLst/>
                <a:latin typeface="Baskerville WGL4 BT" panose="02020602070506020303" pitchFamily="18" charset="0"/>
              </a:rPr>
              <a:t> «Письмо о правилах российского стихотворства»</a:t>
            </a:r>
            <a:r>
              <a:rPr lang="ru-RU" sz="3600" b="0" i="0" dirty="0">
                <a:solidFill>
                  <a:srgbClr val="333333"/>
                </a:solidFill>
                <a:effectLst/>
                <a:latin typeface="Baskerville WGL4 BT" panose="02020602070506020303" pitchFamily="18" charset="0"/>
              </a:rPr>
              <a:t> </a:t>
            </a:r>
          </a:p>
          <a:p>
            <a:r>
              <a:rPr lang="ru-RU" sz="3600" b="0" i="0" dirty="0">
                <a:solidFill>
                  <a:srgbClr val="333333"/>
                </a:solidFill>
                <a:effectLst/>
                <a:latin typeface="Baskerville WGL4 BT" panose="02020602070506020303" pitchFamily="18" charset="0"/>
              </a:rPr>
              <a:t>                      1739</a:t>
            </a:r>
            <a:endParaRPr lang="ru-RU" sz="3600" dirty="0">
              <a:latin typeface="Baskerville WGL4 BT" panose="02020602070506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751479-25BD-ABF2-FDEE-4A058DA54E7A}"/>
              </a:ext>
            </a:extLst>
          </p:cNvPr>
          <p:cNvSpPr txBox="1"/>
          <p:nvPr/>
        </p:nvSpPr>
        <p:spPr>
          <a:xfrm>
            <a:off x="960476" y="6000435"/>
            <a:ext cx="4582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000000"/>
                </a:solidFill>
                <a:latin typeface="Arial" panose="020B0604020202020204" pitchFamily="34" charset="0"/>
              </a:rPr>
              <a:t>1711 - 1765</a:t>
            </a:r>
            <a:endParaRPr lang="ru-RU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0279B9-63E7-3B3B-CD96-EB5B0A91DA5D}"/>
              </a:ext>
            </a:extLst>
          </p:cNvPr>
          <p:cNvSpPr txBox="1"/>
          <p:nvPr/>
        </p:nvSpPr>
        <p:spPr>
          <a:xfrm>
            <a:off x="5157873" y="1830064"/>
            <a:ext cx="6697429" cy="452431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421E06"/>
                </a:solidFill>
              </a:rPr>
              <a:t>Освобождает русское стихотворство от всех ограничений, наложенных Тредиаковским.</a:t>
            </a:r>
          </a:p>
          <a:p>
            <a:pPr algn="ctr"/>
            <a:endParaRPr lang="ru-RU" sz="3600" dirty="0">
              <a:solidFill>
                <a:srgbClr val="421E06"/>
              </a:solidFill>
            </a:endParaRPr>
          </a:p>
          <a:p>
            <a:pPr algn="ctr"/>
            <a:r>
              <a:rPr lang="ru-RU" sz="3600" dirty="0">
                <a:solidFill>
                  <a:srgbClr val="421E06"/>
                </a:solidFill>
              </a:rPr>
              <a:t>К  двухсложным размерам, ямбу и хорею, добавил  трёхсложные размеры — дактиль  и анапест.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CFBC182-A6C8-095C-BB48-078250054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94" y="983677"/>
            <a:ext cx="4307874" cy="4800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95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6A524CD-E888-E947-893B-AE89087DC019}"/>
              </a:ext>
            </a:extLst>
          </p:cNvPr>
          <p:cNvSpPr txBox="1"/>
          <p:nvPr/>
        </p:nvSpPr>
        <p:spPr>
          <a:xfrm>
            <a:off x="538842" y="308344"/>
            <a:ext cx="10733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dirty="0">
                <a:solidFill>
                  <a:srgbClr val="421E06"/>
                </a:solidFill>
                <a:latin typeface="Baskerville WGL4 BT" panose="02020602070506020303" pitchFamily="18" charset="0"/>
                <a:ea typeface="Microsoft YaHei Light" panose="020B0502040204020203" pitchFamily="34" charset="-122"/>
              </a:rPr>
              <a:t>Подведём итоги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421E06"/>
              </a:solidFill>
              <a:effectLst/>
              <a:uLnTx/>
              <a:uFillTx/>
              <a:latin typeface="Baskerville WGL4 BT" panose="02020602070506020303" pitchFamily="18" charset="0"/>
              <a:ea typeface="Microsoft YaHei Light" panose="020B0502040204020203" pitchFamily="34" charset="-122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14A6FD9F-5F49-5474-3E95-B763CBD181D5}"/>
              </a:ext>
            </a:extLst>
          </p:cNvPr>
          <p:cNvCxnSpPr>
            <a:cxnSpLocks/>
          </p:cNvCxnSpPr>
          <p:nvPr/>
        </p:nvCxnSpPr>
        <p:spPr>
          <a:xfrm flipV="1">
            <a:off x="3616499" y="1059535"/>
            <a:ext cx="4613101" cy="32627"/>
          </a:xfrm>
          <a:prstGeom prst="line">
            <a:avLst/>
          </a:prstGeom>
          <a:ln w="57150">
            <a:solidFill>
              <a:srgbClr val="421E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4172ADC-A93C-0F95-8B9E-C2EB3247529C}"/>
              </a:ext>
            </a:extLst>
          </p:cNvPr>
          <p:cNvSpPr txBox="1"/>
          <p:nvPr/>
        </p:nvSpPr>
        <p:spPr>
          <a:xfrm>
            <a:off x="1112371" y="1297206"/>
            <a:ext cx="10027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u="sng" dirty="0">
                <a:solidFill>
                  <a:srgbClr val="421E06"/>
                </a:solidFill>
                <a:latin typeface="Calibri" panose="020F0502020204030204"/>
              </a:rPr>
              <a:t>Исторические задачи классицизма:</a:t>
            </a:r>
            <a:endParaRPr kumimoji="0" lang="ru-RU" sz="4000" b="1" i="0" u="sng" strike="noStrike" kern="1200" cap="none" spc="0" normalizeH="0" baseline="0" noProof="0" dirty="0">
              <a:ln>
                <a:noFill/>
              </a:ln>
              <a:solidFill>
                <a:srgbClr val="421E0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73536E-CB04-412E-CE1C-17D9A90A07B6}"/>
              </a:ext>
            </a:extLst>
          </p:cNvPr>
          <p:cNvSpPr txBox="1"/>
          <p:nvPr/>
        </p:nvSpPr>
        <p:spPr>
          <a:xfrm>
            <a:off x="1112371" y="2162957"/>
            <a:ext cx="9020425" cy="3970318"/>
          </a:xfrm>
          <a:prstGeom prst="rect">
            <a:avLst/>
          </a:prstGeom>
          <a:solidFill>
            <a:srgbClr val="A58F6A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71500" lvl="0" indent="-571500">
              <a:buFontTx/>
              <a:buChar char="-"/>
              <a:defRPr/>
            </a:pPr>
            <a:r>
              <a:rPr lang="ru-RU" sz="3600" i="1" dirty="0">
                <a:solidFill>
                  <a:srgbClr val="421E06"/>
                </a:solidFill>
                <a:latin typeface="Calibri" panose="020F0502020204030204"/>
              </a:rPr>
              <a:t>создать </a:t>
            </a:r>
            <a:r>
              <a:rPr lang="ru-RU" sz="3600" b="1" i="1" dirty="0">
                <a:solidFill>
                  <a:srgbClr val="421E06"/>
                </a:solidFill>
                <a:latin typeface="Calibri" panose="020F0502020204030204"/>
              </a:rPr>
              <a:t>светскую</a:t>
            </a:r>
            <a:r>
              <a:rPr lang="ru-RU" sz="3600" i="1" dirty="0">
                <a:solidFill>
                  <a:srgbClr val="421E06"/>
                </a:solidFill>
                <a:latin typeface="Calibri" panose="020F0502020204030204"/>
              </a:rPr>
              <a:t> художественную литературу и театр</a:t>
            </a:r>
            <a:br>
              <a:rPr lang="ru-RU" sz="3600" i="1" dirty="0">
                <a:solidFill>
                  <a:srgbClr val="421E06"/>
                </a:solidFill>
                <a:latin typeface="Calibri" panose="020F0502020204030204"/>
              </a:rPr>
            </a:br>
            <a:endParaRPr lang="ru-RU" sz="3600" i="1" dirty="0">
              <a:solidFill>
                <a:srgbClr val="421E06"/>
              </a:solidFill>
              <a:latin typeface="Calibri" panose="020F0502020204030204"/>
            </a:endParaRPr>
          </a:p>
          <a:p>
            <a:pPr marL="571500" lvl="0" indent="-571500">
              <a:buFontTx/>
              <a:buChar char="-"/>
              <a:defRPr/>
            </a:pPr>
            <a:r>
              <a:rPr lang="ru-RU" sz="3600" i="1" dirty="0">
                <a:solidFill>
                  <a:srgbClr val="421E06"/>
                </a:solidFill>
                <a:latin typeface="Calibri" panose="020F0502020204030204"/>
              </a:rPr>
              <a:t>открыть феномен </a:t>
            </a:r>
            <a:r>
              <a:rPr lang="ru-RU" sz="3600" b="1" i="1" dirty="0">
                <a:solidFill>
                  <a:srgbClr val="421E06"/>
                </a:solidFill>
                <a:latin typeface="Calibri" panose="020F0502020204030204"/>
              </a:rPr>
              <a:t>«государственной» поэзии</a:t>
            </a:r>
            <a:br>
              <a:rPr lang="ru-RU" sz="3600" b="1" i="1" dirty="0">
                <a:solidFill>
                  <a:srgbClr val="421E06"/>
                </a:solidFill>
                <a:latin typeface="Calibri" panose="020F0502020204030204"/>
              </a:rPr>
            </a:br>
            <a:r>
              <a:rPr lang="ru-RU" sz="3600" b="1" i="1" dirty="0">
                <a:solidFill>
                  <a:srgbClr val="421E06"/>
                </a:solidFill>
                <a:latin typeface="Calibri" panose="020F0502020204030204"/>
              </a:rPr>
              <a:t> </a:t>
            </a:r>
          </a:p>
          <a:p>
            <a:pPr marL="571500" lvl="0" indent="-571500">
              <a:buFontTx/>
              <a:buChar char="-"/>
              <a:defRPr/>
            </a:pPr>
            <a:r>
              <a:rPr lang="ru-RU" sz="3600" i="1" dirty="0">
                <a:solidFill>
                  <a:srgbClr val="421E06"/>
                </a:solidFill>
                <a:latin typeface="Calibri" panose="020F0502020204030204"/>
              </a:rPr>
              <a:t>дать начало </a:t>
            </a:r>
            <a:r>
              <a:rPr lang="ru-RU" sz="3600" b="1" i="1" dirty="0">
                <a:solidFill>
                  <a:srgbClr val="421E06"/>
                </a:solidFill>
                <a:latin typeface="Calibri" panose="020F0502020204030204"/>
              </a:rPr>
              <a:t>дворянской</a:t>
            </a:r>
            <a:r>
              <a:rPr lang="ru-RU" sz="3600" i="1" dirty="0">
                <a:solidFill>
                  <a:srgbClr val="421E06"/>
                </a:solidFill>
                <a:latin typeface="Calibri" panose="020F0502020204030204"/>
              </a:rPr>
              <a:t> поэзии</a:t>
            </a:r>
          </a:p>
        </p:txBody>
      </p:sp>
    </p:spTree>
    <p:extLst>
      <p:ext uri="{BB962C8B-B14F-4D97-AF65-F5344CB8AC3E}">
        <p14:creationId xmlns:p14="http://schemas.microsoft.com/office/powerpoint/2010/main" val="47915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6A524CD-E888-E947-893B-AE89087DC019}"/>
              </a:ext>
            </a:extLst>
          </p:cNvPr>
          <p:cNvSpPr txBox="1"/>
          <p:nvPr/>
        </p:nvSpPr>
        <p:spPr>
          <a:xfrm>
            <a:off x="538842" y="308344"/>
            <a:ext cx="10733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dirty="0">
                <a:solidFill>
                  <a:srgbClr val="421E06"/>
                </a:solidFill>
                <a:latin typeface="Baskerville WGL4 BT" panose="02020602070506020303" pitchFamily="18" charset="0"/>
                <a:ea typeface="Microsoft YaHei Light" panose="020B0502040204020203" pitchFamily="34" charset="-122"/>
              </a:rPr>
              <a:t>Подведём итоги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421E06"/>
              </a:solidFill>
              <a:effectLst/>
              <a:uLnTx/>
              <a:uFillTx/>
              <a:latin typeface="Baskerville WGL4 BT" panose="02020602070506020303" pitchFamily="18" charset="0"/>
              <a:ea typeface="Microsoft YaHei Light" panose="020B0502040204020203" pitchFamily="34" charset="-122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14A6FD9F-5F49-5474-3E95-B763CBD181D5}"/>
              </a:ext>
            </a:extLst>
          </p:cNvPr>
          <p:cNvCxnSpPr>
            <a:cxnSpLocks/>
          </p:cNvCxnSpPr>
          <p:nvPr/>
        </p:nvCxnSpPr>
        <p:spPr>
          <a:xfrm flipV="1">
            <a:off x="3616499" y="1059535"/>
            <a:ext cx="4613101" cy="32627"/>
          </a:xfrm>
          <a:prstGeom prst="line">
            <a:avLst/>
          </a:prstGeom>
          <a:ln w="57150">
            <a:solidFill>
              <a:srgbClr val="421E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4172ADC-A93C-0F95-8B9E-C2EB3247529C}"/>
              </a:ext>
            </a:extLst>
          </p:cNvPr>
          <p:cNvSpPr txBox="1"/>
          <p:nvPr/>
        </p:nvSpPr>
        <p:spPr>
          <a:xfrm>
            <a:off x="1130300" y="1297206"/>
            <a:ext cx="4326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u="sng" dirty="0">
                <a:solidFill>
                  <a:srgbClr val="421E06"/>
                </a:solidFill>
                <a:latin typeface="Calibri" panose="020F0502020204030204"/>
              </a:rPr>
              <a:t>Задача искусства</a:t>
            </a:r>
            <a:endParaRPr kumimoji="0" lang="ru-RU" sz="4000" b="1" i="0" u="sng" strike="noStrike" kern="1200" cap="none" spc="0" normalizeH="0" baseline="0" noProof="0" dirty="0">
              <a:ln>
                <a:noFill/>
              </a:ln>
              <a:solidFill>
                <a:srgbClr val="421E0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73536E-CB04-412E-CE1C-17D9A90A07B6}"/>
              </a:ext>
            </a:extLst>
          </p:cNvPr>
          <p:cNvSpPr txBox="1"/>
          <p:nvPr/>
        </p:nvSpPr>
        <p:spPr>
          <a:xfrm>
            <a:off x="885140" y="2052271"/>
            <a:ext cx="4571203" cy="3970318"/>
          </a:xfrm>
          <a:prstGeom prst="rect">
            <a:avLst/>
          </a:prstGeom>
          <a:solidFill>
            <a:srgbClr val="A58F6A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3600" dirty="0">
                <a:solidFill>
                  <a:srgbClr val="421E06"/>
                </a:solidFill>
              </a:rPr>
              <a:t>Воссоздать идеальную жизнь, построенную на принципах разумности, совершенствования человека и общества.</a:t>
            </a:r>
            <a:endParaRPr kumimoji="0" lang="ru-RU" sz="3600" b="0" i="1" u="none" strike="noStrike" kern="1200" cap="none" spc="0" normalizeH="0" baseline="0" noProof="0" dirty="0">
              <a:ln>
                <a:noFill/>
              </a:ln>
              <a:solidFill>
                <a:srgbClr val="421E06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E50F91-70CE-6FA5-21DE-7CA9FDCBEB40}"/>
              </a:ext>
            </a:extLst>
          </p:cNvPr>
          <p:cNvSpPr txBox="1"/>
          <p:nvPr/>
        </p:nvSpPr>
        <p:spPr>
          <a:xfrm>
            <a:off x="6608657" y="1297206"/>
            <a:ext cx="4571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u="sng" noProof="0" dirty="0">
                <a:solidFill>
                  <a:srgbClr val="421E06"/>
                </a:solidFill>
                <a:latin typeface="Calibri" panose="020F0502020204030204"/>
              </a:rPr>
              <a:t>Функция искусства</a:t>
            </a:r>
            <a:endParaRPr kumimoji="0" lang="ru-RU" sz="4000" b="1" i="0" u="sng" strike="noStrike" kern="1200" cap="none" spc="0" normalizeH="0" baseline="0" noProof="0" dirty="0">
              <a:ln>
                <a:noFill/>
              </a:ln>
              <a:solidFill>
                <a:srgbClr val="421E0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241641-144C-D96B-5E98-F732EA96A3CD}"/>
              </a:ext>
            </a:extLst>
          </p:cNvPr>
          <p:cNvSpPr txBox="1"/>
          <p:nvPr/>
        </p:nvSpPr>
        <p:spPr>
          <a:xfrm>
            <a:off x="6490497" y="2052271"/>
            <a:ext cx="4571203" cy="3970318"/>
          </a:xfrm>
          <a:prstGeom prst="rect">
            <a:avLst/>
          </a:prstGeom>
          <a:solidFill>
            <a:srgbClr val="A58F6A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3600" dirty="0">
                <a:solidFill>
                  <a:srgbClr val="421E06"/>
                </a:solidFill>
              </a:rPr>
              <a:t>Общественно-воспитательная. Искусство на службе у государства, у идеального просвещённого монарха.</a:t>
            </a:r>
            <a:endParaRPr kumimoji="0" lang="ru-RU" sz="3600" b="0" i="1" u="none" strike="noStrike" kern="1200" cap="none" spc="0" normalizeH="0" baseline="0" noProof="0" dirty="0">
              <a:ln>
                <a:noFill/>
              </a:ln>
              <a:solidFill>
                <a:srgbClr val="421E06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7451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 animBg="1"/>
      <p:bldP spid="5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6A524CD-E888-E947-893B-AE89087DC019}"/>
              </a:ext>
            </a:extLst>
          </p:cNvPr>
          <p:cNvSpPr txBox="1"/>
          <p:nvPr/>
        </p:nvSpPr>
        <p:spPr>
          <a:xfrm>
            <a:off x="538842" y="308344"/>
            <a:ext cx="10733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421E06"/>
                </a:solidFill>
                <a:effectLst/>
                <a:uLnTx/>
                <a:uFillTx/>
                <a:latin typeface="Baskerville WGL4 BT" panose="02020602070506020303" pitchFamily="18" charset="0"/>
                <a:ea typeface="Microsoft YaHei Light" panose="020B0502040204020203" pitchFamily="34" charset="-122"/>
              </a:rPr>
              <a:t>Подведём итоги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14A6FD9F-5F49-5474-3E95-B763CBD181D5}"/>
              </a:ext>
            </a:extLst>
          </p:cNvPr>
          <p:cNvCxnSpPr>
            <a:cxnSpLocks/>
          </p:cNvCxnSpPr>
          <p:nvPr/>
        </p:nvCxnSpPr>
        <p:spPr>
          <a:xfrm flipV="1">
            <a:off x="3616499" y="1059535"/>
            <a:ext cx="4613101" cy="32627"/>
          </a:xfrm>
          <a:prstGeom prst="line">
            <a:avLst/>
          </a:prstGeom>
          <a:ln w="57150">
            <a:solidFill>
              <a:srgbClr val="421E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4172ADC-A93C-0F95-8B9E-C2EB3247529C}"/>
              </a:ext>
            </a:extLst>
          </p:cNvPr>
          <p:cNvSpPr txBox="1"/>
          <p:nvPr/>
        </p:nvSpPr>
        <p:spPr>
          <a:xfrm>
            <a:off x="742042" y="1297206"/>
            <a:ext cx="4917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u="sng" dirty="0">
                <a:solidFill>
                  <a:srgbClr val="421E06"/>
                </a:solidFill>
                <a:latin typeface="Calibri" panose="020F0502020204030204"/>
              </a:rPr>
              <a:t>Объект изображения</a:t>
            </a:r>
            <a:endParaRPr kumimoji="0" lang="ru-RU" sz="4000" b="1" i="0" u="sng" strike="noStrike" kern="1200" cap="none" spc="0" normalizeH="0" baseline="0" noProof="0" dirty="0">
              <a:ln>
                <a:noFill/>
              </a:ln>
              <a:solidFill>
                <a:srgbClr val="421E0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73536E-CB04-412E-CE1C-17D9A90A07B6}"/>
              </a:ext>
            </a:extLst>
          </p:cNvPr>
          <p:cNvSpPr txBox="1"/>
          <p:nvPr/>
        </p:nvSpPr>
        <p:spPr>
          <a:xfrm>
            <a:off x="885140" y="2052271"/>
            <a:ext cx="4571203" cy="4524315"/>
          </a:xfrm>
          <a:prstGeom prst="rect">
            <a:avLst/>
          </a:prstGeom>
          <a:solidFill>
            <a:srgbClr val="A58F6A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3600" dirty="0">
                <a:solidFill>
                  <a:srgbClr val="421E06"/>
                </a:solidFill>
              </a:rPr>
              <a:t>Вечное</a:t>
            </a:r>
          </a:p>
          <a:p>
            <a:pPr lvl="0" algn="ctr">
              <a:defRPr/>
            </a:pPr>
            <a:r>
              <a:rPr lang="ru-RU" sz="3600" dirty="0">
                <a:solidFill>
                  <a:srgbClr val="421E06"/>
                </a:solidFill>
              </a:rPr>
              <a:t>Неизменное</a:t>
            </a:r>
          </a:p>
          <a:p>
            <a:pPr lvl="0" algn="ctr">
              <a:defRPr/>
            </a:pPr>
            <a:r>
              <a:rPr lang="ru-RU" sz="3600" dirty="0">
                <a:solidFill>
                  <a:srgbClr val="421E06"/>
                </a:solidFill>
              </a:rPr>
              <a:t>Существенное</a:t>
            </a:r>
          </a:p>
          <a:p>
            <a:pPr lvl="0" algn="ctr">
              <a:defRPr/>
            </a:pPr>
            <a:r>
              <a:rPr lang="ru-RU" sz="3600" dirty="0">
                <a:solidFill>
                  <a:srgbClr val="421E06"/>
                </a:solidFill>
              </a:rPr>
              <a:t>Типологическое</a:t>
            </a:r>
          </a:p>
          <a:p>
            <a:pPr lvl="0" algn="ctr">
              <a:defRPr/>
            </a:pPr>
            <a:r>
              <a:rPr lang="ru-RU" sz="3600" dirty="0">
                <a:solidFill>
                  <a:srgbClr val="421E06"/>
                </a:solidFill>
              </a:rPr>
              <a:t>Статичное</a:t>
            </a:r>
          </a:p>
          <a:p>
            <a:pPr lvl="0" algn="ctr">
              <a:defRPr/>
            </a:pPr>
            <a:r>
              <a:rPr lang="ru-RU" sz="3600" dirty="0">
                <a:solidFill>
                  <a:srgbClr val="421E06"/>
                </a:solidFill>
              </a:rPr>
              <a:t>Архетипичное</a:t>
            </a:r>
          </a:p>
          <a:p>
            <a:pPr lvl="0" algn="ctr">
              <a:defRPr/>
            </a:pPr>
            <a:r>
              <a:rPr lang="ru-RU" sz="3600" dirty="0">
                <a:solidFill>
                  <a:srgbClr val="421E06"/>
                </a:solidFill>
              </a:rPr>
              <a:t>Гражданское</a:t>
            </a:r>
          </a:p>
          <a:p>
            <a:pPr lvl="0" algn="ctr">
              <a:defRPr/>
            </a:pPr>
            <a:r>
              <a:rPr lang="ru-RU" sz="3600" dirty="0">
                <a:solidFill>
                  <a:srgbClr val="421E06"/>
                </a:solidFill>
              </a:rPr>
              <a:t> </a:t>
            </a:r>
            <a:endParaRPr kumimoji="0" lang="ru-RU" sz="3600" b="0" i="1" u="none" strike="noStrike" kern="1200" cap="none" spc="0" normalizeH="0" baseline="0" noProof="0" dirty="0">
              <a:ln>
                <a:noFill/>
              </a:ln>
              <a:solidFill>
                <a:srgbClr val="421E0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E50F91-70CE-6FA5-21DE-7CA9FDCBEB40}"/>
              </a:ext>
            </a:extLst>
          </p:cNvPr>
          <p:cNvSpPr txBox="1"/>
          <p:nvPr/>
        </p:nvSpPr>
        <p:spPr>
          <a:xfrm>
            <a:off x="7484957" y="1182646"/>
            <a:ext cx="4571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u="sng" noProof="0" dirty="0">
                <a:solidFill>
                  <a:srgbClr val="421E06"/>
                </a:solidFill>
                <a:latin typeface="Calibri" panose="020F0502020204030204"/>
              </a:rPr>
              <a:t>Принципы</a:t>
            </a:r>
            <a:endParaRPr kumimoji="0" lang="ru-RU" sz="4000" b="1" i="0" u="sng" strike="noStrike" kern="1200" cap="none" spc="0" normalizeH="0" baseline="0" noProof="0" dirty="0">
              <a:ln>
                <a:noFill/>
              </a:ln>
              <a:solidFill>
                <a:srgbClr val="421E0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241641-144C-D96B-5E98-F732EA96A3CD}"/>
              </a:ext>
            </a:extLst>
          </p:cNvPr>
          <p:cNvSpPr txBox="1"/>
          <p:nvPr/>
        </p:nvSpPr>
        <p:spPr>
          <a:xfrm>
            <a:off x="6515897" y="2052271"/>
            <a:ext cx="4571203" cy="4524315"/>
          </a:xfrm>
          <a:prstGeom prst="rect">
            <a:avLst/>
          </a:prstGeom>
          <a:solidFill>
            <a:srgbClr val="A58F6A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3600" dirty="0">
                <a:solidFill>
                  <a:srgbClr val="421E06"/>
                </a:solidFill>
              </a:rPr>
              <a:t>Выражение</a:t>
            </a:r>
          </a:p>
          <a:p>
            <a:pPr lvl="0">
              <a:defRPr/>
            </a:pPr>
            <a:r>
              <a:rPr lang="ru-RU" sz="3600" dirty="0">
                <a:solidFill>
                  <a:srgbClr val="421E06"/>
                </a:solidFill>
              </a:rPr>
              <a:t>- высших идеалов</a:t>
            </a:r>
          </a:p>
          <a:p>
            <a:pPr lvl="0">
              <a:defRPr/>
            </a:pPr>
            <a:r>
              <a:rPr lang="ru-RU" sz="3600" dirty="0">
                <a:solidFill>
                  <a:srgbClr val="421E06"/>
                </a:solidFill>
              </a:rPr>
              <a:t>- симметрии</a:t>
            </a:r>
          </a:p>
          <a:p>
            <a:pPr lvl="0">
              <a:defRPr/>
            </a:pPr>
            <a:r>
              <a:rPr lang="ru-RU" sz="3600" dirty="0">
                <a:solidFill>
                  <a:srgbClr val="421E06"/>
                </a:solidFill>
              </a:rPr>
              <a:t>- строгой организованности</a:t>
            </a:r>
          </a:p>
          <a:p>
            <a:pPr lvl="0">
              <a:defRPr/>
            </a:pPr>
            <a:r>
              <a:rPr lang="ru-RU" sz="3600" dirty="0">
                <a:solidFill>
                  <a:srgbClr val="421E06"/>
                </a:solidFill>
              </a:rPr>
              <a:t>- ясных пропорций </a:t>
            </a:r>
          </a:p>
          <a:p>
            <a:pPr lvl="0">
              <a:defRPr/>
            </a:pPr>
            <a:r>
              <a:rPr lang="ru-RU" sz="3600" dirty="0">
                <a:solidFill>
                  <a:srgbClr val="421E06"/>
                </a:solidFill>
              </a:rPr>
              <a:t>- гармонии формы и содержания </a:t>
            </a:r>
          </a:p>
        </p:txBody>
      </p:sp>
    </p:spTree>
    <p:extLst>
      <p:ext uri="{BB962C8B-B14F-4D97-AF65-F5344CB8AC3E}">
        <p14:creationId xmlns:p14="http://schemas.microsoft.com/office/powerpoint/2010/main" val="191996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 animBg="1"/>
      <p:bldP spid="5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8D26C30-2FE1-A950-296A-D07CA55B0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394" y="-64540"/>
            <a:ext cx="12300857" cy="69192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3A1508-9AA7-D649-C283-20FFF8A32BD4}"/>
              </a:ext>
            </a:extLst>
          </p:cNvPr>
          <p:cNvSpPr txBox="1"/>
          <p:nvPr/>
        </p:nvSpPr>
        <p:spPr>
          <a:xfrm>
            <a:off x="289887" y="45838"/>
            <a:ext cx="3605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askerville WGL4 BT" panose="02020602070506020303" pitchFamily="18" charset="0"/>
              </a:rPr>
              <a:t>Средневековье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84AE42-6DB5-D5BA-7C36-8421DC35C587}"/>
              </a:ext>
            </a:extLst>
          </p:cNvPr>
          <p:cNvSpPr txBox="1"/>
          <p:nvPr/>
        </p:nvSpPr>
        <p:spPr>
          <a:xfrm>
            <a:off x="4429475" y="45839"/>
            <a:ext cx="3418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askerville WGL4 BT" panose="02020602070506020303" pitchFamily="18" charset="0"/>
              </a:rPr>
              <a:t>Возрождение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7C20CE-5EC0-6616-AE63-54A3D9054FBD}"/>
              </a:ext>
            </a:extLst>
          </p:cNvPr>
          <p:cNvSpPr txBox="1"/>
          <p:nvPr/>
        </p:nvSpPr>
        <p:spPr>
          <a:xfrm>
            <a:off x="8569063" y="45838"/>
            <a:ext cx="3418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askerville WGL4 BT" panose="02020602070506020303" pitchFamily="18" charset="0"/>
              </a:rPr>
              <a:t>Барокко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711180-6E75-5B88-FD42-D8F20DDF699F}"/>
              </a:ext>
            </a:extLst>
          </p:cNvPr>
          <p:cNvSpPr txBox="1"/>
          <p:nvPr/>
        </p:nvSpPr>
        <p:spPr>
          <a:xfrm>
            <a:off x="4431320" y="2632406"/>
            <a:ext cx="3872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антропоцентризм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4268CADE-AC31-8685-AB15-69D7F2AEAA45}"/>
              </a:ext>
            </a:extLst>
          </p:cNvPr>
          <p:cNvCxnSpPr>
            <a:cxnSpLocks/>
          </p:cNvCxnSpPr>
          <p:nvPr/>
        </p:nvCxnSpPr>
        <p:spPr>
          <a:xfrm>
            <a:off x="-108857" y="701744"/>
            <a:ext cx="12300857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19429BA-1A06-AAE0-083C-57C6DBB75DEA}"/>
              </a:ext>
            </a:extLst>
          </p:cNvPr>
          <p:cNvSpPr txBox="1"/>
          <p:nvPr/>
        </p:nvSpPr>
        <p:spPr>
          <a:xfrm>
            <a:off x="4242391" y="3891516"/>
            <a:ext cx="3859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AFC04B-7039-BB35-96B3-FA9F1B407DE1}"/>
              </a:ext>
            </a:extLst>
          </p:cNvPr>
          <p:cNvSpPr txBox="1"/>
          <p:nvPr/>
        </p:nvSpPr>
        <p:spPr>
          <a:xfrm>
            <a:off x="4474330" y="3201099"/>
            <a:ext cx="3605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теоцентризм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2EB2A4-B99C-1B6C-61A6-5A159D90C36F}"/>
              </a:ext>
            </a:extLst>
          </p:cNvPr>
          <p:cNvSpPr txBox="1"/>
          <p:nvPr/>
        </p:nvSpPr>
        <p:spPr>
          <a:xfrm>
            <a:off x="4728072" y="934995"/>
            <a:ext cx="3605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земные радости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8D4B3D-9790-AB78-D3D6-2B73A85BB15D}"/>
              </a:ext>
            </a:extLst>
          </p:cNvPr>
          <p:cNvSpPr txBox="1"/>
          <p:nvPr/>
        </p:nvSpPr>
        <p:spPr>
          <a:xfrm>
            <a:off x="4474330" y="3769792"/>
            <a:ext cx="3605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хаотичность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B1A75C-9BD2-6F6C-ABF1-63FD7DC88647}"/>
              </a:ext>
            </a:extLst>
          </p:cNvPr>
          <p:cNvSpPr txBox="1"/>
          <p:nvPr/>
        </p:nvSpPr>
        <p:spPr>
          <a:xfrm>
            <a:off x="4503658" y="4284764"/>
            <a:ext cx="3605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земные чувства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793393-12F2-BB69-F15F-B39EF8D37A9D}"/>
              </a:ext>
            </a:extLst>
          </p:cNvPr>
          <p:cNvSpPr txBox="1"/>
          <p:nvPr/>
        </p:nvSpPr>
        <p:spPr>
          <a:xfrm>
            <a:off x="4749338" y="1464502"/>
            <a:ext cx="3605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смирение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7382A7-17D9-8BB4-47EE-90B6C5C4E2D6}"/>
              </a:ext>
            </a:extLst>
          </p:cNvPr>
          <p:cNvSpPr txBox="1"/>
          <p:nvPr/>
        </p:nvSpPr>
        <p:spPr>
          <a:xfrm>
            <a:off x="4759971" y="2506221"/>
            <a:ext cx="3605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вычурность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479CB6-35C3-A416-C620-59D7E7877BF1}"/>
              </a:ext>
            </a:extLst>
          </p:cNvPr>
          <p:cNvSpPr txBox="1"/>
          <p:nvPr/>
        </p:nvSpPr>
        <p:spPr>
          <a:xfrm>
            <a:off x="4738705" y="2025743"/>
            <a:ext cx="3605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схоластика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144A9F-B5EC-CF90-1C4F-DB50C200A48A}"/>
              </a:ext>
            </a:extLst>
          </p:cNvPr>
          <p:cNvSpPr txBox="1"/>
          <p:nvPr/>
        </p:nvSpPr>
        <p:spPr>
          <a:xfrm>
            <a:off x="4764446" y="4408047"/>
            <a:ext cx="3605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неидеальность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5596AC-2963-27F6-AF7C-F17761AEF7D7}"/>
              </a:ext>
            </a:extLst>
          </p:cNvPr>
          <p:cNvSpPr txBox="1"/>
          <p:nvPr/>
        </p:nvSpPr>
        <p:spPr>
          <a:xfrm>
            <a:off x="4764448" y="3284666"/>
            <a:ext cx="3605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анонимность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BDE9A3-E98F-682A-11DF-ED7A9BBF7034}"/>
              </a:ext>
            </a:extLst>
          </p:cNvPr>
          <p:cNvSpPr txBox="1"/>
          <p:nvPr/>
        </p:nvSpPr>
        <p:spPr>
          <a:xfrm>
            <a:off x="4764447" y="3879704"/>
            <a:ext cx="3605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восторг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5AB396-D0D6-FC8D-CF91-9A3EBEB77BC3}"/>
              </a:ext>
            </a:extLst>
          </p:cNvPr>
          <p:cNvSpPr txBox="1"/>
          <p:nvPr/>
        </p:nvSpPr>
        <p:spPr>
          <a:xfrm>
            <a:off x="4764449" y="2716359"/>
            <a:ext cx="3605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гуманизм</a:t>
            </a:r>
          </a:p>
        </p:txBody>
      </p:sp>
    </p:spTree>
    <p:extLst>
      <p:ext uri="{BB962C8B-B14F-4D97-AF65-F5344CB8AC3E}">
        <p14:creationId xmlns:p14="http://schemas.microsoft.com/office/powerpoint/2010/main" val="193239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7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4.375E-6 -0.125 C 4.375E-6 -0.18102 0.06901 -0.25 0.125 -0.25 L 0.25 -0.25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57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-3.54167E-6 -0.125 C -3.54167E-6 -0.18102 0.06901 -0.25 0.125 -0.25 L 0.25 -0.25 " pathEditMode="relative" rAng="0" ptsTypes="AA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57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-3.54167E-6 -0.125 C -3.54167E-6 -0.18102 0.06901 -0.25 0.125 -0.25 L 0.25 -0.25 " pathEditMode="relative" rAng="0" ptsTypes="AAAA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57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2.5E-6 -0.125 C 2.5E-6 -0.18102 0.06901 -0.25 0.125 -0.25 L 0.25 -0.25 " pathEditMode="relative" rAng="0" ptsTypes="AA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33333E-6 L -0.25 -3.33333E-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0"/>
                            </p:stCondLst>
                            <p:childTnLst>
                              <p:par>
                                <p:cTn id="55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-0.25 1.85185E-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5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0"/>
                            </p:stCondLst>
                            <p:childTnLst>
                              <p:par>
                                <p:cTn id="64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25 -1.11111E-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0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500"/>
                            </p:stCondLst>
                            <p:childTnLst>
                              <p:par>
                                <p:cTn id="73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0.25 0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95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0"/>
                            </p:stCondLst>
                            <p:childTnLst>
                              <p:par>
                                <p:cTn id="8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500"/>
                            </p:stCondLst>
                            <p:childTnLst>
                              <p:par>
                                <p:cTn id="8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1000"/>
                            </p:stCondLst>
                            <p:childTnLst>
                              <p:par>
                                <p:cTn id="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2" grpId="0"/>
      <p:bldP spid="23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E9549E-E874-FB00-D954-FBA0CED784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  <a14:imgEffect>
                      <a14:brightnessContrast bright="-13000" contrast="-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1233"/>
            <a:ext cx="12300857" cy="6919233"/>
          </a:xfrm>
          <a:prstGeom prst="rect">
            <a:avLst/>
          </a:prstGeom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8D56375A-D96D-689F-99AF-86C119DD1140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664755829"/>
              </p:ext>
            </p:extLst>
          </p:nvPr>
        </p:nvGraphicFramePr>
        <p:xfrm>
          <a:off x="147214" y="583517"/>
          <a:ext cx="12044786" cy="438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36017">
                  <a:extLst>
                    <a:ext uri="{9D8B030D-6E8A-4147-A177-3AD203B41FA5}">
                      <a16:colId xmlns:a16="http://schemas.microsoft.com/office/drawing/2014/main" val="1247570865"/>
                    </a:ext>
                  </a:extLst>
                </a:gridCol>
                <a:gridCol w="4515331">
                  <a:extLst>
                    <a:ext uri="{9D8B030D-6E8A-4147-A177-3AD203B41FA5}">
                      <a16:colId xmlns:a16="http://schemas.microsoft.com/office/drawing/2014/main" val="2282646642"/>
                    </a:ext>
                  </a:extLst>
                </a:gridCol>
                <a:gridCol w="3793438">
                  <a:extLst>
                    <a:ext uri="{9D8B030D-6E8A-4147-A177-3AD203B41FA5}">
                      <a16:colId xmlns:a16="http://schemas.microsoft.com/office/drawing/2014/main" val="3778568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36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Baskerville WGL4 BT" panose="02020602070506020303" pitchFamily="18" charset="0"/>
                          <a:ea typeface="+mn-ea"/>
                          <a:cs typeface="+mn-cs"/>
                        </a:rPr>
                        <a:t>Средневековье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36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Baskerville WGL4 BT" panose="02020602070506020303" pitchFamily="18" charset="0"/>
                          <a:ea typeface="+mn-ea"/>
                          <a:cs typeface="+mn-cs"/>
                        </a:rPr>
                        <a:t>Возрождение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36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Baskerville WGL4 BT" panose="02020602070506020303" pitchFamily="18" charset="0"/>
                          <a:ea typeface="+mn-ea"/>
                          <a:cs typeface="+mn-cs"/>
                        </a:rPr>
                        <a:t>Барокко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679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Baskerville WGL4 BT" panose="02020602070506020303" pitchFamily="18" charset="0"/>
                      </a:endParaRPr>
                    </a:p>
                    <a:p>
                      <a:pPr algn="ctr"/>
                      <a:r>
                        <a:rPr lang="ru-RU" sz="4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Baskerville WGL4 BT" panose="02020602070506020303" pitchFamily="18" charset="0"/>
                        </a:rPr>
                        <a:t>теоцентризм</a:t>
                      </a:r>
                      <a:endParaRPr lang="ru-RU" sz="4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Baskerville WGL4 BT" panose="02020602070506020303" pitchFamily="18" charset="0"/>
                      </a:endParaRPr>
                    </a:p>
                    <a:p>
                      <a:pPr algn="ctr"/>
                      <a:r>
                        <a:rPr lang="ru-RU" sz="4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Baskerville WGL4 BT" panose="02020602070506020303" pitchFamily="18" charset="0"/>
                        </a:rPr>
                        <a:t>анонимность</a:t>
                      </a:r>
                    </a:p>
                    <a:p>
                      <a:pPr algn="ctr"/>
                      <a:r>
                        <a:rPr lang="ru-RU" sz="4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Baskerville WGL4 BT" panose="02020602070506020303" pitchFamily="18" charset="0"/>
                        </a:rPr>
                        <a:t>смирение</a:t>
                      </a:r>
                    </a:p>
                    <a:p>
                      <a:pPr algn="ctr"/>
                      <a:r>
                        <a:rPr lang="ru-RU" sz="4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Baskerville WGL4 BT" panose="02020602070506020303" pitchFamily="18" charset="0"/>
                        </a:rPr>
                        <a:t>схоластика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4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Baskerville WGL4 BT" panose="02020602070506020303" pitchFamily="18" charset="0"/>
                      </a:endParaRPr>
                    </a:p>
                    <a:p>
                      <a:pPr algn="ctr"/>
                      <a:r>
                        <a:rPr lang="ru-RU" sz="4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Baskerville WGL4 BT" panose="02020602070506020303" pitchFamily="18" charset="0"/>
                        </a:rPr>
                        <a:t>антропоцентризм</a:t>
                      </a:r>
                    </a:p>
                    <a:p>
                      <a:pPr algn="ctr"/>
                      <a:r>
                        <a:rPr lang="ru-RU" sz="4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Baskerville WGL4 BT" panose="02020602070506020303" pitchFamily="18" charset="0"/>
                        </a:rPr>
                        <a:t>земные чувства</a:t>
                      </a:r>
                    </a:p>
                    <a:p>
                      <a:pPr algn="ctr"/>
                      <a:r>
                        <a:rPr lang="ru-RU" sz="4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Baskerville WGL4 BT" panose="02020602070506020303" pitchFamily="18" charset="0"/>
                        </a:rPr>
                        <a:t>земные радости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Baskerville WGL4 BT" panose="02020602070506020303" pitchFamily="18" charset="0"/>
                        </a:rPr>
                        <a:t>гуманизм</a:t>
                      </a:r>
                    </a:p>
                    <a:p>
                      <a:pPr algn="ctr"/>
                      <a:endParaRPr lang="ru-RU" sz="4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Baskerville WGL4 BT" panose="02020602070506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40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Baskerville WGL4 BT" panose="02020602070506020303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Baskerville WGL4 BT" panose="02020602070506020303" pitchFamily="18" charset="0"/>
                        </a:rPr>
                        <a:t>неидеальность</a:t>
                      </a:r>
                    </a:p>
                    <a:p>
                      <a:pPr algn="ctr"/>
                      <a:r>
                        <a:rPr lang="ru-RU" sz="4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Baskerville WGL4 BT" panose="02020602070506020303" pitchFamily="18" charset="0"/>
                        </a:rPr>
                        <a:t>хаотичность</a:t>
                      </a:r>
                    </a:p>
                    <a:p>
                      <a:pPr algn="ctr"/>
                      <a:r>
                        <a:rPr lang="ru-RU" sz="4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Baskerville WGL4 BT" panose="02020602070506020303" pitchFamily="18" charset="0"/>
                        </a:rPr>
                        <a:t>вычурность</a:t>
                      </a:r>
                    </a:p>
                    <a:p>
                      <a:pPr algn="ctr"/>
                      <a:r>
                        <a:rPr lang="ru-RU" sz="4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Baskerville WGL4 BT" panose="02020602070506020303" pitchFamily="18" charset="0"/>
                        </a:rPr>
                        <a:t>восторг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4188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6571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6A524CD-E888-E947-893B-AE89087DC019}"/>
              </a:ext>
            </a:extLst>
          </p:cNvPr>
          <p:cNvSpPr txBox="1"/>
          <p:nvPr/>
        </p:nvSpPr>
        <p:spPr>
          <a:xfrm>
            <a:off x="2541181" y="308344"/>
            <a:ext cx="6921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421E06"/>
                </a:solidFill>
                <a:latin typeface="Baskerville WGL4 BT" panose="02020602070506020303" pitchFamily="18" charset="0"/>
                <a:ea typeface="Microsoft YaHei Light" panose="020B0502040204020203" pitchFamily="34" charset="-122"/>
              </a:rPr>
              <a:t>Эпоха классицизма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14A6FD9F-5F49-5474-3E95-B763CBD181D5}"/>
              </a:ext>
            </a:extLst>
          </p:cNvPr>
          <p:cNvCxnSpPr>
            <a:cxnSpLocks/>
          </p:cNvCxnSpPr>
          <p:nvPr/>
        </p:nvCxnSpPr>
        <p:spPr>
          <a:xfrm>
            <a:off x="3200400" y="1139341"/>
            <a:ext cx="5613991" cy="30240"/>
          </a:xfrm>
          <a:prstGeom prst="line">
            <a:avLst/>
          </a:prstGeom>
          <a:ln w="57150">
            <a:solidFill>
              <a:srgbClr val="421E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4172ADC-A93C-0F95-8B9E-C2EB3247529C}"/>
              </a:ext>
            </a:extLst>
          </p:cNvPr>
          <p:cNvSpPr txBox="1"/>
          <p:nvPr/>
        </p:nvSpPr>
        <p:spPr>
          <a:xfrm>
            <a:off x="5240376" y="1322569"/>
            <a:ext cx="3664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>
                <a:solidFill>
                  <a:srgbClr val="421E06"/>
                </a:solidFill>
                <a:latin typeface="Calibri" panose="020F0502020204030204"/>
              </a:rPr>
              <a:t>разум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421E0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2F7795-423A-DAE3-4805-966679269029}"/>
              </a:ext>
            </a:extLst>
          </p:cNvPr>
          <p:cNvSpPr txBox="1"/>
          <p:nvPr/>
        </p:nvSpPr>
        <p:spPr>
          <a:xfrm>
            <a:off x="3626303" y="3568115"/>
            <a:ext cx="51713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>
                <a:solidFill>
                  <a:srgbClr val="421E06"/>
                </a:solidFill>
                <a:latin typeface="Calibri" panose="020F0502020204030204"/>
              </a:rPr>
              <a:t>п</a:t>
            </a:r>
            <a:r>
              <a:rPr kumimoji="0" lang="ru-RU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21E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атриотический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421E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пафос</a:t>
            </a:r>
            <a:b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421E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421E0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07306A-AC5B-AADD-B5F8-D39045AF315F}"/>
              </a:ext>
            </a:extLst>
          </p:cNvPr>
          <p:cNvSpPr txBox="1"/>
          <p:nvPr/>
        </p:nvSpPr>
        <p:spPr>
          <a:xfrm>
            <a:off x="4492000" y="1885522"/>
            <a:ext cx="3291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421E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рационализм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2841A9-9CF4-4F14-533C-BF1A4EFEEFC0}"/>
              </a:ext>
            </a:extLst>
          </p:cNvPr>
          <p:cNvSpPr txBox="1"/>
          <p:nvPr/>
        </p:nvSpPr>
        <p:spPr>
          <a:xfrm>
            <a:off x="4202423" y="2437036"/>
            <a:ext cx="4019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421E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высокие идеалы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B18B1C-4D5F-705A-D5D8-275419519DEA}"/>
              </a:ext>
            </a:extLst>
          </p:cNvPr>
          <p:cNvSpPr txBox="1"/>
          <p:nvPr/>
        </p:nvSpPr>
        <p:spPr>
          <a:xfrm>
            <a:off x="4210370" y="3005193"/>
            <a:ext cx="4019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>
                <a:solidFill>
                  <a:srgbClr val="421E06"/>
                </a:solidFill>
                <a:latin typeface="Calibri" panose="020F0502020204030204"/>
              </a:rPr>
              <a:t>у</a:t>
            </a:r>
            <a:r>
              <a:rPr kumimoji="0" lang="ru-RU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21E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порядоченность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421E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0FAF3B-C46D-87FF-CB57-070A5265CD1F}"/>
              </a:ext>
            </a:extLst>
          </p:cNvPr>
          <p:cNvSpPr txBox="1"/>
          <p:nvPr/>
        </p:nvSpPr>
        <p:spPr>
          <a:xfrm>
            <a:off x="1379449" y="4704438"/>
            <a:ext cx="10035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421E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гармония формы и содержания</a:t>
            </a:r>
            <a:r>
              <a:rPr lang="ru-RU" sz="4000" dirty="0">
                <a:solidFill>
                  <a:srgbClr val="421E06"/>
                </a:solidFill>
                <a:latin typeface="Calibri" panose="020F0502020204030204"/>
              </a:rPr>
              <a:t>, симметрия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421E0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4807D6-22F4-446F-EA45-7BB155E4BA32}"/>
              </a:ext>
            </a:extLst>
          </p:cNvPr>
          <p:cNvSpPr txBox="1"/>
          <p:nvPr/>
        </p:nvSpPr>
        <p:spPr>
          <a:xfrm>
            <a:off x="2808452" y="4124864"/>
            <a:ext cx="74286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421E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связь с абсолютной монархией</a:t>
            </a:r>
          </a:p>
        </p:txBody>
      </p:sp>
    </p:spTree>
    <p:extLst>
      <p:ext uri="{BB962C8B-B14F-4D97-AF65-F5344CB8AC3E}">
        <p14:creationId xmlns:p14="http://schemas.microsoft.com/office/powerpoint/2010/main" val="187766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9BBB7B-FB1F-6CE3-3280-1FDEFB2C7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3" t="16434" r="16335" b="18605"/>
          <a:stretch/>
        </p:blipFill>
        <p:spPr>
          <a:xfrm>
            <a:off x="-14166" y="0"/>
            <a:ext cx="12192000" cy="68332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1D9CE3-CAA9-9914-654D-CEE10098CD43}"/>
              </a:ext>
            </a:extLst>
          </p:cNvPr>
          <p:cNvSpPr txBox="1"/>
          <p:nvPr/>
        </p:nvSpPr>
        <p:spPr>
          <a:xfrm>
            <a:off x="470537" y="84541"/>
            <a:ext cx="11536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dirty="0">
                <a:solidFill>
                  <a:srgbClr val="421E06"/>
                </a:solidFill>
                <a:latin typeface="Baskerville WGL4 BT" panose="02020602070506020303" pitchFamily="18" charset="0"/>
                <a:ea typeface="Microsoft YaHei Light" panose="020B0502040204020203" pitchFamily="34" charset="-122"/>
              </a:rPr>
              <a:t>Иерархическая социальная пирамида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421E06"/>
              </a:solidFill>
              <a:effectLst/>
              <a:uLnTx/>
              <a:uFillTx/>
              <a:latin typeface="Baskerville WGL4 BT" panose="02020602070506020303" pitchFamily="18" charset="0"/>
              <a:ea typeface="Microsoft YaHei Light" panose="020B0502040204020203" pitchFamily="34" charset="-122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270B7659-CA4F-629B-751D-1B428F337CC9}"/>
              </a:ext>
            </a:extLst>
          </p:cNvPr>
          <p:cNvCxnSpPr>
            <a:cxnSpLocks/>
          </p:cNvCxnSpPr>
          <p:nvPr/>
        </p:nvCxnSpPr>
        <p:spPr>
          <a:xfrm flipV="1">
            <a:off x="2413602" y="899849"/>
            <a:ext cx="7336465" cy="30240"/>
          </a:xfrm>
          <a:prstGeom prst="line">
            <a:avLst/>
          </a:prstGeom>
          <a:ln w="57150">
            <a:solidFill>
              <a:srgbClr val="421E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0738384-A300-576E-ABC2-33223102245B}"/>
              </a:ext>
            </a:extLst>
          </p:cNvPr>
          <p:cNvGrpSpPr/>
          <p:nvPr/>
        </p:nvGrpSpPr>
        <p:grpSpPr>
          <a:xfrm>
            <a:off x="2239178" y="565583"/>
            <a:ext cx="8863112" cy="6213859"/>
            <a:chOff x="2268290" y="707737"/>
            <a:chExt cx="8863112" cy="6213859"/>
          </a:xfrm>
        </p:grpSpPr>
        <p:pic>
          <p:nvPicPr>
            <p:cNvPr id="6" name="Picture 2" descr="Пирамида Маслоу: насколько мы сейчас удовлетворяем свои потребности?">
              <a:extLst>
                <a:ext uri="{FF2B5EF4-FFF2-40B4-BE49-F238E27FC236}">
                  <a16:creationId xmlns:a16="http://schemas.microsoft.com/office/drawing/2014/main" id="{B8532AAE-23DE-8033-ABDF-6A1B41A3C3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91" b="95969" l="778" r="99778">
                          <a14:foregroundMark x1="4889" y1="71473" x2="18444" y2="83566"/>
                          <a14:foregroundMark x1="18444" y1="83566" x2="30333" y2="89302"/>
                          <a14:foregroundMark x1="33667" y1="96279" x2="36222" y2="96589"/>
                          <a14:foregroundMark x1="1444" y1="74729" x2="1444" y2="74729"/>
                          <a14:foregroundMark x1="1444" y1="74729" x2="1444" y2="74729"/>
                          <a14:foregroundMark x1="95444" y1="51628" x2="95444" y2="51628"/>
                          <a14:foregroundMark x1="99778" y1="49922" x2="99778" y2="49922"/>
                          <a14:foregroundMark x1="53000" y1="7132" x2="58667" y2="6202"/>
                          <a14:foregroundMark x1="32667" y1="6667" x2="38111" y2="11783"/>
                          <a14:foregroundMark x1="34778" y1="2791" x2="34556" y2="9922"/>
                          <a14:foregroundMark x1="778" y1="75194" x2="778" y2="75194"/>
                        </a14:backgroundRemoval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8290" y="1005749"/>
              <a:ext cx="8863112" cy="5915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9A048F5-AE8E-41D9-C842-67738091B1F0}"/>
                </a:ext>
              </a:extLst>
            </p:cNvPr>
            <p:cNvSpPr txBox="1"/>
            <p:nvPr/>
          </p:nvSpPr>
          <p:spPr>
            <a:xfrm rot="20103274">
              <a:off x="5590635" y="5071710"/>
              <a:ext cx="278573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600" dirty="0">
                  <a:solidFill>
                    <a:schemeClr val="accent2">
                      <a:lumMod val="50000"/>
                    </a:schemeClr>
                  </a:solidFill>
                </a:rPr>
                <a:t>народ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A08CA6A-BB99-34C4-EDA0-207DB574BBBE}"/>
                </a:ext>
              </a:extLst>
            </p:cNvPr>
            <p:cNvSpPr txBox="1"/>
            <p:nvPr/>
          </p:nvSpPr>
          <p:spPr>
            <a:xfrm rot="20103274">
              <a:off x="5203242" y="3835211"/>
              <a:ext cx="466776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600" dirty="0">
                  <a:solidFill>
                    <a:schemeClr val="accent2">
                      <a:lumMod val="50000"/>
                    </a:schemeClr>
                  </a:solidFill>
                </a:rPr>
                <a:t>буржуазия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1D8E01E-A1DE-01BB-3B00-6C8AE3659892}"/>
                </a:ext>
              </a:extLst>
            </p:cNvPr>
            <p:cNvSpPr txBox="1"/>
            <p:nvPr/>
          </p:nvSpPr>
          <p:spPr>
            <a:xfrm rot="20103274">
              <a:off x="5117413" y="2628820"/>
              <a:ext cx="58120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600" dirty="0">
                  <a:solidFill>
                    <a:schemeClr val="accent2">
                      <a:lumMod val="50000"/>
                    </a:schemeClr>
                  </a:solidFill>
                </a:rPr>
                <a:t>аристократия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F830A13-ACFF-E659-98B2-D0707C91C4C9}"/>
                </a:ext>
              </a:extLst>
            </p:cNvPr>
            <p:cNvSpPr txBox="1"/>
            <p:nvPr/>
          </p:nvSpPr>
          <p:spPr>
            <a:xfrm rot="20103274">
              <a:off x="4898781" y="1748372"/>
              <a:ext cx="58120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dirty="0">
                  <a:solidFill>
                    <a:schemeClr val="accent2">
                      <a:lumMod val="50000"/>
                    </a:schemeClr>
                  </a:solidFill>
                </a:rPr>
                <a:t>духовенство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9CD1900-FAFF-E6B6-82FC-ED24877EC134}"/>
                </a:ext>
              </a:extLst>
            </p:cNvPr>
            <p:cNvSpPr txBox="1"/>
            <p:nvPr/>
          </p:nvSpPr>
          <p:spPr>
            <a:xfrm rot="20103274">
              <a:off x="5008098" y="707737"/>
              <a:ext cx="58120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600" dirty="0">
                  <a:solidFill>
                    <a:schemeClr val="bg1"/>
                  </a:solidFill>
                </a:rPr>
                <a:t>монарх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400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6A524CD-E888-E947-893B-AE89087DC019}"/>
              </a:ext>
            </a:extLst>
          </p:cNvPr>
          <p:cNvSpPr txBox="1"/>
          <p:nvPr/>
        </p:nvSpPr>
        <p:spPr>
          <a:xfrm>
            <a:off x="420767" y="249540"/>
            <a:ext cx="114341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421E06"/>
                </a:solidFill>
                <a:latin typeface="Baskerville WGL4 BT" panose="02020602070506020303" pitchFamily="18" charset="0"/>
                <a:ea typeface="Microsoft YaHei Light" panose="020B0502040204020203" pitchFamily="34" charset="-122"/>
              </a:rPr>
              <a:t>Особенности поэтики классицизма: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14A6FD9F-5F49-5474-3E95-B763CBD181D5}"/>
              </a:ext>
            </a:extLst>
          </p:cNvPr>
          <p:cNvCxnSpPr>
            <a:cxnSpLocks/>
          </p:cNvCxnSpPr>
          <p:nvPr/>
        </p:nvCxnSpPr>
        <p:spPr>
          <a:xfrm>
            <a:off x="3200400" y="1139341"/>
            <a:ext cx="5613991" cy="30240"/>
          </a:xfrm>
          <a:prstGeom prst="line">
            <a:avLst/>
          </a:prstGeom>
          <a:ln w="57150">
            <a:solidFill>
              <a:srgbClr val="421E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507306A-AC5B-AADD-B5F8-D39045AF315F}"/>
              </a:ext>
            </a:extLst>
          </p:cNvPr>
          <p:cNvSpPr txBox="1"/>
          <p:nvPr/>
        </p:nvSpPr>
        <p:spPr>
          <a:xfrm>
            <a:off x="4270870" y="1826122"/>
            <a:ext cx="546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421E06"/>
                </a:solidFill>
                <a:effectLst/>
                <a:uLnTx/>
                <a:uFillTx/>
                <a:latin typeface="Baskerville WGL4 BT" panose="02020602070506020303" pitchFamily="18" charset="0"/>
              </a:rPr>
              <a:t>«три</a:t>
            </a:r>
            <a:r>
              <a:rPr kumimoji="0" lang="ru-RU" sz="4000" b="0" i="0" u="none" strike="noStrike" kern="1200" cap="none" spc="0" normalizeH="0" noProof="0" dirty="0">
                <a:ln>
                  <a:noFill/>
                </a:ln>
                <a:solidFill>
                  <a:srgbClr val="421E06"/>
                </a:solidFill>
                <a:effectLst/>
                <a:uLnTx/>
                <a:uFillTx/>
                <a:latin typeface="Baskerville WGL4 BT" panose="02020602070506020303" pitchFamily="18" charset="0"/>
              </a:rPr>
              <a:t> единства»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421E06"/>
              </a:solidFill>
              <a:effectLst/>
              <a:uLnTx/>
              <a:uFillTx/>
              <a:latin typeface="Baskerville WGL4 BT" panose="02020602070506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2841A9-9CF4-4F14-533C-BF1A4EFEEFC0}"/>
              </a:ext>
            </a:extLst>
          </p:cNvPr>
          <p:cNvSpPr txBox="1"/>
          <p:nvPr/>
        </p:nvSpPr>
        <p:spPr>
          <a:xfrm>
            <a:off x="2978463" y="2421652"/>
            <a:ext cx="6949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>
                <a:solidFill>
                  <a:srgbClr val="421E06"/>
                </a:solidFill>
                <a:latin typeface="Baskerville WGL4 BT" panose="02020602070506020303" pitchFamily="18" charset="0"/>
              </a:rPr>
              <a:t>система персонажей: + и -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421E06"/>
              </a:solidFill>
              <a:effectLst/>
              <a:uLnTx/>
              <a:uFillTx/>
              <a:latin typeface="Baskerville WGL4 BT" panose="020206020705060203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B18B1C-4D5F-705A-D5D8-275419519DEA}"/>
              </a:ext>
            </a:extLst>
          </p:cNvPr>
          <p:cNvSpPr txBox="1"/>
          <p:nvPr/>
        </p:nvSpPr>
        <p:spPr>
          <a:xfrm>
            <a:off x="4443452" y="2990035"/>
            <a:ext cx="4019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>
                <a:solidFill>
                  <a:srgbClr val="421E06"/>
                </a:solidFill>
                <a:latin typeface="Baskerville WGL4 BT" panose="02020602070506020303" pitchFamily="18" charset="0"/>
              </a:rPr>
              <a:t>г</a:t>
            </a:r>
            <a:r>
              <a:rPr lang="ru-RU" sz="4000" noProof="0" dirty="0">
                <a:solidFill>
                  <a:srgbClr val="421E06"/>
                </a:solidFill>
                <a:latin typeface="Baskerville WGL4 BT" panose="02020602070506020303" pitchFamily="18" charset="0"/>
              </a:rPr>
              <a:t>ерой-резонер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421E0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0FAF3B-C46D-87FF-CB57-070A5265CD1F}"/>
              </a:ext>
            </a:extLst>
          </p:cNvPr>
          <p:cNvSpPr txBox="1"/>
          <p:nvPr/>
        </p:nvSpPr>
        <p:spPr>
          <a:xfrm>
            <a:off x="2528917" y="4752428"/>
            <a:ext cx="114341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>
                <a:solidFill>
                  <a:srgbClr val="421E06"/>
                </a:solidFill>
                <a:latin typeface="Baskerville WGL4 BT" panose="02020602070506020303" pitchFamily="18" charset="0"/>
              </a:rPr>
              <a:t>с</a:t>
            </a:r>
            <a:r>
              <a:rPr lang="ru-RU" sz="4000" noProof="0" dirty="0">
                <a:solidFill>
                  <a:srgbClr val="421E06"/>
                </a:solidFill>
                <a:latin typeface="Baskerville WGL4 BT" panose="02020602070506020303" pitchFamily="18" charset="0"/>
              </a:rPr>
              <a:t>трогая система языковых средств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421E06"/>
              </a:solidFill>
              <a:effectLst/>
              <a:uLnTx/>
              <a:uFillTx/>
              <a:latin typeface="Baskerville WGL4 BT" panose="020206020705060203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4807D6-22F4-446F-EA45-7BB155E4BA32}"/>
              </a:ext>
            </a:extLst>
          </p:cNvPr>
          <p:cNvSpPr txBox="1"/>
          <p:nvPr/>
        </p:nvSpPr>
        <p:spPr>
          <a:xfrm>
            <a:off x="3287684" y="4140022"/>
            <a:ext cx="74286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 err="1">
                <a:solidFill>
                  <a:srgbClr val="421E06"/>
                </a:solidFill>
                <a:latin typeface="Baskerville WGL4 BT" panose="02020602070506020303" pitchFamily="18" charset="0"/>
              </a:rPr>
              <a:t>ст</a:t>
            </a:r>
            <a:r>
              <a:rPr lang="ru-RU" sz="4000" noProof="0" dirty="0" err="1">
                <a:solidFill>
                  <a:srgbClr val="421E06"/>
                </a:solidFill>
                <a:latin typeface="Baskerville WGL4 BT" panose="02020602070506020303" pitchFamily="18" charset="0"/>
              </a:rPr>
              <a:t>рогая</a:t>
            </a:r>
            <a:r>
              <a:rPr lang="ru-RU" sz="4000" noProof="0" dirty="0">
                <a:solidFill>
                  <a:srgbClr val="421E06"/>
                </a:solidFill>
                <a:latin typeface="Baskerville WGL4 BT" panose="02020602070506020303" pitchFamily="18" charset="0"/>
              </a:rPr>
              <a:t> жанровая система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421E06"/>
              </a:solidFill>
              <a:effectLst/>
              <a:uLnTx/>
              <a:uFillTx/>
              <a:latin typeface="Baskerville WGL4 BT" panose="02020602070506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09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6A524CD-E888-E947-893B-AE89087DC019}"/>
              </a:ext>
            </a:extLst>
          </p:cNvPr>
          <p:cNvSpPr txBox="1"/>
          <p:nvPr/>
        </p:nvSpPr>
        <p:spPr>
          <a:xfrm>
            <a:off x="538842" y="308344"/>
            <a:ext cx="10733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dirty="0">
                <a:solidFill>
                  <a:srgbClr val="421E06"/>
                </a:solidFill>
                <a:latin typeface="Baskerville WGL4 BT" panose="02020602070506020303" pitchFamily="18" charset="0"/>
                <a:ea typeface="Microsoft YaHei Light" panose="020B0502040204020203" pitchFamily="34" charset="-122"/>
              </a:rPr>
              <a:t>Жанровая система</a:t>
            </a: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421E06"/>
                </a:solidFill>
                <a:effectLst/>
                <a:uLnTx/>
                <a:uFillTx/>
                <a:latin typeface="Baskerville WGL4 BT" panose="02020602070506020303" pitchFamily="18" charset="0"/>
                <a:ea typeface="Microsoft YaHei Light" panose="020B0502040204020203" pitchFamily="34" charset="-122"/>
              </a:rPr>
              <a:t> классицизма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14A6FD9F-5F49-5474-3E95-B763CBD181D5}"/>
              </a:ext>
            </a:extLst>
          </p:cNvPr>
          <p:cNvCxnSpPr>
            <a:cxnSpLocks/>
          </p:cNvCxnSpPr>
          <p:nvPr/>
        </p:nvCxnSpPr>
        <p:spPr>
          <a:xfrm flipV="1">
            <a:off x="1349829" y="1139341"/>
            <a:ext cx="9111342" cy="30240"/>
          </a:xfrm>
          <a:prstGeom prst="line">
            <a:avLst/>
          </a:prstGeom>
          <a:ln w="57150">
            <a:solidFill>
              <a:srgbClr val="421E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4172ADC-A93C-0F95-8B9E-C2EB3247529C}"/>
              </a:ext>
            </a:extLst>
          </p:cNvPr>
          <p:cNvSpPr txBox="1"/>
          <p:nvPr/>
        </p:nvSpPr>
        <p:spPr>
          <a:xfrm>
            <a:off x="1058757" y="2035780"/>
            <a:ext cx="2154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u="sng" dirty="0">
                <a:solidFill>
                  <a:srgbClr val="421E06"/>
                </a:solidFill>
                <a:latin typeface="Calibri" panose="020F0502020204030204"/>
              </a:rPr>
              <a:t>высокие</a:t>
            </a:r>
            <a:endParaRPr kumimoji="0" lang="ru-RU" sz="4000" b="1" i="0" u="sng" strike="noStrike" kern="1200" cap="none" spc="0" normalizeH="0" baseline="0" noProof="0" dirty="0">
              <a:ln>
                <a:noFill/>
              </a:ln>
              <a:solidFill>
                <a:srgbClr val="421E06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1603B95E-A345-FCA8-1A69-3633C2092F1A}"/>
              </a:ext>
            </a:extLst>
          </p:cNvPr>
          <p:cNvCxnSpPr>
            <a:cxnSpLocks/>
          </p:cNvCxnSpPr>
          <p:nvPr/>
        </p:nvCxnSpPr>
        <p:spPr>
          <a:xfrm flipH="1">
            <a:off x="2825851" y="1393371"/>
            <a:ext cx="3079648" cy="751429"/>
          </a:xfrm>
          <a:prstGeom prst="straightConnector1">
            <a:avLst/>
          </a:prstGeom>
          <a:ln w="57150" cap="flat" cmpd="sng" algn="ctr">
            <a:solidFill>
              <a:srgbClr val="421E0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399BB4C6-2957-75E2-D098-506499AECECD}"/>
              </a:ext>
            </a:extLst>
          </p:cNvPr>
          <p:cNvCxnSpPr>
            <a:cxnSpLocks/>
          </p:cNvCxnSpPr>
          <p:nvPr/>
        </p:nvCxnSpPr>
        <p:spPr>
          <a:xfrm>
            <a:off x="5905500" y="1382485"/>
            <a:ext cx="0" cy="1361181"/>
          </a:xfrm>
          <a:prstGeom prst="straightConnector1">
            <a:avLst/>
          </a:prstGeom>
          <a:ln w="57150">
            <a:solidFill>
              <a:srgbClr val="421E0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F44A6F95-9D01-8F55-70C9-8A1E60FE66A2}"/>
              </a:ext>
            </a:extLst>
          </p:cNvPr>
          <p:cNvCxnSpPr>
            <a:cxnSpLocks/>
          </p:cNvCxnSpPr>
          <p:nvPr/>
        </p:nvCxnSpPr>
        <p:spPr>
          <a:xfrm>
            <a:off x="5905499" y="1393371"/>
            <a:ext cx="3075215" cy="762157"/>
          </a:xfrm>
          <a:prstGeom prst="straightConnector1">
            <a:avLst/>
          </a:prstGeom>
          <a:ln w="57150">
            <a:solidFill>
              <a:srgbClr val="421E0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A6DC3A7-5773-8944-B7D3-E0AEAFB82029}"/>
              </a:ext>
            </a:extLst>
          </p:cNvPr>
          <p:cNvSpPr txBox="1"/>
          <p:nvPr/>
        </p:nvSpPr>
        <p:spPr>
          <a:xfrm>
            <a:off x="8769707" y="2063303"/>
            <a:ext cx="2154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sng" strike="noStrike" kern="1200" cap="none" spc="0" normalizeH="0" baseline="0" noProof="0" dirty="0">
                <a:ln>
                  <a:noFill/>
                </a:ln>
                <a:solidFill>
                  <a:srgbClr val="421E06"/>
                </a:solidFill>
                <a:effectLst/>
                <a:uLnTx/>
                <a:uFillTx/>
                <a:latin typeface="Calibri" panose="020F0502020204030204"/>
              </a:rPr>
              <a:t>низкие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CD7D49-B541-CE9B-D2FC-DDFFC5D5210E}"/>
              </a:ext>
            </a:extLst>
          </p:cNvPr>
          <p:cNvSpPr txBox="1"/>
          <p:nvPr/>
        </p:nvSpPr>
        <p:spPr>
          <a:xfrm>
            <a:off x="4926419" y="2558614"/>
            <a:ext cx="2154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sng" strike="noStrike" kern="1200" cap="none" spc="0" normalizeH="0" baseline="0" noProof="0" dirty="0">
                <a:ln>
                  <a:noFill/>
                </a:ln>
                <a:solidFill>
                  <a:srgbClr val="421E06"/>
                </a:solidFill>
                <a:effectLst/>
                <a:uLnTx/>
                <a:uFillTx/>
                <a:latin typeface="Calibri" panose="020F0502020204030204"/>
              </a:rPr>
              <a:t>средние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73536E-CB04-412E-CE1C-17D9A90A07B6}"/>
              </a:ext>
            </a:extLst>
          </p:cNvPr>
          <p:cNvSpPr txBox="1"/>
          <p:nvPr/>
        </p:nvSpPr>
        <p:spPr>
          <a:xfrm>
            <a:off x="1156731" y="2623302"/>
            <a:ext cx="28492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i="1" u="none" strike="noStrike" kern="1200" cap="none" spc="0" normalizeH="0" baseline="0" noProof="0" dirty="0">
                <a:ln>
                  <a:noFill/>
                </a:ln>
                <a:solidFill>
                  <a:srgbClr val="421E06"/>
                </a:solidFill>
                <a:effectLst/>
                <a:uLnTx/>
                <a:uFillTx/>
                <a:latin typeface="Calibri" panose="020F0502020204030204"/>
              </a:rPr>
              <a:t>трагедия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srgbClr val="421E06"/>
                </a:solidFill>
                <a:effectLst/>
                <a:uLnTx/>
                <a:uFillTx/>
                <a:latin typeface="Calibri" panose="020F0502020204030204"/>
              </a:rPr>
              <a:t>эпопея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i="1" dirty="0">
                <a:solidFill>
                  <a:srgbClr val="421E06"/>
                </a:solidFill>
                <a:latin typeface="Calibri" panose="020F0502020204030204"/>
              </a:rPr>
              <a:t>ода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i="1" u="none" strike="noStrike" kern="1200" cap="none" spc="0" normalizeH="0" baseline="0" noProof="0" dirty="0">
                <a:ln>
                  <a:noFill/>
                </a:ln>
                <a:solidFill>
                  <a:srgbClr val="421E06"/>
                </a:solidFill>
                <a:effectLst/>
                <a:uLnTx/>
                <a:uFillTx/>
                <a:latin typeface="Calibri" panose="020F0502020204030204"/>
              </a:rPr>
              <a:t>героическая поэма</a:t>
            </a:r>
            <a:br>
              <a:rPr kumimoji="0" lang="ru-RU" sz="4000" i="1" u="none" strike="noStrike" kern="1200" cap="none" spc="0" normalizeH="0" baseline="0" noProof="0" dirty="0">
                <a:ln>
                  <a:noFill/>
                </a:ln>
                <a:solidFill>
                  <a:srgbClr val="421E06"/>
                </a:solidFill>
                <a:effectLst/>
                <a:uLnTx/>
                <a:uFillTx/>
                <a:latin typeface="Calibri" panose="020F0502020204030204"/>
              </a:rPr>
            </a:b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srgbClr val="421E06"/>
                </a:solidFill>
                <a:effectLst/>
                <a:uLnTx/>
                <a:uFillTx/>
                <a:latin typeface="Calibri" panose="020F0502020204030204"/>
              </a:rPr>
              <a:t>мадригал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831A482-9650-536B-686B-30E0A399BB4F}"/>
              </a:ext>
            </a:extLst>
          </p:cNvPr>
          <p:cNvSpPr txBox="1"/>
          <p:nvPr/>
        </p:nvSpPr>
        <p:spPr>
          <a:xfrm>
            <a:off x="4926419" y="3266500"/>
            <a:ext cx="28492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i="1" dirty="0">
                <a:solidFill>
                  <a:srgbClr val="421E06"/>
                </a:solidFill>
                <a:latin typeface="Calibri" panose="020F0502020204030204"/>
              </a:rPr>
              <a:t>драма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srgbClr val="421E06"/>
                </a:solidFill>
                <a:effectLst/>
                <a:uLnTx/>
                <a:uFillTx/>
                <a:latin typeface="Calibri" panose="020F0502020204030204"/>
              </a:rPr>
              <a:t>элегия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i="1" dirty="0">
                <a:solidFill>
                  <a:srgbClr val="421E06"/>
                </a:solidFill>
                <a:latin typeface="Calibri" panose="020F0502020204030204"/>
              </a:rPr>
              <a:t>послание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i="1" u="none" strike="noStrike" kern="1200" cap="none" spc="0" normalizeH="0" baseline="0" noProof="0" dirty="0">
                <a:ln>
                  <a:noFill/>
                </a:ln>
                <a:solidFill>
                  <a:srgbClr val="421E06"/>
                </a:solidFill>
                <a:effectLst/>
                <a:uLnTx/>
                <a:uFillTx/>
                <a:latin typeface="Calibri" panose="020F0502020204030204"/>
              </a:rPr>
              <a:t>сонет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i="1" dirty="0">
                <a:solidFill>
                  <a:srgbClr val="421E06"/>
                </a:solidFill>
                <a:latin typeface="Calibri" panose="020F0502020204030204"/>
              </a:rPr>
              <a:t>идиллия</a:t>
            </a: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srgbClr val="421E06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47F1341-884A-E9C8-A1D7-BA3555722716}"/>
              </a:ext>
            </a:extLst>
          </p:cNvPr>
          <p:cNvSpPr txBox="1"/>
          <p:nvPr/>
        </p:nvSpPr>
        <p:spPr>
          <a:xfrm>
            <a:off x="8804964" y="2771189"/>
            <a:ext cx="28492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i="1" dirty="0">
                <a:solidFill>
                  <a:srgbClr val="421E06"/>
                </a:solidFill>
                <a:latin typeface="Calibri" panose="020F0502020204030204"/>
              </a:rPr>
              <a:t>комедия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i="1" u="none" strike="noStrike" kern="1200" cap="none" spc="0" normalizeH="0" baseline="0" noProof="0" dirty="0">
                <a:ln>
                  <a:noFill/>
                </a:ln>
                <a:solidFill>
                  <a:srgbClr val="421E06"/>
                </a:solidFill>
                <a:effectLst/>
                <a:uLnTx/>
                <a:uFillTx/>
                <a:latin typeface="Calibri" panose="020F0502020204030204"/>
              </a:rPr>
              <a:t>сатира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i="1" dirty="0">
                <a:solidFill>
                  <a:srgbClr val="421E06"/>
                </a:solidFill>
                <a:latin typeface="Calibri" panose="020F0502020204030204"/>
              </a:rPr>
              <a:t>басня</a:t>
            </a:r>
            <a:br>
              <a:rPr lang="ru-RU" sz="4000" i="1" dirty="0">
                <a:solidFill>
                  <a:srgbClr val="421E06"/>
                </a:solidFill>
                <a:latin typeface="Calibri" panose="020F0502020204030204"/>
              </a:rPr>
            </a:br>
            <a:r>
              <a:rPr lang="ru-RU" sz="4000" b="1" i="1" dirty="0">
                <a:solidFill>
                  <a:srgbClr val="421E06"/>
                </a:solidFill>
                <a:latin typeface="Calibri" panose="020F0502020204030204"/>
              </a:rPr>
              <a:t>эпиграмма</a:t>
            </a: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srgbClr val="421E06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9900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/>
      <p:bldP spid="21" grpId="0"/>
      <p:bldP spid="22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8949BF08-F231-46A3-A661-DDDE7EDBE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2672" y="-38887"/>
            <a:ext cx="14623840" cy="822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6D4FF1-EAE1-A548-F7F3-D1CAB6657515}"/>
              </a:ext>
            </a:extLst>
          </p:cNvPr>
          <p:cNvSpPr txBox="1"/>
          <p:nvPr/>
        </p:nvSpPr>
        <p:spPr>
          <a:xfrm>
            <a:off x="1303888" y="372312"/>
            <a:ext cx="4582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000000"/>
                </a:solidFill>
                <a:latin typeface="Baskerville WGL4 BT" panose="02020602070506020303" pitchFamily="18" charset="0"/>
              </a:rPr>
              <a:t>Аристотель</a:t>
            </a:r>
            <a:endParaRPr lang="ru-RU" sz="4000" dirty="0">
              <a:latin typeface="Baskerville WGL4 BT" panose="02020602070506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34F7B9-CB49-36FC-1E9D-BA656F558664}"/>
              </a:ext>
            </a:extLst>
          </p:cNvPr>
          <p:cNvSpPr txBox="1"/>
          <p:nvPr/>
        </p:nvSpPr>
        <p:spPr>
          <a:xfrm>
            <a:off x="5886520" y="195188"/>
            <a:ext cx="62040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i="0" dirty="0">
                <a:solidFill>
                  <a:srgbClr val="333333"/>
                </a:solidFill>
                <a:effectLst/>
                <a:latin typeface="Baskerville WGL4 BT" panose="02020602070506020303" pitchFamily="18" charset="0"/>
              </a:rPr>
              <a:t> «Поэтика»</a:t>
            </a:r>
          </a:p>
          <a:p>
            <a:pPr algn="ctr"/>
            <a:r>
              <a:rPr lang="ru-RU" sz="3600" dirty="0">
                <a:solidFill>
                  <a:srgbClr val="333333"/>
                </a:solidFill>
                <a:latin typeface="Baskerville WGL4 BT" panose="02020602070506020303" pitchFamily="18" charset="0"/>
              </a:rPr>
              <a:t>ок.335 г. до н.э.</a:t>
            </a:r>
            <a:endParaRPr lang="ru-RU" sz="3600" dirty="0">
              <a:latin typeface="Baskerville WGL4 BT" panose="02020602070506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751479-25BD-ABF2-FDEE-4A058DA54E7A}"/>
              </a:ext>
            </a:extLst>
          </p:cNvPr>
          <p:cNvSpPr txBox="1"/>
          <p:nvPr/>
        </p:nvSpPr>
        <p:spPr>
          <a:xfrm>
            <a:off x="799207" y="6318506"/>
            <a:ext cx="4582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000000"/>
                </a:solidFill>
                <a:latin typeface="Arial" panose="020B0604020202020204" pitchFamily="34" charset="0"/>
              </a:rPr>
              <a:t>384-322 г. до н.э. </a:t>
            </a:r>
            <a:endParaRPr lang="ru-RU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0279B9-63E7-3B3B-CD96-EB5B0A91DA5D}"/>
              </a:ext>
            </a:extLst>
          </p:cNvPr>
          <p:cNvSpPr txBox="1"/>
          <p:nvPr/>
        </p:nvSpPr>
        <p:spPr>
          <a:xfrm>
            <a:off x="5110601" y="1533465"/>
            <a:ext cx="7916766" cy="532453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400" dirty="0">
                <a:solidFill>
                  <a:srgbClr val="421E06"/>
                </a:solidFill>
              </a:rPr>
              <a:t>Искусство помогает людям познать жизнь. Это творческое </a:t>
            </a:r>
            <a:r>
              <a:rPr lang="ru-RU" sz="3400" b="1" dirty="0">
                <a:solidFill>
                  <a:srgbClr val="421E06"/>
                </a:solidFill>
              </a:rPr>
              <a:t>подражание </a:t>
            </a:r>
            <a:r>
              <a:rPr lang="ru-RU" sz="3400" dirty="0">
                <a:solidFill>
                  <a:srgbClr val="421E06"/>
                </a:solidFill>
              </a:rPr>
              <a:t>природе и бытию разными способами: ритмом, словом, гармонией </a:t>
            </a:r>
            <a:r>
              <a:rPr lang="ru-RU" sz="3400" b="1" dirty="0">
                <a:solidFill>
                  <a:srgbClr val="421E06"/>
                </a:solidFill>
              </a:rPr>
              <a:t>(</a:t>
            </a:r>
            <a:r>
              <a:rPr lang="ru-RU" sz="3400" b="1" dirty="0" err="1">
                <a:solidFill>
                  <a:srgbClr val="421E06"/>
                </a:solidFill>
              </a:rPr>
              <a:t>ми́месис</a:t>
            </a:r>
            <a:r>
              <a:rPr lang="ru-RU" sz="3400" b="1" dirty="0">
                <a:solidFill>
                  <a:srgbClr val="421E06"/>
                </a:solidFill>
              </a:rPr>
              <a:t>).</a:t>
            </a:r>
          </a:p>
          <a:p>
            <a:pPr algn="ctr"/>
            <a:endParaRPr lang="ru-RU" sz="3400" dirty="0">
              <a:solidFill>
                <a:srgbClr val="421E06"/>
              </a:solidFill>
            </a:endParaRPr>
          </a:p>
          <a:p>
            <a:pPr algn="ctr"/>
            <a:r>
              <a:rPr lang="ru-RU" sz="3400" dirty="0">
                <a:solidFill>
                  <a:srgbClr val="421E06"/>
                </a:solidFill>
              </a:rPr>
              <a:t>Трагедия очищает через страх и сострадание </a:t>
            </a:r>
            <a:r>
              <a:rPr lang="ru-RU" sz="3200" b="1" dirty="0">
                <a:solidFill>
                  <a:schemeClr val="tx1"/>
                </a:solidFill>
              </a:rPr>
              <a:t>(к</a:t>
            </a:r>
            <a:r>
              <a:rPr lang="en-US" sz="3200" b="1" dirty="0">
                <a:solidFill>
                  <a:schemeClr val="tx1"/>
                </a:solidFill>
              </a:rPr>
              <a:t>á</a:t>
            </a:r>
            <a:r>
              <a:rPr lang="ru-RU" sz="3200" b="1" dirty="0">
                <a:solidFill>
                  <a:schemeClr val="tx1"/>
                </a:solidFill>
              </a:rPr>
              <a:t>т</a:t>
            </a:r>
            <a:r>
              <a:rPr lang="en-US" sz="3200" b="1" dirty="0">
                <a:solidFill>
                  <a:schemeClr val="tx1"/>
                </a:solidFill>
              </a:rPr>
              <a:t>á</a:t>
            </a:r>
            <a:r>
              <a:rPr lang="ru-RU" sz="3200" b="1" dirty="0" err="1">
                <a:solidFill>
                  <a:schemeClr val="tx1"/>
                </a:solidFill>
              </a:rPr>
              <a:t>рсис</a:t>
            </a:r>
            <a:r>
              <a:rPr lang="ru-RU" sz="3200" b="1" dirty="0">
                <a:solidFill>
                  <a:schemeClr val="tx1"/>
                </a:solidFill>
              </a:rPr>
              <a:t>).</a:t>
            </a:r>
          </a:p>
          <a:p>
            <a:pPr algn="ctr"/>
            <a:endParaRPr lang="ru-RU" sz="3400" dirty="0">
              <a:solidFill>
                <a:srgbClr val="421E06"/>
              </a:solidFill>
            </a:endParaRPr>
          </a:p>
          <a:p>
            <a:pPr algn="ctr"/>
            <a:r>
              <a:rPr lang="ru-RU" sz="3400" dirty="0">
                <a:solidFill>
                  <a:srgbClr val="421E06"/>
                </a:solidFill>
              </a:rPr>
              <a:t>Драма способствует эстетическому воспитанию человека в государстве.</a:t>
            </a:r>
          </a:p>
        </p:txBody>
      </p:sp>
      <p:pic>
        <p:nvPicPr>
          <p:cNvPr id="3" name="Picture 2" descr="Аристотель про типы государственных устройств | Пикабу">
            <a:extLst>
              <a:ext uri="{FF2B5EF4-FFF2-40B4-BE49-F238E27FC236}">
                <a16:creationId xmlns:a16="http://schemas.microsoft.com/office/drawing/2014/main" id="{1041F3BD-6B2F-5A2D-D188-59E53C683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63" y="1248605"/>
            <a:ext cx="4121618" cy="4997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01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8949BF08-F231-46A3-A661-DDDE7EDBE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15" y="0"/>
            <a:ext cx="12349429" cy="694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4B103F-A25D-1A89-84E8-4C76724EFFD9}"/>
              </a:ext>
            </a:extLst>
          </p:cNvPr>
          <p:cNvSpPr txBox="1"/>
          <p:nvPr/>
        </p:nvSpPr>
        <p:spPr>
          <a:xfrm>
            <a:off x="1947206" y="227106"/>
            <a:ext cx="8421969" cy="894090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l-GR" sz="11500" b="0" i="0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μίμησις</a:t>
            </a:r>
            <a:endParaRPr lang="ru-RU" sz="11500" b="0" i="0" dirty="0">
              <a:solidFill>
                <a:srgbClr val="202122"/>
              </a:solidFill>
              <a:effectLst/>
              <a:latin typeface="palatino linotype" panose="02040502050505030304" pitchFamily="18" charset="0"/>
            </a:endParaRPr>
          </a:p>
          <a:p>
            <a:pPr algn="ctr"/>
            <a:r>
              <a:rPr lang="el-GR" sz="11500" b="0" i="0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περιπέτεια</a:t>
            </a:r>
            <a:endParaRPr lang="ru-RU" sz="11500" b="0" i="0" dirty="0">
              <a:solidFill>
                <a:srgbClr val="202122"/>
              </a:solidFill>
              <a:effectLst/>
              <a:latin typeface="palatino linotype" panose="02040502050505030304" pitchFamily="18" charset="0"/>
            </a:endParaRPr>
          </a:p>
          <a:p>
            <a:pPr algn="ctr"/>
            <a:r>
              <a:rPr lang="el-GR" sz="11500" b="0" i="0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κάθαρσις</a:t>
            </a:r>
            <a:endParaRPr lang="ru-RU" sz="11500" dirty="0">
              <a:solidFill>
                <a:srgbClr val="202122"/>
              </a:solidFill>
              <a:latin typeface="palatino linotype" panose="02040502050505030304" pitchFamily="18" charset="0"/>
            </a:endParaRPr>
          </a:p>
          <a:p>
            <a:endParaRPr lang="ru-RU" sz="11500" b="0" i="0" dirty="0">
              <a:solidFill>
                <a:srgbClr val="202122"/>
              </a:solidFill>
              <a:effectLst/>
              <a:latin typeface="palatino linotype" panose="02040502050505030304" pitchFamily="18" charset="0"/>
            </a:endParaRPr>
          </a:p>
          <a:p>
            <a:endParaRPr lang="ru-RU" sz="11500" dirty="0"/>
          </a:p>
        </p:txBody>
      </p:sp>
    </p:spTree>
    <p:extLst>
      <p:ext uri="{BB962C8B-B14F-4D97-AF65-F5344CB8AC3E}">
        <p14:creationId xmlns:p14="http://schemas.microsoft.com/office/powerpoint/2010/main" val="5438612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a:spPr>
      <a:bodyPr wrap="square" rtlCol="0">
        <a:spAutoFit/>
      </a:bodyPr>
      <a:lstStyle>
        <a:defPPr algn="ctr">
          <a:defRPr sz="3600" dirty="0" smtClean="0">
            <a:solidFill>
              <a:srgbClr val="421E06"/>
            </a:solidFill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</TotalTime>
  <Words>525</Words>
  <Application>Microsoft Office PowerPoint</Application>
  <PresentationFormat>Широкоэкранный</PresentationFormat>
  <Paragraphs>171</Paragraphs>
  <Slides>19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Microsoft YaHei Light</vt:lpstr>
      <vt:lpstr>Arial</vt:lpstr>
      <vt:lpstr>Baskerville WGL4 BT</vt:lpstr>
      <vt:lpstr>Calibri</vt:lpstr>
      <vt:lpstr>Calibri Light</vt:lpstr>
      <vt:lpstr>palatino linotype</vt:lpstr>
      <vt:lpstr>YS Text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Юлия Романченко</dc:creator>
  <cp:lastModifiedBy>УЧИТЕЛЬ-7</cp:lastModifiedBy>
  <cp:revision>24</cp:revision>
  <dcterms:created xsi:type="dcterms:W3CDTF">2024-10-10T11:46:21Z</dcterms:created>
  <dcterms:modified xsi:type="dcterms:W3CDTF">2024-10-15T11:48:59Z</dcterms:modified>
</cp:coreProperties>
</file>