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74" r:id="rId5"/>
    <p:sldId id="263" r:id="rId6"/>
    <p:sldId id="273" r:id="rId7"/>
    <p:sldId id="275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9" y="-171401"/>
            <a:ext cx="9144000" cy="7029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988840"/>
            <a:ext cx="84648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Контрольный тест</a:t>
            </a:r>
          </a:p>
          <a:p>
            <a:pPr algn="ctr"/>
            <a:r>
              <a:rPr lang="ru-RU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«Искусство древних этрусков»</a:t>
            </a:r>
          </a:p>
        </p:txBody>
      </p:sp>
    </p:spTree>
    <p:extLst>
      <p:ext uri="{BB962C8B-B14F-4D97-AF65-F5344CB8AC3E}">
        <p14:creationId xmlns:p14="http://schemas.microsoft.com/office/powerpoint/2010/main" val="51523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1328"/>
            <a:ext cx="3096344" cy="396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428745"/>
            <a:ext cx="3146649" cy="396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41277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ambria" pitchFamily="18" charset="0"/>
              </a:rPr>
              <a:t>13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4" y="1412776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14</a:t>
            </a:r>
            <a:endParaRPr lang="ru-RU" sz="2400" b="1" dirty="0">
              <a:latin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4280" y="4653136"/>
            <a:ext cx="3651696" cy="147732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" pitchFamily="18" charset="0"/>
              </a:rPr>
              <a:t>Этрусская урна из </a:t>
            </a:r>
            <a:r>
              <a:rPr lang="ru-RU" dirty="0" smtClean="0">
                <a:latin typeface="Cambria" pitchFamily="18" charset="0"/>
              </a:rPr>
              <a:t>Кьюзи.</a:t>
            </a:r>
          </a:p>
          <a:p>
            <a:pPr algn="ctr"/>
            <a:r>
              <a:rPr lang="ru-RU" dirty="0">
                <a:latin typeface="Cambria" pitchFamily="18" charset="0"/>
              </a:rPr>
              <a:t> Глина.</a:t>
            </a:r>
          </a:p>
          <a:p>
            <a:pPr algn="ctr"/>
            <a:r>
              <a:rPr lang="ru-RU" dirty="0">
                <a:latin typeface="Cambria" pitchFamily="18" charset="0"/>
              </a:rPr>
              <a:t>Ок. 600 г. до н. э.</a:t>
            </a:r>
          </a:p>
          <a:p>
            <a:pPr algn="ctr"/>
            <a:r>
              <a:rPr lang="ru-RU" dirty="0">
                <a:latin typeface="Cambria" pitchFamily="18" charset="0"/>
              </a:rPr>
              <a:t>Кьюзи, Национальный этрусский музей.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67153" y="5013176"/>
            <a:ext cx="3123284" cy="92333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" pitchFamily="18" charset="0"/>
              </a:rPr>
              <a:t>Голова с погребальной урны из Кьюзи. Начало VI в. до н. э. Глина.</a:t>
            </a:r>
          </a:p>
        </p:txBody>
      </p:sp>
    </p:spTree>
    <p:extLst>
      <p:ext uri="{BB962C8B-B14F-4D97-AF65-F5344CB8AC3E}">
        <p14:creationId xmlns:p14="http://schemas.microsoft.com/office/powerpoint/2010/main" val="298890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61074"/>
            <a:ext cx="6151991" cy="426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48478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15</a:t>
            </a:r>
            <a:endParaRPr lang="ru-RU" sz="2800" b="1" dirty="0"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4941168"/>
            <a:ext cx="6151991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Cambria" pitchFamily="18" charset="0"/>
              </a:rPr>
              <a:t>Химера из Ареццо</a:t>
            </a:r>
          </a:p>
          <a:p>
            <a:r>
              <a:rPr lang="ru-RU" b="1" dirty="0">
                <a:latin typeface="Cambria" pitchFamily="18" charset="0"/>
              </a:rPr>
              <a:t>Бронзовая скульптура</a:t>
            </a:r>
          </a:p>
          <a:p>
            <a:r>
              <a:rPr lang="ru-RU" b="1" dirty="0">
                <a:latin typeface="Cambria" pitchFamily="18" charset="0"/>
              </a:rPr>
              <a:t>Бронзовая скульптура, один из самых знаменитых образцов скульптуры этрусков. Датируется V веком до н. э. Высота «Химеры из Ареццо» - около 80 см.</a:t>
            </a:r>
          </a:p>
        </p:txBody>
      </p:sp>
    </p:spTree>
    <p:extLst>
      <p:ext uri="{BB962C8B-B14F-4D97-AF65-F5344CB8AC3E}">
        <p14:creationId xmlns:p14="http://schemas.microsoft.com/office/powerpoint/2010/main" val="33209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13" y="433758"/>
            <a:ext cx="3300647" cy="387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3313" y="1097621"/>
            <a:ext cx="3419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itchFamily="18" charset="0"/>
              </a:rPr>
              <a:t>Перед вами этрусское зеркало.</a:t>
            </a:r>
          </a:p>
          <a:p>
            <a:pPr algn="ctr"/>
            <a:r>
              <a:rPr lang="ru-RU" sz="2000" b="1" dirty="0" smtClean="0">
                <a:latin typeface="Cambria" pitchFamily="18" charset="0"/>
              </a:rPr>
              <a:t>Что на нем изображено</a:t>
            </a:r>
            <a:endParaRPr lang="ru-RU" sz="2000" b="1" dirty="0"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113" y="2135799"/>
            <a:ext cx="2806270" cy="353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41415" y="520607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16</a:t>
            </a:r>
            <a:endParaRPr lang="ru-RU" sz="2400" b="1" dirty="0">
              <a:latin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333975"/>
            <a:ext cx="4572000" cy="23083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>
                <a:latin typeface="Cambria" pitchFamily="18" charset="0"/>
              </a:rPr>
              <a:t>Бронзовое зеркало с изображением Суда Париса, слева направо: Элксентре, Менрва, Уни, Туран, Алтайя. Тесан с колесницей рассвета в верхнем обрезе. В нижнем обрезе Виле душит змей.</a:t>
            </a:r>
          </a:p>
          <a:p>
            <a:pPr algn="ctr"/>
            <a:r>
              <a:rPr lang="ru-RU" dirty="0" smtClean="0">
                <a:latin typeface="Cambria" pitchFamily="18" charset="0"/>
              </a:rPr>
              <a:t>Дата</a:t>
            </a:r>
            <a:r>
              <a:rPr lang="ru-RU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IV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dirty="0">
                <a:latin typeface="Cambria" pitchFamily="18" charset="0"/>
              </a:rPr>
              <a:t>век до н.э.</a:t>
            </a:r>
          </a:p>
          <a:p>
            <a:pPr algn="ctr"/>
            <a:r>
              <a:rPr lang="ru-RU" dirty="0">
                <a:latin typeface="Cambria" pitchFamily="18" charset="0"/>
              </a:rPr>
              <a:t>Коллекция	Музей искусств Университета Индианы, Блумингтон</a:t>
            </a:r>
          </a:p>
        </p:txBody>
      </p:sp>
    </p:spTree>
    <p:extLst>
      <p:ext uri="{BB962C8B-B14F-4D97-AF65-F5344CB8AC3E}">
        <p14:creationId xmlns:p14="http://schemas.microsoft.com/office/powerpoint/2010/main" val="429023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34" y="342771"/>
            <a:ext cx="4872674" cy="438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62" y="1383861"/>
            <a:ext cx="746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mbria" pitchFamily="18" charset="0"/>
              </a:rPr>
              <a:t>17</a:t>
            </a:r>
            <a:endParaRPr lang="ru-RU" sz="2400" b="1" dirty="0"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4208" y="1470653"/>
            <a:ext cx="208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mbria" pitchFamily="18" charset="0"/>
              </a:rPr>
              <a:t>В какой гробнице находится эта фреска?</a:t>
            </a:r>
            <a:endParaRPr lang="ru-RU" sz="2400" b="1" dirty="0">
              <a:latin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8134" y="4941168"/>
            <a:ext cx="8146212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mbria" pitchFamily="18" charset="0"/>
              </a:rPr>
              <a:t>«Гробница быков» </a:t>
            </a:r>
            <a:r>
              <a:rPr lang="ru-RU" b="1" dirty="0" smtClean="0">
                <a:latin typeface="Cambria" pitchFamily="18" charset="0"/>
              </a:rPr>
              <a:t>— </a:t>
            </a:r>
            <a:r>
              <a:rPr lang="ru-RU" b="1" dirty="0">
                <a:latin typeface="Cambria" pitchFamily="18" charset="0"/>
              </a:rPr>
              <a:t>этрусская гробница в некрополе Монтероцци близ Тарквинии, в регионе Лацио, Италия.  </a:t>
            </a:r>
          </a:p>
          <a:p>
            <a:pPr algn="ctr"/>
            <a:r>
              <a:rPr lang="ru-RU" b="1" dirty="0" smtClean="0">
                <a:latin typeface="Cambria" pitchFamily="18" charset="0"/>
              </a:rPr>
              <a:t>Гробница </a:t>
            </a:r>
            <a:r>
              <a:rPr lang="ru-RU" b="1" dirty="0">
                <a:latin typeface="Cambria" pitchFamily="18" charset="0"/>
              </a:rPr>
              <a:t>была обнаружена в 1892 году и датируется либо 540–530 годами до н. э., либо 530–520 годами до н. э.. Названа в честь двух быков, которые изображены на одной из фресок. </a:t>
            </a:r>
          </a:p>
        </p:txBody>
      </p:sp>
    </p:spTree>
    <p:extLst>
      <p:ext uri="{BB962C8B-B14F-4D97-AF65-F5344CB8AC3E}">
        <p14:creationId xmlns:p14="http://schemas.microsoft.com/office/powerpoint/2010/main" val="378689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30048"/>
            <a:ext cx="638153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628800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itchFamily="18" charset="0"/>
              </a:rPr>
              <a:t>18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64288" y="2208589"/>
            <a:ext cx="1656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itchFamily="18" charset="0"/>
              </a:rPr>
              <a:t>В какой гробнице находится эта фреска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86836" y="5489687"/>
            <a:ext cx="457200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>
                <a:latin typeface="Cambria" pitchFamily="18" charset="0"/>
              </a:rPr>
              <a:t>Фрагмент фрески с изображением танцоров. Правая стена гробницы Триклиния*. Около 470 г. до н. э. </a:t>
            </a:r>
          </a:p>
        </p:txBody>
      </p:sp>
    </p:spTree>
    <p:extLst>
      <p:ext uri="{BB962C8B-B14F-4D97-AF65-F5344CB8AC3E}">
        <p14:creationId xmlns:p14="http://schemas.microsoft.com/office/powerpoint/2010/main" val="6424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3672408" cy="518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0"/>
            <a:ext cx="3639288" cy="503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5661248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itchFamily="18" charset="0"/>
              </a:rPr>
              <a:t>19. Какой стиль росписи?</a:t>
            </a:r>
          </a:p>
          <a:p>
            <a:pPr algn="ctr"/>
            <a:r>
              <a:rPr lang="ru-RU" sz="2000" b="1" dirty="0" smtClean="0">
                <a:latin typeface="Cambria" pitchFamily="18" charset="0"/>
              </a:rPr>
              <a:t>Чернофигурный</a:t>
            </a:r>
            <a:endParaRPr lang="ru-RU" sz="20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14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9572" y="620688"/>
            <a:ext cx="7704856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ambria" pitchFamily="18" charset="0"/>
              </a:rPr>
              <a:t>Вопрос 1. Кем </a:t>
            </a:r>
            <a:r>
              <a:rPr lang="ru-RU" b="1" dirty="0">
                <a:latin typeface="Cambria" pitchFamily="18" charset="0"/>
              </a:rPr>
              <a:t>являлись </a:t>
            </a:r>
            <a:r>
              <a:rPr lang="ru-RU" b="1" dirty="0" smtClean="0">
                <a:latin typeface="Cambria" pitchFamily="18" charset="0"/>
              </a:rPr>
              <a:t>этруски?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 smtClean="0">
                <a:latin typeface="Cambria" pitchFamily="18" charset="0"/>
              </a:rPr>
              <a:t>Крестьяне </a:t>
            </a:r>
            <a:r>
              <a:rPr lang="ru-RU" b="1" dirty="0">
                <a:latin typeface="Cambria" pitchFamily="18" charset="0"/>
              </a:rPr>
              <a:t>в древнем Риме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 smtClean="0">
                <a:latin typeface="Cambria" pitchFamily="18" charset="0"/>
              </a:rPr>
              <a:t>Племя</a:t>
            </a:r>
            <a:r>
              <a:rPr lang="ru-RU" b="1" dirty="0">
                <a:latin typeface="Cambria" pitchFamily="18" charset="0"/>
              </a:rPr>
              <a:t>, напавшее на древний Рим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 smtClean="0">
                <a:latin typeface="Cambria" pitchFamily="18" charset="0"/>
              </a:rPr>
              <a:t>Предшественники </a:t>
            </a:r>
            <a:r>
              <a:rPr lang="ru-RU" b="1" dirty="0">
                <a:latin typeface="Cambria" pitchFamily="18" charset="0"/>
              </a:rPr>
              <a:t>древних </a:t>
            </a:r>
            <a:r>
              <a:rPr lang="ru-RU" b="1" dirty="0" smtClean="0">
                <a:latin typeface="Cambria" pitchFamily="18" charset="0"/>
              </a:rPr>
              <a:t>римлян.</a:t>
            </a:r>
          </a:p>
          <a:p>
            <a:pPr marL="342900" indent="-342900" algn="just">
              <a:buFont typeface="+mj-lt"/>
              <a:buAutoNum type="arabicPeriod"/>
            </a:pPr>
            <a:endParaRPr lang="ru-RU" sz="800" b="1" dirty="0">
              <a:latin typeface="Cambria" pitchFamily="18" charset="0"/>
            </a:endParaRPr>
          </a:p>
          <a:p>
            <a:pPr algn="just"/>
            <a:r>
              <a:rPr lang="ru-RU" b="1" dirty="0" smtClean="0">
                <a:latin typeface="Cambria" pitchFamily="18" charset="0"/>
              </a:rPr>
              <a:t>Вопрос 2</a:t>
            </a:r>
            <a:r>
              <a:rPr lang="ru-RU" b="1" dirty="0">
                <a:latin typeface="Cambria" pitchFamily="18" charset="0"/>
              </a:rPr>
              <a:t>. </a:t>
            </a:r>
            <a:r>
              <a:rPr lang="ru-RU" b="1" dirty="0" smtClean="0">
                <a:latin typeface="Cambria" pitchFamily="18" charset="0"/>
              </a:rPr>
              <a:t>Продолжите </a:t>
            </a:r>
            <a:r>
              <a:rPr lang="ru-RU" b="1" dirty="0">
                <a:latin typeface="Cambria" pitchFamily="18" charset="0"/>
              </a:rPr>
              <a:t>предложение: Прах умершего человека этруски помещали </a:t>
            </a:r>
            <a:r>
              <a:rPr lang="ru-RU" b="1" dirty="0" smtClean="0">
                <a:latin typeface="Cambria" pitchFamily="18" charset="0"/>
              </a:rPr>
              <a:t>в  _______________________ .</a:t>
            </a:r>
          </a:p>
          <a:p>
            <a:pPr algn="just"/>
            <a:endParaRPr lang="ru-RU" sz="500" b="1" dirty="0">
              <a:latin typeface="Cambria" pitchFamily="18" charset="0"/>
            </a:endParaRPr>
          </a:p>
          <a:p>
            <a:pPr algn="just"/>
            <a:r>
              <a:rPr lang="ru-RU" b="1" dirty="0" smtClean="0">
                <a:latin typeface="Cambria" pitchFamily="18" charset="0"/>
              </a:rPr>
              <a:t>Вопрос 3</a:t>
            </a:r>
            <a:r>
              <a:rPr lang="ru-RU" b="1" dirty="0">
                <a:latin typeface="Cambria" pitchFamily="18" charset="0"/>
              </a:rPr>
              <a:t>. Как этруски делали зеркала?</a:t>
            </a:r>
          </a:p>
          <a:p>
            <a:pPr algn="just"/>
            <a:endParaRPr lang="ru-RU" sz="500" b="1" dirty="0">
              <a:latin typeface="Cambria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latin typeface="Cambria" pitchFamily="18" charset="0"/>
              </a:rPr>
              <a:t>На одну сторону наносили фольгу, на другую – картинку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latin typeface="Cambria" pitchFamily="18" charset="0"/>
              </a:rPr>
              <a:t>Одну сторону полировали, на другую наносили гравировку или рельеф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latin typeface="Cambria" pitchFamily="18" charset="0"/>
              </a:rPr>
              <a:t>На одну сторону крепили амальгаму, другую не </a:t>
            </a:r>
            <a:r>
              <a:rPr lang="ru-RU" b="1" dirty="0" smtClean="0">
                <a:latin typeface="Cambria" pitchFamily="18" charset="0"/>
              </a:rPr>
              <a:t>трогали</a:t>
            </a:r>
          </a:p>
          <a:p>
            <a:pPr algn="just"/>
            <a:endParaRPr lang="ru-RU" sz="500" b="1" dirty="0" smtClean="0">
              <a:latin typeface="Cambria" pitchFamily="18" charset="0"/>
            </a:endParaRPr>
          </a:p>
          <a:p>
            <a:pPr algn="just"/>
            <a:r>
              <a:rPr lang="ru-RU" b="1" dirty="0" smtClean="0">
                <a:latin typeface="Cambria" pitchFamily="18" charset="0"/>
              </a:rPr>
              <a:t>Вопрос </a:t>
            </a:r>
            <a:r>
              <a:rPr lang="ru-RU" b="1" dirty="0">
                <a:latin typeface="Cambria" pitchFamily="18" charset="0"/>
              </a:rPr>
              <a:t>4. Назовите технику, которой овладели этруски в совершенстве?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latin typeface="Cambria" pitchFamily="18" charset="0"/>
              </a:rPr>
              <a:t>Скульптура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latin typeface="Cambria" pitchFamily="18" charset="0"/>
              </a:rPr>
              <a:t>Ювелирное искусство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latin typeface="Cambria" pitchFamily="18" charset="0"/>
              </a:rPr>
              <a:t>Керамика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latin typeface="Cambria" pitchFamily="18" charset="0"/>
              </a:rPr>
              <a:t>Бронзовое </a:t>
            </a:r>
            <a:r>
              <a:rPr lang="ru-RU" b="1" dirty="0" smtClean="0">
                <a:latin typeface="Cambria" pitchFamily="18" charset="0"/>
              </a:rPr>
              <a:t>литьё</a:t>
            </a:r>
            <a:endParaRPr lang="ru-RU" b="1" dirty="0"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53" y="4581128"/>
            <a:ext cx="1419244" cy="188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2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9572" y="620688"/>
            <a:ext cx="770485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endParaRPr lang="ru-RU" sz="500" b="1" dirty="0">
              <a:latin typeface="Cambria" pitchFamily="18" charset="0"/>
            </a:endParaRPr>
          </a:p>
          <a:p>
            <a:pPr algn="just"/>
            <a:r>
              <a:rPr lang="ru-RU" b="1" dirty="0" smtClean="0">
                <a:latin typeface="Cambria" pitchFamily="18" charset="0"/>
              </a:rPr>
              <a:t>Вопрос 5. Этруски </a:t>
            </a:r>
            <a:r>
              <a:rPr lang="ru-RU" b="1" dirty="0">
                <a:latin typeface="Cambria" pitchFamily="18" charset="0"/>
              </a:rPr>
              <a:t>оказали культурное влияние на: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 smtClean="0">
                <a:latin typeface="Cambria" pitchFamily="18" charset="0"/>
              </a:rPr>
              <a:t>Грецию</a:t>
            </a:r>
            <a:endParaRPr lang="ru-RU" b="1" dirty="0">
              <a:latin typeface="Cambria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latin typeface="Cambria" pitchFamily="18" charset="0"/>
              </a:rPr>
              <a:t>Китай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latin typeface="Cambria" pitchFamily="18" charset="0"/>
              </a:rPr>
              <a:t>Рим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 smtClean="0">
                <a:latin typeface="Cambria" pitchFamily="18" charset="0"/>
              </a:rPr>
              <a:t>Индию</a:t>
            </a:r>
          </a:p>
          <a:p>
            <a:pPr marL="342900" indent="-342900" algn="just">
              <a:buFont typeface="+mj-lt"/>
              <a:buAutoNum type="arabicPeriod"/>
            </a:pPr>
            <a:endParaRPr lang="ru-RU" sz="400" b="1" dirty="0">
              <a:latin typeface="Cambria" pitchFamily="18" charset="0"/>
            </a:endParaRPr>
          </a:p>
          <a:p>
            <a:pPr algn="just"/>
            <a:r>
              <a:rPr lang="ru-RU" b="1" dirty="0">
                <a:latin typeface="Cambria" pitchFamily="18" charset="0"/>
              </a:rPr>
              <a:t>Вопрос 6. Соотнесите понятия и </a:t>
            </a:r>
            <a:r>
              <a:rPr lang="ru-RU" b="1" dirty="0" smtClean="0">
                <a:latin typeface="Cambria" pitchFamily="18" charset="0"/>
              </a:rPr>
              <a:t>определения</a:t>
            </a:r>
            <a:endParaRPr lang="ru-RU" b="1" dirty="0">
              <a:latin typeface="Cambria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2535601"/>
            <a:ext cx="6705600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965" y="4653136"/>
            <a:ext cx="1414463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4646102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mbria" pitchFamily="18" charset="0"/>
              </a:rPr>
              <a:t>Вопрос 7. Какой тип гробниц встречается на этрусском кладбище в Черветери?</a:t>
            </a:r>
          </a:p>
        </p:txBody>
      </p:sp>
    </p:spTree>
    <p:extLst>
      <p:ext uri="{BB962C8B-B14F-4D97-AF65-F5344CB8AC3E}">
        <p14:creationId xmlns:p14="http://schemas.microsoft.com/office/powerpoint/2010/main" val="296227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06149" y="1463027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Cambria" pitchFamily="18" charset="0"/>
              </a:rPr>
              <a:t>На следующих слайдах представлены архитектурные сооружения </a:t>
            </a:r>
            <a:r>
              <a:rPr lang="ru-RU" sz="2800" b="1" dirty="0" smtClean="0">
                <a:latin typeface="Cambria" pitchFamily="18" charset="0"/>
              </a:rPr>
              <a:t>Древней Этрурии. </a:t>
            </a:r>
            <a:endParaRPr lang="ru-RU" sz="2800" b="1" dirty="0">
              <a:latin typeface="Cambria" pitchFamily="18" charset="0"/>
            </a:endParaRPr>
          </a:p>
          <a:p>
            <a:pPr algn="ctr"/>
            <a:r>
              <a:rPr lang="ru-RU" sz="2800" b="1" dirty="0">
                <a:latin typeface="Cambria" pitchFamily="18" charset="0"/>
              </a:rPr>
              <a:t>Напишите их названия, дату создания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149" y="3861048"/>
            <a:ext cx="1858161" cy="247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98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4895437" cy="38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55679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8</a:t>
            </a:r>
            <a:endParaRPr lang="ru-RU" sz="2800" b="1" dirty="0"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97960" y="2100947"/>
            <a:ext cx="2286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Ответ.</a:t>
            </a:r>
          </a:p>
          <a:p>
            <a:pPr algn="ctr"/>
            <a:r>
              <a:rPr lang="ru-RU" dirty="0" smtClean="0">
                <a:latin typeface="Cambria" pitchFamily="18" charset="0"/>
              </a:rPr>
              <a:t>Этрусские </a:t>
            </a:r>
            <a:r>
              <a:rPr lang="ru-RU" dirty="0">
                <a:latin typeface="Cambria" pitchFamily="18" charset="0"/>
              </a:rPr>
              <a:t>некрополи в Черветери — захоронения этрусков из древнего города </a:t>
            </a:r>
            <a:r>
              <a:rPr lang="ru-RU" dirty="0" err="1">
                <a:latin typeface="Cambria" pitchFamily="18" charset="0"/>
              </a:rPr>
              <a:t>Кайсра</a:t>
            </a:r>
            <a:r>
              <a:rPr lang="ru-RU" dirty="0">
                <a:latin typeface="Cambria" pitchFamily="18" charset="0"/>
              </a:rPr>
              <a:t>, расположенные около Черветери. </a:t>
            </a:r>
            <a:endParaRPr lang="ru-RU" dirty="0" smtClean="0">
              <a:latin typeface="Cambria" pitchFamily="18" charset="0"/>
            </a:endParaRPr>
          </a:p>
          <a:p>
            <a:pPr algn="ctr"/>
            <a:r>
              <a:rPr lang="ru-RU" dirty="0" smtClean="0">
                <a:latin typeface="Cambria" pitchFamily="18" charset="0"/>
              </a:rPr>
              <a:t>6 в. До н.э.</a:t>
            </a:r>
            <a:endParaRPr lang="ru-RU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25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499746"/>
            <a:ext cx="7883813" cy="444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974" y="141277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Cambria" pitchFamily="18" charset="0"/>
              </a:rPr>
              <a:t>9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99792" y="5229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Ответ.</a:t>
            </a:r>
          </a:p>
          <a:p>
            <a:pPr algn="ctr"/>
            <a:r>
              <a:rPr lang="ru-RU" dirty="0" smtClean="0">
                <a:latin typeface="Cambria" pitchFamily="18" charset="0"/>
              </a:rPr>
              <a:t>Руины </a:t>
            </a:r>
            <a:r>
              <a:rPr lang="ru-RU" dirty="0">
                <a:latin typeface="Cambria" pitchFamily="18" charset="0"/>
              </a:rPr>
              <a:t>древнего этрусского города </a:t>
            </a:r>
            <a:r>
              <a:rPr lang="ru-RU" dirty="0" err="1" smtClean="0">
                <a:latin typeface="Cambria" pitchFamily="18" charset="0"/>
              </a:rPr>
              <a:t>Популония</a:t>
            </a:r>
            <a:r>
              <a:rPr lang="ru-RU" dirty="0">
                <a:latin typeface="Cambria" pitchFamily="18" charset="0"/>
              </a:rPr>
              <a:t>. Этрусская крепость недалеко от Баретти, Тоскана, Италия. </a:t>
            </a:r>
            <a:r>
              <a:rPr lang="ru-RU" dirty="0" smtClean="0">
                <a:latin typeface="Cambria" pitchFamily="18" charset="0"/>
              </a:rPr>
              <a:t>15 в. </a:t>
            </a:r>
            <a:endParaRPr lang="ru-RU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3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5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170080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Cambria" pitchFamily="18" charset="0"/>
              </a:rPr>
              <a:t>На следующих слайдах представлены </a:t>
            </a:r>
            <a:r>
              <a:rPr lang="ru-RU" sz="2800" b="1" dirty="0" smtClean="0">
                <a:latin typeface="Cambria" pitchFamily="18" charset="0"/>
              </a:rPr>
              <a:t>скульптуры.</a:t>
            </a:r>
          </a:p>
          <a:p>
            <a:pPr algn="ctr"/>
            <a:r>
              <a:rPr lang="ru-RU" sz="2800" b="1" dirty="0" smtClean="0">
                <a:latin typeface="Cambria" pitchFamily="18" charset="0"/>
              </a:rPr>
              <a:t> </a:t>
            </a:r>
            <a:r>
              <a:rPr lang="ru-RU" sz="2800" b="1" dirty="0">
                <a:latin typeface="Cambria" pitchFamily="18" charset="0"/>
              </a:rPr>
              <a:t>Напишите их названия.</a:t>
            </a:r>
          </a:p>
        </p:txBody>
      </p:sp>
    </p:spTree>
    <p:extLst>
      <p:ext uri="{BB962C8B-B14F-4D97-AF65-F5344CB8AC3E}">
        <p14:creationId xmlns:p14="http://schemas.microsoft.com/office/powerpoint/2010/main" val="70321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0618"/>
            <a:ext cx="6840760" cy="485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55679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ambria" pitchFamily="18" charset="0"/>
              </a:rPr>
              <a:t>10</a:t>
            </a:r>
            <a:endParaRPr lang="ru-RU" sz="2800" b="1" dirty="0"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8923" y="5227006"/>
            <a:ext cx="6390456" cy="1477328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Этрусский </a:t>
            </a:r>
            <a:r>
              <a:rPr lang="ru-RU" dirty="0">
                <a:latin typeface="Cambria" pitchFamily="18" charset="0"/>
              </a:rPr>
              <a:t>саркофаг из некрополей в Черветери, который входит в состав экспозиции Национального музея этрусского искусства на вилле Юлия III в Риме. Высота - 114 см, длина - 190 см. В древности был расписан. Датируется второй половиной VI века до н. э.</a:t>
            </a:r>
          </a:p>
        </p:txBody>
      </p:sp>
    </p:spTree>
    <p:extLst>
      <p:ext uri="{BB962C8B-B14F-4D97-AF65-F5344CB8AC3E}">
        <p14:creationId xmlns:p14="http://schemas.microsoft.com/office/powerpoint/2010/main" val="392046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18" y="420738"/>
            <a:ext cx="2709394" cy="435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6914"/>
            <a:ext cx="3314556" cy="440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024" y="1628800"/>
            <a:ext cx="82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ambria" pitchFamily="18" charset="0"/>
              </a:rPr>
              <a:t>11</a:t>
            </a:r>
            <a:endParaRPr lang="ru-RU" sz="2800" b="1" dirty="0"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7984" y="148478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mbria" pitchFamily="18" charset="0"/>
              </a:rPr>
              <a:t>12</a:t>
            </a:r>
            <a:endParaRPr lang="ru-RU" sz="2400" b="1" dirty="0">
              <a:latin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2781" y="4866703"/>
            <a:ext cx="3244867" cy="1477328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Терракотовая </a:t>
            </a:r>
            <a:r>
              <a:rPr lang="ru-RU" dirty="0">
                <a:latin typeface="Cambria" pitchFamily="18" charset="0"/>
              </a:rPr>
              <a:t>статуэтка сидящей фигуры из гробницы в Черветери (Цере), датированная VI веком до н. э</a:t>
            </a:r>
            <a:r>
              <a:rPr lang="ru-RU" dirty="0" smtClean="0">
                <a:latin typeface="Cambria" pitchFamily="18" charset="0"/>
              </a:rPr>
              <a:t>.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18834" y="5373216"/>
            <a:ext cx="4572000" cy="92333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>
                <a:latin typeface="Cambria" pitchFamily="18" charset="0"/>
              </a:rPr>
              <a:t>Г</a:t>
            </a:r>
            <a:r>
              <a:rPr lang="ru-RU" dirty="0" smtClean="0">
                <a:latin typeface="Cambria" pitchFamily="18" charset="0"/>
              </a:rPr>
              <a:t>олова </a:t>
            </a:r>
            <a:r>
              <a:rPr lang="ru-RU" dirty="0">
                <a:latin typeface="Cambria" pitchFamily="18" charset="0"/>
              </a:rPr>
              <a:t>статуи Гермеса из Вей, сделанная из глины и датируемая около 500 г. до н. э.</a:t>
            </a:r>
          </a:p>
        </p:txBody>
      </p:sp>
    </p:spTree>
    <p:extLst>
      <p:ext uri="{BB962C8B-B14F-4D97-AF65-F5344CB8AC3E}">
        <p14:creationId xmlns:p14="http://schemas.microsoft.com/office/powerpoint/2010/main" val="305438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523</Words>
  <Application>Microsoft Office PowerPoint</Application>
  <PresentationFormat>Экран (4:3)</PresentationFormat>
  <Paragraphs>72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23</cp:revision>
  <dcterms:created xsi:type="dcterms:W3CDTF">2025-04-17T15:27:35Z</dcterms:created>
  <dcterms:modified xsi:type="dcterms:W3CDTF">2025-06-09T07:55:05Z</dcterms:modified>
</cp:coreProperties>
</file>