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1" r:id="rId3"/>
    <p:sldId id="285" r:id="rId4"/>
    <p:sldId id="257" r:id="rId5"/>
    <p:sldId id="318" r:id="rId6"/>
    <p:sldId id="319" r:id="rId7"/>
    <p:sldId id="320" r:id="rId8"/>
    <p:sldId id="323" r:id="rId9"/>
    <p:sldId id="256" r:id="rId10"/>
    <p:sldId id="324" r:id="rId11"/>
    <p:sldId id="322" r:id="rId12"/>
    <p:sldId id="273" r:id="rId13"/>
    <p:sldId id="265" r:id="rId14"/>
    <p:sldId id="270" r:id="rId15"/>
    <p:sldId id="269" r:id="rId16"/>
    <p:sldId id="274" r:id="rId17"/>
    <p:sldId id="279" r:id="rId18"/>
    <p:sldId id="276" r:id="rId19"/>
    <p:sldId id="286" r:id="rId20"/>
    <p:sldId id="275" r:id="rId21"/>
    <p:sldId id="287" r:id="rId22"/>
    <p:sldId id="288" r:id="rId23"/>
    <p:sldId id="264" r:id="rId24"/>
    <p:sldId id="277" r:id="rId25"/>
    <p:sldId id="294" r:id="rId26"/>
    <p:sldId id="280" r:id="rId27"/>
    <p:sldId id="295" r:id="rId28"/>
    <p:sldId id="296" r:id="rId29"/>
    <p:sldId id="278" r:id="rId30"/>
    <p:sldId id="266" r:id="rId31"/>
    <p:sldId id="316" r:id="rId32"/>
    <p:sldId id="290" r:id="rId33"/>
    <p:sldId id="267" r:id="rId34"/>
    <p:sldId id="291" r:id="rId35"/>
    <p:sldId id="293" r:id="rId36"/>
    <p:sldId id="283" r:id="rId37"/>
    <p:sldId id="297" r:id="rId38"/>
    <p:sldId id="298" r:id="rId39"/>
    <p:sldId id="271" r:id="rId40"/>
    <p:sldId id="299" r:id="rId41"/>
    <p:sldId id="272" r:id="rId42"/>
    <p:sldId id="300" r:id="rId43"/>
    <p:sldId id="284" r:id="rId44"/>
    <p:sldId id="301" r:id="rId45"/>
    <p:sldId id="302" r:id="rId46"/>
    <p:sldId id="305" r:id="rId47"/>
    <p:sldId id="306" r:id="rId48"/>
    <p:sldId id="303" r:id="rId49"/>
    <p:sldId id="304" r:id="rId50"/>
    <p:sldId id="282" r:id="rId51"/>
    <p:sldId id="308" r:id="rId52"/>
    <p:sldId id="309" r:id="rId53"/>
    <p:sldId id="310" r:id="rId54"/>
    <p:sldId id="312" r:id="rId55"/>
    <p:sldId id="313" r:id="rId56"/>
    <p:sldId id="314" r:id="rId57"/>
    <p:sldId id="315" r:id="rId58"/>
    <p:sldId id="311" r:id="rId59"/>
    <p:sldId id="260" r:id="rId60"/>
    <p:sldId id="259" r:id="rId61"/>
    <p:sldId id="258" r:id="rId62"/>
    <p:sldId id="263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A3AECDE-D5C8-47C2-A956-854CC2A59455}" type="datetimeFigureOut">
              <a:rPr lang="ru-RU" smtClean="0"/>
              <a:t>09.06.2025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A33286B-9CF4-49CE-B78C-B4CB1D1861D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3152" y="1268760"/>
            <a:ext cx="79208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solidFill>
                  <a:schemeClr val="bg1"/>
                </a:solidFill>
                <a:latin typeface="Century Schoolbook" pitchFamily="18" charset="0"/>
              </a:rPr>
              <a:t>Добро пожаловать в мир </a:t>
            </a:r>
            <a:r>
              <a:rPr lang="ru-RU" sz="2200" b="1" i="1" dirty="0">
                <a:solidFill>
                  <a:schemeClr val="bg1"/>
                </a:solidFill>
                <a:latin typeface="Century Schoolbook" pitchFamily="18" charset="0"/>
              </a:rPr>
              <a:t>э</a:t>
            </a:r>
            <a:r>
              <a:rPr lang="ru-RU" sz="2200" b="1" i="1" dirty="0" smtClean="0">
                <a:solidFill>
                  <a:schemeClr val="bg1"/>
                </a:solidFill>
                <a:latin typeface="Century Schoolbook" pitchFamily="18" charset="0"/>
              </a:rPr>
              <a:t>трусков, древней цивилизации, процветавшей на территории современной Италии задолго до расцвета Римской империи. Их искусство, полное тайн и загадок, оставило неизгладимый след в истории культуры. Сегодня мы отправимся в увлекательное путешествие, что6ы раскрыть особенности Этрусского искусства, его исторический контекст, основные техники и религиозные мотивы.</a:t>
            </a:r>
          </a:p>
          <a:p>
            <a:pPr algn="just"/>
            <a:r>
              <a:rPr lang="ru-RU" sz="2200" b="1" i="1" dirty="0" smtClean="0">
                <a:solidFill>
                  <a:schemeClr val="bg1"/>
                </a:solidFill>
                <a:latin typeface="Century Schoolbook" pitchFamily="18" charset="0"/>
              </a:rPr>
              <a:t>Приготовьтесь к встрече с уникальными произведениями скульптуры, живописи и архитектуры, отражающими дух и мировоззрение  </a:t>
            </a:r>
            <a:r>
              <a:rPr lang="ru-RU" sz="2200" b="1" i="1" dirty="0">
                <a:solidFill>
                  <a:schemeClr val="bg1"/>
                </a:solidFill>
                <a:latin typeface="Century Schoolbook" pitchFamily="18" charset="0"/>
              </a:rPr>
              <a:t>э</a:t>
            </a:r>
            <a:r>
              <a:rPr lang="ru-RU" sz="2200" b="1" i="1" dirty="0" smtClean="0">
                <a:solidFill>
                  <a:schemeClr val="bg1"/>
                </a:solidFill>
                <a:latin typeface="Century Schoolbook" pitchFamily="18" charset="0"/>
              </a:rPr>
              <a:t>того  загадочного народа.</a:t>
            </a:r>
            <a:endParaRPr lang="ru-RU" sz="2200" b="1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7910" y="188640"/>
            <a:ext cx="8031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latin typeface="Century Schoolbook" pitchFamily="18" charset="0"/>
              </a:rPr>
              <a:t>Искусство древних этрусков</a:t>
            </a:r>
            <a:endParaRPr lang="ru-RU" sz="4000" b="1" cap="none" spc="0" dirty="0">
              <a:ln w="11430"/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260648"/>
            <a:ext cx="7560840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Архаический период этрусской истории (около 800 – 500 до н.э.) оставил множество артефактов, свидетельствующих о развитой культуре, ремеслах и общественной структуре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0115"/>
            <a:ext cx="4057104" cy="267768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475786" cy="35894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ьная выноска 5"/>
          <p:cNvSpPr/>
          <p:nvPr/>
        </p:nvSpPr>
        <p:spPr>
          <a:xfrm rot="3946700">
            <a:off x="3388359" y="2031062"/>
            <a:ext cx="549220" cy="2496907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Привет, этруски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вальная выноска 6"/>
          <p:cNvSpPr/>
          <p:nvPr/>
        </p:nvSpPr>
        <p:spPr>
          <a:xfrm rot="15233339">
            <a:off x="3179718" y="3047938"/>
            <a:ext cx="386507" cy="2384447"/>
          </a:xfrm>
          <a:prstGeom prst="wedgeEllipse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Привет, греки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… умные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греки стали активно сбывать местным жителям товары своего производства: вино, керамику и оливковое масло.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24028" y="1484784"/>
            <a:ext cx="39130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Амфоры имели яйцеобразную форму, часто с суженным низом и расширенным верхом, узкое горло и две вертикальные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ручки. </a:t>
            </a:r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Они использовались для хранения и транспортировки вина, оливкового масла и других жидкостей.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Длинная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тонкая шея амфоры снижала контакт вина с воздухом, предотвращая окисление, а коническое дно позволяло собирать осадок при долговременном хранении.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384376" cy="519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2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04664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Cambria" pitchFamily="18" charset="0"/>
              </a:rPr>
              <a:t>Этрусская скульптура</a:t>
            </a:r>
            <a:endParaRPr lang="ru-RU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1448780"/>
            <a:ext cx="301221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Античные авторы сообщают, что древнейшие произведения искусства Рима, такие, как знаменитая Капитолийская волчица, были созданы этрусскими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скульпторами.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Еще в конце VI века до н. э. в Риме работали этрусский скульптор Вулка, изготовивший статую Юпитера для Капитолийского храма, и другие скульпторы.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3117457" cy="51613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1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96279" y="302455"/>
            <a:ext cx="72605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chemeClr val="bg1"/>
                </a:solidFill>
                <a:latin typeface="Cambria" pitchFamily="18" charset="0"/>
              </a:rPr>
              <a:t>Основные материалы и технологии</a:t>
            </a:r>
            <a:endParaRPr lang="ru-RU" sz="3200" b="1" cap="none" spc="0" dirty="0">
              <a:ln w="11430"/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2592288" cy="376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8183" y="213042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О6ожженная глина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была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одним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из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самых распространенных материалов в э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трусском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искусстве.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Из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нее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изготавливали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скульптуры, архитектурные детали и предметы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быта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7148" y="5893240"/>
            <a:ext cx="3429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Канопа (погребальная урна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),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VI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в. до н. э</a:t>
            </a:r>
            <a:r>
              <a:rPr lang="ru-RU" dirty="0"/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32441" y="41490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Саркофаги были одним из наиболее важных видов этрусской скульптуры. Они украшались рельефными изображениями, портретами умерших и сценами из мифологии.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96279" y="1196752"/>
            <a:ext cx="7260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Терракота – (это жёлтая или красная обожжённая глина,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а также  изделия из этой глины, не покрытые глазурью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) </a:t>
            </a:r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28" y="188640"/>
            <a:ext cx="7185563" cy="51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085184"/>
            <a:ext cx="8740159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Саркофаг супругов (также известный как саркофаг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Черветери (Цере)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по названию города Черветери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(Цере) около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Рима) — это монументальная этрусская глиняная, изначально полихромная урна, представляющая двух супругов, лежащих вместе в позе этрусского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банкета.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Работа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хранится в Лувре. 520-е до н. э.</a:t>
            </a:r>
          </a:p>
        </p:txBody>
      </p:sp>
    </p:spTree>
    <p:extLst>
      <p:ext uri="{BB962C8B-B14F-4D97-AF65-F5344CB8AC3E}">
        <p14:creationId xmlns:p14="http://schemas.microsoft.com/office/powerpoint/2010/main" val="306645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0018"/>
            <a:ext cx="3515433" cy="565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Статуэтка из гробницы в Черветери (Цере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). Терракота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. VI в. до н. э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.  Рим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, Капитолийские музеи.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62880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Мастер деталь­но пере­дал лицо, склад­ки одежд, локо­ны.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Сакраль­ный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жест пра­вой,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вытя­ну­той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впе­ред руки с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обра­щен­ной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квер­ху ладо­нью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убеж­да­ет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в куль­то­вом назна­че­нии памят­ни­ка. Стро­го фрон­таль­ное поло­же­ние тела, поста­нов­ка ног, лег­кий наклон голо­вы — все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спо­соб­ст­ву­ет наст­ро­е­нию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сос­ре­дото­чен­но­го покоя 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тор­же­ст­вен­но­сти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68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8207"/>
            <a:ext cx="8578819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Этрусские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статуи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изображали богов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, героев и правителей. Они отличались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реализмом, выразительностью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и вниманием к деталям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120" y="11663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СТАТУИ</a:t>
            </a: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0" y="1551540"/>
            <a:ext cx="2765379" cy="374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0029" y="5408814"/>
            <a:ext cx="8203162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Главным богом Этрусков был бог-громовержец Тиния. Бог-громовержец Тиния шатен с каштановыми кудрявыми волосами - бюст раскрашен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. Имя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Тиния обозначало по Этруски слово "день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". Супругой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Тинии была Уни - богиня семьи, статуя также раскрашена.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36" y="1562111"/>
            <a:ext cx="3689703" cy="373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79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79050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348471"/>
            <a:ext cx="3790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Голова Гермеса из Вей. Глина. Около 500 г. до н. э. Рим. Вилла папы Юлия.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11" y="229891"/>
            <a:ext cx="3997772" cy="522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63243" y="5656247"/>
            <a:ext cx="2129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Аполлон из Вей</a:t>
            </a:r>
          </a:p>
        </p:txBody>
      </p:sp>
    </p:spTree>
    <p:extLst>
      <p:ext uri="{BB962C8B-B14F-4D97-AF65-F5344CB8AC3E}">
        <p14:creationId xmlns:p14="http://schemas.microsoft.com/office/powerpoint/2010/main" val="33251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349"/>
            <a:ext cx="813649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3808" y="5949280"/>
            <a:ext cx="4572000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Каменный саркофаг, Тарквиния. Конец IV века до н.э.</a:t>
            </a:r>
          </a:p>
        </p:txBody>
      </p:sp>
    </p:spTree>
    <p:extLst>
      <p:ext uri="{BB962C8B-B14F-4D97-AF65-F5344CB8AC3E}">
        <p14:creationId xmlns:p14="http://schemas.microsoft.com/office/powerpoint/2010/main" val="4367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43212" cy="517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2893" y="5874230"/>
            <a:ext cx="7920880" cy="67710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Cambria" pitchFamily="18" charset="0"/>
              </a:rPr>
              <a:t>Одной из самых захватывающих тайн искусства </a:t>
            </a:r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этрусков </a:t>
            </a:r>
            <a:r>
              <a:rPr lang="ru-RU" sz="1900" b="1" dirty="0">
                <a:solidFill>
                  <a:schemeClr val="bg1"/>
                </a:solidFill>
                <a:latin typeface="Cambria" pitchFamily="18" charset="0"/>
              </a:rPr>
              <a:t>являются легендарные крылатые кони </a:t>
            </a:r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Тарквинии</a:t>
            </a:r>
            <a:endParaRPr lang="ru-RU" sz="19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4" y="548680"/>
            <a:ext cx="7943846" cy="470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0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63" y="188640"/>
            <a:ext cx="804315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9482" y="5661248"/>
            <a:ext cx="8043158" cy="96949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Cambria" pitchFamily="18" charset="0"/>
              </a:rPr>
              <a:t>Крылатые кони из </a:t>
            </a:r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терракоты  из </a:t>
            </a:r>
            <a:r>
              <a:rPr lang="ru-RU" sz="1900" b="1" dirty="0">
                <a:solidFill>
                  <a:schemeClr val="bg1"/>
                </a:solidFill>
                <a:latin typeface="Cambria" pitchFamily="18" charset="0"/>
              </a:rPr>
              <a:t>храма Алтаря царицы в Тарквиниях. Нач. IV в. до н. э. </a:t>
            </a:r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Тарквиния</a:t>
            </a:r>
            <a:r>
              <a:rPr lang="ru-RU" sz="1900" b="1" dirty="0">
                <a:solidFill>
                  <a:schemeClr val="bg1"/>
                </a:solidFill>
                <a:latin typeface="Cambria" pitchFamily="18" charset="0"/>
              </a:rPr>
              <a:t>, Национальный археологический </a:t>
            </a:r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музей. </a:t>
            </a:r>
            <a:endParaRPr lang="ru-RU" sz="19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2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88" y="220797"/>
            <a:ext cx="7139033" cy="476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983552"/>
            <a:ext cx="8640960" cy="180049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50" b="1" dirty="0">
                <a:solidFill>
                  <a:schemeClr val="bg1"/>
                </a:solidFill>
                <a:latin typeface="Cambria" pitchFamily="18" charset="0"/>
              </a:rPr>
              <a:t>Остатки Ара делла Регина, крупнейшего из известных этрусских храмов, на фронтоне которого были крылатые кони</a:t>
            </a:r>
            <a:r>
              <a:rPr lang="ru-RU" sz="1850" b="1" dirty="0" smtClean="0">
                <a:solidFill>
                  <a:schemeClr val="bg1"/>
                </a:solidFill>
                <a:latin typeface="Cambria" pitchFamily="18" charset="0"/>
              </a:rPr>
              <a:t>. Они </a:t>
            </a:r>
            <a:r>
              <a:rPr lang="ru-RU" sz="1850" b="1" dirty="0">
                <a:solidFill>
                  <a:schemeClr val="bg1"/>
                </a:solidFill>
                <a:latin typeface="Cambria" pitchFamily="18" charset="0"/>
              </a:rPr>
              <a:t>вырезаны в терракотовой плите размером 1,15 на 1,25 метра. </a:t>
            </a:r>
            <a:endParaRPr lang="ru-RU" sz="185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1850" b="1" dirty="0" smtClean="0">
                <a:solidFill>
                  <a:schemeClr val="bg1"/>
                </a:solidFill>
                <a:latin typeface="Cambria" pitchFamily="18" charset="0"/>
              </a:rPr>
              <a:t>В </a:t>
            </a:r>
            <a:r>
              <a:rPr lang="ru-RU" sz="1850" b="1" dirty="0">
                <a:solidFill>
                  <a:schemeClr val="bg1"/>
                </a:solidFill>
                <a:latin typeface="Cambria" pitchFamily="18" charset="0"/>
              </a:rPr>
              <a:t>1938 году их тщательно отреставрировали. </a:t>
            </a:r>
            <a:endParaRPr lang="ru-RU" sz="185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1850" b="1" dirty="0" smtClean="0">
                <a:solidFill>
                  <a:schemeClr val="bg1"/>
                </a:solidFill>
                <a:latin typeface="Cambria" pitchFamily="18" charset="0"/>
              </a:rPr>
              <a:t>Этот </a:t>
            </a:r>
            <a:r>
              <a:rPr lang="ru-RU" sz="1850" b="1" dirty="0">
                <a:solidFill>
                  <a:schemeClr val="bg1"/>
                </a:solidFill>
                <a:latin typeface="Cambria" pitchFamily="18" charset="0"/>
              </a:rPr>
              <a:t>барельеф </a:t>
            </a:r>
            <a:r>
              <a:rPr lang="ru-RU" sz="1850" b="1" dirty="0" smtClean="0">
                <a:solidFill>
                  <a:schemeClr val="bg1"/>
                </a:solidFill>
                <a:latin typeface="Cambria" pitchFamily="18" charset="0"/>
              </a:rPr>
              <a:t>- </a:t>
            </a:r>
            <a:r>
              <a:rPr lang="ru-RU" sz="1850" b="1" dirty="0">
                <a:solidFill>
                  <a:schemeClr val="bg1"/>
                </a:solidFill>
                <a:latin typeface="Cambria" pitchFamily="18" charset="0"/>
              </a:rPr>
              <a:t>это то немногое, что осталось от некогда величественного древнего этрусского </a:t>
            </a:r>
            <a:r>
              <a:rPr lang="ru-RU" sz="1850" b="1" dirty="0" smtClean="0">
                <a:solidFill>
                  <a:schemeClr val="bg1"/>
                </a:solidFill>
                <a:latin typeface="Cambria" pitchFamily="18" charset="0"/>
              </a:rPr>
              <a:t>храма.</a:t>
            </a:r>
            <a:endParaRPr lang="ru-RU" sz="185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7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474344"/>
            <a:ext cx="4572000" cy="563231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Когда плиту с барельефом нашли археологи, она была расколота более чем на сто частей. Учёные с особой тщательностью реконструировали её. Пара крылатых лошадей поворачивает свои головы влево. Животные стоят копытами на небольшом уступе. Справа сохранилось нечто, что указывает на их принадлежность к колеснице. Плита с ней утеряна.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Если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к лошадям присмотреться повнимательней, можно заметить некую диспропорцию между телами лошадей и короткими, по сравнению с общей высотой их фигур, ногами.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Это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сделано скульптором специально, ради создания оптического эффекта, чтобы зритель, обозревающий барельеф снизу, видел фигуры в идеальной пропорции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7959"/>
            <a:ext cx="3888432" cy="595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4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5531768" cy="414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7548" y="260647"/>
            <a:ext cx="4572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Этрусская лошадь, VI век до н. э. Высота 20 см. Репродукция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5655" y="5517232"/>
            <a:ext cx="7344816" cy="120032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Лошадь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является сильным символом в этрусской культуре . Как и в египетской или китайской культуре, этруски помещали в свои гробницы большое количество воинов, лошадей или колесниц...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Лошадь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также имеет значение силы и мощи.</a:t>
            </a:r>
          </a:p>
        </p:txBody>
      </p:sp>
    </p:spTree>
    <p:extLst>
      <p:ext uri="{BB962C8B-B14F-4D97-AF65-F5344CB8AC3E}">
        <p14:creationId xmlns:p14="http://schemas.microsoft.com/office/powerpoint/2010/main" val="256637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3588" y="1124744"/>
            <a:ext cx="78488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Зарождение этрусского портрета уходит далеко вглубь веков и связано с погребальным культом. На крышке погребальной урны обычно помещалось портретное изображение умершего.</a:t>
            </a:r>
          </a:p>
          <a:p>
            <a:pPr indent="536575" algn="just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Этрусские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портреты отличались индивидуальностью 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реализмом. Мастера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стремились передать не только внешнее сходство, но и характер и личность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изо6ражаемого.</a:t>
            </a:r>
          </a:p>
          <a:p>
            <a:pPr indent="536575" algn="just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В этой галерее правдивых портретов, какой не создал ни один другой народ, можно найти огромное разнообразие человеческих типов и лиц, тонких и грубых, энергичных и безвольных, хитрых и глупых, в которые природой и жизнью заложены все мыслимые психологические комбинации.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indent="536575" algn="just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Самыми знаменитыми подобными произведениями являются терракотовые этрусские саркофаги; но им предшествовали бронзовые и глиняные урны, а с VII в. до н. э. канопы (ритуальные урны), чьи навершия выполнялись в форме человеческой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головы.</a:t>
            </a:r>
            <a:endParaRPr lang="ru-RU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313236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</a:rPr>
              <a:t>ПОРТРЕТЫ</a:t>
            </a:r>
            <a:endParaRPr lang="ru-RU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104456" cy="524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265016"/>
            <a:ext cx="6768752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Урна из Кьюзи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. Глина. Ок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. 600 г. до н. э.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Кьюзи, Национальный этрусский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музей</a:t>
            </a:r>
            <a:endParaRPr lang="ru-RU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180124"/>
            <a:ext cx="42484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Древ­ней­шие урны из Кью­зи име­ют фор­му сосуда, зак­ры­то­го круг­лой крыш­кой. Они изготов­ля­лись из брон­зы и гли­ны. Уже в VIII—VII веках до н. э. крыш­ки укра­ша­лись мас­ка­ми, схе­ма­тич­но и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при­ми­тив­но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пере­даю­щи­ми чело­ве­че­ское лицо.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Брон­зо­вые мас­ки при­креп­ля­лись к урнам с помо­щью спе­ци­аль­ных отвер­стий. Гли­ня­ные урны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имитиро­ва­ли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этот обы­чай: так, крыш­ка урны из Кью­зи,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датирующа­я­ся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око­ло 600 года до н. э., укра­ше­на рельеф­ной гли­ня­ной мас­кой. Урны с мас­ка­ми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суще­ст­во­ва­ли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недол­го, уже в VII веке их сме­ня­ют кано­пы — урны, крыш­ки кото­рых испол­не­ны в виде чело­ве­че­ской голо­вы.</a:t>
            </a:r>
          </a:p>
        </p:txBody>
      </p:sp>
    </p:spTree>
    <p:extLst>
      <p:ext uri="{BB962C8B-B14F-4D97-AF65-F5344CB8AC3E}">
        <p14:creationId xmlns:p14="http://schemas.microsoft.com/office/powerpoint/2010/main" val="292928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16016" y="692696"/>
            <a:ext cx="4120367" cy="53553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На крышке погребальной урны обычно помещалось портретное изображение умершего. Уже в италийской урне из Кьюзи начала 6 в. с изображением, выполненным почти в геометрическом стиле, и в другой урне из Кьюзи с портретной головой и патетически прижатыми «к груди» руками, несмотря на примитивность их художественного языка, улавливаются элементы портрета. Голова с этрусской погребальной урны из Кьюзи начала 6 в. до н.э. менее примитивна и характеризуется остро схваченными индивидуальными чертами, тщательной и смелой моделировкой щек и рта.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4" y="476672"/>
            <a:ext cx="4032448" cy="508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3684" y="5733256"/>
            <a:ext cx="403569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Голова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 погребальной урны из Кьюзи. Начало 6 в. до н. э. Глина. Кьюзи. Музей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05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6576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88640"/>
            <a:ext cx="7560840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Голова мальчика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. Бронза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. Кон. IV — нач. III в. до н. э.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Флоренция, Национальный археологический музей.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97152" y="1312351"/>
            <a:ext cx="4831579" cy="452431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Один из пер­вых этрус­ских скульп­тур­ных порт­ре­тов — брон­зо­вая голо­ва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маль­чика.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Совер­шен­ство ее явля­ет­ся дока­за­тель­ст­вом суще­ст­во­ва­ния каких-то более ран­них несо­хра­нив­ших­ся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памят­ни­ков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. В пра­виль­ном лице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маль­чи­ка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 широ­ко откры­ты­ми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гла­за­ми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, спо­кой­но смот­ря­щи­ми вдаль, силь­ны чер­ты обоб­щен­но­сти,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отра­жаю­щей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воздей­ст­вие гре­че­ско­го искус­ства позд­не­клас­си­че­ско­го вре­ме­ни. Но пере­да­ча волос, падаю­щих длин­ны­ми прядя­ми на лоб, куби­че­ское пост­ро­е­ние голо­вы — чисто мест­ные, этрус­ские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осо­бен­но­сти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, вос­хо­дя­щие к голо­вам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древ­них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каноп. </a:t>
            </a:r>
          </a:p>
        </p:txBody>
      </p:sp>
    </p:spTree>
    <p:extLst>
      <p:ext uri="{BB962C8B-B14F-4D97-AF65-F5344CB8AC3E}">
        <p14:creationId xmlns:p14="http://schemas.microsoft.com/office/powerpoint/2010/main" val="3892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290008"/>
            <a:ext cx="4258073" cy="523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64095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Голова мужчины, так называемый Брут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. Бронза. 1-я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пол. III в. до н. э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. Рим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, Капитолийские музеи, Дворец консерваторов,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Зал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триумфов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0566" y="1009876"/>
            <a:ext cx="4104456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Немно­го позд­нее создан шедевр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этрус­ско­го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порт­ре­та — так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назы­вае­мая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голо­ва Бру­та,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нахо­дя­ща­я­ся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во двор­це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Кон­сер­ва­то­ров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Риме.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Боль­шин­ство иссле­до­ва­те­лей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счи­та­ет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ее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про­из­веде­ни­ем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этрус­ско­го скуль­п­то­ра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.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Кого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имен­но она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изо­бра­жа­ет –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 дей­ст­ви­тель­но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ли стар­ше­го Бру­та,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пер­во­го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кон­су­ла Рим­ской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рес­пуб­ли­ки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, как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пыта­лись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утвер­ждать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на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осно­ва­нии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неко­то­ро­го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сход­ства голо­вы с его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изо­бра­же­ни­я­ми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на моне­тах вто­рой поло­ви­ны I века до н. э.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Несо­мнен­но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, это порт­рет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неза­у­ряд­ной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лич­но­сти,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испол­нен­ный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 боль­шой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худо­же­ст­вен­ной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силой. </a:t>
            </a:r>
          </a:p>
        </p:txBody>
      </p:sp>
    </p:spTree>
    <p:extLst>
      <p:ext uri="{BB962C8B-B14F-4D97-AF65-F5344CB8AC3E}">
        <p14:creationId xmlns:p14="http://schemas.microsoft.com/office/powerpoint/2010/main" val="257961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456384" cy="519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73917" y="45811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Терракотовая скульптура этрусской женщины</a:t>
            </a:r>
          </a:p>
        </p:txBody>
      </p:sp>
    </p:spTree>
    <p:extLst>
      <p:ext uri="{BB962C8B-B14F-4D97-AF65-F5344CB8AC3E}">
        <p14:creationId xmlns:p14="http://schemas.microsoft.com/office/powerpoint/2010/main" val="20498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Этрурия, кар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8" y="332656"/>
            <a:ext cx="5040560" cy="623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3864" y="4510040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Расселение  этрусков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с конца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IX до II века до н.э.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16309" y="692696"/>
            <a:ext cx="34918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Страна этрусков, располагавшаяся на берегу Тирренского моря, простиралась на восток до Апеннинского горного хребта. Северная граница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Этрурии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 конце 7 в. до н.э. доходила до реки По, а на юге захватывала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Капанью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(Неаполитанскую область);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с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конца 6 в. до н.э. этруски занимали территорию нынешней Тосканы.</a:t>
            </a:r>
          </a:p>
        </p:txBody>
      </p:sp>
    </p:spTree>
    <p:extLst>
      <p:ext uri="{BB962C8B-B14F-4D97-AF65-F5344CB8AC3E}">
        <p14:creationId xmlns:p14="http://schemas.microsoft.com/office/powerpoint/2010/main" val="38808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009" y="152099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</a:rPr>
              <a:t>Бронза</a:t>
            </a:r>
            <a:endParaRPr lang="ru-RU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4853" y="712362"/>
            <a:ext cx="84350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Этруски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б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ыли известны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своими б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ронзовыми изделиями,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включая статуи,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зеркала,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оружие и украшения. Они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использовали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сложные техники литья и чеканки для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создания детализированных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выразительных образов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5" y="2204864"/>
            <a:ext cx="5260859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5914895"/>
            <a:ext cx="6034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Химера из Ареццо. Бронзовая статуя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V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в. до н. э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  <a:endParaRPr lang="ru-RU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2949714" cy="368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70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085184"/>
            <a:ext cx="8352928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6575" algn="just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Римская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волчица – символ города Рима, скульптурное изображение животного, вскармливающего близнецов Ромула и Рема, по легенде, основавших Рим. Волчицу в Риме с давних пор называют «матерью римлян», а после перенесения статуи в конце XV века в Капитолийский дворец закрепилось название «Капитолийская волчица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»</a:t>
            </a:r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7177" y="229285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6575" algn="just"/>
            <a:r>
              <a:rPr lang="ru-RU" sz="2800" b="1" dirty="0">
                <a:solidFill>
                  <a:srgbClr val="2F2B20"/>
                </a:solidFill>
                <a:latin typeface="Cambria" pitchFamily="18" charset="0"/>
              </a:rPr>
              <a:t>Капитолийская волчица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039" y="1014115"/>
            <a:ext cx="645589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3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96752"/>
            <a:ext cx="7848871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623888" algn="just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Сюжеты картин на бронзовых зеркалах в основном трактуются этрускологами как эпизоды из греческой мифологии.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Эти сюжеты связаны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 основным мифологическим воззрением пеласгов, которое заимствовали этруски, а затем древние римляне и греки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</a:p>
          <a:p>
            <a:pPr indent="623888" algn="just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Бронзовые этрусские зеркала, круглые, а также каплевидной формы, с одной стороны тщательно полировались до получения отражения, с другой же украшались гравировкой или иногда сценами в невысоких рельефах. Деревянные, костяные или бронзовые ручки их делались обычно фигурными, центрические композиции обрамлял по бортику растительный орнамент.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3083" y="353902"/>
            <a:ext cx="5909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mbria" pitchFamily="18" charset="0"/>
              </a:rPr>
              <a:t>Бронзовые зеркала этрусков</a:t>
            </a:r>
          </a:p>
        </p:txBody>
      </p:sp>
    </p:spTree>
    <p:extLst>
      <p:ext uri="{BB962C8B-B14F-4D97-AF65-F5344CB8AC3E}">
        <p14:creationId xmlns:p14="http://schemas.microsoft.com/office/powerpoint/2010/main" val="24489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5"/>
            <a:ext cx="4363244" cy="51610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603" y="5805264"/>
            <a:ext cx="388260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Этрусское бронзовое зеркало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,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IV век до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н.э.</a:t>
            </a:r>
            <a:endParaRPr lang="ru-RU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1196752"/>
            <a:ext cx="3456386" cy="44012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Бронзовое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зеркало с изображением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Суда Париса.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Слева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направо: Элксентре, Менрва, Уни, Туран, Алтайя. Тесан с колесницей рассвета в верхнем обрезе. В нижнем обрезе Виле душит змей.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Дата: 4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век до н.э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Неизвестный автор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Коллекция:  Музей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искусств Университета Индианы, Блумингтон</a:t>
            </a:r>
          </a:p>
        </p:txBody>
      </p:sp>
    </p:spTree>
    <p:extLst>
      <p:ext uri="{BB962C8B-B14F-4D97-AF65-F5344CB8AC3E}">
        <p14:creationId xmlns:p14="http://schemas.microsoft.com/office/powerpoint/2010/main" val="23537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7472"/>
            <a:ext cx="4618227" cy="459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3" y="175573"/>
            <a:ext cx="8208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Зеркало из Вульчи с изображением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Калхаса. Бронза. IV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в. до н. э.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Рим, Ватиканские музеи, Григорианский этрусский музей.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1192409"/>
            <a:ext cx="3923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На зер­ка­ле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из Вуль­чи,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жрец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Кал­хас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 обли­ке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страш­но­го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демо­ни­че­ско­го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суще­ства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скло­ня­ет­ся над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внут­рен­ностя­ми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зако­ло­той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жерт­вы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,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изу­чая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их и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опре­де­ляя пред­зна­ме­но­ва­ние богов. У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этрусков только один жрец (гаруспик) имел право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проводить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исследование печени. Поэтому на рисунке изображён пожилой гаруспик,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который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, наклонившись вперёд, изучает печень принесённого в жертву животного, чтобы увидеть в ней волю богов. </a:t>
            </a:r>
          </a:p>
        </p:txBody>
      </p:sp>
    </p:spTree>
    <p:extLst>
      <p:ext uri="{BB962C8B-B14F-4D97-AF65-F5344CB8AC3E}">
        <p14:creationId xmlns:p14="http://schemas.microsoft.com/office/powerpoint/2010/main" val="31595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552728" cy="657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20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44550"/>
            <a:ext cx="8712968" cy="53245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00" algn="ctr"/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36000"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Этрусская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живопись, представленная фресками 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вазописью,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является ценным источником информации о культуре 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быте этрусков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. По стилю живопись этрусков пересекается с вазописью. Встречаются и росписи жилых домов. Самая древняя из них датируется VI веком до н. э.</a:t>
            </a:r>
          </a:p>
          <a:p>
            <a:pPr marL="36000" algn="ctr"/>
            <a:endParaRPr lang="ru-RU" sz="2000" b="1" dirty="0">
              <a:solidFill>
                <a:schemeClr val="bg1"/>
              </a:solidFill>
              <a:latin typeface="Cambria" pitchFamily="18" charset="0"/>
            </a:endParaRPr>
          </a:p>
          <a:p>
            <a:pPr marL="36000"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Этрусская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живопись тесно связана с погребальной архитектурой. Фрески, украшавшие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гробницы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и храмы,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изображали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сцены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из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мифологии,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религиозных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ритуалов 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повседневной жизни.</a:t>
            </a:r>
          </a:p>
          <a:p>
            <a:pPr marL="36000"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Тематика — сюжеты из земной жизни покойника: обрядовые сцены с музыкантами, танцорами, гимнастами, изображения охоты и рыбной ловли, мифологические сюжеты (из греческой вазописи или выполненные приезжими из Греции художниками).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36000" algn="ctr"/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36000"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Фрески обнаружены в гробницах Вей и Черветери, но крупнейшим центром росписи был город Тарквиния.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106" y="196825"/>
            <a:ext cx="42068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9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59"/>
            <a:ext cx="5976664" cy="538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3451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2F2B20"/>
                </a:solidFill>
                <a:latin typeface="Cambria" pitchFamily="18" charset="0"/>
              </a:rPr>
              <a:t>Этрусские фрески из некрополя города Тарквинии, из гробницы получившей условное название гробница щитов.</a:t>
            </a:r>
          </a:p>
          <a:p>
            <a:pPr lvl="0" algn="ctr"/>
            <a:r>
              <a:rPr lang="ru-RU" sz="2000" b="1" dirty="0">
                <a:solidFill>
                  <a:srgbClr val="2F2B20"/>
                </a:solidFill>
                <a:latin typeface="Cambria" pitchFamily="18" charset="0"/>
              </a:rPr>
              <a:t> IV век до нашей эры.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47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2F2B20"/>
                </a:solidFill>
                <a:latin typeface="Cambria" pitchFamily="18" charset="0"/>
              </a:rPr>
              <a:t>Ахилл в засаде у фонтана. Сцена из гробницы Быков. Тарквиния, 540-530 годы до н.э.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83" y="1196752"/>
            <a:ext cx="6120680" cy="550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04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124744"/>
            <a:ext cx="745394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88640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Среди красивейших фресок этого периода — фрески в гробнице Триклиния, датируемой 470 годом до н. э. </a:t>
            </a:r>
          </a:p>
        </p:txBody>
      </p:sp>
    </p:spTree>
    <p:extLst>
      <p:ext uri="{BB962C8B-B14F-4D97-AF65-F5344CB8AC3E}">
        <p14:creationId xmlns:p14="http://schemas.microsoft.com/office/powerpoint/2010/main" val="225295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128792" cy="552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8830" y="6146959"/>
            <a:ext cx="5519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Язык  этрусков до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сих пор не расшифрован</a:t>
            </a:r>
          </a:p>
        </p:txBody>
      </p:sp>
    </p:spTree>
    <p:extLst>
      <p:ext uri="{BB962C8B-B14F-4D97-AF65-F5344CB8AC3E}">
        <p14:creationId xmlns:p14="http://schemas.microsoft.com/office/powerpoint/2010/main" val="411804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16698"/>
            <a:ext cx="690613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260648"/>
            <a:ext cx="6768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Музыканты из гробницы Триклиния.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Тарквиния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, 470 год до н.э.</a:t>
            </a:r>
          </a:p>
        </p:txBody>
      </p:sp>
    </p:spTree>
    <p:extLst>
      <p:ext uri="{BB962C8B-B14F-4D97-AF65-F5344CB8AC3E}">
        <p14:creationId xmlns:p14="http://schemas.microsoft.com/office/powerpoint/2010/main" val="2855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37809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2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764704"/>
            <a:ext cx="3672408" cy="31393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Росписи позднего классического периода (IV век до н. э.) отличается сменой сюжетов и техники работы. Показана перспектива, позы продуманны, фигуры умело прописаны. Примером таких росписей служат росписи из гробницы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Голини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.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На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смену весёлости приходит меланхолия.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98955" y="5157610"/>
            <a:ext cx="356388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Приготовление к пиршеству. Деталь.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Ок. 340—280 гг. до н. э.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Орвието, Гробница Голини.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464496" cy="605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7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323" y="1262497"/>
            <a:ext cx="4176464" cy="50167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В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XII веке до н.э. под воздействием греческой вазописи у этрусков появляются расписные сосуды. Среди них: грушевидные арибаллы,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алебастры,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ольпы, ойнохои. Их поверхность густо покрыта изображениями, без декора не остается даже пространство между фигурами там помещаются розетки.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Этрусская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живопись отличалась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реализмом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,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выразительностью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и вниманием к деталям.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Мастера изображали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как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богов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и героев, так 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обычных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людей.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2497"/>
            <a:ext cx="3398019" cy="509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1104" y="188640"/>
            <a:ext cx="854936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Этрусская вазопись развивалась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под влиянием греческой культуры, но при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этом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сохраняла свою уникальность 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самобытность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892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482" y="1412776"/>
            <a:ext cx="395050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Этрусская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вазопись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является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основным элементом этрусского искусства и производилась с VII по IV века до нашей эры. Греческая вазопись оказала сильно влияние на нее. Этруски были не только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самостоятельными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производителями, но и основным экспортным рынком греческой керамики.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12213"/>
            <a:ext cx="3831687" cy="541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8864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Диомед и Поликсена из этрусской амфоры понтийской группы, ок.540-530 гг. до н. э. — Из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Вульчи.</a:t>
            </a:r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3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8104" y="1812520"/>
            <a:ext cx="31291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 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VII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веке до нашей эры началось местное производство ваз. Но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первоначально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вазы </a:t>
            </a:r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были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созданы по образцам чернофигурной вазописи из Коринфа и Восточно Греции. Скорее всего на самом раннем этапе вазы изготавливались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иммигрантами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из Греции.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9871"/>
            <a:ext cx="4484125" cy="620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0072" y="57447"/>
            <a:ext cx="3600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Этрусская чернофигурная гидрия, начало </a:t>
            </a:r>
            <a:r>
              <a:rPr lang="en-US" b="1" dirty="0">
                <a:solidFill>
                  <a:schemeClr val="bg1"/>
                </a:solidFill>
                <a:latin typeface="Cambria" pitchFamily="18" charset="0"/>
              </a:rPr>
              <a:t>V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века до нашей эры</a:t>
            </a:r>
          </a:p>
        </p:txBody>
      </p:sp>
    </p:spTree>
    <p:extLst>
      <p:ext uri="{BB962C8B-B14F-4D97-AF65-F5344CB8AC3E}">
        <p14:creationId xmlns:p14="http://schemas.microsoft.com/office/powerpoint/2010/main" val="32062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8106" y="476672"/>
            <a:ext cx="4680520" cy="42473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Первое изделие, которое историки смогли отнести к классу буккеро, датировано 675 годом до нашей эры. Оно обнаружено на территории современной Италии и относится к керамике древнейшей цивилизации этрусков.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Буккеро - вы­со­ко­ка­че­ст­вен­ная 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ло­щё­ная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ке­ра­ми­че­ская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по­су­да. 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Вос­про­из­во­ди­ла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фор­мы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металлических 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со­су­дов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(и так же вы­со­ко це­ни­лась),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ат­ти­че­ской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и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ко­ринф­ской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по­су­ды, есть фи­гур­ные со­су­ды. С нач. 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V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в. до н. э.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буккеро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по­сте­пен­но вы­хо­дит из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упот­реб­ле­ния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76672"/>
            <a:ext cx="1794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mbria" pitchFamily="18" charset="0"/>
              </a:rPr>
              <a:t>БУККЕРО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6487"/>
            <a:ext cx="3521616" cy="539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82165" y="5071885"/>
            <a:ext cx="4450276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Кувшин для вина (ольпа) в стиле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буккеро из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Черветери. Ок. 630 до н. э. Национальный музей этрусков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«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Вилла Джулия» (Рим).</a:t>
            </a:r>
          </a:p>
        </p:txBody>
      </p:sp>
    </p:spTree>
    <p:extLst>
      <p:ext uri="{BB962C8B-B14F-4D97-AF65-F5344CB8AC3E}">
        <p14:creationId xmlns:p14="http://schemas.microsoft.com/office/powerpoint/2010/main" val="416559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7"/>
            <a:ext cx="7764998" cy="554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70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3417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</a:rPr>
              <a:t>Глиптика</a:t>
            </a:r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</a:rPr>
              <a:t>этрусков</a:t>
            </a:r>
            <a:endParaRPr lang="ru-RU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268760"/>
            <a:ext cx="7776864" cy="37856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Глиптика в Этрурии возникла в конце VI века до н. э. и сразу достигла высокого художественного уровня благодаря греческим иммигрантам, которые, по скудной информации, оставленной Страбоном и Плинием, стали первыми учителями этрусков в резьбе по камню. Уже первые одна-две мастерские,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располагались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предположительно в Тарквиниях и Вульчи, самых богатых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этрусских городах.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Этрусские геммы, как правило, выполнены из сердолика и имеют в большинстве своем повторяющуюся форму жука-скарабея с богато орнаментированной спинкой. В отличие от Греции, инталии (углубленный рельеф) в Этрурии часто использовались в качестве украшений.</a:t>
            </a:r>
          </a:p>
        </p:txBody>
      </p:sp>
    </p:spTree>
    <p:extLst>
      <p:ext uri="{BB962C8B-B14F-4D97-AF65-F5344CB8AC3E}">
        <p14:creationId xmlns:p14="http://schemas.microsoft.com/office/powerpoint/2010/main" val="3056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4" y="1103977"/>
            <a:ext cx="7600439" cy="580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4142" y="301328"/>
            <a:ext cx="7888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Многофигурный сердоликовый скарабей V в. до н. э. с изображением Адраста, Тидея, Полиника, Парфенопея и Амфиарая из коллекции Филиппа фон Штоша. Античное собрание, Берлин</a:t>
            </a:r>
          </a:p>
        </p:txBody>
      </p:sp>
    </p:spTree>
    <p:extLst>
      <p:ext uri="{BB962C8B-B14F-4D97-AF65-F5344CB8AC3E}">
        <p14:creationId xmlns:p14="http://schemas.microsoft.com/office/powerpoint/2010/main" val="310940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2933" y="4864429"/>
            <a:ext cx="4586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mbria" pitchFamily="18" charset="0"/>
              </a:rPr>
              <a:t>Этрусский алфавит </a:t>
            </a:r>
            <a:endParaRPr lang="ru-RU" sz="3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65" y="1460511"/>
            <a:ext cx="6540708" cy="282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66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6055568" cy="484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9588" y="404664"/>
            <a:ext cx="6091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ambria" pitchFamily="18" charset="0"/>
              </a:rPr>
              <a:t>Этрусские ювелирные украшения</a:t>
            </a:r>
          </a:p>
        </p:txBody>
      </p:sp>
    </p:spTree>
    <p:extLst>
      <p:ext uri="{BB962C8B-B14F-4D97-AF65-F5344CB8AC3E}">
        <p14:creationId xmlns:p14="http://schemas.microsoft.com/office/powerpoint/2010/main" val="270148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72" y="1218716"/>
            <a:ext cx="8651954" cy="48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8778" y="6093354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Этрусская крепость недалеко от Баретти, Тоскана, Италия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88640"/>
            <a:ext cx="52371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88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5"/>
            <a:ext cx="8420200" cy="474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767589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Этрусская башня возле Популонии, Тоскана, Италия</a:t>
            </a:r>
          </a:p>
        </p:txBody>
      </p:sp>
    </p:spTree>
    <p:extLst>
      <p:ext uri="{BB962C8B-B14F-4D97-AF65-F5344CB8AC3E}">
        <p14:creationId xmlns:p14="http://schemas.microsoft.com/office/powerpoint/2010/main" val="28324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848872" cy="56477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6575" algn="just"/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Самым </a:t>
            </a:r>
            <a:r>
              <a:rPr lang="ru-RU" sz="1900" b="1" dirty="0">
                <a:solidFill>
                  <a:schemeClr val="bg1"/>
                </a:solidFill>
                <a:latin typeface="Cambria" pitchFamily="18" charset="0"/>
              </a:rPr>
              <a:t>ярким аспектом этрусской архитектуры являются их некрополи - обширные погребальные сооружения, напоминающие города для мертвых.</a:t>
            </a:r>
          </a:p>
          <a:p>
            <a:pPr indent="536575" algn="just"/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Эти </a:t>
            </a:r>
            <a:r>
              <a:rPr lang="ru-RU" sz="1900" b="1" dirty="0">
                <a:solidFill>
                  <a:schemeClr val="bg1"/>
                </a:solidFill>
                <a:latin typeface="Cambria" pitchFamily="18" charset="0"/>
              </a:rPr>
              <a:t>некрополи, например, в Черветери и Тарквинии, состоят из сложных комплексов гробниц, которые дают богатую информацию о жизни этрусков и их загробных верованиях.</a:t>
            </a:r>
          </a:p>
          <a:p>
            <a:pPr indent="536575" algn="just"/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Гробницы</a:t>
            </a:r>
            <a:r>
              <a:rPr lang="ru-RU" sz="1900" b="1" dirty="0">
                <a:solidFill>
                  <a:schemeClr val="bg1"/>
                </a:solidFill>
                <a:latin typeface="Cambria" pitchFamily="18" charset="0"/>
              </a:rPr>
              <a:t>, часто семейные, варьируются от простых захоронений до сложных многокамерных сооружений, отражающих социальный статус и богатство обитателей</a:t>
            </a:r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</a:p>
          <a:p>
            <a:pPr indent="536575" algn="just"/>
            <a:r>
              <a:rPr lang="ru-RU" sz="1900" b="1" dirty="0">
                <a:solidFill>
                  <a:schemeClr val="bg1"/>
                </a:solidFill>
                <a:latin typeface="Cambria" pitchFamily="18" charset="0"/>
              </a:rPr>
              <a:t>Их мастерство видно по гладким аркам и детальной резьбе, украшающей их здания и гробницы.</a:t>
            </a:r>
          </a:p>
          <a:p>
            <a:pPr indent="536575" algn="just"/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Гробницы</a:t>
            </a:r>
            <a:r>
              <a:rPr lang="ru-RU" sz="1900" b="1" dirty="0">
                <a:solidFill>
                  <a:schemeClr val="bg1"/>
                </a:solidFill>
                <a:latin typeface="Cambria" pitchFamily="18" charset="0"/>
              </a:rPr>
              <a:t>, представлявшие собой подземные сооружения, украшались фресками и скульптурами, отражающими представления этрусков о загробной жизни</a:t>
            </a:r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</a:p>
          <a:p>
            <a:pPr indent="536575" algn="just"/>
            <a:endParaRPr lang="ru-RU" sz="1900" b="1" dirty="0">
              <a:solidFill>
                <a:schemeClr val="bg1"/>
              </a:solidFill>
              <a:latin typeface="Cambria" pitchFamily="18" charset="0"/>
            </a:endParaRPr>
          </a:p>
          <a:p>
            <a:pPr indent="536575" algn="just"/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</a:rPr>
              <a:t>Гробницы </a:t>
            </a:r>
            <a:r>
              <a:rPr lang="ru-RU" sz="1900" b="1" dirty="0">
                <a:solidFill>
                  <a:schemeClr val="bg1"/>
                </a:solidFill>
                <a:latin typeface="Cambria" pitchFamily="18" charset="0"/>
              </a:rPr>
              <a:t>делались в виде жилищ, чтобы служить умершему человеку домом и после смерти, а стены гробниц украшались фресками.</a:t>
            </a:r>
          </a:p>
          <a:p>
            <a:pPr indent="536575" algn="just"/>
            <a:endParaRPr lang="ru-RU" sz="19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9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44" y="764704"/>
            <a:ext cx="7344815" cy="55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989" y="5229200"/>
            <a:ext cx="8352927" cy="14773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Начиная с VII века до нашей эры, гробницы представляют собой подземную камеру с насыпью над ней. Наиболее ярким примером являются гробницы в городе Цере, где в некрополе Бандитачча были найдены погребения, хаотично расположенные вдоль извилистой дороги.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88640"/>
            <a:ext cx="4771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Некрополь в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Черветери (Цере)</a:t>
            </a: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2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6" y="188640"/>
            <a:ext cx="7900305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4127" y="5805264"/>
            <a:ext cx="279605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mbria" pitchFamily="18" charset="0"/>
              </a:rPr>
              <a:t>Некрополь (Сирены?) </a:t>
            </a:r>
            <a:endParaRPr lang="ru-RU" b="1" dirty="0" smtClean="0">
              <a:latin typeface="Cambria" pitchFamily="18" charset="0"/>
            </a:endParaRPr>
          </a:p>
          <a:p>
            <a:pPr algn="ctr"/>
            <a:r>
              <a:rPr lang="ru-RU" b="1" dirty="0" smtClean="0">
                <a:latin typeface="Cambria" pitchFamily="18" charset="0"/>
              </a:rPr>
              <a:t>в </a:t>
            </a:r>
            <a:r>
              <a:rPr lang="ru-RU" b="1" dirty="0">
                <a:latin typeface="Cambria" pitchFamily="18" charset="0"/>
              </a:rPr>
              <a:t>Соване</a:t>
            </a:r>
          </a:p>
        </p:txBody>
      </p:sp>
    </p:spTree>
    <p:extLst>
      <p:ext uri="{BB962C8B-B14F-4D97-AF65-F5344CB8AC3E}">
        <p14:creationId xmlns:p14="http://schemas.microsoft.com/office/powerpoint/2010/main" val="81103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1772816"/>
            <a:ext cx="33843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 некрополе Сорбо (южнее Черветери) в 1836 году было обнаружено нетронутое захоронение, названное гробницей Реголини-Галасси (середина VII века), по имени первооткрывателей священника Реголини и генерала Галасси. Гробница представляет собой узкий, вырубленный в туфе коридор, по сторонам находятся ходы в камеры.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5991"/>
            <a:ext cx="3512187" cy="455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3787" y="476672"/>
            <a:ext cx="4425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Гробница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Реголини-Галасси </a:t>
            </a:r>
          </a:p>
        </p:txBody>
      </p:sp>
    </p:spTree>
    <p:extLst>
      <p:ext uri="{BB962C8B-B14F-4D97-AF65-F5344CB8AC3E}">
        <p14:creationId xmlns:p14="http://schemas.microsoft.com/office/powerpoint/2010/main" val="39423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349282"/>
            <a:ext cx="8208911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Древнейшие этрусские храмы, строившиеся из сырцового кирпича (стены) и дерева (колонны портиков и перекрытия), естественно, не дошли до нашего времени, и мы можем судить о них лишь по сохранившимся фундаментам и подиям (постаментам), сложенным насухо из камня, по многочисленным терракотовым облицовкам и украшениям, по вотивным моделям и письменным свидетельствам, прежде всего по описанию Витрувия. Храмы отличались своеобразной планировкой и украшались терракотовыми скульптурами.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1381" y="332656"/>
            <a:ext cx="3147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</a:rPr>
              <a:t>Этрусские </a:t>
            </a:r>
            <a:r>
              <a:rPr lang="ru-RU" sz="2800" b="1" dirty="0">
                <a:solidFill>
                  <a:schemeClr val="bg1"/>
                </a:solidFill>
                <a:latin typeface="Cambria" pitchFamily="18" charset="0"/>
              </a:rPr>
              <a:t>храмы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88" y="1036914"/>
            <a:ext cx="591494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22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020"/>
            <a:ext cx="480503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91976" y="3933867"/>
            <a:ext cx="27430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Реконструкция </a:t>
            </a:r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этрусского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храма</a:t>
            </a:r>
          </a:p>
        </p:txBody>
      </p:sp>
    </p:spTree>
    <p:extLst>
      <p:ext uri="{BB962C8B-B14F-4D97-AF65-F5344CB8AC3E}">
        <p14:creationId xmlns:p14="http://schemas.microsoft.com/office/powerpoint/2010/main" val="12298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08" y="544435"/>
            <a:ext cx="6641103" cy="513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1264" y="5733256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Hа каменных надгробиях древних захоронений в центральной части Италии (IV век до н. э.) изображены суда этрусков. Они напоминают формой древние суда финикийцев</a:t>
            </a:r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298" y="175103"/>
            <a:ext cx="8721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Этруски были отличными мореплавателями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5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89654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1268760"/>
            <a:ext cx="2952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Учёные собирали по крупицам данные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об этрусках 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в записях древнегреческого историка Геродота</a:t>
            </a:r>
            <a:r>
              <a:rPr lang="ru-RU" dirty="0"/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5589240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ГЕРОДОТ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(около 484 г до н. э. — около 425 г до н. э.) — знаменитый историк и философ родом из Древней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Греции</a:t>
            </a:r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3066"/>
            <a:ext cx="789615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849903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Этрусская алебастровая урна с изображением Одиссея на его корабле, датируемая примерно 200 годом до нашей эры.</a:t>
            </a:r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4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548680"/>
            <a:ext cx="8064896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990000"/>
                </a:solidFill>
                <a:latin typeface="Century Schoolbook" pitchFamily="18" charset="0"/>
              </a:rPr>
              <a:t>Этруски — учителя древних римлян</a:t>
            </a:r>
          </a:p>
          <a:p>
            <a:endParaRPr lang="ru-RU" sz="500" b="1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indent="449263" algn="just"/>
            <a:endParaRPr lang="ru-RU" sz="2200" b="1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pPr indent="449263" algn="just"/>
            <a:r>
              <a:rPr lang="ru-RU" sz="2200" b="1" i="1" dirty="0" smtClean="0">
                <a:solidFill>
                  <a:schemeClr val="bg1"/>
                </a:solidFill>
                <a:latin typeface="Century Schoolbook" pitchFamily="18" charset="0"/>
              </a:rPr>
              <a:t>Римляне многому научились у этрусков.  Римляне и этруски несколько веков жили рядом. Среди римских царей были представители этого народа. Многое в римской культуре было заимствовано у них. Римляне восприняли от этрусков их письменность и так называемые «римские цифры», которые первоначально были этрусскими. Римляне восприняли навыки этрусского градостроительства, древние этрусские обычаи и религиозные верования и весь пантеон этрусских богов был принят римлянами.</a:t>
            </a:r>
          </a:p>
        </p:txBody>
      </p:sp>
    </p:spTree>
    <p:extLst>
      <p:ext uri="{BB962C8B-B14F-4D97-AF65-F5344CB8AC3E}">
        <p14:creationId xmlns:p14="http://schemas.microsoft.com/office/powerpoint/2010/main" val="420464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06489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Century Schoolbook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Влияние этрусской архитектуры на римские строительные традиции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неоспоримо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Считается, что использование арок, ставшее отличительной чертой римской архитектуры, было заимствовано из этрусских проектов,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а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планировка улиц напоминала шахматную доску.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Подход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этрусков к городскому планированию и общественным работам, включая дороги и мосты, заложил основу для развития римской инфраструктуры.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Считают, что они умели делать бетон, и это ноу хау переняли у них римляне. Секрет так называемого романского бетона утерян, но предполагают, что туда, кроме песка, воды добавляли жженую известь. </a:t>
            </a:r>
          </a:p>
          <a:p>
            <a:pPr algn="ctr"/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Таким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образом, этрусская цивилизация просуществовала только 5 столетий, но за это время сумела создать столь высокую культуру, что ее смело ставят в один ряд 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с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греческой и римской.</a:t>
            </a:r>
            <a:endParaRPr lang="ru-RU" sz="20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4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35" y="652824"/>
            <a:ext cx="3539802" cy="502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268579"/>
            <a:ext cx="4139952" cy="44012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Дионисий Галикарнасский о происхождении этрусков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:</a:t>
            </a:r>
          </a:p>
          <a:p>
            <a:pPr algn="just"/>
            <a:endParaRPr lang="ru-RU" sz="2000" b="1" dirty="0">
              <a:solidFill>
                <a:schemeClr val="bg1"/>
              </a:solidFill>
              <a:latin typeface="Cambria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Сдается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мне, что те, кто объявляет этот народ ниоткуда не пришедшим, но туземным, более близки к правде, потому что народ сей очень древен и ни на какое другое племя не похож по языку и образу жизни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Так по стране, в которой они когда-то жили, по имени Этрурия,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римляне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называют этих людей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этрусками…</a:t>
            </a:r>
            <a:endParaRPr lang="ru-RU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1743" y="5703639"/>
            <a:ext cx="3539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Дионисий Галикарнасский древнегреческий историк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 I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века до н. э</a:t>
            </a: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9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864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Виллановскую культуру характеризует использование 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железных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орудий и вооружения, а также своеобразная керамика и погребальный обряд, включающий кремацию.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26" y="1340768"/>
            <a:ext cx="3269010" cy="32630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368" y="4918450"/>
            <a:ext cx="3742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Погребальная урна в форме хижины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. Глина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. IX в. до н. э.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Тарквиния, Национальный археологический музей.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963" y="1340768"/>
            <a:ext cx="2158164" cy="367970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2789" y="5157192"/>
            <a:ext cx="46085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Биконическая виллановианская урна со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шлемом. Глина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. IX—VIII вв. до н. э.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Высота — 0,71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м. Тарквиния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, Национальный археологический музей.</a:t>
            </a:r>
          </a:p>
        </p:txBody>
      </p:sp>
    </p:spTree>
    <p:extLst>
      <p:ext uri="{BB962C8B-B14F-4D97-AF65-F5344CB8AC3E}">
        <p14:creationId xmlns:p14="http://schemas.microsoft.com/office/powerpoint/2010/main" val="47074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9148233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4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2163</TotalTime>
  <Words>3240</Words>
  <Application>Microsoft Office PowerPoint</Application>
  <PresentationFormat>Экран (4:3)</PresentationFormat>
  <Paragraphs>210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107</cp:revision>
  <dcterms:created xsi:type="dcterms:W3CDTF">2025-03-03T16:28:21Z</dcterms:created>
  <dcterms:modified xsi:type="dcterms:W3CDTF">2025-06-09T08:09:15Z</dcterms:modified>
</cp:coreProperties>
</file>