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62" r:id="rId5"/>
    <p:sldId id="263" r:id="rId6"/>
    <p:sldId id="272" r:id="rId7"/>
    <p:sldId id="284" r:id="rId8"/>
    <p:sldId id="275" r:id="rId9"/>
    <p:sldId id="267" r:id="rId10"/>
    <p:sldId id="265" r:id="rId11"/>
    <p:sldId id="268" r:id="rId12"/>
    <p:sldId id="266" r:id="rId13"/>
    <p:sldId id="277" r:id="rId14"/>
    <p:sldId id="278" r:id="rId15"/>
    <p:sldId id="280" r:id="rId16"/>
    <p:sldId id="276" r:id="rId17"/>
    <p:sldId id="269" r:id="rId18"/>
    <p:sldId id="270" r:id="rId19"/>
    <p:sldId id="281" r:id="rId20"/>
    <p:sldId id="2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67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9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368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041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252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61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60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0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74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95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221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006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304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BFE67-FF12-4505-A7F4-774AB13F35DB}" type="datetimeFigureOut">
              <a:rPr lang="ru-RU" smtClean="0"/>
              <a:pPr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CBD7-C10C-4D80-A52E-E8970162E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81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testpad.com/wb6eks5xy6qy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testpad.com/wb6eks5xy6qy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Биология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5 класс</a:t>
            </a:r>
          </a:p>
          <a:p>
            <a:r>
              <a:rPr lang="ru-RU" dirty="0" smtClean="0"/>
              <a:t>Урок №1</a:t>
            </a:r>
            <a:endParaRPr lang="ru-RU" dirty="0"/>
          </a:p>
          <a:p>
            <a:r>
              <a:rPr lang="ru-RU" dirty="0" smtClean="0"/>
              <a:t>05.09.2023</a:t>
            </a:r>
          </a:p>
          <a:p>
            <a:r>
              <a:rPr lang="ru-RU" dirty="0" smtClean="0"/>
              <a:t>Тема. </a:t>
            </a:r>
            <a:r>
              <a:rPr lang="ru-RU" dirty="0" smtClean="0">
                <a:solidFill>
                  <a:srgbClr val="C00000"/>
                </a:solidFill>
              </a:rPr>
              <a:t>Живая и неживая природа – единое целое.</a:t>
            </a:r>
          </a:p>
          <a:p>
            <a:r>
              <a:rPr lang="ru-RU" dirty="0" smtClean="0"/>
              <a:t>Цель</a:t>
            </a:r>
            <a:r>
              <a:rPr lang="ru-RU" dirty="0"/>
              <a:t>. </a:t>
            </a:r>
            <a:r>
              <a:rPr lang="ru-RU" dirty="0" smtClean="0">
                <a:solidFill>
                  <a:srgbClr val="C00000"/>
                </a:solidFill>
              </a:rPr>
              <a:t>Формировать понятие </a:t>
            </a:r>
            <a:r>
              <a:rPr lang="ru-RU" dirty="0">
                <a:solidFill>
                  <a:srgbClr val="C00000"/>
                </a:solidFill>
              </a:rPr>
              <a:t>о </a:t>
            </a:r>
            <a:r>
              <a:rPr lang="ru-RU" dirty="0" smtClean="0">
                <a:solidFill>
                  <a:srgbClr val="C00000"/>
                </a:solidFill>
              </a:rPr>
              <a:t>жизни, о  живой </a:t>
            </a:r>
            <a:r>
              <a:rPr lang="ru-RU" dirty="0">
                <a:solidFill>
                  <a:srgbClr val="C00000"/>
                </a:solidFill>
              </a:rPr>
              <a:t>и </a:t>
            </a:r>
            <a:r>
              <a:rPr lang="ru-RU" dirty="0" smtClean="0">
                <a:solidFill>
                  <a:srgbClr val="C00000"/>
                </a:solidFill>
              </a:rPr>
              <a:t>неживой природе как едином целом. Охарактеризовать признаки </a:t>
            </a:r>
            <a:r>
              <a:rPr lang="ru-RU" dirty="0">
                <a:solidFill>
                  <a:srgbClr val="C00000"/>
                </a:solidFill>
              </a:rPr>
              <a:t>живого (клеточное строение, питание, дыхание, выделение, рост и другие признаки). </a:t>
            </a:r>
            <a:r>
              <a:rPr lang="ru-RU" dirty="0" smtClean="0">
                <a:solidFill>
                  <a:srgbClr val="C00000"/>
                </a:solidFill>
              </a:rPr>
              <a:t>Сравнить объекты </a:t>
            </a:r>
            <a:r>
              <a:rPr lang="ru-RU" dirty="0">
                <a:solidFill>
                  <a:srgbClr val="C00000"/>
                </a:solidFill>
              </a:rPr>
              <a:t>живой и неживой </a:t>
            </a:r>
            <a:r>
              <a:rPr lang="ru-RU" dirty="0" smtClean="0">
                <a:solidFill>
                  <a:srgbClr val="C00000"/>
                </a:solidFill>
              </a:rPr>
              <a:t>природы..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7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26" y="2263596"/>
            <a:ext cx="11655674" cy="298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6326" y="171942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Рост и развитие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9" y="1066543"/>
            <a:ext cx="11247843" cy="64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26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228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Размножение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97" y="1608898"/>
            <a:ext cx="7258050" cy="3371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6227" y="837775"/>
            <a:ext cx="11479369" cy="656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247" y="1608898"/>
            <a:ext cx="43243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0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30" y="365125"/>
            <a:ext cx="11719774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Тела живой природы реагируют на изменение окружающей их </a:t>
            </a:r>
            <a:r>
              <a:rPr lang="ru-RU" sz="4000" b="1" dirty="0" smtClean="0">
                <a:solidFill>
                  <a:srgbClr val="00B050"/>
                </a:solidFill>
              </a:rPr>
              <a:t>среды</a:t>
            </a:r>
            <a:r>
              <a:rPr lang="ru-RU" sz="4000" b="1" dirty="0" smtClean="0">
                <a:solidFill>
                  <a:srgbClr val="00B050"/>
                </a:solidFill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</a:rPr>
              <a:t>- раздражимость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2700" b="1" dirty="0" smtClean="0">
                <a:solidFill>
                  <a:srgbClr val="00B050"/>
                </a:solidFill>
              </a:rPr>
              <a:t>Она </a:t>
            </a:r>
            <a:r>
              <a:rPr lang="ru-RU" sz="2700" b="1" dirty="0" smtClean="0">
                <a:solidFill>
                  <a:srgbClr val="00B050"/>
                </a:solidFill>
              </a:rPr>
              <a:t>часто проявляется в </a:t>
            </a:r>
            <a:r>
              <a:rPr lang="ru-RU" sz="2700" b="1" dirty="0" smtClean="0">
                <a:solidFill>
                  <a:srgbClr val="00B050"/>
                </a:solidFill>
              </a:rPr>
              <a:t>движениях</a:t>
            </a:r>
            <a:endParaRPr lang="ru-RU" sz="27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729" y="1690688"/>
            <a:ext cx="11526591" cy="1485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43" b="28311"/>
          <a:stretch/>
        </p:blipFill>
        <p:spPr>
          <a:xfrm>
            <a:off x="5872445" y="2399496"/>
            <a:ext cx="6001875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939" t="33803" r="2864" b="20376"/>
          <a:stretch/>
        </p:blipFill>
        <p:spPr>
          <a:xfrm>
            <a:off x="347730" y="2399496"/>
            <a:ext cx="483935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8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Внешние проявления этих свойств по отдельности можно наблюдать и у тел неживой </a:t>
            </a:r>
            <a:r>
              <a:rPr lang="ru-RU" b="1" dirty="0" smtClean="0">
                <a:solidFill>
                  <a:srgbClr val="00B050"/>
                </a:solidFill>
              </a:rPr>
              <a:t>природы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906" r="3829" b="9918"/>
          <a:stretch/>
        </p:blipFill>
        <p:spPr>
          <a:xfrm>
            <a:off x="516000" y="2393068"/>
            <a:ext cx="5580000" cy="3756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6371" b="5096"/>
          <a:stretch/>
        </p:blipFill>
        <p:spPr>
          <a:xfrm>
            <a:off x="6534110" y="2640311"/>
            <a:ext cx="5400000" cy="3821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6042" y="2580104"/>
            <a:ext cx="459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Обмен веществ и энергии при горении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38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5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Тело природы относят к живому, если ему присущи </a:t>
            </a:r>
            <a:r>
              <a:rPr lang="ru-RU" b="1" dirty="0" smtClean="0">
                <a:solidFill>
                  <a:srgbClr val="00B050"/>
                </a:solidFill>
              </a:rPr>
              <a:t>СРАЗУ ВСЕ ПРИЗНАКИ (</a:t>
            </a:r>
            <a:r>
              <a:rPr lang="ru-RU" b="1" dirty="0">
                <a:solidFill>
                  <a:srgbClr val="00B050"/>
                </a:solidFill>
              </a:rPr>
              <a:t>свойства) </a:t>
            </a:r>
            <a:r>
              <a:rPr lang="ru-RU" b="1" dirty="0" smtClean="0">
                <a:solidFill>
                  <a:srgbClr val="00B050"/>
                </a:solidFill>
              </a:rPr>
              <a:t>жизни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868" y="1690688"/>
            <a:ext cx="10479932" cy="3773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743977"/>
            <a:ext cx="1051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Запишите в тетрадь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0163" y="4327301"/>
            <a:ext cx="459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Питание, дыхание, выделение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51574" y="2824328"/>
            <a:ext cx="126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движение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551574" y="1226484"/>
            <a:ext cx="239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Вирусы - исключение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2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230" y="313301"/>
            <a:ext cx="11308789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32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Почему утверждают, что живая и неживая природа представляет собой единое целое?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52" y="1754466"/>
            <a:ext cx="5580000" cy="381527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1384" y="1690688"/>
            <a:ext cx="3744000" cy="38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4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622" y="52568"/>
            <a:ext cx="10515600" cy="819731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Учение о биосфере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259" y="681735"/>
            <a:ext cx="11383851" cy="2175669"/>
          </a:xfrm>
        </p:spPr>
        <p:txBody>
          <a:bodyPr/>
          <a:lstStyle/>
          <a:p>
            <a:r>
              <a:rPr lang="ru-RU" dirty="0" smtClean="0"/>
              <a:t>создал </a:t>
            </a:r>
            <a:r>
              <a:rPr lang="ru-RU" dirty="0"/>
              <a:t>русский </a:t>
            </a:r>
            <a:r>
              <a:rPr lang="ru-RU" dirty="0" smtClean="0"/>
              <a:t>ученый </a:t>
            </a:r>
            <a:r>
              <a:rPr lang="ru-RU" dirty="0" smtClean="0">
                <a:solidFill>
                  <a:srgbClr val="C00000"/>
                </a:solidFill>
              </a:rPr>
              <a:t>Вернадский Владимир </a:t>
            </a:r>
            <a:r>
              <a:rPr lang="ru-RU" dirty="0">
                <a:solidFill>
                  <a:srgbClr val="C00000"/>
                </a:solidFill>
              </a:rPr>
              <a:t>Иванович</a:t>
            </a:r>
          </a:p>
          <a:p>
            <a:r>
              <a:rPr lang="ru-RU" dirty="0">
                <a:solidFill>
                  <a:srgbClr val="00B050"/>
                </a:solidFill>
              </a:rPr>
              <a:t>С появлением живых организмов и их распространением появилась особая оболочка Земли </a:t>
            </a:r>
            <a:r>
              <a:rPr lang="ru-RU" dirty="0" smtClean="0">
                <a:solidFill>
                  <a:srgbClr val="00B050"/>
                </a:solidFill>
              </a:rPr>
              <a:t>– </a:t>
            </a:r>
            <a:r>
              <a:rPr lang="ru-RU" dirty="0" smtClean="0">
                <a:solidFill>
                  <a:srgbClr val="C00000"/>
                </a:solidFill>
              </a:rPr>
              <a:t>Биосфера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Биосфера</a:t>
            </a:r>
            <a:r>
              <a:rPr lang="ru-RU" dirty="0" smtClean="0">
                <a:solidFill>
                  <a:srgbClr val="00B050"/>
                </a:solidFill>
              </a:rPr>
              <a:t> – живая оболочка Земли.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20" y="2501184"/>
            <a:ext cx="4796667" cy="40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726" y="2375184"/>
            <a:ext cx="512424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9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spc="-15" dirty="0" smtClean="0">
                <a:solidFill>
                  <a:srgbClr val="00B050"/>
                </a:solidFill>
                <a:ea typeface="Arial MT"/>
                <a:cs typeface="Arial MT"/>
              </a:rPr>
              <a:t>В</a:t>
            </a:r>
            <a:r>
              <a:rPr lang="ru-RU" b="1" spc="5" dirty="0" smtClean="0">
                <a:solidFill>
                  <a:srgbClr val="00B050"/>
                </a:solidFill>
                <a:ea typeface="Arial MT"/>
                <a:cs typeface="Arial MT"/>
              </a:rPr>
              <a:t>ст</a:t>
            </a:r>
            <a:r>
              <a:rPr lang="ru-RU" b="1" spc="-5" dirty="0" smtClean="0">
                <a:solidFill>
                  <a:srgbClr val="00B050"/>
                </a:solidFill>
                <a:ea typeface="Arial MT"/>
                <a:cs typeface="Arial MT"/>
              </a:rPr>
              <a:t>а</a:t>
            </a:r>
            <a:r>
              <a:rPr lang="ru-RU" b="1" spc="-15" dirty="0" smtClean="0">
                <a:solidFill>
                  <a:srgbClr val="00B050"/>
                </a:solidFill>
                <a:ea typeface="Arial MT"/>
                <a:cs typeface="Arial MT"/>
              </a:rPr>
              <a:t>вь</a:t>
            </a:r>
            <a:r>
              <a:rPr lang="ru-RU" b="1" spc="5" dirty="0" smtClean="0">
                <a:solidFill>
                  <a:srgbClr val="00B050"/>
                </a:solidFill>
                <a:ea typeface="Arial MT"/>
                <a:cs typeface="Arial MT"/>
              </a:rPr>
              <a:t>т</a:t>
            </a:r>
            <a:r>
              <a:rPr lang="ru-RU" b="1" dirty="0" smtClean="0">
                <a:solidFill>
                  <a:srgbClr val="00B050"/>
                </a:solidFill>
                <a:ea typeface="Arial MT"/>
                <a:cs typeface="Arial MT"/>
              </a:rPr>
              <a:t>е</a:t>
            </a:r>
            <a:r>
              <a:rPr lang="ru-RU" b="1" spc="5" dirty="0" smtClean="0">
                <a:solidFill>
                  <a:srgbClr val="00B050"/>
                </a:solidFill>
                <a:ea typeface="Arial MT"/>
                <a:cs typeface="Arial MT"/>
              </a:rPr>
              <a:t> </a:t>
            </a:r>
            <a:r>
              <a:rPr lang="ru-RU" b="1" spc="-5" dirty="0">
                <a:solidFill>
                  <a:srgbClr val="00B050"/>
                </a:solidFill>
                <a:ea typeface="Arial MT"/>
                <a:cs typeface="Arial MT"/>
              </a:rPr>
              <a:t>проп</a:t>
            </a:r>
            <a:r>
              <a:rPr lang="ru-RU" b="1" spc="-20" dirty="0">
                <a:solidFill>
                  <a:srgbClr val="00B050"/>
                </a:solidFill>
                <a:ea typeface="Arial MT"/>
                <a:cs typeface="Arial MT"/>
              </a:rPr>
              <a:t>у</a:t>
            </a:r>
            <a:r>
              <a:rPr lang="ru-RU" b="1" spc="-5" dirty="0">
                <a:solidFill>
                  <a:srgbClr val="00B050"/>
                </a:solidFill>
                <a:ea typeface="Arial MT"/>
                <a:cs typeface="Arial MT"/>
              </a:rPr>
              <a:t>ще</a:t>
            </a:r>
            <a:r>
              <a:rPr lang="ru-RU" b="1" dirty="0">
                <a:solidFill>
                  <a:srgbClr val="00B050"/>
                </a:solidFill>
                <a:ea typeface="Arial MT"/>
                <a:cs typeface="Arial MT"/>
              </a:rPr>
              <a:t>нн</a:t>
            </a:r>
            <a:r>
              <a:rPr lang="ru-RU" b="1" spc="-5" dirty="0">
                <a:solidFill>
                  <a:srgbClr val="00B050"/>
                </a:solidFill>
                <a:ea typeface="Arial MT"/>
                <a:cs typeface="Arial MT"/>
              </a:rPr>
              <a:t>ы</a:t>
            </a:r>
            <a:r>
              <a:rPr lang="ru-RU" b="1" dirty="0">
                <a:solidFill>
                  <a:srgbClr val="00B050"/>
                </a:solidFill>
                <a:ea typeface="Arial MT"/>
                <a:cs typeface="Arial MT"/>
              </a:rPr>
              <a:t>е</a:t>
            </a:r>
            <a:r>
              <a:rPr lang="ru-RU" b="1" spc="-20" dirty="0">
                <a:solidFill>
                  <a:srgbClr val="00B050"/>
                </a:solidFill>
                <a:ea typeface="Arial MT"/>
                <a:cs typeface="Arial MT"/>
              </a:rPr>
              <a:t> </a:t>
            </a:r>
            <a:r>
              <a:rPr lang="ru-RU" b="1" spc="-10" dirty="0">
                <a:solidFill>
                  <a:srgbClr val="00B050"/>
                </a:solidFill>
                <a:ea typeface="Arial MT"/>
                <a:cs typeface="Arial MT"/>
              </a:rPr>
              <a:t>с</a:t>
            </a:r>
            <a:r>
              <a:rPr lang="ru-RU" b="1" spc="-5" dirty="0">
                <a:solidFill>
                  <a:srgbClr val="00B050"/>
                </a:solidFill>
                <a:ea typeface="Arial MT"/>
                <a:cs typeface="Arial MT"/>
              </a:rPr>
              <a:t>лов</a:t>
            </a:r>
            <a:r>
              <a:rPr lang="ru-RU" b="1" dirty="0">
                <a:solidFill>
                  <a:srgbClr val="00B050"/>
                </a:solidFill>
                <a:ea typeface="Arial MT"/>
                <a:cs typeface="Arial MT"/>
              </a:rPr>
              <a:t>а</a:t>
            </a:r>
            <a:r>
              <a:rPr lang="ru-RU" b="1" spc="5" dirty="0">
                <a:solidFill>
                  <a:srgbClr val="00B050"/>
                </a:solidFill>
                <a:ea typeface="Arial MT"/>
                <a:cs typeface="Arial MT"/>
              </a:rPr>
              <a:t> </a:t>
            </a:r>
            <a:r>
              <a:rPr lang="ru-RU" b="1" dirty="0">
                <a:solidFill>
                  <a:srgbClr val="00B050"/>
                </a:solidFill>
                <a:ea typeface="Arial MT"/>
                <a:cs typeface="Arial MT"/>
              </a:rPr>
              <a:t>в</a:t>
            </a:r>
            <a:r>
              <a:rPr lang="ru-RU" b="1" spc="-10" dirty="0">
                <a:solidFill>
                  <a:srgbClr val="00B050"/>
                </a:solidFill>
                <a:ea typeface="Arial MT"/>
                <a:cs typeface="Arial MT"/>
              </a:rPr>
              <a:t> </a:t>
            </a:r>
            <a:r>
              <a:rPr lang="ru-RU" b="1" dirty="0" smtClean="0">
                <a:solidFill>
                  <a:srgbClr val="00B050"/>
                </a:solidFill>
                <a:ea typeface="Arial MT"/>
                <a:cs typeface="Arial MT"/>
              </a:rPr>
              <a:t>т</a:t>
            </a:r>
            <a:r>
              <a:rPr lang="ru-RU" b="1" spc="-5" dirty="0" smtClean="0">
                <a:solidFill>
                  <a:srgbClr val="00B050"/>
                </a:solidFill>
                <a:ea typeface="Arial MT"/>
                <a:cs typeface="Arial MT"/>
              </a:rPr>
              <a:t>е</a:t>
            </a:r>
            <a:r>
              <a:rPr lang="ru-RU" b="1" spc="-15" dirty="0" smtClean="0">
                <a:solidFill>
                  <a:srgbClr val="00B050"/>
                </a:solidFill>
                <a:ea typeface="Arial MT"/>
                <a:cs typeface="Arial MT"/>
              </a:rPr>
              <a:t>к</a:t>
            </a:r>
            <a:r>
              <a:rPr lang="ru-RU" b="1" spc="5" dirty="0" smtClean="0">
                <a:solidFill>
                  <a:srgbClr val="00B050"/>
                </a:solidFill>
                <a:ea typeface="Arial MT"/>
                <a:cs typeface="Arial MT"/>
              </a:rPr>
              <a:t>с</a:t>
            </a:r>
            <a:r>
              <a:rPr lang="ru-RU" b="1" spc="-10" dirty="0" smtClean="0">
                <a:solidFill>
                  <a:srgbClr val="00B050"/>
                </a:solidFill>
                <a:ea typeface="Arial MT"/>
                <a:cs typeface="Arial MT"/>
              </a:rPr>
              <a:t>т</a:t>
            </a:r>
            <a:r>
              <a:rPr lang="ru-RU" b="1" dirty="0">
                <a:solidFill>
                  <a:srgbClr val="00B050"/>
                </a:solidFill>
                <a:ea typeface="Arial MT"/>
                <a:cs typeface="Arial MT"/>
              </a:rPr>
              <a:t/>
            </a:r>
            <a:br>
              <a:rPr lang="ru-RU" b="1" dirty="0">
                <a:solidFill>
                  <a:srgbClr val="00B050"/>
                </a:solidFill>
                <a:ea typeface="Arial MT"/>
                <a:cs typeface="Arial MT"/>
              </a:rPr>
            </a:b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4856"/>
            <a:ext cx="10515600" cy="4992107"/>
          </a:xfrm>
        </p:spPr>
        <p:txBody>
          <a:bodyPr>
            <a:normAutofit fontScale="32500" lnSpcReduction="20000"/>
          </a:bodyPr>
          <a:lstStyle/>
          <a:p>
            <a:pPr marL="900430" marR="715645" indent="0" algn="just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None/>
              <a:tabLst>
                <a:tab pos="2905760" algn="l"/>
                <a:tab pos="3934460" algn="l"/>
                <a:tab pos="5611495" algn="l"/>
                <a:tab pos="5705475" algn="l"/>
                <a:tab pos="6208395" algn="l"/>
                <a:tab pos="6791325" algn="l"/>
              </a:tabLst>
            </a:pPr>
            <a:r>
              <a:rPr lang="ru-RU" sz="7400" b="1" dirty="0" smtClean="0">
                <a:ea typeface="Arial MT"/>
                <a:cs typeface="Arial MT"/>
              </a:rPr>
              <a:t>Тела живой и неживой природы тесно _______ между собой. Все объекты природы состоят из ________ элементов. </a:t>
            </a:r>
          </a:p>
          <a:p>
            <a:pPr marL="900430" marR="715645" indent="0" algn="just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buNone/>
              <a:tabLst>
                <a:tab pos="2905760" algn="l"/>
                <a:tab pos="3934460" algn="l"/>
                <a:tab pos="5611495" algn="l"/>
                <a:tab pos="5705475" algn="l"/>
                <a:tab pos="6208395" algn="l"/>
                <a:tab pos="6791325" algn="l"/>
              </a:tabLst>
            </a:pPr>
            <a:r>
              <a:rPr lang="ru-RU" sz="7400" b="1" dirty="0" smtClean="0">
                <a:ea typeface="Arial MT"/>
                <a:cs typeface="Arial MT"/>
              </a:rPr>
              <a:t>Тела</a:t>
            </a:r>
            <a:r>
              <a:rPr lang="ru-RU" sz="7400" b="1" spc="130" dirty="0" smtClean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живых</a:t>
            </a:r>
            <a:r>
              <a:rPr lang="ru-RU" sz="7400" b="1" spc="11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организмов</a:t>
            </a:r>
            <a:r>
              <a:rPr lang="ru-RU" sz="7400" b="1" spc="12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состоят</a:t>
            </a:r>
            <a:r>
              <a:rPr lang="ru-RU" sz="7400" b="1" spc="125" dirty="0">
                <a:ea typeface="Arial MT"/>
                <a:cs typeface="Arial MT"/>
              </a:rPr>
              <a:t> </a:t>
            </a:r>
            <a:r>
              <a:rPr lang="ru-RU" sz="7400" b="1" dirty="0" smtClean="0">
                <a:ea typeface="Arial MT"/>
                <a:cs typeface="Arial MT"/>
              </a:rPr>
              <a:t>из _____.</a:t>
            </a:r>
            <a:r>
              <a:rPr lang="ru-RU" sz="7400" b="1" spc="100" dirty="0" smtClean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Сходны</a:t>
            </a:r>
            <a:r>
              <a:rPr lang="ru-RU" sz="7400" b="1" spc="10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они</a:t>
            </a:r>
            <a:r>
              <a:rPr lang="ru-RU" sz="7400" b="1" spc="-225" dirty="0">
                <a:ea typeface="Arial MT"/>
                <a:cs typeface="Arial MT"/>
              </a:rPr>
              <a:t> </a:t>
            </a:r>
            <a:r>
              <a:rPr lang="ru-RU" sz="7400" b="1" spc="-225" dirty="0" smtClean="0">
                <a:ea typeface="Arial MT"/>
                <a:cs typeface="Arial MT"/>
              </a:rPr>
              <a:t>и </a:t>
            </a:r>
            <a:r>
              <a:rPr lang="ru-RU" sz="7400" b="1" spc="-5" dirty="0" smtClean="0">
                <a:ea typeface="Arial MT"/>
                <a:cs typeface="Arial MT"/>
              </a:rPr>
              <a:t>п</a:t>
            </a:r>
            <a:r>
              <a:rPr lang="ru-RU" sz="7400" b="1" dirty="0" smtClean="0">
                <a:ea typeface="Arial MT"/>
                <a:cs typeface="Arial MT"/>
              </a:rPr>
              <a:t>о</a:t>
            </a:r>
            <a:r>
              <a:rPr lang="ru-RU" sz="7400" b="1" spc="-20" dirty="0" smtClean="0">
                <a:ea typeface="Arial MT"/>
                <a:cs typeface="Arial MT"/>
              </a:rPr>
              <a:t> </a:t>
            </a:r>
            <a:r>
              <a:rPr lang="ru-RU" sz="7400" b="1" spc="5" dirty="0">
                <a:ea typeface="Arial MT"/>
                <a:cs typeface="Arial MT"/>
              </a:rPr>
              <a:t>с</a:t>
            </a:r>
            <a:r>
              <a:rPr lang="ru-RU" sz="7400" b="1" spc="-15" dirty="0">
                <a:ea typeface="Arial MT"/>
                <a:cs typeface="Arial MT"/>
              </a:rPr>
              <a:t>о</a:t>
            </a:r>
            <a:r>
              <a:rPr lang="ru-RU" sz="7400" b="1" spc="5" dirty="0">
                <a:ea typeface="Arial MT"/>
                <a:cs typeface="Arial MT"/>
              </a:rPr>
              <a:t>с</a:t>
            </a:r>
            <a:r>
              <a:rPr lang="ru-RU" sz="7400" b="1" spc="-10" dirty="0">
                <a:ea typeface="Arial MT"/>
                <a:cs typeface="Arial MT"/>
              </a:rPr>
              <a:t>т</a:t>
            </a:r>
            <a:r>
              <a:rPr lang="ru-RU" sz="7400" b="1" spc="-5" dirty="0">
                <a:ea typeface="Arial MT"/>
                <a:cs typeface="Arial MT"/>
              </a:rPr>
              <a:t>ав</a:t>
            </a:r>
            <a:r>
              <a:rPr lang="ru-RU" sz="7400" b="1" dirty="0">
                <a:ea typeface="Arial MT"/>
                <a:cs typeface="Arial MT"/>
              </a:rPr>
              <a:t>у</a:t>
            </a:r>
            <a:r>
              <a:rPr lang="ru-RU" sz="7400" b="1" spc="-40" dirty="0">
                <a:ea typeface="Arial MT"/>
                <a:cs typeface="Arial MT"/>
              </a:rPr>
              <a:t> </a:t>
            </a:r>
            <a:r>
              <a:rPr lang="ru-RU" sz="7400" b="1" spc="-5" dirty="0" smtClean="0">
                <a:ea typeface="Arial MT"/>
                <a:cs typeface="Arial MT"/>
              </a:rPr>
              <a:t>обра</a:t>
            </a:r>
            <a:r>
              <a:rPr lang="ru-RU" sz="7400" b="1" dirty="0" smtClean="0">
                <a:ea typeface="Arial MT"/>
                <a:cs typeface="Arial MT"/>
              </a:rPr>
              <a:t>з</a:t>
            </a:r>
            <a:r>
              <a:rPr lang="ru-RU" sz="7400" b="1" spc="-10" dirty="0" smtClean="0">
                <a:ea typeface="Arial MT"/>
                <a:cs typeface="Arial MT"/>
              </a:rPr>
              <a:t>у</a:t>
            </a:r>
            <a:r>
              <a:rPr lang="ru-RU" sz="7400" b="1" dirty="0" smtClean="0">
                <a:ea typeface="Arial MT"/>
                <a:cs typeface="Arial MT"/>
              </a:rPr>
              <a:t>ю</a:t>
            </a:r>
            <a:r>
              <a:rPr lang="ru-RU" sz="7400" b="1" spc="-5" dirty="0" smtClean="0">
                <a:ea typeface="Arial MT"/>
                <a:cs typeface="Arial MT"/>
              </a:rPr>
              <a:t>щи</a:t>
            </a:r>
            <a:r>
              <a:rPr lang="ru-RU" sz="7400" b="1" dirty="0" smtClean="0">
                <a:ea typeface="Arial MT"/>
                <a:cs typeface="Arial MT"/>
              </a:rPr>
              <a:t>х их</a:t>
            </a:r>
            <a:r>
              <a:rPr lang="ru-RU" sz="7400" b="1" spc="-35" dirty="0" smtClean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веще</a:t>
            </a:r>
            <a:r>
              <a:rPr lang="ru-RU" sz="7400" b="1" spc="5" dirty="0">
                <a:ea typeface="Arial MT"/>
                <a:cs typeface="Arial MT"/>
              </a:rPr>
              <a:t>ст</a:t>
            </a:r>
            <a:r>
              <a:rPr lang="ru-RU" sz="7400" b="1" spc="-15" dirty="0">
                <a:ea typeface="Arial MT"/>
                <a:cs typeface="Arial MT"/>
              </a:rPr>
              <a:t>в</a:t>
            </a:r>
            <a:r>
              <a:rPr lang="ru-RU" sz="7400" b="1" dirty="0">
                <a:ea typeface="Arial MT"/>
                <a:cs typeface="Arial MT"/>
              </a:rPr>
              <a:t>.</a:t>
            </a:r>
            <a:r>
              <a:rPr lang="ru-RU" sz="7400" b="1" spc="-10" dirty="0">
                <a:ea typeface="Arial MT"/>
                <a:cs typeface="Arial MT"/>
              </a:rPr>
              <a:t> </a:t>
            </a:r>
            <a:r>
              <a:rPr lang="ru-RU" sz="7400" b="1" spc="-15" dirty="0">
                <a:ea typeface="Arial MT"/>
                <a:cs typeface="Arial MT"/>
              </a:rPr>
              <a:t>В</a:t>
            </a:r>
            <a:r>
              <a:rPr lang="ru-RU" sz="7400" b="1" spc="-10" dirty="0">
                <a:ea typeface="Arial MT"/>
                <a:cs typeface="Arial MT"/>
              </a:rPr>
              <a:t>с</a:t>
            </a:r>
            <a:r>
              <a:rPr lang="ru-RU" sz="7400" b="1" dirty="0">
                <a:ea typeface="Arial MT"/>
                <a:cs typeface="Arial MT"/>
              </a:rPr>
              <a:t>е</a:t>
            </a:r>
            <a:r>
              <a:rPr lang="ru-RU" sz="7400" b="1" spc="-20" dirty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живо</a:t>
            </a:r>
            <a:r>
              <a:rPr lang="ru-RU" sz="7400" b="1" dirty="0">
                <a:ea typeface="Arial MT"/>
                <a:cs typeface="Arial MT"/>
              </a:rPr>
              <a:t>е</a:t>
            </a:r>
            <a:r>
              <a:rPr lang="ru-RU" sz="7400" b="1" spc="-20" dirty="0">
                <a:ea typeface="Arial MT"/>
                <a:cs typeface="Arial MT"/>
              </a:rPr>
              <a:t> </a:t>
            </a:r>
            <a:r>
              <a:rPr lang="ru-RU" sz="7400" b="1" dirty="0" smtClean="0">
                <a:ea typeface="Arial MT"/>
                <a:cs typeface="Arial MT"/>
              </a:rPr>
              <a:t>_____ и _____</a:t>
            </a:r>
            <a:r>
              <a:rPr lang="ru-RU" sz="7400" b="1" spc="-70" dirty="0" smtClean="0">
                <a:ea typeface="Arial MT"/>
                <a:cs typeface="Arial MT"/>
              </a:rPr>
              <a:t>.</a:t>
            </a:r>
            <a:r>
              <a:rPr lang="ru-RU" sz="7400" b="1" dirty="0" smtClean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В</a:t>
            </a:r>
            <a:r>
              <a:rPr lang="ru-RU" sz="7400" b="1" spc="3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ходе</a:t>
            </a:r>
            <a:r>
              <a:rPr lang="ru-RU" sz="7400" b="1" spc="4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этих</a:t>
            </a:r>
            <a:r>
              <a:rPr lang="ru-RU" sz="7400" b="1" spc="4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процессов</a:t>
            </a:r>
            <a:r>
              <a:rPr lang="ru-RU" sz="7400" b="1" spc="4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организмы</a:t>
            </a:r>
            <a:r>
              <a:rPr lang="ru-RU" sz="7400" b="1" spc="3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потребляют</a:t>
            </a:r>
            <a:r>
              <a:rPr lang="ru-RU" sz="7400" b="1" spc="4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необходимые</a:t>
            </a:r>
            <a:r>
              <a:rPr lang="ru-RU" sz="7400" b="1" spc="40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вещества</a:t>
            </a:r>
            <a:r>
              <a:rPr lang="ru-RU" sz="7400" b="1" spc="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и </a:t>
            </a:r>
            <a:r>
              <a:rPr lang="ru-RU" sz="7400" b="1" spc="-11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эн</a:t>
            </a:r>
            <a:r>
              <a:rPr lang="ru-RU" sz="7400" b="1" spc="-5" dirty="0">
                <a:ea typeface="Arial MT"/>
                <a:cs typeface="Arial MT"/>
              </a:rPr>
              <a:t>е</a:t>
            </a:r>
            <a:r>
              <a:rPr lang="ru-RU" sz="7400" b="1" spc="-15" dirty="0">
                <a:ea typeface="Arial MT"/>
                <a:cs typeface="Arial MT"/>
              </a:rPr>
              <a:t>р</a:t>
            </a:r>
            <a:r>
              <a:rPr lang="ru-RU" sz="7400" b="1" dirty="0">
                <a:ea typeface="Arial MT"/>
                <a:cs typeface="Arial MT"/>
              </a:rPr>
              <a:t>г</a:t>
            </a:r>
            <a:r>
              <a:rPr lang="ru-RU" sz="7400" b="1" spc="-5" dirty="0">
                <a:ea typeface="Arial MT"/>
                <a:cs typeface="Arial MT"/>
              </a:rPr>
              <a:t>и</a:t>
            </a:r>
            <a:r>
              <a:rPr lang="ru-RU" sz="7400" b="1" spc="-10" dirty="0">
                <a:ea typeface="Arial MT"/>
                <a:cs typeface="Arial MT"/>
              </a:rPr>
              <a:t>ю</a:t>
            </a:r>
            <a:r>
              <a:rPr lang="ru-RU" sz="7400" b="1" dirty="0">
                <a:ea typeface="Arial MT"/>
                <a:cs typeface="Arial MT"/>
              </a:rPr>
              <a:t>. </a:t>
            </a:r>
            <a:r>
              <a:rPr lang="ru-RU" sz="7400" b="1" spc="-105" dirty="0">
                <a:ea typeface="Arial MT"/>
                <a:cs typeface="Arial MT"/>
              </a:rPr>
              <a:t> </a:t>
            </a:r>
            <a:r>
              <a:rPr lang="ru-RU" sz="7400" b="1" spc="-10" dirty="0" smtClean="0">
                <a:ea typeface="Arial MT"/>
                <a:cs typeface="Arial MT"/>
              </a:rPr>
              <a:t>Н</a:t>
            </a:r>
            <a:r>
              <a:rPr lang="ru-RU" sz="7400" b="1" spc="-5" dirty="0" smtClean="0">
                <a:ea typeface="Arial MT"/>
                <a:cs typeface="Arial MT"/>
              </a:rPr>
              <a:t>е</a:t>
            </a:r>
            <a:r>
              <a:rPr lang="ru-RU" sz="7400" b="1" dirty="0" smtClean="0">
                <a:ea typeface="Arial MT"/>
                <a:cs typeface="Arial MT"/>
              </a:rPr>
              <a:t>н</a:t>
            </a:r>
            <a:r>
              <a:rPr lang="ru-RU" sz="7400" b="1" spc="-20" dirty="0" smtClean="0">
                <a:ea typeface="Arial MT"/>
                <a:cs typeface="Arial MT"/>
              </a:rPr>
              <a:t>у</a:t>
            </a:r>
            <a:r>
              <a:rPr lang="ru-RU" sz="7400" b="1" spc="-5" dirty="0" smtClean="0">
                <a:ea typeface="Arial MT"/>
                <a:cs typeface="Arial MT"/>
              </a:rPr>
              <a:t>ж</a:t>
            </a:r>
            <a:r>
              <a:rPr lang="ru-RU" sz="7400" b="1" dirty="0" smtClean="0">
                <a:ea typeface="Arial MT"/>
                <a:cs typeface="Arial MT"/>
              </a:rPr>
              <a:t>н</a:t>
            </a:r>
            <a:r>
              <a:rPr lang="ru-RU" sz="7400" b="1" spc="-5" dirty="0" smtClean="0">
                <a:ea typeface="Arial MT"/>
                <a:cs typeface="Arial MT"/>
              </a:rPr>
              <a:t>ы</a:t>
            </a:r>
            <a:r>
              <a:rPr lang="ru-RU" sz="7400" b="1" dirty="0" smtClean="0">
                <a:ea typeface="Arial MT"/>
                <a:cs typeface="Arial MT"/>
              </a:rPr>
              <a:t>е _____, </a:t>
            </a:r>
            <a:r>
              <a:rPr lang="ru-RU" sz="7400" b="1" spc="-5" dirty="0" smtClean="0">
                <a:ea typeface="Arial MT"/>
                <a:cs typeface="Arial MT"/>
              </a:rPr>
              <a:t>ко</a:t>
            </a:r>
            <a:r>
              <a:rPr lang="ru-RU" sz="7400" b="1" dirty="0" smtClean="0">
                <a:ea typeface="Arial MT"/>
                <a:cs typeface="Arial MT"/>
              </a:rPr>
              <a:t>т</a:t>
            </a:r>
            <a:r>
              <a:rPr lang="ru-RU" sz="7400" b="1" spc="-5" dirty="0" smtClean="0">
                <a:ea typeface="Arial MT"/>
                <a:cs typeface="Arial MT"/>
              </a:rPr>
              <a:t>оры</a:t>
            </a:r>
            <a:r>
              <a:rPr lang="ru-RU" sz="7400" b="1" dirty="0" smtClean="0">
                <a:ea typeface="Arial MT"/>
                <a:cs typeface="Arial MT"/>
              </a:rPr>
              <a:t>е </a:t>
            </a:r>
            <a:r>
              <a:rPr lang="ru-RU" sz="7400" b="1" spc="-120" dirty="0" smtClean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обр</a:t>
            </a:r>
            <a:r>
              <a:rPr lang="ru-RU" sz="7400" b="1" spc="-15" dirty="0">
                <a:ea typeface="Arial MT"/>
                <a:cs typeface="Arial MT"/>
              </a:rPr>
              <a:t>а</a:t>
            </a:r>
            <a:r>
              <a:rPr lang="ru-RU" sz="7400" b="1" dirty="0">
                <a:ea typeface="Arial MT"/>
                <a:cs typeface="Arial MT"/>
              </a:rPr>
              <a:t>з</a:t>
            </a:r>
            <a:r>
              <a:rPr lang="ru-RU" sz="7400" b="1" spc="-20" dirty="0">
                <a:ea typeface="Arial MT"/>
                <a:cs typeface="Arial MT"/>
              </a:rPr>
              <a:t>у</a:t>
            </a:r>
            <a:r>
              <a:rPr lang="ru-RU" sz="7400" b="1" dirty="0">
                <a:ea typeface="Arial MT"/>
                <a:cs typeface="Arial MT"/>
              </a:rPr>
              <a:t>ют</a:t>
            </a:r>
            <a:r>
              <a:rPr lang="ru-RU" sz="7400" b="1" spc="5" dirty="0">
                <a:ea typeface="Arial MT"/>
                <a:cs typeface="Arial MT"/>
              </a:rPr>
              <a:t>с</a:t>
            </a:r>
            <a:r>
              <a:rPr lang="ru-RU" sz="7400" b="1" dirty="0">
                <a:ea typeface="Arial MT"/>
                <a:cs typeface="Arial MT"/>
              </a:rPr>
              <a:t>я </a:t>
            </a:r>
            <a:r>
              <a:rPr lang="ru-RU" sz="7400" b="1" spc="-11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в </a:t>
            </a:r>
            <a:r>
              <a:rPr lang="ru-RU" sz="7400" b="1" spc="-120" dirty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проц</a:t>
            </a:r>
            <a:r>
              <a:rPr lang="ru-RU" sz="7400" b="1" spc="-15" dirty="0">
                <a:ea typeface="Arial MT"/>
                <a:cs typeface="Arial MT"/>
              </a:rPr>
              <a:t>е</a:t>
            </a:r>
            <a:r>
              <a:rPr lang="ru-RU" sz="7400" b="1" spc="5" dirty="0">
                <a:ea typeface="Arial MT"/>
                <a:cs typeface="Arial MT"/>
              </a:rPr>
              <a:t>сс</a:t>
            </a:r>
            <a:r>
              <a:rPr lang="ru-RU" sz="7400" b="1" dirty="0">
                <a:ea typeface="Arial MT"/>
                <a:cs typeface="Arial MT"/>
              </a:rPr>
              <a:t>е </a:t>
            </a:r>
            <a:r>
              <a:rPr lang="ru-RU" sz="7400" b="1" spc="-5" dirty="0">
                <a:ea typeface="Arial MT"/>
                <a:cs typeface="Arial MT"/>
              </a:rPr>
              <a:t>жи</a:t>
            </a:r>
            <a:r>
              <a:rPr lang="ru-RU" sz="7400" b="1" dirty="0">
                <a:ea typeface="Arial MT"/>
                <a:cs typeface="Arial MT"/>
              </a:rPr>
              <a:t>зн</a:t>
            </a:r>
            <a:r>
              <a:rPr lang="ru-RU" sz="7400" b="1" spc="-5" dirty="0">
                <a:ea typeface="Arial MT"/>
                <a:cs typeface="Arial MT"/>
              </a:rPr>
              <a:t>едея</a:t>
            </a:r>
            <a:r>
              <a:rPr lang="ru-RU" sz="7400" b="1" spc="5" dirty="0">
                <a:ea typeface="Arial MT"/>
                <a:cs typeface="Arial MT"/>
              </a:rPr>
              <a:t>т</a:t>
            </a:r>
            <a:r>
              <a:rPr lang="ru-RU" sz="7400" b="1" spc="-5" dirty="0">
                <a:ea typeface="Arial MT"/>
                <a:cs typeface="Arial MT"/>
              </a:rPr>
              <a:t>е</a:t>
            </a:r>
            <a:r>
              <a:rPr lang="ru-RU" sz="7400" b="1" spc="-20" dirty="0">
                <a:ea typeface="Arial MT"/>
                <a:cs typeface="Arial MT"/>
              </a:rPr>
              <a:t>л</a:t>
            </a:r>
            <a:r>
              <a:rPr lang="ru-RU" sz="7400" b="1" dirty="0">
                <a:ea typeface="Arial MT"/>
                <a:cs typeface="Arial MT"/>
              </a:rPr>
              <a:t>ьн</a:t>
            </a:r>
            <a:r>
              <a:rPr lang="ru-RU" sz="7400" b="1" spc="-15" dirty="0">
                <a:ea typeface="Arial MT"/>
                <a:cs typeface="Arial MT"/>
              </a:rPr>
              <a:t>о</a:t>
            </a:r>
            <a:r>
              <a:rPr lang="ru-RU" sz="7400" b="1" spc="-10" dirty="0">
                <a:ea typeface="Arial MT"/>
                <a:cs typeface="Arial MT"/>
              </a:rPr>
              <a:t>ст</a:t>
            </a:r>
            <a:r>
              <a:rPr lang="ru-RU" sz="7400" b="1" spc="-5" dirty="0">
                <a:ea typeface="Arial MT"/>
                <a:cs typeface="Arial MT"/>
              </a:rPr>
              <a:t>и</a:t>
            </a:r>
            <a:r>
              <a:rPr lang="ru-RU" sz="7400" b="1" dirty="0">
                <a:ea typeface="Arial MT"/>
                <a:cs typeface="Arial MT"/>
              </a:rPr>
              <a:t>, </a:t>
            </a:r>
            <a:r>
              <a:rPr lang="ru-RU" sz="7400" b="1" spc="-165" dirty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ор</a:t>
            </a:r>
            <a:r>
              <a:rPr lang="ru-RU" sz="7400" b="1" dirty="0">
                <a:ea typeface="Arial MT"/>
                <a:cs typeface="Arial MT"/>
              </a:rPr>
              <a:t>г</a:t>
            </a:r>
            <a:r>
              <a:rPr lang="ru-RU" sz="7400" b="1" spc="-15" dirty="0">
                <a:ea typeface="Arial MT"/>
                <a:cs typeface="Arial MT"/>
              </a:rPr>
              <a:t>а</a:t>
            </a:r>
            <a:r>
              <a:rPr lang="ru-RU" sz="7400" b="1" dirty="0">
                <a:ea typeface="Arial MT"/>
                <a:cs typeface="Arial MT"/>
              </a:rPr>
              <a:t>н</a:t>
            </a:r>
            <a:r>
              <a:rPr lang="ru-RU" sz="7400" b="1" spc="-5" dirty="0">
                <a:ea typeface="Arial MT"/>
                <a:cs typeface="Arial MT"/>
              </a:rPr>
              <a:t>и</a:t>
            </a:r>
            <a:r>
              <a:rPr lang="ru-RU" sz="7400" b="1" dirty="0">
                <a:ea typeface="Arial MT"/>
                <a:cs typeface="Arial MT"/>
              </a:rPr>
              <a:t>з</a:t>
            </a:r>
            <a:r>
              <a:rPr lang="ru-RU" sz="7400" b="1" spc="-10" dirty="0">
                <a:ea typeface="Arial MT"/>
                <a:cs typeface="Arial MT"/>
              </a:rPr>
              <a:t>м</a:t>
            </a:r>
            <a:r>
              <a:rPr lang="ru-RU" sz="7400" b="1" dirty="0">
                <a:ea typeface="Arial MT"/>
                <a:cs typeface="Arial MT"/>
              </a:rPr>
              <a:t>ы </a:t>
            </a:r>
            <a:r>
              <a:rPr lang="ru-RU" sz="7400" b="1" spc="-170" dirty="0">
                <a:ea typeface="Arial MT"/>
                <a:cs typeface="Arial MT"/>
              </a:rPr>
              <a:t> </a:t>
            </a:r>
            <a:r>
              <a:rPr lang="ru-RU" sz="7400" b="1" spc="-15" dirty="0">
                <a:ea typeface="Arial MT"/>
                <a:cs typeface="Arial MT"/>
              </a:rPr>
              <a:t>в</a:t>
            </a:r>
            <a:r>
              <a:rPr lang="ru-RU" sz="7400" b="1" spc="-5" dirty="0">
                <a:ea typeface="Arial MT"/>
                <a:cs typeface="Arial MT"/>
              </a:rPr>
              <a:t>ыделя</a:t>
            </a:r>
            <a:r>
              <a:rPr lang="ru-RU" sz="7400" b="1" dirty="0">
                <a:ea typeface="Arial MT"/>
                <a:cs typeface="Arial MT"/>
              </a:rPr>
              <a:t>ют </a:t>
            </a:r>
            <a:r>
              <a:rPr lang="ru-RU" sz="7400" b="1" spc="-165" dirty="0">
                <a:ea typeface="Arial MT"/>
                <a:cs typeface="Arial MT"/>
              </a:rPr>
              <a:t> </a:t>
            </a:r>
            <a:r>
              <a:rPr lang="ru-RU" sz="7400" b="1" dirty="0" smtClean="0">
                <a:ea typeface="Arial MT"/>
                <a:cs typeface="Arial MT"/>
              </a:rPr>
              <a:t>в </a:t>
            </a:r>
            <a:r>
              <a:rPr lang="ru-RU" sz="7400" b="1" dirty="0" smtClean="0">
                <a:ea typeface="Arial MT"/>
                <a:cs typeface="Arial MT"/>
              </a:rPr>
              <a:t>_____. </a:t>
            </a:r>
            <a:r>
              <a:rPr lang="ru-RU" sz="7400" b="1" spc="-25" dirty="0" smtClean="0">
                <a:ea typeface="Arial MT"/>
                <a:cs typeface="Arial MT"/>
              </a:rPr>
              <a:t>Т</a:t>
            </a:r>
            <a:r>
              <a:rPr lang="ru-RU" sz="7400" b="1" spc="-20" dirty="0" smtClean="0">
                <a:ea typeface="Arial MT"/>
                <a:cs typeface="Arial MT"/>
              </a:rPr>
              <a:t>аки</a:t>
            </a:r>
            <a:r>
              <a:rPr lang="ru-RU" sz="7400" b="1" spc="-15" dirty="0" smtClean="0">
                <a:ea typeface="Arial MT"/>
                <a:cs typeface="Arial MT"/>
              </a:rPr>
              <a:t>м</a:t>
            </a:r>
            <a:r>
              <a:rPr lang="ru-RU" sz="7400" b="1" dirty="0" smtClean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обра</a:t>
            </a:r>
            <a:r>
              <a:rPr lang="ru-RU" sz="7400" b="1" dirty="0">
                <a:ea typeface="Arial MT"/>
                <a:cs typeface="Arial MT"/>
              </a:rPr>
              <a:t>з</a:t>
            </a:r>
            <a:r>
              <a:rPr lang="ru-RU" sz="7400" b="1" spc="-5" dirty="0">
                <a:ea typeface="Arial MT"/>
                <a:cs typeface="Arial MT"/>
              </a:rPr>
              <a:t>о</a:t>
            </a:r>
            <a:r>
              <a:rPr lang="ru-RU" sz="7400" b="1" spc="-10" dirty="0">
                <a:ea typeface="Arial MT"/>
                <a:cs typeface="Arial MT"/>
              </a:rPr>
              <a:t>м</a:t>
            </a:r>
            <a:r>
              <a:rPr lang="ru-RU" sz="7400" b="1" dirty="0">
                <a:ea typeface="Arial MT"/>
                <a:cs typeface="Arial MT"/>
              </a:rPr>
              <a:t>,</a:t>
            </a:r>
            <a:r>
              <a:rPr lang="ru-RU" sz="7400" b="1" spc="95" dirty="0">
                <a:ea typeface="Arial MT"/>
                <a:cs typeface="Arial MT"/>
              </a:rPr>
              <a:t> </a:t>
            </a:r>
            <a:r>
              <a:rPr lang="ru-RU" sz="7400" b="1" spc="-10" dirty="0">
                <a:ea typeface="Arial MT"/>
                <a:cs typeface="Arial MT"/>
              </a:rPr>
              <a:t>м</a:t>
            </a:r>
            <a:r>
              <a:rPr lang="ru-RU" sz="7400" b="1" spc="-5" dirty="0">
                <a:ea typeface="Arial MT"/>
                <a:cs typeface="Arial MT"/>
              </a:rPr>
              <a:t>ежд</a:t>
            </a:r>
            <a:r>
              <a:rPr lang="ru-RU" sz="7400" b="1" dirty="0">
                <a:ea typeface="Arial MT"/>
                <a:cs typeface="Arial MT"/>
              </a:rPr>
              <a:t>у</a:t>
            </a:r>
            <a:r>
              <a:rPr lang="ru-RU" sz="7400" b="1" spc="85" dirty="0">
                <a:ea typeface="Arial MT"/>
                <a:cs typeface="Arial MT"/>
              </a:rPr>
              <a:t> </a:t>
            </a:r>
            <a:r>
              <a:rPr lang="ru-RU" sz="7400" b="1" spc="-15" dirty="0">
                <a:ea typeface="Arial MT"/>
                <a:cs typeface="Arial MT"/>
              </a:rPr>
              <a:t>о</a:t>
            </a:r>
            <a:r>
              <a:rPr lang="ru-RU" sz="7400" b="1" spc="-5" dirty="0">
                <a:ea typeface="Arial MT"/>
                <a:cs typeface="Arial MT"/>
              </a:rPr>
              <a:t>р</a:t>
            </a:r>
            <a:r>
              <a:rPr lang="ru-RU" sz="7400" b="1" dirty="0">
                <a:ea typeface="Arial MT"/>
                <a:cs typeface="Arial MT"/>
              </a:rPr>
              <a:t>г</a:t>
            </a:r>
            <a:r>
              <a:rPr lang="ru-RU" sz="7400" b="1" spc="-5" dirty="0">
                <a:ea typeface="Arial MT"/>
                <a:cs typeface="Arial MT"/>
              </a:rPr>
              <a:t>а</a:t>
            </a:r>
            <a:r>
              <a:rPr lang="ru-RU" sz="7400" b="1" dirty="0">
                <a:ea typeface="Arial MT"/>
                <a:cs typeface="Arial MT"/>
              </a:rPr>
              <a:t>н</a:t>
            </a:r>
            <a:r>
              <a:rPr lang="ru-RU" sz="7400" b="1" spc="-20" dirty="0">
                <a:ea typeface="Arial MT"/>
                <a:cs typeface="Arial MT"/>
              </a:rPr>
              <a:t>и</a:t>
            </a:r>
            <a:r>
              <a:rPr lang="ru-RU" sz="7400" b="1" dirty="0">
                <a:ea typeface="Arial MT"/>
                <a:cs typeface="Arial MT"/>
              </a:rPr>
              <a:t>з</a:t>
            </a:r>
            <a:r>
              <a:rPr lang="ru-RU" sz="7400" b="1" spc="-10" dirty="0">
                <a:ea typeface="Arial MT"/>
                <a:cs typeface="Arial MT"/>
              </a:rPr>
              <a:t>м</a:t>
            </a:r>
            <a:r>
              <a:rPr lang="ru-RU" sz="7400" b="1" spc="-5" dirty="0">
                <a:ea typeface="Arial MT"/>
                <a:cs typeface="Arial MT"/>
              </a:rPr>
              <a:t>а</a:t>
            </a:r>
            <a:r>
              <a:rPr lang="ru-RU" sz="7400" b="1" spc="-10" dirty="0">
                <a:ea typeface="Arial MT"/>
                <a:cs typeface="Arial MT"/>
              </a:rPr>
              <a:t>м</a:t>
            </a:r>
            <a:r>
              <a:rPr lang="ru-RU" sz="7400" b="1" dirty="0">
                <a:ea typeface="Arial MT"/>
                <a:cs typeface="Arial MT"/>
              </a:rPr>
              <a:t>и</a:t>
            </a:r>
            <a:r>
              <a:rPr lang="ru-RU" sz="7400" b="1" spc="95" dirty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и</a:t>
            </a:r>
            <a:r>
              <a:rPr lang="ru-RU" sz="7400" b="1" spc="85" dirty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ок</a:t>
            </a:r>
            <a:r>
              <a:rPr lang="ru-RU" sz="7400" b="1" spc="-15" dirty="0">
                <a:ea typeface="Arial MT"/>
                <a:cs typeface="Arial MT"/>
              </a:rPr>
              <a:t>р</a:t>
            </a:r>
            <a:r>
              <a:rPr lang="ru-RU" sz="7400" b="1" spc="-20" dirty="0">
                <a:ea typeface="Arial MT"/>
                <a:cs typeface="Arial MT"/>
              </a:rPr>
              <a:t>у</a:t>
            </a:r>
            <a:r>
              <a:rPr lang="ru-RU" sz="7400" b="1" spc="-5" dirty="0">
                <a:ea typeface="Arial MT"/>
                <a:cs typeface="Arial MT"/>
              </a:rPr>
              <a:t>жа</a:t>
            </a:r>
            <a:r>
              <a:rPr lang="ru-RU" sz="7400" b="1" dirty="0">
                <a:ea typeface="Arial MT"/>
                <a:cs typeface="Arial MT"/>
              </a:rPr>
              <a:t>ю</a:t>
            </a:r>
            <a:r>
              <a:rPr lang="ru-RU" sz="7400" b="1" spc="-5" dirty="0">
                <a:ea typeface="Arial MT"/>
                <a:cs typeface="Arial MT"/>
              </a:rPr>
              <a:t>ще</a:t>
            </a:r>
            <a:r>
              <a:rPr lang="ru-RU" sz="7400" b="1" dirty="0">
                <a:ea typeface="Arial MT"/>
                <a:cs typeface="Arial MT"/>
              </a:rPr>
              <a:t>й</a:t>
            </a:r>
            <a:r>
              <a:rPr lang="ru-RU" sz="7400" b="1" spc="100" dirty="0">
                <a:ea typeface="Arial MT"/>
                <a:cs typeface="Arial MT"/>
              </a:rPr>
              <a:t> </a:t>
            </a:r>
            <a:r>
              <a:rPr lang="ru-RU" sz="7400" b="1" spc="5" dirty="0">
                <a:ea typeface="Arial MT"/>
                <a:cs typeface="Arial MT"/>
              </a:rPr>
              <a:t>с</a:t>
            </a:r>
            <a:r>
              <a:rPr lang="ru-RU" sz="7400" b="1" spc="-5" dirty="0">
                <a:ea typeface="Arial MT"/>
                <a:cs typeface="Arial MT"/>
              </a:rPr>
              <a:t>редо</a:t>
            </a:r>
            <a:r>
              <a:rPr lang="ru-RU" sz="7400" b="1" dirty="0">
                <a:ea typeface="Arial MT"/>
                <a:cs typeface="Arial MT"/>
              </a:rPr>
              <a:t>й</a:t>
            </a:r>
            <a:r>
              <a:rPr lang="ru-RU" sz="7400" b="1" spc="70" dirty="0">
                <a:ea typeface="Arial MT"/>
                <a:cs typeface="Arial MT"/>
              </a:rPr>
              <a:t> </a:t>
            </a:r>
            <a:r>
              <a:rPr lang="ru-RU" sz="7400" b="1" spc="-5" dirty="0">
                <a:ea typeface="Arial MT"/>
                <a:cs typeface="Arial MT"/>
              </a:rPr>
              <a:t>по</a:t>
            </a:r>
            <a:r>
              <a:rPr lang="ru-RU" sz="7400" b="1" spc="5" dirty="0">
                <a:ea typeface="Arial MT"/>
                <a:cs typeface="Arial MT"/>
              </a:rPr>
              <a:t>с</a:t>
            </a:r>
            <a:r>
              <a:rPr lang="ru-RU" sz="7400" b="1" dirty="0">
                <a:ea typeface="Arial MT"/>
                <a:cs typeface="Arial MT"/>
              </a:rPr>
              <a:t>т</a:t>
            </a:r>
            <a:r>
              <a:rPr lang="ru-RU" sz="7400" b="1" spc="-5" dirty="0">
                <a:ea typeface="Arial MT"/>
                <a:cs typeface="Arial MT"/>
              </a:rPr>
              <a:t>о</a:t>
            </a:r>
            <a:r>
              <a:rPr lang="ru-RU" sz="7400" b="1" spc="-20" dirty="0">
                <a:ea typeface="Arial MT"/>
                <a:cs typeface="Arial MT"/>
              </a:rPr>
              <a:t>я</a:t>
            </a:r>
            <a:r>
              <a:rPr lang="ru-RU" sz="7400" b="1" dirty="0">
                <a:ea typeface="Arial MT"/>
                <a:cs typeface="Arial MT"/>
              </a:rPr>
              <a:t>нно</a:t>
            </a:r>
            <a:r>
              <a:rPr lang="ru-RU" sz="7400" b="1" spc="90" dirty="0">
                <a:ea typeface="Arial MT"/>
                <a:cs typeface="Arial MT"/>
              </a:rPr>
              <a:t> </a:t>
            </a:r>
            <a:r>
              <a:rPr lang="ru-RU" sz="7400" b="1" spc="-5" dirty="0" smtClean="0">
                <a:ea typeface="Arial MT"/>
                <a:cs typeface="Arial MT"/>
              </a:rPr>
              <a:t>про</a:t>
            </a:r>
            <a:r>
              <a:rPr lang="ru-RU" sz="7400" b="1" spc="-20" dirty="0" smtClean="0">
                <a:ea typeface="Arial MT"/>
                <a:cs typeface="Arial MT"/>
              </a:rPr>
              <a:t>и</a:t>
            </a:r>
            <a:r>
              <a:rPr lang="ru-RU" sz="7400" b="1" spc="5" dirty="0" smtClean="0">
                <a:ea typeface="Arial MT"/>
                <a:cs typeface="Arial MT"/>
              </a:rPr>
              <a:t>с</a:t>
            </a:r>
            <a:r>
              <a:rPr lang="ru-RU" sz="7400" b="1" dirty="0" smtClean="0">
                <a:ea typeface="Arial MT"/>
                <a:cs typeface="Arial MT"/>
              </a:rPr>
              <a:t>ходит _____   </a:t>
            </a:r>
            <a:r>
              <a:rPr lang="ru-RU" sz="7400" b="1" dirty="0" smtClean="0">
                <a:ea typeface="Arial MT"/>
                <a:cs typeface="Arial MT"/>
              </a:rPr>
              <a:t>и</a:t>
            </a:r>
            <a:r>
              <a:rPr lang="ru-RU" sz="7400" b="1" spc="75" dirty="0" smtClean="0">
                <a:ea typeface="Arial MT"/>
                <a:cs typeface="Arial MT"/>
              </a:rPr>
              <a:t> </a:t>
            </a:r>
            <a:r>
              <a:rPr lang="ru-RU" sz="7400" b="1" dirty="0">
                <a:ea typeface="Arial MT"/>
                <a:cs typeface="Arial MT"/>
              </a:rPr>
              <a:t>энергии</a:t>
            </a:r>
            <a:r>
              <a:rPr lang="ru-RU" sz="7400" b="1" dirty="0" smtClean="0">
                <a:ea typeface="Arial MT"/>
                <a:cs typeface="Arial MT"/>
              </a:rPr>
              <a:t>.</a:t>
            </a:r>
          </a:p>
          <a:p>
            <a:pPr marL="900430" marR="715645" indent="448945" algn="just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  <a:tabLst>
                <a:tab pos="2905760" algn="l"/>
                <a:tab pos="3934460" algn="l"/>
                <a:tab pos="5611495" algn="l"/>
                <a:tab pos="5705475" algn="l"/>
                <a:tab pos="6208395" algn="l"/>
                <a:tab pos="6791325" algn="l"/>
              </a:tabLst>
            </a:pPr>
            <a:endParaRPr lang="ru-RU" sz="4600" dirty="0">
              <a:ea typeface="Arial MT"/>
              <a:cs typeface="Arial MT"/>
            </a:endParaRPr>
          </a:p>
          <a:p>
            <a:pPr marL="901065" marR="716915" indent="-635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6700" b="1" i="1" spc="-5" dirty="0">
                <a:ea typeface="Arial MT"/>
                <a:cs typeface="Arial MT"/>
              </a:rPr>
              <a:t>Пе</a:t>
            </a:r>
            <a:r>
              <a:rPr lang="ru-RU" sz="6700" b="1" i="1" spc="-10" dirty="0">
                <a:ea typeface="Arial MT"/>
                <a:cs typeface="Arial MT"/>
              </a:rPr>
              <a:t>р</a:t>
            </a:r>
            <a:r>
              <a:rPr lang="ru-RU" sz="6700" b="1" i="1" spc="-5" dirty="0">
                <a:ea typeface="Arial MT"/>
                <a:cs typeface="Arial MT"/>
              </a:rPr>
              <a:t>ече</a:t>
            </a:r>
            <a:r>
              <a:rPr lang="ru-RU" sz="6700" b="1" i="1" dirty="0">
                <a:ea typeface="Arial MT"/>
                <a:cs typeface="Arial MT"/>
              </a:rPr>
              <a:t>нь</a:t>
            </a:r>
            <a:r>
              <a:rPr lang="ru-RU" sz="6700" b="1" i="1" spc="-35" dirty="0">
                <a:ea typeface="Arial MT"/>
                <a:cs typeface="Arial MT"/>
              </a:rPr>
              <a:t> </a:t>
            </a:r>
            <a:r>
              <a:rPr lang="ru-RU" sz="6700" b="1" i="1" spc="-5" dirty="0">
                <a:ea typeface="Arial MT"/>
                <a:cs typeface="Arial MT"/>
              </a:rPr>
              <a:t>те</a:t>
            </a:r>
            <a:r>
              <a:rPr lang="ru-RU" sz="6700" b="1" i="1" spc="-10" dirty="0">
                <a:ea typeface="Arial MT"/>
                <a:cs typeface="Arial MT"/>
              </a:rPr>
              <a:t>р</a:t>
            </a:r>
            <a:r>
              <a:rPr lang="ru-RU" sz="6700" b="1" i="1" spc="5" dirty="0">
                <a:ea typeface="Arial MT"/>
                <a:cs typeface="Arial MT"/>
              </a:rPr>
              <a:t>м</a:t>
            </a:r>
            <a:r>
              <a:rPr lang="ru-RU" sz="6700" b="1" i="1" spc="-20" dirty="0">
                <a:ea typeface="Arial MT"/>
                <a:cs typeface="Arial MT"/>
              </a:rPr>
              <a:t>и</a:t>
            </a:r>
            <a:r>
              <a:rPr lang="ru-RU" sz="6700" b="1" i="1" dirty="0">
                <a:ea typeface="Arial MT"/>
                <a:cs typeface="Arial MT"/>
              </a:rPr>
              <a:t>н</a:t>
            </a:r>
            <a:r>
              <a:rPr lang="ru-RU" sz="6700" b="1" i="1" spc="-10" dirty="0">
                <a:ea typeface="Arial MT"/>
                <a:cs typeface="Arial MT"/>
              </a:rPr>
              <a:t>о</a:t>
            </a:r>
            <a:r>
              <a:rPr lang="ru-RU" sz="6700" b="1" i="1" dirty="0">
                <a:ea typeface="Arial MT"/>
                <a:cs typeface="Arial MT"/>
              </a:rPr>
              <a:t>в:</a:t>
            </a:r>
            <a:r>
              <a:rPr lang="ru-RU" sz="6700" b="1" i="1" spc="-30" dirty="0">
                <a:ea typeface="Arial MT"/>
                <a:cs typeface="Arial MT"/>
              </a:rPr>
              <a:t> </a:t>
            </a:r>
            <a:r>
              <a:rPr lang="ru-RU" sz="6700" b="1" spc="-30" dirty="0" smtClean="0">
                <a:solidFill>
                  <a:srgbClr val="FF0000"/>
                </a:solidFill>
                <a:ea typeface="Arial MT"/>
                <a:cs typeface="Arial MT"/>
              </a:rPr>
              <a:t>химических; </a:t>
            </a:r>
            <a:r>
              <a:rPr lang="ru-RU" sz="6700" b="1" spc="-5" dirty="0" smtClean="0">
                <a:solidFill>
                  <a:srgbClr val="FF0000"/>
                </a:solidFill>
                <a:ea typeface="Arial MT"/>
                <a:cs typeface="Arial MT"/>
              </a:rPr>
              <a:t>пи</a:t>
            </a:r>
            <a:r>
              <a:rPr lang="ru-RU" sz="6700" b="1" spc="5" dirty="0" smtClean="0">
                <a:solidFill>
                  <a:srgbClr val="FF0000"/>
                </a:solidFill>
                <a:ea typeface="Arial MT"/>
                <a:cs typeface="Arial MT"/>
              </a:rPr>
              <a:t>т</a:t>
            </a:r>
            <a:r>
              <a:rPr lang="ru-RU" sz="6700" b="1" spc="-5" dirty="0" smtClean="0">
                <a:solidFill>
                  <a:srgbClr val="FF0000"/>
                </a:solidFill>
                <a:ea typeface="Arial MT"/>
                <a:cs typeface="Arial MT"/>
              </a:rPr>
              <a:t>а</a:t>
            </a:r>
            <a:r>
              <a:rPr lang="ru-RU" sz="6700" b="1" spc="-15" dirty="0" smtClean="0">
                <a:solidFill>
                  <a:srgbClr val="FF0000"/>
                </a:solidFill>
                <a:ea typeface="Arial MT"/>
                <a:cs typeface="Arial MT"/>
              </a:rPr>
              <a:t>е</a:t>
            </a:r>
            <a:r>
              <a:rPr lang="ru-RU" sz="6700" b="1" dirty="0" smtClean="0">
                <a:solidFill>
                  <a:srgbClr val="FF0000"/>
                </a:solidFill>
                <a:ea typeface="Arial MT"/>
                <a:cs typeface="Arial MT"/>
              </a:rPr>
              <a:t>т</a:t>
            </a:r>
            <a:r>
              <a:rPr lang="ru-RU" sz="6700" b="1" spc="5" dirty="0" smtClean="0">
                <a:solidFill>
                  <a:srgbClr val="FF0000"/>
                </a:solidFill>
                <a:ea typeface="Arial MT"/>
                <a:cs typeface="Arial MT"/>
              </a:rPr>
              <a:t>с</a:t>
            </a:r>
            <a:r>
              <a:rPr lang="ru-RU" sz="6700" b="1" spc="-20" dirty="0" smtClean="0">
                <a:solidFill>
                  <a:srgbClr val="FF0000"/>
                </a:solidFill>
                <a:ea typeface="Arial MT"/>
                <a:cs typeface="Arial MT"/>
              </a:rPr>
              <a:t>я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;</a:t>
            </a:r>
            <a:r>
              <a:rPr lang="ru-RU" sz="6700" b="1" spc="-25" dirty="0">
                <a:solidFill>
                  <a:srgbClr val="FF0000"/>
                </a:solidFill>
                <a:ea typeface="Arial MT"/>
                <a:cs typeface="Arial MT"/>
              </a:rPr>
              <a:t> 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д</a:t>
            </a:r>
            <a:r>
              <a:rPr lang="ru-RU" sz="6700" b="1" spc="-15" dirty="0">
                <a:solidFill>
                  <a:srgbClr val="FF0000"/>
                </a:solidFill>
                <a:ea typeface="Arial MT"/>
                <a:cs typeface="Arial MT"/>
              </a:rPr>
              <a:t>ы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ш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и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т;</a:t>
            </a:r>
            <a:r>
              <a:rPr lang="ru-RU" sz="6700" b="1" spc="-25" dirty="0">
                <a:solidFill>
                  <a:srgbClr val="FF0000"/>
                </a:solidFill>
                <a:ea typeface="Arial MT"/>
                <a:cs typeface="Arial MT"/>
              </a:rPr>
              <a:t> 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окр</a:t>
            </a:r>
            <a:r>
              <a:rPr lang="ru-RU" sz="6700" b="1" spc="-20" dirty="0">
                <a:solidFill>
                  <a:srgbClr val="FF0000"/>
                </a:solidFill>
                <a:ea typeface="Arial MT"/>
                <a:cs typeface="Arial MT"/>
              </a:rPr>
              <a:t>у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жа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ю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щ</a:t>
            </a:r>
            <a:r>
              <a:rPr lang="ru-RU" sz="6700" b="1" spc="-20" dirty="0">
                <a:solidFill>
                  <a:srgbClr val="FF0000"/>
                </a:solidFill>
                <a:ea typeface="Arial MT"/>
                <a:cs typeface="Arial MT"/>
              </a:rPr>
              <a:t>у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ю</a:t>
            </a:r>
            <a:r>
              <a:rPr lang="ru-RU" sz="6700" b="1" spc="-30" dirty="0">
                <a:solidFill>
                  <a:srgbClr val="FF0000"/>
                </a:solidFill>
                <a:ea typeface="Arial MT"/>
                <a:cs typeface="Arial MT"/>
              </a:rPr>
              <a:t> </a:t>
            </a:r>
            <a:r>
              <a:rPr lang="ru-RU" sz="6700" b="1" spc="5" dirty="0">
                <a:solidFill>
                  <a:srgbClr val="FF0000"/>
                </a:solidFill>
                <a:ea typeface="Arial MT"/>
                <a:cs typeface="Arial MT"/>
              </a:rPr>
              <a:t>с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ред</a:t>
            </a:r>
            <a:r>
              <a:rPr lang="ru-RU" sz="6700" b="1" spc="-20" dirty="0">
                <a:solidFill>
                  <a:srgbClr val="FF0000"/>
                </a:solidFill>
                <a:ea typeface="Arial MT"/>
                <a:cs typeface="Arial MT"/>
              </a:rPr>
              <a:t>у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;</a:t>
            </a:r>
            <a:r>
              <a:rPr lang="ru-RU" sz="6700" b="1" spc="-15" dirty="0">
                <a:solidFill>
                  <a:srgbClr val="FF0000"/>
                </a:solidFill>
                <a:ea typeface="Arial MT"/>
                <a:cs typeface="Arial MT"/>
              </a:rPr>
              <a:t> 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об</a:t>
            </a:r>
            <a:r>
              <a:rPr lang="ru-RU" sz="6700" b="1" spc="-10" dirty="0">
                <a:solidFill>
                  <a:srgbClr val="FF0000"/>
                </a:solidFill>
                <a:ea typeface="Arial MT"/>
                <a:cs typeface="Arial MT"/>
              </a:rPr>
              <a:t>м</a:t>
            </a:r>
            <a:r>
              <a:rPr lang="ru-RU" sz="6700" b="1" spc="-15" dirty="0">
                <a:solidFill>
                  <a:srgbClr val="FF0000"/>
                </a:solidFill>
                <a:ea typeface="Arial MT"/>
                <a:cs typeface="Arial MT"/>
              </a:rPr>
              <a:t>е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н</a:t>
            </a:r>
            <a:r>
              <a:rPr lang="ru-RU" sz="6700" b="1" spc="-25" dirty="0">
                <a:solidFill>
                  <a:srgbClr val="FF0000"/>
                </a:solidFill>
                <a:ea typeface="Arial MT"/>
                <a:cs typeface="Arial MT"/>
              </a:rPr>
              <a:t> </a:t>
            </a:r>
            <a:r>
              <a:rPr lang="ru-RU" sz="6700" b="1" spc="-5" dirty="0" smtClean="0">
                <a:solidFill>
                  <a:srgbClr val="FF0000"/>
                </a:solidFill>
                <a:ea typeface="Arial MT"/>
                <a:cs typeface="Arial MT"/>
              </a:rPr>
              <a:t>веще</a:t>
            </a:r>
            <a:r>
              <a:rPr lang="ru-RU" sz="6700" b="1" spc="5" dirty="0" smtClean="0">
                <a:solidFill>
                  <a:srgbClr val="FF0000"/>
                </a:solidFill>
                <a:ea typeface="Arial MT"/>
                <a:cs typeface="Arial MT"/>
              </a:rPr>
              <a:t>с</a:t>
            </a:r>
            <a:r>
              <a:rPr lang="ru-RU" sz="6700" b="1" dirty="0" smtClean="0">
                <a:solidFill>
                  <a:srgbClr val="FF0000"/>
                </a:solidFill>
                <a:ea typeface="Arial MT"/>
                <a:cs typeface="Arial MT"/>
              </a:rPr>
              <a:t>т</a:t>
            </a:r>
            <a:r>
              <a:rPr lang="ru-RU" sz="6700" b="1" spc="-15" dirty="0" smtClean="0">
                <a:solidFill>
                  <a:srgbClr val="FF0000"/>
                </a:solidFill>
                <a:ea typeface="Arial MT"/>
                <a:cs typeface="Arial MT"/>
              </a:rPr>
              <a:t>в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; 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кл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ет</a:t>
            </a:r>
            <a:r>
              <a:rPr lang="ru-RU" sz="6700" b="1" spc="-5" dirty="0">
                <a:solidFill>
                  <a:srgbClr val="FF0000"/>
                </a:solidFill>
                <a:ea typeface="Arial MT"/>
                <a:cs typeface="Arial MT"/>
              </a:rPr>
              <a:t>о</a:t>
            </a:r>
            <a:r>
              <a:rPr lang="ru-RU" sz="6700" b="1" spc="-20" dirty="0">
                <a:solidFill>
                  <a:srgbClr val="FF0000"/>
                </a:solidFill>
                <a:ea typeface="Arial MT"/>
                <a:cs typeface="Arial MT"/>
              </a:rPr>
              <a:t>к</a:t>
            </a:r>
            <a:r>
              <a:rPr lang="ru-RU" sz="6700" b="1" dirty="0">
                <a:solidFill>
                  <a:srgbClr val="FF0000"/>
                </a:solidFill>
                <a:ea typeface="Arial MT"/>
                <a:cs typeface="Arial MT"/>
              </a:rPr>
              <a:t>;</a:t>
            </a:r>
            <a:r>
              <a:rPr lang="ru-RU" sz="6700" b="1" spc="10" dirty="0">
                <a:solidFill>
                  <a:srgbClr val="FF0000"/>
                </a:solidFill>
                <a:ea typeface="Arial MT"/>
                <a:cs typeface="Arial MT"/>
              </a:rPr>
              <a:t> </a:t>
            </a:r>
            <a:r>
              <a:rPr lang="ru-RU" sz="6700" b="1" spc="-5" dirty="0" smtClean="0">
                <a:solidFill>
                  <a:srgbClr val="FF0000"/>
                </a:solidFill>
                <a:ea typeface="Arial MT"/>
                <a:cs typeface="Arial MT"/>
              </a:rPr>
              <a:t>в</a:t>
            </a:r>
            <a:r>
              <a:rPr lang="ru-RU" sz="6700" b="1" spc="-15" dirty="0" smtClean="0">
                <a:solidFill>
                  <a:srgbClr val="FF0000"/>
                </a:solidFill>
                <a:ea typeface="Arial MT"/>
                <a:cs typeface="Arial MT"/>
              </a:rPr>
              <a:t>е</a:t>
            </a:r>
            <a:r>
              <a:rPr lang="ru-RU" sz="6700" b="1" spc="-5" dirty="0" smtClean="0">
                <a:solidFill>
                  <a:srgbClr val="FF0000"/>
                </a:solidFill>
                <a:ea typeface="Arial MT"/>
                <a:cs typeface="Arial MT"/>
              </a:rPr>
              <a:t>ще</a:t>
            </a:r>
            <a:r>
              <a:rPr lang="ru-RU" sz="6700" b="1" spc="5" dirty="0" smtClean="0">
                <a:solidFill>
                  <a:srgbClr val="FF0000"/>
                </a:solidFill>
                <a:ea typeface="Arial MT"/>
                <a:cs typeface="Arial MT"/>
              </a:rPr>
              <a:t>ст</a:t>
            </a:r>
            <a:r>
              <a:rPr lang="ru-RU" sz="6700" b="1" spc="-5" dirty="0" smtClean="0">
                <a:solidFill>
                  <a:srgbClr val="FF0000"/>
                </a:solidFill>
                <a:ea typeface="Arial MT"/>
                <a:cs typeface="Arial MT"/>
              </a:rPr>
              <a:t>в</a:t>
            </a:r>
            <a:r>
              <a:rPr lang="ru-RU" sz="6700" b="1" spc="-15" dirty="0" smtClean="0">
                <a:solidFill>
                  <a:srgbClr val="FF0000"/>
                </a:solidFill>
                <a:ea typeface="Arial MT"/>
                <a:cs typeface="Arial MT"/>
              </a:rPr>
              <a:t>а</a:t>
            </a:r>
            <a:r>
              <a:rPr lang="ru-RU" sz="6700" b="1" dirty="0" smtClean="0">
                <a:solidFill>
                  <a:srgbClr val="FF0000"/>
                </a:solidFill>
                <a:ea typeface="Arial MT"/>
                <a:cs typeface="Arial MT"/>
              </a:rPr>
              <a:t>; связаны; </a:t>
            </a:r>
            <a:endParaRPr lang="ru-RU" sz="4200" b="1" dirty="0" smtClean="0">
              <a:solidFill>
                <a:srgbClr val="FF0000"/>
              </a:solid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9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595" y="483886"/>
            <a:ext cx="10415659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95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7257" y="241540"/>
            <a:ext cx="10515600" cy="19481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/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Подпишем </a:t>
            </a:r>
            <a:r>
              <a:rPr lang="ru-RU" b="1" dirty="0" smtClean="0">
                <a:solidFill>
                  <a:srgbClr val="00B050"/>
                </a:solidFill>
              </a:rPr>
              <a:t>тетради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49111" y="3625537"/>
            <a:ext cx="5220000" cy="3024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 Тетрадь</a:t>
            </a:r>
          </a:p>
          <a:p>
            <a:pPr marL="0" indent="0">
              <a:buNone/>
            </a:pPr>
            <a:r>
              <a:rPr lang="ru-RU" dirty="0" smtClean="0"/>
              <a:t>для работ </a:t>
            </a:r>
          </a:p>
          <a:p>
            <a:pPr marL="0" indent="0">
              <a:buNone/>
            </a:pPr>
            <a:r>
              <a:rPr lang="ru-RU" dirty="0" smtClean="0"/>
              <a:t>по биологии</a:t>
            </a:r>
          </a:p>
          <a:p>
            <a:pPr marL="0" indent="0">
              <a:buNone/>
            </a:pPr>
            <a:r>
              <a:rPr lang="ru-RU" dirty="0" smtClean="0"/>
              <a:t>учащейся 5 – ___ класса</a:t>
            </a:r>
          </a:p>
          <a:p>
            <a:pPr marL="0" indent="0">
              <a:buNone/>
            </a:pPr>
            <a:r>
              <a:rPr lang="ru-RU" dirty="0" smtClean="0"/>
              <a:t>___________________________</a:t>
            </a:r>
          </a:p>
          <a:p>
            <a:pPr marL="0" indent="0">
              <a:buNone/>
            </a:pPr>
            <a:r>
              <a:rPr lang="ru-RU" dirty="0" smtClean="0"/>
              <a:t>Ф_____________ И___________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700233" y="3625537"/>
            <a:ext cx="5220000" cy="30240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Тетрадь</a:t>
            </a:r>
          </a:p>
          <a:p>
            <a:pPr marL="0" indent="0">
              <a:buNone/>
            </a:pPr>
            <a:r>
              <a:rPr lang="ru-RU" dirty="0" smtClean="0"/>
              <a:t>для работ </a:t>
            </a:r>
          </a:p>
          <a:p>
            <a:pPr marL="0" indent="0">
              <a:buNone/>
            </a:pPr>
            <a:r>
              <a:rPr lang="ru-RU" dirty="0" smtClean="0"/>
              <a:t>по биологии</a:t>
            </a:r>
          </a:p>
          <a:p>
            <a:pPr marL="0" indent="0">
              <a:buNone/>
            </a:pPr>
            <a:r>
              <a:rPr lang="ru-RU" dirty="0" smtClean="0"/>
              <a:t>учащегося 5 – ___ класса</a:t>
            </a:r>
          </a:p>
          <a:p>
            <a:pPr marL="0" indent="0">
              <a:buNone/>
            </a:pPr>
            <a:r>
              <a:rPr lang="ru-RU" dirty="0" smtClean="0"/>
              <a:t>___________________________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Ф_____________ И___________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56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Домашнее задание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3501"/>
            <a:ext cx="10515600" cy="4351338"/>
          </a:xfrm>
        </p:spPr>
        <p:txBody>
          <a:bodyPr>
            <a:normAutofit/>
          </a:bodyPr>
          <a:lstStyle/>
          <a:p>
            <a:endParaRPr lang="ru-RU" dirty="0" smtClean="0">
              <a:hlinkClick r:id="rId2"/>
            </a:endParaRPr>
          </a:p>
          <a:p>
            <a:r>
              <a:rPr lang="ru-RU" dirty="0"/>
              <a:t>Внимательно прочитайте §</a:t>
            </a:r>
            <a:r>
              <a:rPr lang="ru-RU" dirty="0" smtClean="0"/>
              <a:t>1</a:t>
            </a:r>
          </a:p>
          <a:p>
            <a:r>
              <a:rPr lang="ru-RU" dirty="0" smtClean="0"/>
              <a:t>Дайте ответы на вопросы к § (устно</a:t>
            </a:r>
            <a:r>
              <a:rPr lang="ru-RU" dirty="0" smtClean="0"/>
              <a:t>)</a:t>
            </a:r>
          </a:p>
          <a:p>
            <a:r>
              <a:rPr lang="ru-RU" dirty="0" smtClean="0"/>
              <a:t>Принести тетрадь 12 л. в клетку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02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518" y="210578"/>
            <a:ext cx="11302285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Что изображено на картинке?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>Назовите одним словом. </a:t>
            </a:r>
            <a:b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>А если все объекты разделить на две группы?</a:t>
            </a:r>
            <a:endParaRPr lang="ru-RU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19" y="1793727"/>
            <a:ext cx="6768000" cy="459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1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731" y="4549676"/>
            <a:ext cx="116038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Как понять, что перед нами объект живой природы?</a:t>
            </a:r>
          </a:p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Как отличить </a:t>
            </a: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о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бъект живой природы от неживой?</a:t>
            </a:r>
          </a:p>
          <a:p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Почему 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утверждают, </a:t>
            </a: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что живая и неживая природа представляет собой единое целое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47" y="170433"/>
            <a:ext cx="8784000" cy="45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3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365125"/>
            <a:ext cx="11985938" cy="132556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B050"/>
                </a:solidFill>
              </a:rPr>
              <a:t>Живая природа</a:t>
            </a: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</a:rPr>
              <a:t>Какие признаки объединяют всё это многообразие организмов?</a:t>
            </a:r>
            <a:endParaRPr lang="ru-RU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255589" y="1825625"/>
            <a:ext cx="76808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5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70963" y="149072"/>
            <a:ext cx="10515600" cy="498616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B050"/>
                </a:solidFill>
              </a:rPr>
              <a:t>Всё живое состоит из КЛЕТОК! </a:t>
            </a:r>
            <a:r>
              <a:rPr lang="ru-RU" sz="4000" b="1" i="1" dirty="0" smtClean="0">
                <a:solidFill>
                  <a:srgbClr val="00B050"/>
                </a:solidFill>
              </a:rPr>
              <a:t>(кроме вирусов)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6000" y="3779794"/>
            <a:ext cx="360000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963" y="3779794"/>
            <a:ext cx="3600000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8153" t="4976" r="29991" b="6622"/>
          <a:stretch/>
        </p:blipFill>
        <p:spPr>
          <a:xfrm>
            <a:off x="8021037" y="863741"/>
            <a:ext cx="3634343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000" y="863741"/>
            <a:ext cx="3600000" cy="2701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963" y="863741"/>
            <a:ext cx="3600000" cy="2701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380" y="3779794"/>
            <a:ext cx="3600000" cy="270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3791" y="647688"/>
            <a:ext cx="11084417" cy="514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58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017" y="159063"/>
            <a:ext cx="10515600" cy="935641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Единство химического состава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1" t="1320" r="2396" b="3731"/>
          <a:stretch/>
        </p:blipFill>
        <p:spPr>
          <a:xfrm>
            <a:off x="2006958" y="1596980"/>
            <a:ext cx="7997780" cy="49583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5017" y="850005"/>
            <a:ext cx="11230378" cy="656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2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262" y="-35011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Тела </a:t>
            </a:r>
            <a:r>
              <a:rPr lang="ru-RU" b="1" dirty="0">
                <a:solidFill>
                  <a:srgbClr val="00B050"/>
                </a:solidFill>
              </a:rPr>
              <a:t>живой </a:t>
            </a:r>
            <a:r>
              <a:rPr lang="ru-RU" b="1" dirty="0" smtClean="0">
                <a:solidFill>
                  <a:srgbClr val="00B050"/>
                </a:solidFill>
              </a:rPr>
              <a:t>природы - сложные </a:t>
            </a:r>
            <a:r>
              <a:rPr lang="ru-RU" b="1" dirty="0">
                <a:solidFill>
                  <a:srgbClr val="00B050"/>
                </a:solidFill>
              </a:rPr>
              <a:t>системы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799" y="1243903"/>
            <a:ext cx="7740000" cy="49705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6062" y="795195"/>
            <a:ext cx="11232000" cy="59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39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47" y="1111630"/>
            <a:ext cx="11616744" cy="119321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Обмен веществ и энергии – главный признак живого</a:t>
            </a:r>
            <a:r>
              <a:rPr lang="ru-RU" sz="4000" b="1" dirty="0">
                <a:solidFill>
                  <a:srgbClr val="00B050"/>
                </a:solidFill>
              </a:rPr>
              <a:t/>
            </a:r>
            <a:br>
              <a:rPr lang="ru-RU" sz="4000" b="1" dirty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>питание, дыхание, выделение</a:t>
            </a:r>
            <a:r>
              <a:rPr lang="ru-RU" sz="4000" b="1" dirty="0">
                <a:solidFill>
                  <a:srgbClr val="00B050"/>
                </a:solidFill>
              </a:rPr>
              <a:t/>
            </a:r>
            <a:br>
              <a:rPr lang="ru-RU" sz="4000" b="1" dirty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>
                <a:solidFill>
                  <a:srgbClr val="00B050"/>
                </a:solidFill>
              </a:rPr>
              <a:t/>
            </a:r>
            <a:br>
              <a:rPr lang="ru-RU" sz="4000" b="1" dirty="0">
                <a:solidFill>
                  <a:srgbClr val="00B050"/>
                </a:solidFill>
              </a:rPr>
            </a:b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51" y="690809"/>
            <a:ext cx="11590986" cy="553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865"/>
          <a:stretch/>
        </p:blipFill>
        <p:spPr>
          <a:xfrm>
            <a:off x="392351" y="1244600"/>
            <a:ext cx="1156353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0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382</Words>
  <Application>Microsoft Office PowerPoint</Application>
  <PresentationFormat>Произвольный</PresentationFormat>
  <Paragraphs>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Биология</vt:lpstr>
      <vt:lpstr>  Подпишем тетради</vt:lpstr>
      <vt:lpstr>Что изображено на картинке?  Назовите одним словом.  А если все объекты разделить на две группы?</vt:lpstr>
      <vt:lpstr>Слайд 4</vt:lpstr>
      <vt:lpstr>Живая природа Какие признаки объединяют всё это многообразие организмов?</vt:lpstr>
      <vt:lpstr>Всё живое состоит из КЛЕТОК! (кроме вирусов)</vt:lpstr>
      <vt:lpstr>Единство химического состава</vt:lpstr>
      <vt:lpstr>Тела живой природы - сложные системы</vt:lpstr>
      <vt:lpstr>Обмен веществ и энергии – главный признак живого  питание, дыхание, выделение   </vt:lpstr>
      <vt:lpstr>Рост и развитие</vt:lpstr>
      <vt:lpstr>Размножение</vt:lpstr>
      <vt:lpstr>Тела живой природы реагируют на изменение окружающей их среды - раздражимость Она часто проявляется в движениях</vt:lpstr>
      <vt:lpstr>Внешние проявления этих свойств по отдельности можно наблюдать и у тел неживой природы</vt:lpstr>
      <vt:lpstr>Тело природы относят к живому, если ему присущи СРАЗУ ВСЕ ПРИЗНАКИ (свойства) жизни</vt:lpstr>
      <vt:lpstr>Слайд 15</vt:lpstr>
      <vt:lpstr>Почему утверждают, что живая и неживая природа представляет собой единое целое?</vt:lpstr>
      <vt:lpstr>Учение о биосфере </vt:lpstr>
      <vt:lpstr>Вставьте пропущенные слова в текст </vt:lpstr>
      <vt:lpstr>Слайд 19</vt:lpstr>
      <vt:lpstr>Домашнее задание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класс</dc:title>
  <dc:creator>Zlata</dc:creator>
  <cp:lastModifiedBy>Windows</cp:lastModifiedBy>
  <cp:revision>43</cp:revision>
  <dcterms:created xsi:type="dcterms:W3CDTF">2022-09-01T17:20:24Z</dcterms:created>
  <dcterms:modified xsi:type="dcterms:W3CDTF">2024-09-06T02:05:06Z</dcterms:modified>
</cp:coreProperties>
</file>