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6" r:id="rId2"/>
    <p:sldId id="285" r:id="rId3"/>
    <p:sldId id="275" r:id="rId4"/>
    <p:sldId id="278" r:id="rId5"/>
    <p:sldId id="279" r:id="rId6"/>
    <p:sldId id="276" r:id="rId7"/>
    <p:sldId id="280" r:id="rId8"/>
    <p:sldId id="288" r:id="rId9"/>
    <p:sldId id="263" r:id="rId10"/>
    <p:sldId id="274" r:id="rId11"/>
    <p:sldId id="273" r:id="rId12"/>
    <p:sldId id="264" r:id="rId13"/>
    <p:sldId id="259" r:id="rId14"/>
    <p:sldId id="271" r:id="rId15"/>
    <p:sldId id="265" r:id="rId16"/>
    <p:sldId id="269" r:id="rId17"/>
    <p:sldId id="272" r:id="rId18"/>
    <p:sldId id="281" r:id="rId19"/>
    <p:sldId id="283" r:id="rId20"/>
    <p:sldId id="287" r:id="rId21"/>
    <p:sldId id="266"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6600CC"/>
    <a:srgbClr val="6600FF"/>
    <a:srgbClr val="006600"/>
    <a:srgbClr val="FF9900"/>
    <a:srgbClr val="564C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0" y="-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8A86B-26FA-4F3D-BD15-5523F339B6CF}" type="datetimeFigureOut">
              <a:rPr lang="ru-RU" smtClean="0"/>
              <a:t>11.06.2025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CEAE7-6771-4797-84D7-2B578C04DCC3}" type="slidenum">
              <a:rPr lang="ru-RU" smtClean="0"/>
              <a:t>‹#›</a:t>
            </a:fld>
            <a:endParaRPr lang="ru-RU"/>
          </a:p>
        </p:txBody>
      </p:sp>
    </p:spTree>
    <p:extLst>
      <p:ext uri="{BB962C8B-B14F-4D97-AF65-F5344CB8AC3E}">
        <p14:creationId xmlns:p14="http://schemas.microsoft.com/office/powerpoint/2010/main" val="105896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E7443F-004E-4AB8-A4EC-BCDFDCABF5C2}"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A14F96E-305F-48E9-B72C-BE9E46DE2ED1}" type="slidenum">
              <a:rPr lang="ru-RU" smtClean="0"/>
              <a:t>‹#›</a:t>
            </a:fld>
            <a:endParaRPr lang="ru-RU"/>
          </a:p>
        </p:txBody>
      </p:sp>
    </p:spTree>
    <p:extLst>
      <p:ext uri="{BB962C8B-B14F-4D97-AF65-F5344CB8AC3E}">
        <p14:creationId xmlns:p14="http://schemas.microsoft.com/office/powerpoint/2010/main" val="356641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E7443F-004E-4AB8-A4EC-BCDFDCABF5C2}"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412332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E7443F-004E-4AB8-A4EC-BCDFDCABF5C2}"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116296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E7443F-004E-4AB8-A4EC-BCDFDCABF5C2}"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70081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B7E7443F-004E-4AB8-A4EC-BCDFDCABF5C2}" type="datetimeFigureOut">
              <a:rPr lang="ru-RU" smtClean="0"/>
              <a:t>11.06.2025</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A14F96E-305F-48E9-B72C-BE9E46DE2ED1}" type="slidenum">
              <a:rPr lang="ru-RU" smtClean="0"/>
              <a:t>‹#›</a:t>
            </a:fld>
            <a:endParaRPr lang="ru-RU"/>
          </a:p>
        </p:txBody>
      </p:sp>
    </p:spTree>
    <p:extLst>
      <p:ext uri="{BB962C8B-B14F-4D97-AF65-F5344CB8AC3E}">
        <p14:creationId xmlns:p14="http://schemas.microsoft.com/office/powerpoint/2010/main" val="395955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E7443F-004E-4AB8-A4EC-BCDFDCABF5C2}" type="datetimeFigureOut">
              <a:rPr lang="ru-RU" smtClean="0"/>
              <a:t>11.06.2025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131816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E7443F-004E-4AB8-A4EC-BCDFDCABF5C2}" type="datetimeFigureOut">
              <a:rPr lang="ru-RU" smtClean="0"/>
              <a:t>11.06.2025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102969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E7443F-004E-4AB8-A4EC-BCDFDCABF5C2}" type="datetimeFigureOut">
              <a:rPr lang="ru-RU" smtClean="0"/>
              <a:t>11.06.2025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196458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7443F-004E-4AB8-A4EC-BCDFDCABF5C2}" type="datetimeFigureOut">
              <a:rPr lang="ru-RU" smtClean="0"/>
              <a:t>11.06.2025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9019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7E7443F-004E-4AB8-A4EC-BCDFDCABF5C2}" type="datetimeFigureOut">
              <a:rPr lang="ru-RU" smtClean="0"/>
              <a:t>11.06.2025</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19128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7E7443F-004E-4AB8-A4EC-BCDFDCABF5C2}" type="datetimeFigureOut">
              <a:rPr lang="ru-RU" smtClean="0"/>
              <a:t>11.06.2025</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14F96E-305F-48E9-B72C-BE9E46DE2ED1}" type="slidenum">
              <a:rPr lang="ru-RU" smtClean="0"/>
              <a:t>‹#›</a:t>
            </a:fld>
            <a:endParaRPr lang="ru-RU"/>
          </a:p>
        </p:txBody>
      </p:sp>
    </p:spTree>
    <p:extLst>
      <p:ext uri="{BB962C8B-B14F-4D97-AF65-F5344CB8AC3E}">
        <p14:creationId xmlns:p14="http://schemas.microsoft.com/office/powerpoint/2010/main" val="31245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7E7443F-004E-4AB8-A4EC-BCDFDCABF5C2}" type="datetimeFigureOut">
              <a:rPr lang="ru-RU" smtClean="0"/>
              <a:t>11.06.2025</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A14F96E-305F-48E9-B72C-BE9E46DE2ED1}" type="slidenum">
              <a:rPr lang="ru-RU" smtClean="0"/>
              <a:t>‹#›</a:t>
            </a:fld>
            <a:endParaRPr lang="ru-RU"/>
          </a:p>
        </p:txBody>
      </p:sp>
    </p:spTree>
    <p:extLst>
      <p:ext uri="{BB962C8B-B14F-4D97-AF65-F5344CB8AC3E}">
        <p14:creationId xmlns:p14="http://schemas.microsoft.com/office/powerpoint/2010/main" val="853790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yenglishteacher.ne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hyperlink" Target="https://ege.fipi.ru/bank/index.php?proj=4B53A6CB75B0B5E1427E596EB4931A2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glish-practice.net/practice-listening-english-exercises-for-b2-good-busines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iscoverpraxis.com/blog/5296/what-my-high-school-business-teacher-taught-me-about-entrepreneurship-and-business-classe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A44D8D8-E0E6-203F-2FCD-398DE393C59D}"/>
              </a:ext>
            </a:extLst>
          </p:cNvPr>
          <p:cNvSpPr>
            <a:spLocks noGrp="1"/>
          </p:cNvSpPr>
          <p:nvPr>
            <p:ph type="title"/>
          </p:nvPr>
        </p:nvSpPr>
        <p:spPr>
          <a:xfrm>
            <a:off x="8549640" y="685800"/>
            <a:ext cx="3364992" cy="1737360"/>
          </a:xfrm>
        </p:spPr>
        <p:txBody>
          <a:bodyPr/>
          <a:lstStyle/>
          <a:p>
            <a:pPr algn="ctr"/>
            <a:r>
              <a:rPr lang="en-US" dirty="0"/>
              <a:t>Business English </a:t>
            </a:r>
            <a:r>
              <a:rPr lang="ru-RU" dirty="0"/>
              <a:t/>
            </a:r>
            <a:br>
              <a:rPr lang="ru-RU" dirty="0"/>
            </a:br>
            <a:r>
              <a:rPr lang="en-US" dirty="0"/>
              <a:t>course</a:t>
            </a:r>
            <a:endParaRPr lang="ru-RU" dirty="0"/>
          </a:p>
        </p:txBody>
      </p:sp>
      <p:sp>
        <p:nvSpPr>
          <p:cNvPr id="4" name="Текст 3">
            <a:extLst>
              <a:ext uri="{FF2B5EF4-FFF2-40B4-BE49-F238E27FC236}">
                <a16:creationId xmlns:a16="http://schemas.microsoft.com/office/drawing/2014/main" xmlns="" id="{D326DEB6-A440-6A10-5AB7-F917EB8C548A}"/>
              </a:ext>
            </a:extLst>
          </p:cNvPr>
          <p:cNvSpPr>
            <a:spLocks noGrp="1"/>
          </p:cNvSpPr>
          <p:nvPr>
            <p:ph type="body" sz="half" idx="2"/>
          </p:nvPr>
        </p:nvSpPr>
        <p:spPr>
          <a:xfrm>
            <a:off x="8586216" y="3675888"/>
            <a:ext cx="3438144" cy="411480"/>
          </a:xfrm>
        </p:spPr>
        <p:txBody>
          <a:bodyPr>
            <a:normAutofit/>
          </a:bodyPr>
          <a:lstStyle/>
          <a:p>
            <a:r>
              <a:rPr lang="en-US" sz="1600" dirty="0"/>
              <a:t>Exercises for Senior Class Students</a:t>
            </a:r>
            <a:endParaRPr lang="ru-RU" sz="1600" dirty="0"/>
          </a:p>
        </p:txBody>
      </p:sp>
      <p:pic>
        <p:nvPicPr>
          <p:cNvPr id="5" name="Рисунок 4" descr="Изображение выглядит как текст, Шрифт, логотип, Графика&#10;&#10;Контент, сгенерированный ИИ, может содержать ошибки.">
            <a:extLst>
              <a:ext uri="{FF2B5EF4-FFF2-40B4-BE49-F238E27FC236}">
                <a16:creationId xmlns:a16="http://schemas.microsoft.com/office/drawing/2014/main" xmlns="" id="{C6B45AA2-8B9C-0287-E7F6-D8F5718B2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219" y="263859"/>
            <a:ext cx="4191268" cy="4088685"/>
          </a:xfrm>
          <a:prstGeom prst="rect">
            <a:avLst/>
          </a:prstGeom>
        </p:spPr>
      </p:pic>
      <p:pic>
        <p:nvPicPr>
          <p:cNvPr id="6" name="Рисунок 5" descr="Изображение выглядит как одежда, обувь, стоящий, человек&#10;&#10;Контент, сгенерированный ИИ, может содержать ошибки.">
            <a:extLst>
              <a:ext uri="{FF2B5EF4-FFF2-40B4-BE49-F238E27FC236}">
                <a16:creationId xmlns:a16="http://schemas.microsoft.com/office/drawing/2014/main" xmlns="" id="{D4EE6A73-08CE-A4B3-6EC7-F996BBE29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403" y="4682490"/>
            <a:ext cx="4152900" cy="1809750"/>
          </a:xfrm>
          <a:prstGeom prst="rect">
            <a:avLst/>
          </a:prstGeom>
        </p:spPr>
      </p:pic>
      <p:sp>
        <p:nvSpPr>
          <p:cNvPr id="3" name="Текст 3">
            <a:extLst>
              <a:ext uri="{FF2B5EF4-FFF2-40B4-BE49-F238E27FC236}">
                <a16:creationId xmlns:a16="http://schemas.microsoft.com/office/drawing/2014/main" xmlns="" id="{62492E9B-398D-DE3D-B698-F576F7045C88}"/>
              </a:ext>
            </a:extLst>
          </p:cNvPr>
          <p:cNvSpPr txBox="1">
            <a:spLocks/>
          </p:cNvSpPr>
          <p:nvPr/>
        </p:nvSpPr>
        <p:spPr>
          <a:xfrm>
            <a:off x="8586216" y="5340096"/>
            <a:ext cx="3438144" cy="95097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r>
              <a:rPr lang="en-US" sz="1600" i="1" dirty="0">
                <a:solidFill>
                  <a:schemeClr val="accent5">
                    <a:lumMod val="75000"/>
                  </a:schemeClr>
                </a:solidFill>
              </a:rPr>
              <a:t>Alice Viktorovna Mettyeva</a:t>
            </a:r>
          </a:p>
          <a:p>
            <a:r>
              <a:rPr lang="en-US" sz="1600" i="1" dirty="0">
                <a:solidFill>
                  <a:schemeClr val="accent5">
                    <a:lumMod val="75000"/>
                  </a:schemeClr>
                </a:solidFill>
              </a:rPr>
              <a:t>Moscow</a:t>
            </a:r>
          </a:p>
          <a:p>
            <a:r>
              <a:rPr lang="en-US" sz="1600" i="1" dirty="0">
                <a:solidFill>
                  <a:schemeClr val="accent5">
                    <a:lumMod val="75000"/>
                  </a:schemeClr>
                </a:solidFill>
              </a:rPr>
              <a:t>School </a:t>
            </a:r>
            <a:r>
              <a:rPr lang="ru-RU" sz="1600" i="1" dirty="0">
                <a:solidFill>
                  <a:schemeClr val="accent5">
                    <a:lumMod val="75000"/>
                  </a:schemeClr>
                </a:solidFill>
              </a:rPr>
              <a:t>№</a:t>
            </a:r>
            <a:r>
              <a:rPr lang="en-US" sz="1600" i="1" dirty="0">
                <a:solidFill>
                  <a:schemeClr val="accent5">
                    <a:lumMod val="75000"/>
                  </a:schemeClr>
                </a:solidFill>
              </a:rPr>
              <a:t>2070</a:t>
            </a:r>
            <a:endParaRPr lang="ru-RU" sz="1600" i="1" dirty="0">
              <a:solidFill>
                <a:schemeClr val="accent5">
                  <a:lumMod val="75000"/>
                </a:schemeClr>
              </a:solidFill>
            </a:endParaRPr>
          </a:p>
        </p:txBody>
      </p:sp>
    </p:spTree>
    <p:extLst>
      <p:ext uri="{BB962C8B-B14F-4D97-AF65-F5344CB8AC3E}">
        <p14:creationId xmlns:p14="http://schemas.microsoft.com/office/powerpoint/2010/main" val="55016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66344" y="246888"/>
            <a:ext cx="8970264" cy="5820346"/>
          </a:xfrm>
          <a:ln>
            <a:solidFill>
              <a:schemeClr val="accent1"/>
            </a:solidFill>
          </a:ln>
        </p:spPr>
        <p:txBody>
          <a:bodyPr>
            <a:normAutofit lnSpcReduction="10000"/>
          </a:bodyPr>
          <a:lstStyle/>
          <a:p>
            <a:pPr marL="0" indent="0">
              <a:buNone/>
            </a:pPr>
            <a:r>
              <a:rPr lang="en-US" sz="1800" b="1" dirty="0">
                <a:solidFill>
                  <a:srgbClr val="002060"/>
                </a:solidFill>
              </a:rPr>
              <a:t>Fill in the gaps with the grammatically correct forms of the words in capitals. </a:t>
            </a:r>
          </a:p>
          <a:p>
            <a:pPr marL="0" indent="0">
              <a:buNone/>
            </a:pPr>
            <a:endParaRPr lang="en-US" dirty="0"/>
          </a:p>
          <a:p>
            <a:pPr marL="0" indent="0" algn="ctr">
              <a:buNone/>
            </a:pPr>
            <a:r>
              <a:rPr lang="en-US" b="1" dirty="0">
                <a:solidFill>
                  <a:schemeClr val="accent6">
                    <a:lumMod val="75000"/>
                  </a:schemeClr>
                </a:solidFill>
              </a:rPr>
              <a:t>Sending a Strong Message: Protecting Your Employees</a:t>
            </a:r>
          </a:p>
          <a:p>
            <a:pPr marL="0" indent="0">
              <a:buNone/>
            </a:pPr>
            <a:r>
              <a:rPr lang="en-US" dirty="0">
                <a:solidFill>
                  <a:schemeClr val="accent6">
                    <a:lumMod val="75000"/>
                  </a:schemeClr>
                </a:solidFill>
              </a:rPr>
              <a:t>In 1985, a film company </a:t>
            </a:r>
            <a:r>
              <a:rPr lang="ru-RU" b="1" dirty="0">
                <a:solidFill>
                  <a:srgbClr val="6600FF"/>
                </a:solidFill>
              </a:rPr>
              <a:t>1</a:t>
            </a:r>
            <a:r>
              <a:rPr lang="ru-RU" dirty="0">
                <a:solidFill>
                  <a:srgbClr val="6600FF"/>
                </a:solidFill>
              </a:rPr>
              <a:t> ____________________</a:t>
            </a:r>
            <a:r>
              <a:rPr lang="en-US" dirty="0">
                <a:solidFill>
                  <a:srgbClr val="6600FF"/>
                </a:solidFill>
              </a:rPr>
              <a:t> </a:t>
            </a:r>
            <a:r>
              <a:rPr lang="en-US" dirty="0">
                <a:solidFill>
                  <a:schemeClr val="accent6">
                    <a:lumMod val="75000"/>
                  </a:schemeClr>
                </a:solidFill>
              </a:rPr>
              <a:t>financial pressure hired a new president. In an effort to cut costs, the president asked the </a:t>
            </a:r>
            <a:r>
              <a:rPr lang="en-US" b="1" dirty="0">
                <a:solidFill>
                  <a:srgbClr val="6600FF"/>
                </a:solidFill>
              </a:rPr>
              <a:t>2 </a:t>
            </a:r>
            <a:r>
              <a:rPr lang="ru-RU" dirty="0">
                <a:solidFill>
                  <a:srgbClr val="6600FF"/>
                </a:solidFill>
              </a:rPr>
              <a:t>__________________</a:t>
            </a:r>
            <a:r>
              <a:rPr lang="en-US" b="1" dirty="0">
                <a:solidFill>
                  <a:srgbClr val="6600FF"/>
                </a:solidFill>
              </a:rPr>
              <a:t> </a:t>
            </a:r>
            <a:r>
              <a:rPr lang="en-US" dirty="0">
                <a:solidFill>
                  <a:schemeClr val="accent6">
                    <a:lumMod val="75000"/>
                  </a:schemeClr>
                </a:solidFill>
              </a:rPr>
              <a:t>leaders of a division, Ed and </a:t>
            </a:r>
            <a:r>
              <a:rPr lang="en-US" dirty="0" err="1">
                <a:solidFill>
                  <a:schemeClr val="accent6">
                    <a:lumMod val="75000"/>
                  </a:schemeClr>
                </a:solidFill>
              </a:rPr>
              <a:t>Alvy</a:t>
            </a:r>
            <a:r>
              <a:rPr lang="en-US" dirty="0">
                <a:solidFill>
                  <a:schemeClr val="accent6">
                    <a:lumMod val="75000"/>
                  </a:schemeClr>
                </a:solidFill>
              </a:rPr>
              <a:t>, to conduct layoffs. Ed and </a:t>
            </a:r>
            <a:r>
              <a:rPr lang="en-US" dirty="0" err="1">
                <a:solidFill>
                  <a:schemeClr val="accent6">
                    <a:lumMod val="75000"/>
                  </a:schemeClr>
                </a:solidFill>
              </a:rPr>
              <a:t>Alvy</a:t>
            </a:r>
            <a:r>
              <a:rPr lang="en-US" dirty="0">
                <a:solidFill>
                  <a:schemeClr val="accent6">
                    <a:lumMod val="75000"/>
                  </a:schemeClr>
                </a:solidFill>
              </a:rPr>
              <a:t> resisted - eliminating employees </a:t>
            </a:r>
            <a:r>
              <a:rPr lang="ru-RU" b="1" dirty="0">
                <a:solidFill>
                  <a:srgbClr val="6600FF"/>
                </a:solidFill>
              </a:rPr>
              <a:t>3</a:t>
            </a:r>
            <a:r>
              <a:rPr lang="ru-RU" dirty="0">
                <a:solidFill>
                  <a:srgbClr val="6600FF"/>
                </a:solidFill>
              </a:rPr>
              <a:t> ____________________ </a:t>
            </a:r>
            <a:r>
              <a:rPr lang="en-US" dirty="0">
                <a:solidFill>
                  <a:schemeClr val="accent6">
                    <a:lumMod val="75000"/>
                  </a:schemeClr>
                </a:solidFill>
              </a:rPr>
              <a:t>the </a:t>
            </a:r>
            <a:r>
              <a:rPr lang="ru-RU" b="1" dirty="0">
                <a:solidFill>
                  <a:srgbClr val="6600FF"/>
                </a:solidFill>
              </a:rPr>
              <a:t>4</a:t>
            </a:r>
            <a:r>
              <a:rPr lang="ru-RU" dirty="0">
                <a:solidFill>
                  <a:srgbClr val="6600FF"/>
                </a:solidFill>
              </a:rPr>
              <a:t> ____________________ </a:t>
            </a:r>
            <a:r>
              <a:rPr lang="en-US" dirty="0">
                <a:solidFill>
                  <a:schemeClr val="accent6">
                    <a:lumMod val="75000"/>
                  </a:schemeClr>
                </a:solidFill>
              </a:rPr>
              <a:t>value. The president issued an ultimatum: a list of names was due to him at nine o’clock the next morning.</a:t>
            </a:r>
          </a:p>
          <a:p>
            <a:pPr marL="0" indent="0">
              <a:buNone/>
            </a:pPr>
            <a:r>
              <a:rPr lang="en-US" dirty="0">
                <a:solidFill>
                  <a:schemeClr val="accent6">
                    <a:lumMod val="75000"/>
                  </a:schemeClr>
                </a:solidFill>
              </a:rPr>
              <a:t>When the president </a:t>
            </a:r>
            <a:r>
              <a:rPr lang="ru-RU" b="1" dirty="0">
                <a:solidFill>
                  <a:srgbClr val="6600FF"/>
                </a:solidFill>
              </a:rPr>
              <a:t>5</a:t>
            </a:r>
            <a:r>
              <a:rPr lang="ru-RU" dirty="0">
                <a:solidFill>
                  <a:srgbClr val="6600FF"/>
                </a:solidFill>
              </a:rPr>
              <a:t> ____________________ </a:t>
            </a:r>
            <a:r>
              <a:rPr lang="en-US" dirty="0">
                <a:solidFill>
                  <a:schemeClr val="accent6">
                    <a:lumMod val="75000"/>
                  </a:schemeClr>
                </a:solidFill>
              </a:rPr>
              <a:t>the list, it contained two names: Ed and </a:t>
            </a:r>
            <a:r>
              <a:rPr lang="en-US" dirty="0" err="1">
                <a:solidFill>
                  <a:schemeClr val="accent6">
                    <a:lumMod val="75000"/>
                  </a:schemeClr>
                </a:solidFill>
              </a:rPr>
              <a:t>Alvy</a:t>
            </a:r>
            <a:r>
              <a:rPr lang="en-US" dirty="0">
                <a:solidFill>
                  <a:schemeClr val="accent6">
                    <a:lumMod val="75000"/>
                  </a:schemeClr>
                </a:solidFill>
              </a:rPr>
              <a:t>.</a:t>
            </a:r>
          </a:p>
          <a:p>
            <a:pPr marL="0" indent="0">
              <a:buNone/>
            </a:pPr>
            <a:r>
              <a:rPr lang="en-US" dirty="0">
                <a:solidFill>
                  <a:schemeClr val="accent6">
                    <a:lumMod val="75000"/>
                  </a:schemeClr>
                </a:solidFill>
              </a:rPr>
              <a:t>No layoffs </a:t>
            </a:r>
            <a:r>
              <a:rPr lang="ru-RU" b="1" dirty="0">
                <a:solidFill>
                  <a:srgbClr val="6600FF"/>
                </a:solidFill>
              </a:rPr>
              <a:t>6</a:t>
            </a:r>
            <a:r>
              <a:rPr lang="ru-RU" dirty="0">
                <a:solidFill>
                  <a:srgbClr val="6600FF"/>
                </a:solidFill>
              </a:rPr>
              <a:t> </a:t>
            </a:r>
            <a:r>
              <a:rPr kumimoji="0" lang="ru-RU" sz="20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____________________</a:t>
            </a:r>
            <a:r>
              <a:rPr lang="en-US" dirty="0">
                <a:solidFill>
                  <a:schemeClr val="accent6">
                    <a:lumMod val="75000"/>
                  </a:schemeClr>
                </a:solidFill>
              </a:rPr>
              <a:t>, and </a:t>
            </a:r>
            <a:r>
              <a:rPr lang="ru-RU" b="1" dirty="0">
                <a:solidFill>
                  <a:srgbClr val="6600FF"/>
                </a:solidFill>
              </a:rPr>
              <a:t>7</a:t>
            </a:r>
            <a:r>
              <a:rPr lang="ru-RU" dirty="0">
                <a:solidFill>
                  <a:srgbClr val="6600FF"/>
                </a:solidFill>
              </a:rPr>
              <a:t> </a:t>
            </a:r>
            <a:r>
              <a:rPr kumimoji="0" lang="ru-RU" sz="20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____________________ </a:t>
            </a:r>
            <a:r>
              <a:rPr lang="en-US" dirty="0">
                <a:solidFill>
                  <a:schemeClr val="accent6">
                    <a:lumMod val="75000"/>
                  </a:schemeClr>
                </a:solidFill>
              </a:rPr>
              <a:t>months later Steve Jobs bought the division from Lucasfilm and started Pixar with Ed </a:t>
            </a:r>
            <a:r>
              <a:rPr lang="en-US" dirty="0" err="1">
                <a:solidFill>
                  <a:schemeClr val="accent6">
                    <a:lumMod val="75000"/>
                  </a:schemeClr>
                </a:solidFill>
              </a:rPr>
              <a:t>Catmull</a:t>
            </a:r>
            <a:r>
              <a:rPr lang="en-US" dirty="0">
                <a:solidFill>
                  <a:schemeClr val="accent6">
                    <a:lumMod val="75000"/>
                  </a:schemeClr>
                </a:solidFill>
              </a:rPr>
              <a:t> and </a:t>
            </a:r>
            <a:r>
              <a:rPr lang="en-US" dirty="0" err="1">
                <a:solidFill>
                  <a:schemeClr val="accent6">
                    <a:lumMod val="75000"/>
                  </a:schemeClr>
                </a:solidFill>
              </a:rPr>
              <a:t>Alvy</a:t>
            </a:r>
            <a:r>
              <a:rPr lang="en-US" dirty="0">
                <a:solidFill>
                  <a:schemeClr val="accent6">
                    <a:lumMod val="75000"/>
                  </a:schemeClr>
                </a:solidFill>
              </a:rPr>
              <a:t> Ray Smith.</a:t>
            </a:r>
          </a:p>
          <a:p>
            <a:pPr marL="0" indent="0">
              <a:buNone/>
            </a:pPr>
            <a:r>
              <a:rPr lang="en-US" dirty="0">
                <a:solidFill>
                  <a:schemeClr val="accent6">
                    <a:lumMod val="75000"/>
                  </a:schemeClr>
                </a:solidFill>
              </a:rPr>
              <a:t>Employees were grateful that “managers would put their own jobs on the line for the good of </a:t>
            </a:r>
            <a:r>
              <a:rPr lang="ru-RU" b="1" dirty="0">
                <a:solidFill>
                  <a:srgbClr val="6600FF"/>
                </a:solidFill>
              </a:rPr>
              <a:t>8</a:t>
            </a:r>
            <a:r>
              <a:rPr lang="ru-RU" dirty="0">
                <a:solidFill>
                  <a:srgbClr val="6600FF"/>
                </a:solidFill>
              </a:rPr>
              <a:t> ____________________</a:t>
            </a:r>
            <a:r>
              <a:rPr lang="en-US" dirty="0">
                <a:solidFill>
                  <a:srgbClr val="6600FF"/>
                </a:solidFill>
              </a:rPr>
              <a:t> </a:t>
            </a:r>
            <a:r>
              <a:rPr lang="en-US" dirty="0">
                <a:solidFill>
                  <a:schemeClr val="accent6">
                    <a:lumMod val="75000"/>
                  </a:schemeClr>
                </a:solidFill>
              </a:rPr>
              <a:t>teams,” marvels Stanford’s Robert Sutton, noting that even a quarter century </a:t>
            </a:r>
            <a:r>
              <a:rPr lang="ru-RU" b="1" dirty="0">
                <a:solidFill>
                  <a:srgbClr val="6600FF"/>
                </a:solidFill>
              </a:rPr>
              <a:t>9 </a:t>
            </a:r>
            <a:r>
              <a:rPr lang="ru-RU" dirty="0">
                <a:solidFill>
                  <a:srgbClr val="6600FF"/>
                </a:solidFill>
              </a:rPr>
              <a:t>____________________</a:t>
            </a:r>
            <a:r>
              <a:rPr lang="en-US" dirty="0">
                <a:solidFill>
                  <a:schemeClr val="accent6">
                    <a:lumMod val="75000"/>
                  </a:schemeClr>
                </a:solidFill>
              </a:rPr>
              <a:t>, this “still drives and inspires </a:t>
            </a:r>
            <a:r>
              <a:rPr lang="ru-RU" b="1" dirty="0">
                <a:solidFill>
                  <a:srgbClr val="6600FF"/>
                </a:solidFill>
              </a:rPr>
              <a:t>10</a:t>
            </a:r>
            <a:r>
              <a:rPr lang="ru-RU" dirty="0">
                <a:solidFill>
                  <a:srgbClr val="6600FF"/>
                </a:solidFill>
              </a:rPr>
              <a:t> ____________________</a:t>
            </a:r>
            <a:r>
              <a:rPr lang="en-US" dirty="0">
                <a:solidFill>
                  <a:srgbClr val="6600FF"/>
                </a:solidFill>
              </a:rPr>
              <a:t> </a:t>
            </a:r>
            <a:r>
              <a:rPr lang="en-US" dirty="0">
                <a:solidFill>
                  <a:schemeClr val="accent6">
                    <a:lumMod val="75000"/>
                  </a:schemeClr>
                </a:solidFill>
              </a:rPr>
              <a:t>at Pixar.”</a:t>
            </a:r>
          </a:p>
        </p:txBody>
      </p:sp>
      <p:sp>
        <p:nvSpPr>
          <p:cNvPr id="2" name="Прямоугольник 1">
            <a:extLst>
              <a:ext uri="{FF2B5EF4-FFF2-40B4-BE49-F238E27FC236}">
                <a16:creationId xmlns:a16="http://schemas.microsoft.com/office/drawing/2014/main" xmlns="" id="{C1521F8E-F3EC-4AD5-110E-81BA5012533E}"/>
              </a:ext>
            </a:extLst>
          </p:cNvPr>
          <p:cNvSpPr/>
          <p:nvPr/>
        </p:nvSpPr>
        <p:spPr>
          <a:xfrm>
            <a:off x="9564624" y="329184"/>
            <a:ext cx="2313432" cy="58477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FACE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SECOND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DILUTE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COMPANY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RECEIVE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CONDUCT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FEW</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THEY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LATE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PERSON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68607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8970264" cy="5820346"/>
          </a:xfrm>
          <a:ln>
            <a:solidFill>
              <a:schemeClr val="accent1"/>
            </a:solidFill>
          </a:ln>
        </p:spPr>
        <p:txBody>
          <a:bodyPr>
            <a:normAutofit/>
          </a:bodyPr>
          <a:lstStyle/>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a:ea typeface="+mn-ea"/>
                <a:cs typeface="+mn-cs"/>
              </a:rPr>
              <a:t>Keys</a:t>
            </a:r>
          </a:p>
          <a:p>
            <a:pPr marL="0" indent="0">
              <a:buNone/>
            </a:pPr>
            <a:endParaRPr lang="en-US" dirty="0"/>
          </a:p>
          <a:p>
            <a:pPr marL="0" indent="0" algn="ctr">
              <a:buNone/>
            </a:pPr>
            <a:r>
              <a:rPr lang="en-US" b="1" dirty="0">
                <a:solidFill>
                  <a:schemeClr val="accent6">
                    <a:lumMod val="75000"/>
                  </a:schemeClr>
                </a:solidFill>
              </a:rPr>
              <a:t>Sending a Strong Message: Protecting Your Employees</a:t>
            </a:r>
          </a:p>
          <a:p>
            <a:pPr marL="0" indent="0">
              <a:buNone/>
            </a:pPr>
            <a:r>
              <a:rPr lang="en-US" dirty="0">
                <a:solidFill>
                  <a:schemeClr val="accent6">
                    <a:lumMod val="75000"/>
                  </a:schemeClr>
                </a:solidFill>
              </a:rPr>
              <a:t>In 1985, a film company </a:t>
            </a:r>
            <a:r>
              <a:rPr lang="ru-RU" b="1" dirty="0">
                <a:solidFill>
                  <a:srgbClr val="6600FF"/>
                </a:solidFill>
              </a:rPr>
              <a:t>1</a:t>
            </a:r>
            <a:r>
              <a:rPr lang="ru-RU" dirty="0">
                <a:solidFill>
                  <a:srgbClr val="6600FF"/>
                </a:solidFill>
              </a:rPr>
              <a:t> </a:t>
            </a:r>
            <a:r>
              <a:rPr lang="en-US" b="1" dirty="0">
                <a:solidFill>
                  <a:srgbClr val="6600FF"/>
                </a:solidFill>
              </a:rPr>
              <a:t>facing</a:t>
            </a:r>
            <a:r>
              <a:rPr lang="en-US" dirty="0">
                <a:solidFill>
                  <a:srgbClr val="6600FF"/>
                </a:solidFill>
              </a:rPr>
              <a:t> </a:t>
            </a:r>
            <a:r>
              <a:rPr lang="en-US" dirty="0">
                <a:solidFill>
                  <a:schemeClr val="accent6">
                    <a:lumMod val="75000"/>
                  </a:schemeClr>
                </a:solidFill>
              </a:rPr>
              <a:t>financial pressure hired a new president. In an effort to cut costs, the president asked the </a:t>
            </a:r>
            <a:r>
              <a:rPr lang="en-US" b="1" dirty="0">
                <a:solidFill>
                  <a:srgbClr val="6600FF"/>
                </a:solidFill>
              </a:rPr>
              <a:t>2 two </a:t>
            </a:r>
            <a:r>
              <a:rPr lang="en-US" dirty="0">
                <a:solidFill>
                  <a:schemeClr val="accent6">
                    <a:lumMod val="75000"/>
                  </a:schemeClr>
                </a:solidFill>
              </a:rPr>
              <a:t>leaders of a division, Ed and </a:t>
            </a:r>
            <a:r>
              <a:rPr lang="en-US" dirty="0" err="1">
                <a:solidFill>
                  <a:schemeClr val="accent6">
                    <a:lumMod val="75000"/>
                  </a:schemeClr>
                </a:solidFill>
              </a:rPr>
              <a:t>Alvy</a:t>
            </a:r>
            <a:r>
              <a:rPr lang="en-US" dirty="0">
                <a:solidFill>
                  <a:schemeClr val="accent6">
                    <a:lumMod val="75000"/>
                  </a:schemeClr>
                </a:solidFill>
              </a:rPr>
              <a:t>, to conduct layoffs. Ed and </a:t>
            </a:r>
            <a:r>
              <a:rPr lang="en-US" dirty="0" err="1">
                <a:solidFill>
                  <a:schemeClr val="accent6">
                    <a:lumMod val="75000"/>
                  </a:schemeClr>
                </a:solidFill>
              </a:rPr>
              <a:t>Alvy</a:t>
            </a:r>
            <a:r>
              <a:rPr lang="en-US" dirty="0">
                <a:solidFill>
                  <a:schemeClr val="accent6">
                    <a:lumMod val="75000"/>
                  </a:schemeClr>
                </a:solidFill>
              </a:rPr>
              <a:t> resisted - eliminating employees </a:t>
            </a:r>
            <a:r>
              <a:rPr lang="ru-RU" b="1" dirty="0">
                <a:solidFill>
                  <a:srgbClr val="6600FF"/>
                </a:solidFill>
              </a:rPr>
              <a:t>3</a:t>
            </a:r>
            <a:r>
              <a:rPr lang="ru-RU" dirty="0">
                <a:solidFill>
                  <a:srgbClr val="6600FF"/>
                </a:solidFill>
              </a:rPr>
              <a:t> </a:t>
            </a:r>
            <a:r>
              <a:rPr lang="en-US" b="1" dirty="0">
                <a:solidFill>
                  <a:srgbClr val="6600FF"/>
                </a:solidFill>
              </a:rPr>
              <a:t>would dilute </a:t>
            </a:r>
            <a:r>
              <a:rPr lang="en-US" dirty="0">
                <a:solidFill>
                  <a:schemeClr val="accent6">
                    <a:lumMod val="75000"/>
                  </a:schemeClr>
                </a:solidFill>
              </a:rPr>
              <a:t>the </a:t>
            </a:r>
            <a:r>
              <a:rPr lang="ru-RU" b="1" dirty="0">
                <a:solidFill>
                  <a:srgbClr val="6600FF"/>
                </a:solidFill>
              </a:rPr>
              <a:t>4</a:t>
            </a:r>
            <a:r>
              <a:rPr lang="ru-RU" dirty="0">
                <a:solidFill>
                  <a:srgbClr val="6600FF"/>
                </a:solidFill>
              </a:rPr>
              <a:t> </a:t>
            </a:r>
            <a:r>
              <a:rPr lang="en-US" b="1" dirty="0">
                <a:solidFill>
                  <a:srgbClr val="6600FF"/>
                </a:solidFill>
              </a:rPr>
              <a:t>company’s </a:t>
            </a:r>
            <a:r>
              <a:rPr lang="en-US" dirty="0">
                <a:solidFill>
                  <a:schemeClr val="accent6">
                    <a:lumMod val="75000"/>
                  </a:schemeClr>
                </a:solidFill>
              </a:rPr>
              <a:t>value. The president issued an ultimatum: a list of names was due to him at nine o’clock the next morning.</a:t>
            </a:r>
          </a:p>
          <a:p>
            <a:pPr marL="0" indent="0">
              <a:buNone/>
            </a:pPr>
            <a:r>
              <a:rPr lang="en-US" dirty="0">
                <a:solidFill>
                  <a:schemeClr val="accent6">
                    <a:lumMod val="75000"/>
                  </a:schemeClr>
                </a:solidFill>
              </a:rPr>
              <a:t>When the president </a:t>
            </a:r>
            <a:r>
              <a:rPr lang="ru-RU" b="1" dirty="0">
                <a:solidFill>
                  <a:srgbClr val="6600FF"/>
                </a:solidFill>
              </a:rPr>
              <a:t>5</a:t>
            </a:r>
            <a:r>
              <a:rPr lang="ru-RU" dirty="0">
                <a:solidFill>
                  <a:srgbClr val="6600FF"/>
                </a:solidFill>
              </a:rPr>
              <a:t> </a:t>
            </a:r>
            <a:r>
              <a:rPr lang="en-US" b="1" dirty="0">
                <a:solidFill>
                  <a:srgbClr val="6600FF"/>
                </a:solidFill>
              </a:rPr>
              <a:t>received</a:t>
            </a:r>
            <a:r>
              <a:rPr lang="en-US" dirty="0">
                <a:solidFill>
                  <a:srgbClr val="6600FF"/>
                </a:solidFill>
              </a:rPr>
              <a:t> </a:t>
            </a:r>
            <a:r>
              <a:rPr lang="en-US" dirty="0">
                <a:solidFill>
                  <a:schemeClr val="accent6">
                    <a:lumMod val="75000"/>
                  </a:schemeClr>
                </a:solidFill>
              </a:rPr>
              <a:t>the list, it contained two names: Ed and </a:t>
            </a:r>
            <a:r>
              <a:rPr lang="en-US" dirty="0" err="1">
                <a:solidFill>
                  <a:schemeClr val="accent6">
                    <a:lumMod val="75000"/>
                  </a:schemeClr>
                </a:solidFill>
              </a:rPr>
              <a:t>Alvy</a:t>
            </a:r>
            <a:r>
              <a:rPr lang="en-US" dirty="0">
                <a:solidFill>
                  <a:schemeClr val="accent6">
                    <a:lumMod val="75000"/>
                  </a:schemeClr>
                </a:solidFill>
              </a:rPr>
              <a:t>.</a:t>
            </a:r>
          </a:p>
          <a:p>
            <a:pPr marL="0" indent="0">
              <a:buNone/>
            </a:pPr>
            <a:r>
              <a:rPr lang="en-US" dirty="0">
                <a:solidFill>
                  <a:schemeClr val="accent6">
                    <a:lumMod val="75000"/>
                  </a:schemeClr>
                </a:solidFill>
              </a:rPr>
              <a:t>No layoffs </a:t>
            </a:r>
            <a:r>
              <a:rPr lang="ru-RU" b="1" dirty="0">
                <a:solidFill>
                  <a:srgbClr val="6600FF"/>
                </a:solidFill>
              </a:rPr>
              <a:t>6</a:t>
            </a:r>
            <a:r>
              <a:rPr lang="ru-RU" dirty="0">
                <a:solidFill>
                  <a:srgbClr val="6600FF"/>
                </a:solidFill>
              </a:rPr>
              <a:t> </a:t>
            </a:r>
            <a:r>
              <a:rPr lang="en-US" b="1" dirty="0">
                <a:solidFill>
                  <a:srgbClr val="6600FF"/>
                </a:solidFill>
              </a:rPr>
              <a:t>were conducted</a:t>
            </a:r>
            <a:r>
              <a:rPr lang="en-US" dirty="0">
                <a:solidFill>
                  <a:schemeClr val="accent6">
                    <a:lumMod val="75000"/>
                  </a:schemeClr>
                </a:solidFill>
              </a:rPr>
              <a:t>, and </a:t>
            </a:r>
            <a:r>
              <a:rPr lang="ru-RU" b="1" dirty="0">
                <a:solidFill>
                  <a:srgbClr val="6600FF"/>
                </a:solidFill>
              </a:rPr>
              <a:t>7</a:t>
            </a:r>
            <a:r>
              <a:rPr lang="ru-RU" dirty="0">
                <a:solidFill>
                  <a:srgbClr val="6600FF"/>
                </a:solidFill>
              </a:rPr>
              <a:t> </a:t>
            </a:r>
            <a:r>
              <a:rPr lang="en-US" b="1" dirty="0">
                <a:solidFill>
                  <a:srgbClr val="6600FF"/>
                </a:solidFill>
              </a:rPr>
              <a:t>a few </a:t>
            </a:r>
            <a:r>
              <a:rPr lang="en-US" dirty="0">
                <a:solidFill>
                  <a:schemeClr val="accent6">
                    <a:lumMod val="75000"/>
                  </a:schemeClr>
                </a:solidFill>
              </a:rPr>
              <a:t>months later Steve Jobs bought the division from Lucasfilm and started Pixar with Ed </a:t>
            </a:r>
            <a:r>
              <a:rPr lang="en-US" dirty="0" err="1">
                <a:solidFill>
                  <a:schemeClr val="accent6">
                    <a:lumMod val="75000"/>
                  </a:schemeClr>
                </a:solidFill>
              </a:rPr>
              <a:t>Catmull</a:t>
            </a:r>
            <a:r>
              <a:rPr lang="en-US" dirty="0">
                <a:solidFill>
                  <a:schemeClr val="accent6">
                    <a:lumMod val="75000"/>
                  </a:schemeClr>
                </a:solidFill>
              </a:rPr>
              <a:t> and </a:t>
            </a:r>
            <a:r>
              <a:rPr lang="en-US" dirty="0" err="1">
                <a:solidFill>
                  <a:schemeClr val="accent6">
                    <a:lumMod val="75000"/>
                  </a:schemeClr>
                </a:solidFill>
              </a:rPr>
              <a:t>Alvy</a:t>
            </a:r>
            <a:r>
              <a:rPr lang="en-US" dirty="0">
                <a:solidFill>
                  <a:schemeClr val="accent6">
                    <a:lumMod val="75000"/>
                  </a:schemeClr>
                </a:solidFill>
              </a:rPr>
              <a:t> Ray Smith.</a:t>
            </a:r>
          </a:p>
          <a:p>
            <a:pPr marL="0" indent="0">
              <a:buNone/>
            </a:pPr>
            <a:r>
              <a:rPr lang="en-US" dirty="0">
                <a:solidFill>
                  <a:schemeClr val="accent6">
                    <a:lumMod val="75000"/>
                  </a:schemeClr>
                </a:solidFill>
              </a:rPr>
              <a:t>Employees were grateful that “managers would put their own jobs on the line for the good of </a:t>
            </a:r>
            <a:r>
              <a:rPr lang="ru-RU" b="1" dirty="0">
                <a:solidFill>
                  <a:srgbClr val="6600FF"/>
                </a:solidFill>
              </a:rPr>
              <a:t>8</a:t>
            </a:r>
            <a:r>
              <a:rPr lang="ru-RU" dirty="0">
                <a:solidFill>
                  <a:srgbClr val="6600FF"/>
                </a:solidFill>
              </a:rPr>
              <a:t> </a:t>
            </a:r>
            <a:r>
              <a:rPr lang="en-US" b="1" dirty="0">
                <a:solidFill>
                  <a:srgbClr val="6600FF"/>
                </a:solidFill>
              </a:rPr>
              <a:t>their</a:t>
            </a:r>
            <a:r>
              <a:rPr lang="en-US" dirty="0">
                <a:solidFill>
                  <a:srgbClr val="6600FF"/>
                </a:solidFill>
              </a:rPr>
              <a:t> </a:t>
            </a:r>
            <a:r>
              <a:rPr lang="en-US" dirty="0">
                <a:solidFill>
                  <a:schemeClr val="accent6">
                    <a:lumMod val="75000"/>
                  </a:schemeClr>
                </a:solidFill>
              </a:rPr>
              <a:t>teams,” marvels Stanford’s Robert Sutton, noting that even a quarter century </a:t>
            </a:r>
            <a:r>
              <a:rPr lang="ru-RU" b="1" dirty="0">
                <a:solidFill>
                  <a:srgbClr val="6600FF"/>
                </a:solidFill>
              </a:rPr>
              <a:t>9 </a:t>
            </a:r>
            <a:r>
              <a:rPr lang="en-US" b="1" dirty="0">
                <a:solidFill>
                  <a:srgbClr val="6600FF"/>
                </a:solidFill>
              </a:rPr>
              <a:t>later</a:t>
            </a:r>
            <a:r>
              <a:rPr lang="en-US" dirty="0">
                <a:solidFill>
                  <a:schemeClr val="accent6">
                    <a:lumMod val="75000"/>
                  </a:schemeClr>
                </a:solidFill>
              </a:rPr>
              <a:t>, this “still drives and inspires </a:t>
            </a:r>
            <a:r>
              <a:rPr lang="ru-RU" b="1" dirty="0">
                <a:solidFill>
                  <a:srgbClr val="6600FF"/>
                </a:solidFill>
              </a:rPr>
              <a:t>10</a:t>
            </a:r>
            <a:r>
              <a:rPr lang="ru-RU" dirty="0">
                <a:solidFill>
                  <a:srgbClr val="6600FF"/>
                </a:solidFill>
              </a:rPr>
              <a:t> </a:t>
            </a:r>
            <a:r>
              <a:rPr lang="en-US" b="1" dirty="0">
                <a:solidFill>
                  <a:srgbClr val="6600FF"/>
                </a:solidFill>
              </a:rPr>
              <a:t>people</a:t>
            </a:r>
            <a:r>
              <a:rPr lang="en-US" dirty="0">
                <a:solidFill>
                  <a:srgbClr val="6600FF"/>
                </a:solidFill>
              </a:rPr>
              <a:t> </a:t>
            </a:r>
            <a:r>
              <a:rPr lang="en-US" dirty="0">
                <a:solidFill>
                  <a:schemeClr val="accent6">
                    <a:lumMod val="75000"/>
                  </a:schemeClr>
                </a:solidFill>
              </a:rPr>
              <a:t>at Pixar.”</a:t>
            </a:r>
          </a:p>
        </p:txBody>
      </p:sp>
      <p:sp>
        <p:nvSpPr>
          <p:cNvPr id="2" name="Прямоугольник 1">
            <a:extLst>
              <a:ext uri="{FF2B5EF4-FFF2-40B4-BE49-F238E27FC236}">
                <a16:creationId xmlns:a16="http://schemas.microsoft.com/office/drawing/2014/main" xmlns="" id="{C1521F8E-F3EC-4AD5-110E-81BA5012533E}"/>
              </a:ext>
            </a:extLst>
          </p:cNvPr>
          <p:cNvSpPr/>
          <p:nvPr/>
        </p:nvSpPr>
        <p:spPr>
          <a:xfrm>
            <a:off x="9564624" y="329184"/>
            <a:ext cx="2313432" cy="58477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ru-RU"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FF"/>
                </a:solidFill>
                <a:effectLst/>
                <a:uLnTx/>
                <a:uFillTx/>
                <a:latin typeface="Cambria" panose="02040503050406030204" pitchFamily="18" charset="0"/>
                <a:ea typeface="+mn-ea"/>
                <a:cs typeface="+mn-cs"/>
              </a:rPr>
              <a:t>FACE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SECOND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DILUTE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COMPANY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RECEIVE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CONDUCT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FEW</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THEY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LATE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6600FF"/>
                </a:solidFill>
                <a:latin typeface="Cambria" panose="02040503050406030204" pitchFamily="18" charset="0"/>
              </a:rPr>
              <a:t>PERSON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6600FF"/>
              </a:solidFill>
              <a:latin typeface="Cambria" panose="02040503050406030204" pitchFamily="18" charset="0"/>
            </a:endParaRPr>
          </a:p>
        </p:txBody>
      </p:sp>
    </p:spTree>
    <p:extLst>
      <p:ext uri="{BB962C8B-B14F-4D97-AF65-F5344CB8AC3E}">
        <p14:creationId xmlns:p14="http://schemas.microsoft.com/office/powerpoint/2010/main" val="325876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C348C-90E6-307F-48C4-E9C0BF6CE488}"/>
              </a:ext>
            </a:extLst>
          </p:cNvPr>
          <p:cNvSpPr>
            <a:spLocks noGrp="1"/>
          </p:cNvSpPr>
          <p:nvPr>
            <p:ph type="ctrTitle"/>
          </p:nvPr>
        </p:nvSpPr>
        <p:spPr/>
        <p:txBody>
          <a:bodyPr/>
          <a:lstStyle/>
          <a:p>
            <a:r>
              <a:rPr lang="en-US" sz="2400" b="1" kern="100" dirty="0">
                <a:effectLst/>
                <a:latin typeface="Calibri" panose="020F0502020204030204" pitchFamily="34" charset="0"/>
                <a:ea typeface="Calibri" panose="020F0502020204030204" pitchFamily="34" charset="0"/>
                <a:cs typeface="Calibri" panose="020F0502020204030204" pitchFamily="34" charset="0"/>
              </a:rPr>
              <a:t>④</a:t>
            </a: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Тема</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 Finance</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компетенции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Социокультурная компетенция, Речевая компетенция</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речевой деятельности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письмо, говорение</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Форма работы</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индивидуальная/парная/групповая</a:t>
            </a:r>
            <a:endParaRPr lang="ru-RU" dirty="0"/>
          </a:p>
        </p:txBody>
      </p:sp>
      <p:sp>
        <p:nvSpPr>
          <p:cNvPr id="3" name="Подзаголовок 2">
            <a:extLst>
              <a:ext uri="{FF2B5EF4-FFF2-40B4-BE49-F238E27FC236}">
                <a16:creationId xmlns:a16="http://schemas.microsoft.com/office/drawing/2014/main" xmlns="" id="{FA06AEBD-C92A-AFEF-270B-D342BF62F817}"/>
              </a:ext>
            </a:extLst>
          </p:cNvPr>
          <p:cNvSpPr>
            <a:spLocks noGrp="1"/>
          </p:cNvSpPr>
          <p:nvPr>
            <p:ph type="subTitle" idx="1"/>
          </p:nvPr>
        </p:nvSpPr>
        <p:spPr/>
        <p:txBody>
          <a:bodyPr/>
          <a:lstStyle/>
          <a:p>
            <a:r>
              <a:rPr lang="ru-RU" dirty="0"/>
              <a:t>Источник материалов: </a:t>
            </a:r>
            <a:r>
              <a:rPr lang="en-US" dirty="0">
                <a:hlinkClick r:id="rId2"/>
              </a:rPr>
              <a:t>http://www.myenglishteacher.net/</a:t>
            </a:r>
            <a:r>
              <a:rPr lang="en-US" dirty="0"/>
              <a:t> </a:t>
            </a:r>
            <a:endParaRPr lang="ru-RU" dirty="0"/>
          </a:p>
        </p:txBody>
      </p:sp>
    </p:spTree>
    <p:extLst>
      <p:ext uri="{BB962C8B-B14F-4D97-AF65-F5344CB8AC3E}">
        <p14:creationId xmlns:p14="http://schemas.microsoft.com/office/powerpoint/2010/main" val="21528934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20346"/>
          </a:xfrm>
          <a:ln>
            <a:solidFill>
              <a:schemeClr val="accent1"/>
            </a:solidFill>
          </a:ln>
        </p:spPr>
        <p:txBody>
          <a:bodyPr/>
          <a:lstStyle/>
          <a:p>
            <a:pPr marL="0" indent="0">
              <a:buNone/>
            </a:pPr>
            <a:r>
              <a:rPr lang="en-US" b="1" dirty="0">
                <a:solidFill>
                  <a:srgbClr val="002060"/>
                </a:solidFill>
              </a:rPr>
              <a:t>Look at these commonly used business idioms and phrases.  Try to guess their meaning and put down their definitions from the context (use a dictionary if necessary).</a:t>
            </a:r>
          </a:p>
          <a:p>
            <a:pPr marL="0" indent="0">
              <a:buNone/>
            </a:pPr>
            <a:r>
              <a:rPr lang="en-US" b="1" dirty="0">
                <a:solidFill>
                  <a:srgbClr val="002060"/>
                </a:solidFill>
              </a:rPr>
              <a:t>Make up your own sentences with these expressions.</a:t>
            </a:r>
          </a:p>
          <a:p>
            <a:pPr marL="0" indent="0">
              <a:buNone/>
            </a:pPr>
            <a:endParaRPr lang="en-US" sz="1800" b="1" dirty="0">
              <a:solidFill>
                <a:srgbClr val="002060"/>
              </a:solidFill>
            </a:endParaRPr>
          </a:p>
        </p:txBody>
      </p:sp>
      <p:graphicFrame>
        <p:nvGraphicFramePr>
          <p:cNvPr id="6" name="Таблица 5">
            <a:extLst>
              <a:ext uri="{FF2B5EF4-FFF2-40B4-BE49-F238E27FC236}">
                <a16:creationId xmlns:a16="http://schemas.microsoft.com/office/drawing/2014/main" xmlns="" id="{03F27642-2B6A-CD80-4F29-8F07B77D460D}"/>
              </a:ext>
            </a:extLst>
          </p:cNvPr>
          <p:cNvGraphicFramePr>
            <a:graphicFrameLocks noGrp="1"/>
          </p:cNvGraphicFramePr>
          <p:nvPr>
            <p:extLst>
              <p:ext uri="{D42A27DB-BD31-4B8C-83A1-F6EECF244321}">
                <p14:modId xmlns:p14="http://schemas.microsoft.com/office/powerpoint/2010/main" val="2463399946"/>
              </p:ext>
            </p:extLst>
          </p:nvPr>
        </p:nvGraphicFramePr>
        <p:xfrm>
          <a:off x="557784" y="1536192"/>
          <a:ext cx="11177016" cy="4709160"/>
        </p:xfrm>
        <a:graphic>
          <a:graphicData uri="http://schemas.openxmlformats.org/drawingml/2006/table">
            <a:tbl>
              <a:tblPr firstRow="1" bandRow="1">
                <a:tableStyleId>{2D5ABB26-0587-4C30-8999-92F81FD0307C}</a:tableStyleId>
              </a:tblPr>
              <a:tblGrid>
                <a:gridCol w="5588508">
                  <a:extLst>
                    <a:ext uri="{9D8B030D-6E8A-4147-A177-3AD203B41FA5}">
                      <a16:colId xmlns:a16="http://schemas.microsoft.com/office/drawing/2014/main" xmlns="" val="2082439860"/>
                    </a:ext>
                  </a:extLst>
                </a:gridCol>
                <a:gridCol w="5588508">
                  <a:extLst>
                    <a:ext uri="{9D8B030D-6E8A-4147-A177-3AD203B41FA5}">
                      <a16:colId xmlns:a16="http://schemas.microsoft.com/office/drawing/2014/main" xmlns="" val="3777477514"/>
                    </a:ext>
                  </a:extLst>
                </a:gridCol>
              </a:tblGrid>
              <a:tr h="4709160">
                <a:tc>
                  <a:txBody>
                    <a:bodyPr/>
                    <a:lstStyle/>
                    <a:p>
                      <a:pPr marL="342900" indent="-342900">
                        <a:buAutoNum type="arabicPeriod"/>
                      </a:pPr>
                      <a:r>
                        <a:rPr lang="en-US" b="0" i="1" dirty="0">
                          <a:solidFill>
                            <a:srgbClr val="564C58"/>
                          </a:solidFill>
                        </a:rPr>
                        <a:t>Eager beaver  - …</a:t>
                      </a:r>
                    </a:p>
                    <a:p>
                      <a:pPr marL="342900" indent="-342900">
                        <a:buAutoNum type="arabicPeriod"/>
                      </a:pPr>
                      <a:endParaRPr lang="en-US" b="0" i="1" dirty="0">
                        <a:solidFill>
                          <a:srgbClr val="564C58"/>
                        </a:solidFill>
                      </a:endParaRPr>
                    </a:p>
                    <a:p>
                      <a:pPr marL="342900" indent="-342900">
                        <a:buAutoNum type="arabicPeriod"/>
                      </a:pPr>
                      <a:endParaRPr lang="en-US" b="0" i="1" dirty="0">
                        <a:solidFill>
                          <a:srgbClr val="564C58"/>
                        </a:solidFill>
                      </a:endParaRPr>
                    </a:p>
                    <a:p>
                      <a:pPr marL="342900" indent="-342900">
                        <a:buAutoNum type="arabicPeriod"/>
                      </a:pPr>
                      <a:endParaRPr lang="en-US" b="0" i="1" dirty="0">
                        <a:solidFill>
                          <a:srgbClr val="564C58"/>
                        </a:solidFill>
                      </a:endParaRPr>
                    </a:p>
                    <a:p>
                      <a:pPr marL="342900" indent="-342900">
                        <a:buAutoNum type="arabicPeriod"/>
                      </a:pPr>
                      <a:endParaRPr lang="en-US" b="0" i="1" dirty="0">
                        <a:solidFill>
                          <a:srgbClr val="564C58"/>
                        </a:solidFill>
                      </a:endParaRPr>
                    </a:p>
                    <a:p>
                      <a:pPr marL="342900" indent="-342900">
                        <a:buAutoNum type="arabicPeriod"/>
                      </a:pPr>
                      <a:r>
                        <a:rPr lang="en-US" b="0" i="1" dirty="0">
                          <a:solidFill>
                            <a:srgbClr val="564C58"/>
                          </a:solidFill>
                        </a:rPr>
                        <a:t>Hold down the fort - …</a:t>
                      </a:r>
                    </a:p>
                    <a:p>
                      <a:pPr marL="342900" indent="-342900">
                        <a:buAutoNum type="arabicPeriod"/>
                      </a:pPr>
                      <a:endParaRPr lang="en-US" b="0" i="1" dirty="0">
                        <a:solidFill>
                          <a:srgbClr val="564C58"/>
                        </a:solidFill>
                      </a:endParaRPr>
                    </a:p>
                    <a:p>
                      <a:pPr marL="342900" indent="-342900">
                        <a:buAutoNum type="arabicPeriod"/>
                      </a:pPr>
                      <a:endParaRPr lang="en-US" b="0" i="1" dirty="0">
                        <a:solidFill>
                          <a:srgbClr val="564C58"/>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ru-RU" b="0" dirty="0">
                        <a:solidFill>
                          <a:srgbClr val="564C58"/>
                        </a:solidFill>
                      </a:endParaRPr>
                    </a:p>
                    <a:p>
                      <a:pPr marL="342900" indent="-342900">
                        <a:buAutoNum type="arabicPeriod"/>
                      </a:pPr>
                      <a:endParaRPr lang="en-US" b="0" i="1" dirty="0">
                        <a:solidFill>
                          <a:srgbClr val="564C58"/>
                        </a:solidFill>
                      </a:endParaRPr>
                    </a:p>
                    <a:p>
                      <a:pPr marL="342900" indent="-342900">
                        <a:buAutoNum type="arabicPeriod"/>
                      </a:pPr>
                      <a:endParaRPr lang="en-US" b="0" i="1" dirty="0">
                        <a:solidFill>
                          <a:srgbClr val="564C58"/>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b="0" i="1" dirty="0">
                          <a:solidFill>
                            <a:srgbClr val="564C58"/>
                          </a:solidFill>
                        </a:rPr>
                        <a:t>Golden handshake - …</a:t>
                      </a:r>
                      <a:endParaRPr lang="ru-RU" b="0" i="1" dirty="0">
                        <a:solidFill>
                          <a:srgbClr val="564C58"/>
                        </a:solidFill>
                      </a:endParaRPr>
                    </a:p>
                  </a:txBody>
                  <a:tcPr/>
                </a:tc>
                <a:tc>
                  <a:txBody>
                    <a:bodyPr/>
                    <a:lstStyle/>
                    <a:p>
                      <a:r>
                        <a:rPr lang="en-US" b="0" i="1" dirty="0">
                          <a:solidFill>
                            <a:srgbClr val="564C58"/>
                          </a:solidFill>
                        </a:rPr>
                        <a:t>4. Walking papers - …</a:t>
                      </a:r>
                    </a:p>
                    <a:p>
                      <a:endParaRPr lang="en-US" b="0" i="1" dirty="0">
                        <a:solidFill>
                          <a:srgbClr val="564C58"/>
                        </a:solidFill>
                      </a:endParaRPr>
                    </a:p>
                    <a:p>
                      <a:endParaRPr lang="en-US" b="0" i="1" dirty="0">
                        <a:solidFill>
                          <a:srgbClr val="564C58"/>
                        </a:solidFill>
                      </a:endParaRPr>
                    </a:p>
                    <a:p>
                      <a:endParaRPr lang="en-US" b="0" i="1" dirty="0">
                        <a:solidFill>
                          <a:srgbClr val="564C58"/>
                        </a:solidFill>
                      </a:endParaRPr>
                    </a:p>
                    <a:p>
                      <a:endParaRPr lang="en-US" b="0" i="1" dirty="0">
                        <a:solidFill>
                          <a:srgbClr val="564C58"/>
                        </a:solidFill>
                      </a:endParaRPr>
                    </a:p>
                    <a:p>
                      <a:r>
                        <a:rPr lang="en-US" b="0" i="1" dirty="0">
                          <a:solidFill>
                            <a:srgbClr val="564C58"/>
                          </a:solidFill>
                        </a:rPr>
                        <a:t>5. Cash cow - …</a:t>
                      </a:r>
                    </a:p>
                    <a:p>
                      <a:endParaRPr lang="en-US" b="0" i="1" dirty="0">
                        <a:solidFill>
                          <a:srgbClr val="564C58"/>
                        </a:solidFill>
                      </a:endParaRPr>
                    </a:p>
                    <a:p>
                      <a:endParaRPr lang="en-US" b="0" i="1" dirty="0">
                        <a:solidFill>
                          <a:srgbClr val="564C58"/>
                        </a:solidFill>
                      </a:endParaRPr>
                    </a:p>
                    <a:p>
                      <a:endParaRPr lang="en-US" b="0" i="1" dirty="0">
                        <a:solidFill>
                          <a:srgbClr val="564C58"/>
                        </a:solidFill>
                      </a:endParaRPr>
                    </a:p>
                    <a:p>
                      <a:endParaRPr lang="en-US" b="0" i="1" dirty="0">
                        <a:solidFill>
                          <a:srgbClr val="564C58"/>
                        </a:solidFill>
                      </a:endParaRPr>
                    </a:p>
                    <a:p>
                      <a:endParaRPr lang="en-US" b="0" i="1" dirty="0">
                        <a:solidFill>
                          <a:srgbClr val="564C58"/>
                        </a:solidFill>
                      </a:endParaRPr>
                    </a:p>
                    <a:p>
                      <a:r>
                        <a:rPr lang="en-US" b="0" i="1" dirty="0">
                          <a:solidFill>
                            <a:srgbClr val="564C58"/>
                          </a:solidFill>
                        </a:rPr>
                        <a:t>6. To get a foot in the door - …</a:t>
                      </a:r>
                      <a:endParaRPr lang="ru-RU" b="0" i="1" dirty="0">
                        <a:solidFill>
                          <a:srgbClr val="564C58"/>
                        </a:solidFill>
                      </a:endParaRPr>
                    </a:p>
                  </a:txBody>
                  <a:tcPr/>
                </a:tc>
                <a:extLst>
                  <a:ext uri="{0D108BD9-81ED-4DB2-BD59-A6C34878D82A}">
                    <a16:rowId xmlns:a16="http://schemas.microsoft.com/office/drawing/2014/main" xmlns="" val="1628502032"/>
                  </a:ext>
                </a:extLst>
              </a:tr>
            </a:tbl>
          </a:graphicData>
        </a:graphic>
      </p:graphicFrame>
      <p:pic>
        <p:nvPicPr>
          <p:cNvPr id="10" name="Рисунок 9" descr="Изображение выглядит как компьютер, мультфильм&#10;&#10;Контент, сгенерированный ИИ, может содержать ошибки.">
            <a:extLst>
              <a:ext uri="{FF2B5EF4-FFF2-40B4-BE49-F238E27FC236}">
                <a16:creationId xmlns:a16="http://schemas.microsoft.com/office/drawing/2014/main" xmlns="" id="{EBE1A15A-0A90-748E-0BBC-8EF1BAA94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045" y="3331242"/>
            <a:ext cx="1198225" cy="918640"/>
          </a:xfrm>
          <a:prstGeom prst="rect">
            <a:avLst/>
          </a:prstGeom>
        </p:spPr>
      </p:pic>
      <p:pic>
        <p:nvPicPr>
          <p:cNvPr id="12" name="Рисунок 11" descr="Изображение выглядит как текст, компьютер, человек, одежда&#10;&#10;Контент, сгенерированный ИИ, может содержать ошибки.">
            <a:extLst>
              <a:ext uri="{FF2B5EF4-FFF2-40B4-BE49-F238E27FC236}">
                <a16:creationId xmlns:a16="http://schemas.microsoft.com/office/drawing/2014/main" xmlns="" id="{B3F26818-DD48-3EFF-971F-21F34E739FE7}"/>
              </a:ext>
            </a:extLst>
          </p:cNvPr>
          <p:cNvPicPr>
            <a:picLocks noChangeAspect="1"/>
          </p:cNvPicPr>
          <p:nvPr/>
        </p:nvPicPr>
        <p:blipFill>
          <a:blip r:embed="rId3"/>
          <a:srcRect t="37600" r="68553" b="44533"/>
          <a:stretch/>
        </p:blipFill>
        <p:spPr>
          <a:xfrm>
            <a:off x="1138196" y="4895159"/>
            <a:ext cx="1405107" cy="1185939"/>
          </a:xfrm>
          <a:prstGeom prst="rect">
            <a:avLst/>
          </a:prstGeom>
        </p:spPr>
      </p:pic>
      <p:pic>
        <p:nvPicPr>
          <p:cNvPr id="14" name="Рисунок 13" descr="Изображение выглядит как текст, компьютер, человек, одежда&#10;&#10;Контент, сгенерированный ИИ, может содержать ошибки.">
            <a:extLst>
              <a:ext uri="{FF2B5EF4-FFF2-40B4-BE49-F238E27FC236}">
                <a16:creationId xmlns:a16="http://schemas.microsoft.com/office/drawing/2014/main" xmlns="" id="{DE05ADFC-D9D7-05B3-953A-786FB756CD5D}"/>
              </a:ext>
            </a:extLst>
          </p:cNvPr>
          <p:cNvPicPr>
            <a:picLocks noChangeAspect="1"/>
          </p:cNvPicPr>
          <p:nvPr/>
        </p:nvPicPr>
        <p:blipFill>
          <a:blip r:embed="rId3"/>
          <a:srcRect l="3123" t="5200" r="69563" b="75467"/>
          <a:stretch/>
        </p:blipFill>
        <p:spPr>
          <a:xfrm>
            <a:off x="1138196" y="1900577"/>
            <a:ext cx="1014074" cy="1066281"/>
          </a:xfrm>
          <a:prstGeom prst="rect">
            <a:avLst/>
          </a:prstGeom>
        </p:spPr>
      </p:pic>
      <p:pic>
        <p:nvPicPr>
          <p:cNvPr id="16" name="Рисунок 15" descr="Изображение выглядит как текст, компьютер, человек, одежда&#10;&#10;Контент, сгенерированный ИИ, может содержать ошибки.">
            <a:extLst>
              <a:ext uri="{FF2B5EF4-FFF2-40B4-BE49-F238E27FC236}">
                <a16:creationId xmlns:a16="http://schemas.microsoft.com/office/drawing/2014/main" xmlns="" id="{694744C9-5EA5-3EDE-9447-0E636F94F6AF}"/>
              </a:ext>
            </a:extLst>
          </p:cNvPr>
          <p:cNvPicPr>
            <a:picLocks noChangeAspect="1"/>
          </p:cNvPicPr>
          <p:nvPr/>
        </p:nvPicPr>
        <p:blipFill>
          <a:blip r:embed="rId3"/>
          <a:srcRect l="69562" t="54800" r="8933" b="27907"/>
          <a:stretch/>
        </p:blipFill>
        <p:spPr>
          <a:xfrm>
            <a:off x="6693408" y="1900577"/>
            <a:ext cx="804672" cy="961272"/>
          </a:xfrm>
          <a:prstGeom prst="rect">
            <a:avLst/>
          </a:prstGeom>
        </p:spPr>
      </p:pic>
      <p:pic>
        <p:nvPicPr>
          <p:cNvPr id="20" name="Рисунок 19">
            <a:extLst>
              <a:ext uri="{FF2B5EF4-FFF2-40B4-BE49-F238E27FC236}">
                <a16:creationId xmlns:a16="http://schemas.microsoft.com/office/drawing/2014/main" xmlns="" id="{951BD214-9B51-B264-C367-8DF41C7EC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408" y="3331242"/>
            <a:ext cx="1185989" cy="1122615"/>
          </a:xfrm>
          <a:prstGeom prst="rect">
            <a:avLst/>
          </a:prstGeom>
        </p:spPr>
      </p:pic>
      <p:pic>
        <p:nvPicPr>
          <p:cNvPr id="22" name="Рисунок 21" descr="Изображение выглядит как текст, компьютер, человек, одежда&#10;&#10;Контент, сгенерированный ИИ, может содержать ошибки.">
            <a:extLst>
              <a:ext uri="{FF2B5EF4-FFF2-40B4-BE49-F238E27FC236}">
                <a16:creationId xmlns:a16="http://schemas.microsoft.com/office/drawing/2014/main" xmlns="" id="{E9B2EC70-E98C-13AB-F724-52DF10008AF2}"/>
              </a:ext>
            </a:extLst>
          </p:cNvPr>
          <p:cNvPicPr>
            <a:picLocks noChangeAspect="1"/>
          </p:cNvPicPr>
          <p:nvPr/>
        </p:nvPicPr>
        <p:blipFill>
          <a:blip r:embed="rId3"/>
          <a:srcRect l="66908" t="85333"/>
          <a:stretch/>
        </p:blipFill>
        <p:spPr>
          <a:xfrm>
            <a:off x="6522560" y="4985209"/>
            <a:ext cx="1527683" cy="1005840"/>
          </a:xfrm>
          <a:prstGeom prst="rect">
            <a:avLst/>
          </a:prstGeom>
        </p:spPr>
      </p:pic>
      <p:sp>
        <p:nvSpPr>
          <p:cNvPr id="23" name="Прямоугольник 22">
            <a:extLst>
              <a:ext uri="{FF2B5EF4-FFF2-40B4-BE49-F238E27FC236}">
                <a16:creationId xmlns:a16="http://schemas.microsoft.com/office/drawing/2014/main" xmlns="" id="{0881786E-59BE-681C-FE75-BFB580DBA2D5}"/>
              </a:ext>
            </a:extLst>
          </p:cNvPr>
          <p:cNvSpPr/>
          <p:nvPr/>
        </p:nvSpPr>
        <p:spPr>
          <a:xfrm>
            <a:off x="2732682" y="1984248"/>
            <a:ext cx="3092046" cy="80467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C000"/>
                </a:solidFill>
              </a:rPr>
              <a:t>George is an </a:t>
            </a:r>
            <a:r>
              <a:rPr lang="en-US" b="1" i="1" dirty="0">
                <a:solidFill>
                  <a:srgbClr val="FFC000"/>
                </a:solidFill>
              </a:rPr>
              <a:t>eager beaver </a:t>
            </a:r>
            <a:r>
              <a:rPr lang="en-US" b="1" dirty="0">
                <a:solidFill>
                  <a:srgbClr val="FFC000"/>
                </a:solidFill>
              </a:rPr>
              <a:t>and is certain </a:t>
            </a:r>
          </a:p>
          <a:p>
            <a:pPr algn="ctr"/>
            <a:r>
              <a:rPr lang="en-US" b="1" dirty="0">
                <a:solidFill>
                  <a:srgbClr val="FFC000"/>
                </a:solidFill>
              </a:rPr>
              <a:t>to succeed in business.</a:t>
            </a:r>
            <a:endParaRPr lang="ru-RU" b="1" dirty="0">
              <a:solidFill>
                <a:srgbClr val="FFC000"/>
              </a:solidFill>
            </a:endParaRPr>
          </a:p>
        </p:txBody>
      </p:sp>
      <p:sp>
        <p:nvSpPr>
          <p:cNvPr id="24" name="Прямоугольник 23">
            <a:extLst>
              <a:ext uri="{FF2B5EF4-FFF2-40B4-BE49-F238E27FC236}">
                <a16:creationId xmlns:a16="http://schemas.microsoft.com/office/drawing/2014/main" xmlns="" id="{A3593FF2-0D10-49F2-FE85-520E3E4D5647}"/>
              </a:ext>
            </a:extLst>
          </p:cNvPr>
          <p:cNvSpPr/>
          <p:nvPr/>
        </p:nvSpPr>
        <p:spPr>
          <a:xfrm>
            <a:off x="2732682" y="3535020"/>
            <a:ext cx="3092046" cy="80467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C000"/>
                </a:solidFill>
              </a:rPr>
              <a:t>While the boss is out of the office, I’ll have to </a:t>
            </a:r>
          </a:p>
          <a:p>
            <a:pPr algn="ctr"/>
            <a:r>
              <a:rPr lang="en-US" b="1" i="1" dirty="0">
                <a:solidFill>
                  <a:srgbClr val="FFC000"/>
                </a:solidFill>
              </a:rPr>
              <a:t>hold the fort</a:t>
            </a:r>
            <a:r>
              <a:rPr lang="en-US" b="1" dirty="0">
                <a:solidFill>
                  <a:srgbClr val="FFC000"/>
                </a:solidFill>
              </a:rPr>
              <a:t>.</a:t>
            </a:r>
            <a:endParaRPr lang="ru-RU" b="1" dirty="0">
              <a:solidFill>
                <a:srgbClr val="FFC000"/>
              </a:solidFill>
            </a:endParaRPr>
          </a:p>
        </p:txBody>
      </p:sp>
      <p:sp>
        <p:nvSpPr>
          <p:cNvPr id="25" name="Прямоугольник 24">
            <a:extLst>
              <a:ext uri="{FF2B5EF4-FFF2-40B4-BE49-F238E27FC236}">
                <a16:creationId xmlns:a16="http://schemas.microsoft.com/office/drawing/2014/main" xmlns="" id="{2EC9ACCB-32D5-0DCD-01D8-EF7E297CDAE6}"/>
              </a:ext>
            </a:extLst>
          </p:cNvPr>
          <p:cNvSpPr/>
          <p:nvPr/>
        </p:nvSpPr>
        <p:spPr>
          <a:xfrm>
            <a:off x="2747790" y="5072539"/>
            <a:ext cx="3092046" cy="80467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C000"/>
                </a:solidFill>
              </a:rPr>
              <a:t>When Tom left the company, he was given    a </a:t>
            </a:r>
            <a:r>
              <a:rPr lang="en-US" b="1" i="1" dirty="0">
                <a:solidFill>
                  <a:srgbClr val="FFC000"/>
                </a:solidFill>
              </a:rPr>
              <a:t>golden handshake</a:t>
            </a:r>
            <a:r>
              <a:rPr lang="en-US" b="1" dirty="0">
                <a:solidFill>
                  <a:srgbClr val="FFC000"/>
                </a:solidFill>
              </a:rPr>
              <a:t>.</a:t>
            </a:r>
            <a:endParaRPr lang="ru-RU" b="1" dirty="0">
              <a:solidFill>
                <a:srgbClr val="FFC000"/>
              </a:solidFill>
            </a:endParaRPr>
          </a:p>
        </p:txBody>
      </p:sp>
      <p:sp>
        <p:nvSpPr>
          <p:cNvPr id="26" name="Прямоугольник 25">
            <a:extLst>
              <a:ext uri="{FF2B5EF4-FFF2-40B4-BE49-F238E27FC236}">
                <a16:creationId xmlns:a16="http://schemas.microsoft.com/office/drawing/2014/main" xmlns="" id="{B311C060-A1C4-4268-E2CA-83F60B47EE03}"/>
              </a:ext>
            </a:extLst>
          </p:cNvPr>
          <p:cNvSpPr/>
          <p:nvPr/>
        </p:nvSpPr>
        <p:spPr>
          <a:xfrm>
            <a:off x="8366760" y="1978877"/>
            <a:ext cx="3092046" cy="80467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C000"/>
                </a:solidFill>
              </a:rPr>
              <a:t>Helen was given her </a:t>
            </a:r>
            <a:r>
              <a:rPr lang="en-US" b="1" i="1" dirty="0">
                <a:solidFill>
                  <a:srgbClr val="FFC000"/>
                </a:solidFill>
              </a:rPr>
              <a:t>walking papers </a:t>
            </a:r>
            <a:r>
              <a:rPr lang="en-US" b="1" dirty="0">
                <a:solidFill>
                  <a:srgbClr val="FFC000"/>
                </a:solidFill>
              </a:rPr>
              <a:t>yesterday.</a:t>
            </a:r>
            <a:endParaRPr lang="ru-RU" b="1" dirty="0">
              <a:solidFill>
                <a:srgbClr val="FFC000"/>
              </a:solidFill>
            </a:endParaRPr>
          </a:p>
        </p:txBody>
      </p:sp>
      <p:sp>
        <p:nvSpPr>
          <p:cNvPr id="28" name="Прямоугольник 27">
            <a:extLst>
              <a:ext uri="{FF2B5EF4-FFF2-40B4-BE49-F238E27FC236}">
                <a16:creationId xmlns:a16="http://schemas.microsoft.com/office/drawing/2014/main" xmlns="" id="{1A2F9A54-061D-EF20-7B3D-88F317E35ACE}"/>
              </a:ext>
            </a:extLst>
          </p:cNvPr>
          <p:cNvSpPr/>
          <p:nvPr/>
        </p:nvSpPr>
        <p:spPr>
          <a:xfrm>
            <a:off x="8366760" y="3536715"/>
            <a:ext cx="3092046" cy="80467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C000"/>
                </a:solidFill>
              </a:rPr>
              <a:t>The new product became the company’s </a:t>
            </a:r>
            <a:r>
              <a:rPr lang="en-US" b="1" i="1" dirty="0">
                <a:solidFill>
                  <a:srgbClr val="FFC000"/>
                </a:solidFill>
              </a:rPr>
              <a:t>cash cow</a:t>
            </a:r>
            <a:r>
              <a:rPr lang="en-US" b="1" dirty="0">
                <a:solidFill>
                  <a:srgbClr val="FFC000"/>
                </a:solidFill>
              </a:rPr>
              <a:t>.</a:t>
            </a:r>
            <a:endParaRPr lang="ru-RU" b="1" dirty="0">
              <a:solidFill>
                <a:srgbClr val="FFC000"/>
              </a:solidFill>
            </a:endParaRPr>
          </a:p>
        </p:txBody>
      </p:sp>
      <p:sp>
        <p:nvSpPr>
          <p:cNvPr id="29" name="Прямоугольник 28">
            <a:extLst>
              <a:ext uri="{FF2B5EF4-FFF2-40B4-BE49-F238E27FC236}">
                <a16:creationId xmlns:a16="http://schemas.microsoft.com/office/drawing/2014/main" xmlns="" id="{7FBBAC07-1AE4-654B-2057-DD522A3E5F7E}"/>
              </a:ext>
            </a:extLst>
          </p:cNvPr>
          <p:cNvSpPr/>
          <p:nvPr/>
        </p:nvSpPr>
        <p:spPr>
          <a:xfrm>
            <a:off x="8150827" y="4985209"/>
            <a:ext cx="3583973" cy="109317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C000"/>
                </a:solidFill>
              </a:rPr>
              <a:t>I always wanted to work for that company but it took me two years</a:t>
            </a:r>
            <a:r>
              <a:rPr lang="en-US" b="1" i="1" dirty="0">
                <a:solidFill>
                  <a:srgbClr val="FFC000"/>
                </a:solidFill>
              </a:rPr>
              <a:t> to get </a:t>
            </a:r>
          </a:p>
          <a:p>
            <a:pPr algn="ctr"/>
            <a:r>
              <a:rPr lang="en-US" b="1" i="1" dirty="0">
                <a:solidFill>
                  <a:srgbClr val="FFC000"/>
                </a:solidFill>
              </a:rPr>
              <a:t>a foot in the door.</a:t>
            </a:r>
            <a:endParaRPr lang="ru-RU" b="1" i="1" dirty="0">
              <a:solidFill>
                <a:srgbClr val="FFC000"/>
              </a:solidFill>
            </a:endParaRPr>
          </a:p>
        </p:txBody>
      </p:sp>
    </p:spTree>
    <p:extLst>
      <p:ext uri="{BB962C8B-B14F-4D97-AF65-F5344CB8AC3E}">
        <p14:creationId xmlns:p14="http://schemas.microsoft.com/office/powerpoint/2010/main" val="205745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20346"/>
          </a:xfrm>
          <a:ln>
            <a:solidFill>
              <a:schemeClr val="accent1"/>
            </a:solidFill>
          </a:ln>
        </p:spPr>
        <p:txBody>
          <a:bodyPr/>
          <a:lstStyle/>
          <a:p>
            <a:pPr marL="0" indent="0" algn="ctr">
              <a:buNone/>
            </a:pPr>
            <a:r>
              <a:rPr lang="en-US" b="1" dirty="0">
                <a:solidFill>
                  <a:srgbClr val="002060"/>
                </a:solidFill>
              </a:rPr>
              <a:t>Keys</a:t>
            </a:r>
          </a:p>
          <a:p>
            <a:pPr marL="0" indent="0">
              <a:buNone/>
            </a:pPr>
            <a:endParaRPr lang="en-US" sz="1800" b="1" dirty="0">
              <a:solidFill>
                <a:srgbClr val="002060"/>
              </a:solidFill>
            </a:endParaRPr>
          </a:p>
        </p:txBody>
      </p:sp>
      <p:graphicFrame>
        <p:nvGraphicFramePr>
          <p:cNvPr id="6" name="Таблица 5">
            <a:extLst>
              <a:ext uri="{FF2B5EF4-FFF2-40B4-BE49-F238E27FC236}">
                <a16:creationId xmlns:a16="http://schemas.microsoft.com/office/drawing/2014/main" xmlns="" id="{03F27642-2B6A-CD80-4F29-8F07B77D460D}"/>
              </a:ext>
            </a:extLst>
          </p:cNvPr>
          <p:cNvGraphicFramePr>
            <a:graphicFrameLocks noGrp="1"/>
          </p:cNvGraphicFramePr>
          <p:nvPr>
            <p:extLst>
              <p:ext uri="{D42A27DB-BD31-4B8C-83A1-F6EECF244321}">
                <p14:modId xmlns:p14="http://schemas.microsoft.com/office/powerpoint/2010/main" val="1274413550"/>
              </p:ext>
            </p:extLst>
          </p:nvPr>
        </p:nvGraphicFramePr>
        <p:xfrm>
          <a:off x="557784" y="950332"/>
          <a:ext cx="11177016" cy="5303520"/>
        </p:xfrm>
        <a:graphic>
          <a:graphicData uri="http://schemas.openxmlformats.org/drawingml/2006/table">
            <a:tbl>
              <a:tblPr firstRow="1" bandRow="1">
                <a:tableStyleId>{2D5ABB26-0587-4C30-8999-92F81FD0307C}</a:tableStyleId>
              </a:tblPr>
              <a:tblGrid>
                <a:gridCol w="5588508">
                  <a:extLst>
                    <a:ext uri="{9D8B030D-6E8A-4147-A177-3AD203B41FA5}">
                      <a16:colId xmlns:a16="http://schemas.microsoft.com/office/drawing/2014/main" xmlns="" val="2082439860"/>
                    </a:ext>
                  </a:extLst>
                </a:gridCol>
                <a:gridCol w="5588508">
                  <a:extLst>
                    <a:ext uri="{9D8B030D-6E8A-4147-A177-3AD203B41FA5}">
                      <a16:colId xmlns:a16="http://schemas.microsoft.com/office/drawing/2014/main" xmlns="" val="3777477514"/>
                    </a:ext>
                  </a:extLst>
                </a:gridCol>
              </a:tblGrid>
              <a:tr h="5226630">
                <a:tc>
                  <a:txBody>
                    <a:bodyPr/>
                    <a:lstStyle/>
                    <a:p>
                      <a:pPr marL="342900" indent="-342900">
                        <a:buAutoNum type="arabicPeriod"/>
                      </a:pPr>
                      <a:r>
                        <a:rPr lang="en-US" b="0" i="1" dirty="0">
                          <a:solidFill>
                            <a:srgbClr val="564C58"/>
                          </a:solidFill>
                        </a:rPr>
                        <a:t>Eager beaver </a:t>
                      </a:r>
                      <a:r>
                        <a:rPr lang="en-US" b="1" i="1" dirty="0">
                          <a:solidFill>
                            <a:schemeClr val="tx2">
                              <a:lumMod val="40000"/>
                              <a:lumOff val="60000"/>
                            </a:schemeClr>
                          </a:solidFill>
                        </a:rPr>
                        <a:t>(</a:t>
                      </a:r>
                      <a:r>
                        <a:rPr lang="ru-RU" b="1" i="1" dirty="0">
                          <a:solidFill>
                            <a:schemeClr val="tx2">
                              <a:lumMod val="40000"/>
                              <a:lumOff val="60000"/>
                            </a:schemeClr>
                          </a:solidFill>
                        </a:rPr>
                        <a:t>трудоголик/добросовестный работник)</a:t>
                      </a:r>
                      <a:r>
                        <a:rPr lang="en-US" b="1" i="1" dirty="0">
                          <a:solidFill>
                            <a:schemeClr val="tx2">
                              <a:lumMod val="40000"/>
                              <a:lumOff val="60000"/>
                            </a:schemeClr>
                          </a:solidFill>
                        </a:rPr>
                        <a:t> </a:t>
                      </a:r>
                      <a:r>
                        <a:rPr lang="en-US" b="0" i="1" dirty="0">
                          <a:solidFill>
                            <a:srgbClr val="564C58"/>
                          </a:solidFill>
                        </a:rPr>
                        <a:t>– </a:t>
                      </a:r>
                      <a:r>
                        <a:rPr lang="en-US" b="0" i="1" dirty="0">
                          <a:solidFill>
                            <a:srgbClr val="333399"/>
                          </a:solidFill>
                        </a:rPr>
                        <a:t>an enthusiastic person who works very  hard.</a:t>
                      </a:r>
                    </a:p>
                    <a:p>
                      <a:pPr marL="342900" indent="-342900">
                        <a:buAutoNum type="arabicPeriod"/>
                      </a:pPr>
                      <a:endParaRPr lang="en-US" b="0" i="1" dirty="0">
                        <a:solidFill>
                          <a:srgbClr val="564C58"/>
                        </a:solidFill>
                      </a:endParaRPr>
                    </a:p>
                    <a:p>
                      <a:pPr marL="342900" indent="-342900">
                        <a:buAutoNum type="arabicPeriod"/>
                      </a:pPr>
                      <a:r>
                        <a:rPr lang="en-US" b="0" i="1" dirty="0">
                          <a:solidFill>
                            <a:srgbClr val="564C58"/>
                          </a:solidFill>
                        </a:rPr>
                        <a:t>Hold down the fort </a:t>
                      </a:r>
                      <a:r>
                        <a:rPr lang="en-US" b="1" i="1" dirty="0">
                          <a:solidFill>
                            <a:schemeClr val="tx2">
                              <a:lumMod val="40000"/>
                              <a:lumOff val="60000"/>
                            </a:schemeClr>
                          </a:solidFill>
                        </a:rPr>
                        <a:t>(</a:t>
                      </a:r>
                      <a:r>
                        <a:rPr lang="ru-RU" b="1" i="1" dirty="0">
                          <a:solidFill>
                            <a:schemeClr val="tx2">
                              <a:lumMod val="40000"/>
                              <a:lumOff val="60000"/>
                            </a:schemeClr>
                          </a:solidFill>
                        </a:rPr>
                        <a:t>вести дела (в отсутствие кого-либо)/оставаться "на хозяйстве")</a:t>
                      </a:r>
                      <a:r>
                        <a:rPr lang="en-US" b="1" i="1" dirty="0">
                          <a:solidFill>
                            <a:schemeClr val="tx2">
                              <a:lumMod val="40000"/>
                              <a:lumOff val="60000"/>
                            </a:schemeClr>
                          </a:solidFill>
                        </a:rPr>
                        <a:t> </a:t>
                      </a:r>
                      <a:r>
                        <a:rPr lang="en-US" b="0" i="1" dirty="0">
                          <a:solidFill>
                            <a:srgbClr val="564C58"/>
                          </a:solidFill>
                        </a:rPr>
                        <a:t>– </a:t>
                      </a:r>
                      <a:r>
                        <a:rPr lang="en-US" b="0" i="1" dirty="0">
                          <a:solidFill>
                            <a:srgbClr val="333399"/>
                          </a:solidFill>
                        </a:rPr>
                        <a:t>to have the responsibility for something or care of somebody while other people are away or out.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ru-RU" b="0" dirty="0">
                        <a:solidFill>
                          <a:srgbClr val="564C58"/>
                        </a:solidFill>
                      </a:endParaRPr>
                    </a:p>
                    <a:p>
                      <a:pPr marL="342900" indent="-342900">
                        <a:buAutoNum type="arabicPeriod"/>
                      </a:pPr>
                      <a:endParaRPr lang="en-US" b="0" i="1" dirty="0">
                        <a:solidFill>
                          <a:srgbClr val="564C58"/>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b="0" i="1" dirty="0">
                          <a:solidFill>
                            <a:srgbClr val="564C58"/>
                          </a:solidFill>
                        </a:rPr>
                        <a:t>Golden handshake </a:t>
                      </a:r>
                      <a:r>
                        <a:rPr lang="en-US" b="1" i="1" dirty="0">
                          <a:solidFill>
                            <a:schemeClr val="tx2">
                              <a:lumMod val="40000"/>
                              <a:lumOff val="60000"/>
                            </a:schemeClr>
                          </a:solidFill>
                        </a:rPr>
                        <a:t>(</a:t>
                      </a:r>
                      <a:r>
                        <a:rPr lang="ru-RU" b="1" i="1" dirty="0">
                          <a:solidFill>
                            <a:schemeClr val="tx2">
                              <a:lumMod val="40000"/>
                              <a:lumOff val="60000"/>
                            </a:schemeClr>
                          </a:solidFill>
                        </a:rPr>
                        <a:t>«золотой парашют», большое выходное пособие (служащему, от которого хотят избавиться)/увольнение с большой финансовой компенсацией/ценный подарок в связи с выходом на пенсию)</a:t>
                      </a:r>
                      <a:r>
                        <a:rPr lang="en-US" b="1" i="1" dirty="0">
                          <a:solidFill>
                            <a:schemeClr val="tx2">
                              <a:lumMod val="40000"/>
                              <a:lumOff val="60000"/>
                            </a:schemeClr>
                          </a:solidFill>
                        </a:rPr>
                        <a:t> </a:t>
                      </a:r>
                      <a:r>
                        <a:rPr lang="en-US" b="0" i="1" dirty="0">
                          <a:solidFill>
                            <a:srgbClr val="564C58"/>
                          </a:solidFill>
                        </a:rPr>
                        <a:t>– </a:t>
                      </a:r>
                      <a:r>
                        <a:rPr lang="en-US" b="0" i="1" dirty="0">
                          <a:solidFill>
                            <a:srgbClr val="333399"/>
                          </a:solidFill>
                        </a:rPr>
                        <a:t>a large sum of money that is given to somebody when they leave their job, or to persuade them to leave their job.</a:t>
                      </a:r>
                      <a:endParaRPr lang="ru-RU" b="0" i="1" dirty="0">
                        <a:solidFill>
                          <a:srgbClr val="333399"/>
                        </a:solidFill>
                      </a:endParaRPr>
                    </a:p>
                  </a:txBody>
                  <a:tcPr/>
                </a:tc>
                <a:tc>
                  <a:txBody>
                    <a:bodyPr/>
                    <a:lstStyle/>
                    <a:p>
                      <a:r>
                        <a:rPr lang="en-US" b="0" i="1" dirty="0">
                          <a:solidFill>
                            <a:srgbClr val="564C58"/>
                          </a:solidFill>
                        </a:rPr>
                        <a:t>4. Walking papers </a:t>
                      </a:r>
                      <a:r>
                        <a:rPr lang="en-US" b="1" i="1" dirty="0">
                          <a:solidFill>
                            <a:schemeClr val="tx2">
                              <a:lumMod val="40000"/>
                              <a:lumOff val="60000"/>
                            </a:schemeClr>
                          </a:solidFill>
                        </a:rPr>
                        <a:t>(</a:t>
                      </a:r>
                      <a:r>
                        <a:rPr lang="ru-RU" b="1" i="1" dirty="0">
                          <a:solidFill>
                            <a:schemeClr val="tx2">
                              <a:lumMod val="40000"/>
                              <a:lumOff val="60000"/>
                            </a:schemeClr>
                          </a:solidFill>
                        </a:rPr>
                        <a:t>«волчий билет», извещение об увольнении)</a:t>
                      </a:r>
                      <a:r>
                        <a:rPr lang="en-US" b="1" i="1" dirty="0">
                          <a:solidFill>
                            <a:schemeClr val="tx2">
                              <a:lumMod val="40000"/>
                              <a:lumOff val="60000"/>
                            </a:schemeClr>
                          </a:solidFill>
                        </a:rPr>
                        <a:t> </a:t>
                      </a:r>
                      <a:r>
                        <a:rPr lang="en-US" b="0" i="1" dirty="0">
                          <a:solidFill>
                            <a:srgbClr val="564C58"/>
                          </a:solidFill>
                        </a:rPr>
                        <a:t>– </a:t>
                      </a:r>
                      <a:r>
                        <a:rPr lang="en-US" b="0" i="1" dirty="0">
                          <a:solidFill>
                            <a:srgbClr val="333399"/>
                          </a:solidFill>
                        </a:rPr>
                        <a:t>the letter or notice dismissing somebody from a job.</a:t>
                      </a:r>
                    </a:p>
                    <a:p>
                      <a:endParaRPr lang="en-US" b="0" i="1" dirty="0">
                        <a:solidFill>
                          <a:srgbClr val="564C58"/>
                        </a:solidFill>
                      </a:endParaRPr>
                    </a:p>
                    <a:p>
                      <a:r>
                        <a:rPr lang="en-US" b="0" i="1" dirty="0">
                          <a:solidFill>
                            <a:srgbClr val="564C58"/>
                          </a:solidFill>
                        </a:rPr>
                        <a:t>5. Cash cow </a:t>
                      </a:r>
                      <a:r>
                        <a:rPr lang="en-US" b="1" i="1" dirty="0">
                          <a:solidFill>
                            <a:schemeClr val="tx2">
                              <a:lumMod val="40000"/>
                              <a:lumOff val="60000"/>
                            </a:schemeClr>
                          </a:solidFill>
                        </a:rPr>
                        <a:t>(</a:t>
                      </a:r>
                      <a:r>
                        <a:rPr lang="ru-RU" b="1" i="1" dirty="0">
                          <a:solidFill>
                            <a:schemeClr val="tx2">
                              <a:lumMod val="40000"/>
                              <a:lumOff val="60000"/>
                            </a:schemeClr>
                          </a:solidFill>
                        </a:rPr>
                        <a:t>пользующийся спросом товар/курица, несущая золотые яйца (о бизнесе, приносящем его владельцу баснословные доходы)</a:t>
                      </a:r>
                      <a:r>
                        <a:rPr lang="en-US" b="1" i="1" dirty="0">
                          <a:solidFill>
                            <a:schemeClr val="tx2">
                              <a:lumMod val="40000"/>
                              <a:lumOff val="60000"/>
                            </a:schemeClr>
                          </a:solidFill>
                        </a:rPr>
                        <a:t> </a:t>
                      </a:r>
                      <a:r>
                        <a:rPr lang="en-US" b="0" i="1" dirty="0">
                          <a:solidFill>
                            <a:srgbClr val="564C58"/>
                          </a:solidFill>
                        </a:rPr>
                        <a:t>–</a:t>
                      </a:r>
                      <a:r>
                        <a:rPr lang="en-US" b="0" i="1" dirty="0">
                          <a:solidFill>
                            <a:srgbClr val="333399"/>
                          </a:solidFill>
                        </a:rPr>
                        <a:t> the part of a business that always makes a profit and that provides money for the rest of the business.</a:t>
                      </a:r>
                    </a:p>
                    <a:p>
                      <a:endParaRPr lang="en-US" b="0" i="1" dirty="0">
                        <a:solidFill>
                          <a:srgbClr val="564C58"/>
                        </a:solidFill>
                      </a:endParaRPr>
                    </a:p>
                    <a:p>
                      <a:endParaRPr lang="en-US" b="0" i="1" dirty="0">
                        <a:solidFill>
                          <a:srgbClr val="564C58"/>
                        </a:solidFill>
                      </a:endParaRPr>
                    </a:p>
                    <a:p>
                      <a:r>
                        <a:rPr lang="en-US" b="0" i="1" dirty="0">
                          <a:solidFill>
                            <a:srgbClr val="564C58"/>
                          </a:solidFill>
                        </a:rPr>
                        <a:t>6. To get a foot in the door </a:t>
                      </a:r>
                      <a:r>
                        <a:rPr lang="en-US" b="1" i="1" dirty="0">
                          <a:solidFill>
                            <a:schemeClr val="tx2">
                              <a:lumMod val="40000"/>
                              <a:lumOff val="60000"/>
                            </a:schemeClr>
                          </a:solidFill>
                        </a:rPr>
                        <a:t>(</a:t>
                      </a:r>
                      <a:r>
                        <a:rPr lang="ru-RU" b="1" i="1" dirty="0">
                          <a:solidFill>
                            <a:schemeClr val="tx2">
                              <a:lumMod val="40000"/>
                              <a:lumOff val="60000"/>
                            </a:schemeClr>
                          </a:solidFill>
                        </a:rPr>
                        <a:t>начинать карьеру (в определённой компании или сфере)</a:t>
                      </a:r>
                      <a:r>
                        <a:rPr lang="en-US" b="1" i="1" dirty="0">
                          <a:solidFill>
                            <a:schemeClr val="tx2">
                              <a:lumMod val="40000"/>
                              <a:lumOff val="60000"/>
                            </a:schemeClr>
                          </a:solidFill>
                        </a:rPr>
                        <a:t> </a:t>
                      </a:r>
                      <a:r>
                        <a:rPr lang="en-US" b="0" i="1" dirty="0">
                          <a:solidFill>
                            <a:srgbClr val="564C58"/>
                          </a:solidFill>
                        </a:rPr>
                        <a:t>– </a:t>
                      </a:r>
                      <a:r>
                        <a:rPr lang="en-US" b="0" i="1" dirty="0">
                          <a:solidFill>
                            <a:srgbClr val="333399"/>
                          </a:solidFill>
                        </a:rPr>
                        <a:t>to manage to enter an organization, a field of business, etc. that could bring you success.</a:t>
                      </a:r>
                      <a:endParaRPr lang="ru-RU" b="0" i="1" dirty="0">
                        <a:solidFill>
                          <a:srgbClr val="333399"/>
                        </a:solidFill>
                      </a:endParaRPr>
                    </a:p>
                  </a:txBody>
                  <a:tcPr/>
                </a:tc>
                <a:extLst>
                  <a:ext uri="{0D108BD9-81ED-4DB2-BD59-A6C34878D82A}">
                    <a16:rowId xmlns:a16="http://schemas.microsoft.com/office/drawing/2014/main" xmlns="" val="1628502032"/>
                  </a:ext>
                </a:extLst>
              </a:tr>
            </a:tbl>
          </a:graphicData>
        </a:graphic>
      </p:graphicFrame>
    </p:spTree>
    <p:extLst>
      <p:ext uri="{BB962C8B-B14F-4D97-AF65-F5344CB8AC3E}">
        <p14:creationId xmlns:p14="http://schemas.microsoft.com/office/powerpoint/2010/main" val="261901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C348C-90E6-307F-48C4-E9C0BF6CE488}"/>
              </a:ext>
            </a:extLst>
          </p:cNvPr>
          <p:cNvSpPr>
            <a:spLocks noGrp="1"/>
          </p:cNvSpPr>
          <p:nvPr>
            <p:ph type="ctrTitle"/>
          </p:nvPr>
        </p:nvSpPr>
        <p:spPr/>
        <p:txBody>
          <a:bodyPr/>
          <a:lstStyle/>
          <a:p>
            <a:pPr algn="l"/>
            <a:r>
              <a:rPr kumimoji="0" lang="ru-RU" sz="2400" b="1"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⑤</a:t>
            </a: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Тема</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Marketing</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компетенции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Компенсаторная компетенция</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речевой деятельности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чтение</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Форма работы</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индивидуальная/парная/групповая</a:t>
            </a:r>
            <a:endParaRPr lang="ru-RU" dirty="0"/>
          </a:p>
        </p:txBody>
      </p:sp>
      <p:sp>
        <p:nvSpPr>
          <p:cNvPr id="3" name="Подзаголовок 2">
            <a:extLst>
              <a:ext uri="{FF2B5EF4-FFF2-40B4-BE49-F238E27FC236}">
                <a16:creationId xmlns:a16="http://schemas.microsoft.com/office/drawing/2014/main" xmlns="" id="{9B978D18-31F3-EA94-7E3E-EA4A1AD544B4}"/>
              </a:ext>
            </a:extLst>
          </p:cNvPr>
          <p:cNvSpPr>
            <a:spLocks noGrp="1"/>
          </p:cNvSpPr>
          <p:nvPr>
            <p:ph type="subTitle" idx="1"/>
          </p:nvPr>
        </p:nvSpPr>
        <p:spPr/>
        <p:txBody>
          <a:bodyPr>
            <a:normAutofit fontScale="85000" lnSpcReduction="10000"/>
          </a:bodyPr>
          <a:lstStyle/>
          <a:p>
            <a:r>
              <a:rPr lang="ru-RU" dirty="0"/>
              <a:t>Источник материалов:</a:t>
            </a:r>
            <a:r>
              <a:rPr lang="en-US" dirty="0"/>
              <a:t> </a:t>
            </a:r>
            <a:endParaRPr lang="ru-RU" dirty="0"/>
          </a:p>
          <a:p>
            <a:r>
              <a:rPr lang="en-US" dirty="0">
                <a:solidFill>
                  <a:srgbClr val="7030A0"/>
                </a:solidFill>
              </a:rPr>
              <a:t>Business Result</a:t>
            </a:r>
            <a:r>
              <a:rPr lang="ru-RU" dirty="0">
                <a:solidFill>
                  <a:srgbClr val="7030A0"/>
                </a:solidFill>
              </a:rPr>
              <a:t> (</a:t>
            </a:r>
            <a:r>
              <a:rPr lang="en-US" dirty="0">
                <a:solidFill>
                  <a:srgbClr val="7030A0"/>
                </a:solidFill>
              </a:rPr>
              <a:t>pre-intermediate). Student’s Book </a:t>
            </a:r>
            <a:r>
              <a:rPr lang="ru-RU" dirty="0">
                <a:solidFill>
                  <a:srgbClr val="7030A0"/>
                </a:solidFill>
              </a:rPr>
              <a:t>/</a:t>
            </a:r>
            <a:r>
              <a:rPr lang="en-US" dirty="0">
                <a:solidFill>
                  <a:srgbClr val="7030A0"/>
                </a:solidFill>
              </a:rPr>
              <a:t> David Grant, Jane Hudson and Robert McLarty</a:t>
            </a:r>
            <a:r>
              <a:rPr lang="ru-RU" dirty="0">
                <a:solidFill>
                  <a:srgbClr val="7030A0"/>
                </a:solidFill>
              </a:rPr>
              <a:t>. - </a:t>
            </a:r>
            <a:r>
              <a:rPr lang="en-US" dirty="0">
                <a:solidFill>
                  <a:srgbClr val="7030A0"/>
                </a:solidFill>
              </a:rPr>
              <a:t>New York: Oxford</a:t>
            </a:r>
            <a:r>
              <a:rPr lang="ru-RU" dirty="0">
                <a:solidFill>
                  <a:srgbClr val="7030A0"/>
                </a:solidFill>
              </a:rPr>
              <a:t> </a:t>
            </a:r>
            <a:r>
              <a:rPr lang="en-US" dirty="0">
                <a:solidFill>
                  <a:srgbClr val="7030A0"/>
                </a:solidFill>
              </a:rPr>
              <a:t>University Press.</a:t>
            </a:r>
            <a:endParaRPr lang="en-US" dirty="0"/>
          </a:p>
        </p:txBody>
      </p:sp>
    </p:spTree>
    <p:extLst>
      <p:ext uri="{BB962C8B-B14F-4D97-AF65-F5344CB8AC3E}">
        <p14:creationId xmlns:p14="http://schemas.microsoft.com/office/powerpoint/2010/main" val="120480272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599090"/>
            <a:ext cx="11382703" cy="5754412"/>
          </a:xfrm>
          <a:ln>
            <a:solidFill>
              <a:schemeClr val="accent1"/>
            </a:solidFill>
          </a:ln>
        </p:spPr>
        <p:txBody>
          <a:bodyPr>
            <a:normAutofit fontScale="92500" lnSpcReduction="20000"/>
          </a:bodyPr>
          <a:lstStyle/>
          <a:p>
            <a:pPr marL="0" indent="0">
              <a:buNone/>
            </a:pPr>
            <a:r>
              <a:rPr lang="ru-RU" b="1" dirty="0">
                <a:solidFill>
                  <a:srgbClr val="002060"/>
                </a:solidFill>
              </a:rPr>
              <a:t> </a:t>
            </a:r>
            <a:r>
              <a:rPr lang="en-US" b="1" dirty="0">
                <a:solidFill>
                  <a:srgbClr val="002060"/>
                </a:solidFill>
              </a:rPr>
              <a:t>Read these descriptions of some companies. Complete their names.</a:t>
            </a:r>
          </a:p>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endParaRPr kumimoji="0" lang="en-US" b="1" i="0" u="none" strike="noStrike" kern="1200" cap="none" spc="0" normalizeH="0" baseline="0" noProof="0" dirty="0">
              <a:ln>
                <a:noFill/>
              </a:ln>
              <a:solidFill>
                <a:srgbClr val="9D90A0">
                  <a:lumMod val="50000"/>
                </a:srgbClr>
              </a:solidFill>
              <a:effectLst/>
              <a:uLnTx/>
              <a:uFillTx/>
              <a:latin typeface="Rockwell" panose="02060603020205020403"/>
              <a:ea typeface="+mn-ea"/>
              <a:cs typeface="+mn-cs"/>
            </a:endParaRPr>
          </a:p>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b="1" i="0" u="none" strike="noStrike" kern="1200" cap="none" spc="0" normalizeH="0" baseline="0" noProof="0" dirty="0">
                <a:ln>
                  <a:noFill/>
                </a:ln>
                <a:solidFill>
                  <a:srgbClr val="9D90A0">
                    <a:lumMod val="50000"/>
                  </a:srgbClr>
                </a:solidFill>
                <a:effectLst/>
                <a:uLnTx/>
                <a:uFillTx/>
                <a:latin typeface="Rockwell" panose="02060603020205020403"/>
                <a:ea typeface="+mn-ea"/>
                <a:cs typeface="+mn-cs"/>
              </a:rPr>
              <a:t>The biggest national companies</a:t>
            </a:r>
          </a:p>
          <a:p>
            <a:pPr marL="0" marR="0" lvl="0" indent="0" algn="l"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b="0" i="0" u="none" strike="noStrike" kern="1200" cap="none" spc="0" normalizeH="0" baseline="0" noProof="0" dirty="0">
                <a:ln>
                  <a:noFill/>
                </a:ln>
                <a:solidFill>
                  <a:srgbClr val="9D90A0">
                    <a:lumMod val="50000"/>
                  </a:srgbClr>
                </a:solidFill>
                <a:effectLst/>
                <a:uLnTx/>
                <a:uFillTx/>
                <a:latin typeface="Rockwell" panose="02060603020205020403"/>
                <a:ea typeface="+mn-ea"/>
                <a:cs typeface="+mn-cs"/>
              </a:rPr>
              <a:t>The biggest national companies rank a high place in the world. They are large suppliers of production. The biggest national companies have a greater sphere of influence. For example:</a:t>
            </a:r>
          </a:p>
          <a:p>
            <a:pPr marL="342900" indent="-342900">
              <a:buAutoNum type="arabicPeriod"/>
            </a:pPr>
            <a:r>
              <a:rPr lang="en-US" dirty="0">
                <a:solidFill>
                  <a:schemeClr val="accent6">
                    <a:lumMod val="50000"/>
                  </a:schemeClr>
                </a:solidFill>
              </a:rPr>
              <a:t>This company provides many different Internet services, including news, online shopping, and email. Most of its sales come from advertising on its website. Its head office is in Sunnyvale, California.                                                                                                                                                                Y _ _ _ _  </a:t>
            </a:r>
          </a:p>
          <a:p>
            <a:pPr marL="342900" indent="-342900">
              <a:buFont typeface="Wingdings" pitchFamily="2" charset="2"/>
              <a:buAutoNum type="arabicPeriod"/>
            </a:pPr>
            <a:r>
              <a:rPr lang="en-US" dirty="0">
                <a:solidFill>
                  <a:schemeClr val="accent6">
                    <a:lumMod val="50000"/>
                  </a:schemeClr>
                </a:solidFill>
              </a:rPr>
              <a:t>This company produces </a:t>
            </a:r>
            <a:r>
              <a:rPr lang="en-US" dirty="0" err="1">
                <a:solidFill>
                  <a:schemeClr val="accent6">
                    <a:lumMod val="50000"/>
                  </a:schemeClr>
                </a:solidFill>
              </a:rPr>
              <a:t>tyres</a:t>
            </a:r>
            <a:r>
              <a:rPr lang="en-US" dirty="0">
                <a:solidFill>
                  <a:schemeClr val="accent6">
                    <a:lumMod val="50000"/>
                  </a:schemeClr>
                </a:solidFill>
              </a:rPr>
              <a:t> for cars and other vehicles. It is based in France, but it has more than 125,000 employees all over the world. It is also well known for its red and green travel guides.                  M _ _ _ _ _ _ _</a:t>
            </a:r>
          </a:p>
          <a:p>
            <a:pPr marL="342900" indent="-342900">
              <a:buFont typeface="Wingdings" pitchFamily="2" charset="2"/>
              <a:buAutoNum type="arabicPeriod"/>
            </a:pPr>
            <a:r>
              <a:rPr lang="en-US" dirty="0">
                <a:solidFill>
                  <a:schemeClr val="accent6">
                    <a:lumMod val="50000"/>
                  </a:schemeClr>
                </a:solidFill>
              </a:rPr>
              <a:t>This northern European company operates in the retail market. It specializes in low-price products, including furniture, bathrooms, and kitchens.                                                                                                                       I _ _ _ </a:t>
            </a:r>
          </a:p>
          <a:p>
            <a:pPr marL="342900" indent="-342900">
              <a:buAutoNum type="arabicPeriod"/>
            </a:pPr>
            <a:r>
              <a:rPr lang="en-US" dirty="0">
                <a:solidFill>
                  <a:schemeClr val="accent6">
                    <a:lumMod val="50000"/>
                  </a:schemeClr>
                </a:solidFill>
              </a:rPr>
              <a:t>It's a subsidiary of the European Aeronautic </a:t>
            </a:r>
            <a:r>
              <a:rPr lang="en-US" dirty="0" err="1">
                <a:solidFill>
                  <a:schemeClr val="accent6">
                    <a:lumMod val="50000"/>
                  </a:schemeClr>
                </a:solidFill>
              </a:rPr>
              <a:t>Defence</a:t>
            </a:r>
            <a:r>
              <a:rPr lang="en-US" dirty="0">
                <a:solidFill>
                  <a:schemeClr val="accent6">
                    <a:lumMod val="50000"/>
                  </a:schemeClr>
                </a:solidFill>
              </a:rPr>
              <a:t> and Space Company (EADS). The company makes planes for the commercial aircraft market, where its main competitor is Boeing.                                                                   A _ _ _ _ _ </a:t>
            </a:r>
          </a:p>
          <a:p>
            <a:pPr marL="342900" indent="-342900">
              <a:buAutoNum type="arabicPeriod"/>
            </a:pPr>
            <a:r>
              <a:rPr lang="en-US" dirty="0">
                <a:solidFill>
                  <a:schemeClr val="accent6">
                    <a:lumMod val="50000"/>
                  </a:schemeClr>
                </a:solidFill>
              </a:rPr>
              <a:t>This company makes many different electrical and electronic products, such as TVs, computers, and mobile phones. It is South Korea's largest company and exporter.                                                                     </a:t>
            </a:r>
            <a:endParaRPr lang="ru-RU" dirty="0">
              <a:solidFill>
                <a:schemeClr val="accent6">
                  <a:lumMod val="50000"/>
                </a:schemeClr>
              </a:solidFill>
            </a:endParaRPr>
          </a:p>
          <a:p>
            <a:pPr marL="0" indent="0">
              <a:buNone/>
            </a:pPr>
            <a:r>
              <a:rPr lang="ru-RU" dirty="0">
                <a:solidFill>
                  <a:schemeClr val="accent6">
                    <a:lumMod val="50000"/>
                  </a:schemeClr>
                </a:solidFill>
              </a:rPr>
              <a:t>       </a:t>
            </a:r>
            <a:r>
              <a:rPr lang="en-US" dirty="0">
                <a:solidFill>
                  <a:schemeClr val="accent6">
                    <a:lumMod val="50000"/>
                  </a:schemeClr>
                </a:solidFill>
              </a:rPr>
              <a:t>S _ _ _ _ _ _ </a:t>
            </a:r>
          </a:p>
          <a:p>
            <a:pPr marL="0" indent="0">
              <a:buNone/>
            </a:pPr>
            <a:endParaRPr lang="en-US" sz="1800" dirty="0">
              <a:solidFill>
                <a:schemeClr val="accent6">
                  <a:lumMod val="50000"/>
                </a:schemeClr>
              </a:solidFill>
            </a:endParaRPr>
          </a:p>
          <a:p>
            <a:pPr marL="0" indent="0">
              <a:buNone/>
            </a:pPr>
            <a:endParaRPr lang="en-US" dirty="0"/>
          </a:p>
        </p:txBody>
      </p:sp>
    </p:spTree>
    <p:extLst>
      <p:ext uri="{BB962C8B-B14F-4D97-AF65-F5344CB8AC3E}">
        <p14:creationId xmlns:p14="http://schemas.microsoft.com/office/powerpoint/2010/main" val="228252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1" y="409903"/>
            <a:ext cx="9017876" cy="6227379"/>
          </a:xfrm>
          <a:ln>
            <a:solidFill>
              <a:schemeClr val="accent1"/>
            </a:solidFill>
          </a:ln>
        </p:spPr>
        <p:txBody>
          <a:bodyPr>
            <a:normAutofit fontScale="92500" lnSpcReduction="10000"/>
          </a:bodyPr>
          <a:lstStyle/>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lang="ru-RU" b="1" dirty="0">
                <a:solidFill>
                  <a:srgbClr val="002060"/>
                </a:solidFill>
              </a:rPr>
              <a:t> </a:t>
            </a:r>
            <a:r>
              <a:rPr kumimoji="0" lang="en-US" sz="2000" b="1" i="0" u="none" strike="noStrike" kern="1200" cap="none" spc="0" normalizeH="0" baseline="0" noProof="0" dirty="0">
                <a:ln>
                  <a:noFill/>
                </a:ln>
                <a:solidFill>
                  <a:srgbClr val="002060"/>
                </a:solidFill>
                <a:effectLst/>
                <a:uLnTx/>
                <a:uFillTx/>
                <a:latin typeface="Rockwell" panose="02060603020205020403"/>
                <a:ea typeface="+mn-ea"/>
                <a:cs typeface="+mn-cs"/>
              </a:rPr>
              <a:t>Keys</a:t>
            </a:r>
          </a:p>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endParaRPr kumimoji="0" lang="en-US" b="1" i="0" u="none" strike="noStrike" kern="1200" cap="none" spc="0" normalizeH="0" baseline="0" noProof="0" dirty="0">
              <a:ln>
                <a:noFill/>
              </a:ln>
              <a:solidFill>
                <a:srgbClr val="9D90A0">
                  <a:lumMod val="50000"/>
                </a:srgbClr>
              </a:solidFill>
              <a:effectLst/>
              <a:uLnTx/>
              <a:uFillTx/>
              <a:latin typeface="Rockwell" panose="02060603020205020403"/>
              <a:ea typeface="+mn-ea"/>
              <a:cs typeface="+mn-cs"/>
            </a:endParaRPr>
          </a:p>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b="1" i="0" u="none" strike="noStrike" kern="1200" cap="none" spc="0" normalizeH="0" baseline="0" noProof="0" dirty="0">
                <a:ln>
                  <a:noFill/>
                </a:ln>
                <a:solidFill>
                  <a:srgbClr val="9D90A0">
                    <a:lumMod val="50000"/>
                  </a:srgbClr>
                </a:solidFill>
                <a:effectLst/>
                <a:uLnTx/>
                <a:uFillTx/>
                <a:latin typeface="Rockwell" panose="02060603020205020403"/>
                <a:ea typeface="+mn-ea"/>
                <a:cs typeface="+mn-cs"/>
              </a:rPr>
              <a:t>The biggest national companies</a:t>
            </a:r>
          </a:p>
          <a:p>
            <a:pPr marL="0" marR="0" lvl="0" indent="0" algn="l"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b="0" i="0" u="none" strike="noStrike" kern="1200" cap="none" spc="0" normalizeH="0" baseline="0" noProof="0" dirty="0">
                <a:ln>
                  <a:noFill/>
                </a:ln>
                <a:solidFill>
                  <a:srgbClr val="9D90A0">
                    <a:lumMod val="50000"/>
                  </a:srgbClr>
                </a:solidFill>
                <a:effectLst/>
                <a:uLnTx/>
                <a:uFillTx/>
                <a:latin typeface="Rockwell" panose="02060603020205020403"/>
                <a:ea typeface="+mn-ea"/>
                <a:cs typeface="+mn-cs"/>
              </a:rPr>
              <a:t>The biggest national companies rank a high place in the world. They are large suppliers of production. The biggest national companies have a greater sphere of influence. For example:</a:t>
            </a:r>
          </a:p>
          <a:p>
            <a:pPr marL="342900" indent="-342900">
              <a:buAutoNum type="arabicPeriod"/>
            </a:pPr>
            <a:r>
              <a:rPr lang="en-US" dirty="0">
                <a:solidFill>
                  <a:schemeClr val="accent6">
                    <a:lumMod val="50000"/>
                  </a:schemeClr>
                </a:solidFill>
              </a:rPr>
              <a:t>This company provides many different Internet services, including news, online shopping, and email. Most of its sales come from advertising on its website. Its head office is in Sunnyvale, California. </a:t>
            </a:r>
            <a:endParaRPr lang="ru-RU" dirty="0">
              <a:solidFill>
                <a:schemeClr val="accent6">
                  <a:lumMod val="50000"/>
                </a:schemeClr>
              </a:solidFill>
            </a:endParaRPr>
          </a:p>
          <a:p>
            <a:pPr marL="342900" indent="-342900">
              <a:buAutoNum type="arabicPeriod"/>
            </a:pPr>
            <a:r>
              <a:rPr lang="en-US" dirty="0">
                <a:solidFill>
                  <a:schemeClr val="accent6">
                    <a:lumMod val="50000"/>
                  </a:schemeClr>
                </a:solidFill>
              </a:rPr>
              <a:t>This company produces </a:t>
            </a:r>
            <a:r>
              <a:rPr lang="en-US" dirty="0" err="1">
                <a:solidFill>
                  <a:schemeClr val="accent6">
                    <a:lumMod val="50000"/>
                  </a:schemeClr>
                </a:solidFill>
              </a:rPr>
              <a:t>tyres</a:t>
            </a:r>
            <a:r>
              <a:rPr lang="en-US" dirty="0">
                <a:solidFill>
                  <a:schemeClr val="accent6">
                    <a:lumMod val="50000"/>
                  </a:schemeClr>
                </a:solidFill>
              </a:rPr>
              <a:t> for cars and other vehicles. It is based in France, but it has more than 125,000 employees all over the world. It is also well known for its red and green travel guides. </a:t>
            </a:r>
            <a:endParaRPr lang="ru-RU" dirty="0">
              <a:solidFill>
                <a:schemeClr val="accent6">
                  <a:lumMod val="50000"/>
                </a:schemeClr>
              </a:solidFill>
            </a:endParaRPr>
          </a:p>
          <a:p>
            <a:pPr marL="342900" indent="-342900">
              <a:buAutoNum type="arabicPeriod"/>
            </a:pPr>
            <a:r>
              <a:rPr lang="en-US" dirty="0">
                <a:solidFill>
                  <a:schemeClr val="accent6">
                    <a:lumMod val="50000"/>
                  </a:schemeClr>
                </a:solidFill>
              </a:rPr>
              <a:t>This northern European company operates in the retail market. It specializes in low-price products, including furniture, bathrooms, and kitchens. </a:t>
            </a:r>
            <a:endParaRPr lang="ru-RU" dirty="0">
              <a:solidFill>
                <a:schemeClr val="accent6">
                  <a:lumMod val="50000"/>
                </a:schemeClr>
              </a:solidFill>
            </a:endParaRPr>
          </a:p>
          <a:p>
            <a:pPr marL="342900" indent="-342900">
              <a:buAutoNum type="arabicPeriod"/>
            </a:pPr>
            <a:r>
              <a:rPr lang="en-US" dirty="0">
                <a:solidFill>
                  <a:schemeClr val="accent6">
                    <a:lumMod val="50000"/>
                  </a:schemeClr>
                </a:solidFill>
              </a:rPr>
              <a:t>It's a subsidiary of the European Aeronautic </a:t>
            </a:r>
            <a:r>
              <a:rPr lang="en-US" dirty="0" err="1">
                <a:solidFill>
                  <a:schemeClr val="accent6">
                    <a:lumMod val="50000"/>
                  </a:schemeClr>
                </a:solidFill>
              </a:rPr>
              <a:t>Defence</a:t>
            </a:r>
            <a:r>
              <a:rPr lang="en-US" dirty="0">
                <a:solidFill>
                  <a:schemeClr val="accent6">
                    <a:lumMod val="50000"/>
                  </a:schemeClr>
                </a:solidFill>
              </a:rPr>
              <a:t> and Space Company (EADS). The company makes planes for the commercial aircraft market, where its main competitor is Boeing. </a:t>
            </a:r>
            <a:endParaRPr lang="ru-RU" dirty="0">
              <a:solidFill>
                <a:schemeClr val="accent6">
                  <a:lumMod val="50000"/>
                </a:schemeClr>
              </a:solidFill>
            </a:endParaRPr>
          </a:p>
          <a:p>
            <a:pPr marL="342900" indent="-342900">
              <a:buAutoNum type="arabicPeriod"/>
            </a:pPr>
            <a:r>
              <a:rPr lang="en-US" dirty="0">
                <a:solidFill>
                  <a:schemeClr val="accent6">
                    <a:lumMod val="50000"/>
                  </a:schemeClr>
                </a:solidFill>
              </a:rPr>
              <a:t>This company makes many different electrical and electronic products, such as TVs, computers, and mobile phones. It is South Korea's largest company and exporter.                                                                     </a:t>
            </a:r>
            <a:endParaRPr lang="ru-RU" dirty="0">
              <a:solidFill>
                <a:schemeClr val="accent6">
                  <a:lumMod val="50000"/>
                </a:schemeClr>
              </a:solidFill>
            </a:endParaRPr>
          </a:p>
          <a:p>
            <a:pPr marL="0" indent="0">
              <a:buNone/>
            </a:pPr>
            <a:endParaRPr lang="en-US" sz="1800" dirty="0">
              <a:solidFill>
                <a:schemeClr val="accent6">
                  <a:lumMod val="50000"/>
                </a:schemeClr>
              </a:solidFill>
            </a:endParaRPr>
          </a:p>
          <a:p>
            <a:pPr marL="0" indent="0">
              <a:buNone/>
            </a:pPr>
            <a:endParaRPr lang="en-US" dirty="0"/>
          </a:p>
        </p:txBody>
      </p:sp>
      <p:pic>
        <p:nvPicPr>
          <p:cNvPr id="4" name="Рисунок 3" descr="Изображение выглядит как текст, Шрифт, Графика, логотип&#10;&#10;Контент, сгенерированный ИИ, может содержать ошибки.">
            <a:extLst>
              <a:ext uri="{FF2B5EF4-FFF2-40B4-BE49-F238E27FC236}">
                <a16:creationId xmlns:a16="http://schemas.microsoft.com/office/drawing/2014/main" xmlns="" id="{3B5079BD-AF12-6C80-632B-FC0325AC1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2729" y="2320796"/>
            <a:ext cx="2370083" cy="593690"/>
          </a:xfrm>
          <a:prstGeom prst="rect">
            <a:avLst/>
          </a:prstGeom>
        </p:spPr>
      </p:pic>
      <p:pic>
        <p:nvPicPr>
          <p:cNvPr id="6" name="Рисунок 5" descr="Изображение выглядит как текст, логотип, графический дизайн, графическая вставка&#10;&#10;Контент, сгенерированный ИИ, может содержать ошибки.">
            <a:extLst>
              <a:ext uri="{FF2B5EF4-FFF2-40B4-BE49-F238E27FC236}">
                <a16:creationId xmlns:a16="http://schemas.microsoft.com/office/drawing/2014/main" xmlns="" id="{25D76364-18C1-B2A1-4B25-D88ED2DA3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779" y="3045841"/>
            <a:ext cx="2351033" cy="766318"/>
          </a:xfrm>
          <a:prstGeom prst="rect">
            <a:avLst/>
          </a:prstGeom>
        </p:spPr>
      </p:pic>
      <p:pic>
        <p:nvPicPr>
          <p:cNvPr id="8" name="Рисунок 7" descr="Изображение выглядит как текст, Шрифт, логотип, символ&#10;&#10;Контент, сгенерированный ИИ, может содержать ошибки.">
            <a:extLst>
              <a:ext uri="{FF2B5EF4-FFF2-40B4-BE49-F238E27FC236}">
                <a16:creationId xmlns:a16="http://schemas.microsoft.com/office/drawing/2014/main" xmlns="" id="{06E90FD6-06B6-EB6F-F0B5-4E4C84433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386" y="3943514"/>
            <a:ext cx="1773864" cy="727739"/>
          </a:xfrm>
          <a:prstGeom prst="rect">
            <a:avLst/>
          </a:prstGeom>
        </p:spPr>
      </p:pic>
      <p:pic>
        <p:nvPicPr>
          <p:cNvPr id="10" name="Рисунок 9" descr="Изображение выглядит как текст, Шрифт, логотип, Графика&#10;&#10;Контент, сгенерированный ИИ, может содержать ошибки.">
            <a:extLst>
              <a:ext uri="{FF2B5EF4-FFF2-40B4-BE49-F238E27FC236}">
                <a16:creationId xmlns:a16="http://schemas.microsoft.com/office/drawing/2014/main" xmlns="" id="{AF482A90-55E8-7999-9523-AECA170D0A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3875" y="4916972"/>
            <a:ext cx="2060924" cy="442091"/>
          </a:xfrm>
          <a:prstGeom prst="rect">
            <a:avLst/>
          </a:prstGeom>
        </p:spPr>
      </p:pic>
      <p:pic>
        <p:nvPicPr>
          <p:cNvPr id="12" name="Рисунок 11" descr="Изображение выглядит как текст, Шрифт, логотип, Графика&#10;&#10;Контент, сгенерированный ИИ, может содержать ошибки.">
            <a:extLst>
              <a:ext uri="{FF2B5EF4-FFF2-40B4-BE49-F238E27FC236}">
                <a16:creationId xmlns:a16="http://schemas.microsoft.com/office/drawing/2014/main" xmlns="" id="{976607D4-E020-6ECB-1447-CBDC1C782B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3875" y="5412246"/>
            <a:ext cx="2119148" cy="882978"/>
          </a:xfrm>
          <a:prstGeom prst="rect">
            <a:avLst/>
          </a:prstGeom>
        </p:spPr>
      </p:pic>
    </p:spTree>
    <p:extLst>
      <p:ext uri="{BB962C8B-B14F-4D97-AF65-F5344CB8AC3E}">
        <p14:creationId xmlns:p14="http://schemas.microsoft.com/office/powerpoint/2010/main" val="312693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C348C-90E6-307F-48C4-E9C0BF6CE488}"/>
              </a:ext>
            </a:extLst>
          </p:cNvPr>
          <p:cNvSpPr>
            <a:spLocks noGrp="1"/>
          </p:cNvSpPr>
          <p:nvPr>
            <p:ph type="ctrTitle"/>
          </p:nvPr>
        </p:nvSpPr>
        <p:spPr/>
        <p:txBody>
          <a:bodyPr/>
          <a:lstStyle/>
          <a:p>
            <a:pPr algn="l"/>
            <a:r>
              <a:rPr kumimoji="0" lang="ru-RU" sz="2400" b="1"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⑥</a:t>
            </a: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Тема</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lang="en-US" sz="2500" cap="none" dirty="0">
                <a:solidFill>
                  <a:prstClr val="black"/>
                </a:solidFill>
                <a:latin typeface="Aptos Display" panose="02110004020202020204"/>
              </a:rPr>
              <a:t> Business skills</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компетенции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Компенсаторная компетенция</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речевой деятельности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lang="ru-RU" sz="2500" cap="none" dirty="0">
                <a:solidFill>
                  <a:prstClr val="black"/>
                </a:solidFill>
                <a:latin typeface="Aptos Display" panose="02110004020202020204"/>
              </a:rPr>
              <a:t>говорение</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Форма работы</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индивидуальная/парная</a:t>
            </a:r>
            <a:endParaRPr lang="ru-RU" dirty="0"/>
          </a:p>
        </p:txBody>
      </p:sp>
      <p:sp>
        <p:nvSpPr>
          <p:cNvPr id="3" name="Подзаголовок 2">
            <a:extLst>
              <a:ext uri="{FF2B5EF4-FFF2-40B4-BE49-F238E27FC236}">
                <a16:creationId xmlns:a16="http://schemas.microsoft.com/office/drawing/2014/main" xmlns="" id="{7850EBDD-D49F-5CAA-8222-A3D2B171F920}"/>
              </a:ext>
            </a:extLst>
          </p:cNvPr>
          <p:cNvSpPr>
            <a:spLocks noGrp="1"/>
          </p:cNvSpPr>
          <p:nvPr>
            <p:ph type="subTitle" idx="1"/>
          </p:nvPr>
        </p:nvSpPr>
        <p:spPr>
          <a:xfrm>
            <a:off x="1069848" y="4608576"/>
            <a:ext cx="7891272" cy="1280160"/>
          </a:xfrm>
        </p:spPr>
        <p:txBody>
          <a:bodyPr>
            <a:normAutofit fontScale="85000" lnSpcReduction="20000"/>
          </a:bodyPr>
          <a:lstStyle/>
          <a:p>
            <a:r>
              <a:rPr lang="ru-RU" dirty="0"/>
              <a:t>Источник материалов:</a:t>
            </a:r>
          </a:p>
          <a:p>
            <a:r>
              <a:rPr lang="en-US" dirty="0"/>
              <a:t>Writing – page 10</a:t>
            </a:r>
          </a:p>
          <a:p>
            <a:r>
              <a:rPr lang="en-US" dirty="0">
                <a:hlinkClick r:id="rId2"/>
              </a:rPr>
              <a:t>https://ege.fipi.ru/bank/index.php?proj=4B53A6CB75B0B5E1427E596EB4931A2A</a:t>
            </a:r>
            <a:r>
              <a:rPr lang="en-US" dirty="0"/>
              <a:t> </a:t>
            </a:r>
            <a:endParaRPr lang="ru-RU" dirty="0"/>
          </a:p>
        </p:txBody>
      </p:sp>
    </p:spTree>
    <p:extLst>
      <p:ext uri="{BB962C8B-B14F-4D97-AF65-F5344CB8AC3E}">
        <p14:creationId xmlns:p14="http://schemas.microsoft.com/office/powerpoint/2010/main" val="42905234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20346"/>
          </a:xfrm>
          <a:ln>
            <a:solidFill>
              <a:schemeClr val="accent1"/>
            </a:solidFill>
          </a:ln>
        </p:spPr>
        <p:txBody>
          <a:bodyPr/>
          <a:lstStyle/>
          <a:p>
            <a:pPr marL="0" indent="0">
              <a:buNone/>
            </a:pPr>
            <a:r>
              <a:rPr lang="en-US" sz="1800" b="1" dirty="0">
                <a:solidFill>
                  <a:srgbClr val="002060"/>
                </a:solidFill>
              </a:rPr>
              <a:t>You can see a pie-chart with the results of the survey. What kind of information do you think is presented in the diagram?</a:t>
            </a:r>
          </a:p>
          <a:p>
            <a:pPr marL="0" indent="0">
              <a:buNone/>
            </a:pPr>
            <a:endParaRPr lang="en-US" dirty="0"/>
          </a:p>
        </p:txBody>
      </p:sp>
      <p:pic>
        <p:nvPicPr>
          <p:cNvPr id="2" name="Рисунок 1">
            <a:extLst>
              <a:ext uri="{FF2B5EF4-FFF2-40B4-BE49-F238E27FC236}">
                <a16:creationId xmlns:a16="http://schemas.microsoft.com/office/drawing/2014/main" xmlns="" id="{C24145E8-B619-BA1F-E8FB-20BDAB8B84E9}"/>
              </a:ext>
            </a:extLst>
          </p:cNvPr>
          <p:cNvPicPr>
            <a:picLocks noChangeAspect="1"/>
          </p:cNvPicPr>
          <p:nvPr/>
        </p:nvPicPr>
        <p:blipFill>
          <a:blip r:embed="rId2"/>
          <a:stretch>
            <a:fillRect/>
          </a:stretch>
        </p:blipFill>
        <p:spPr>
          <a:xfrm>
            <a:off x="1408080" y="1465984"/>
            <a:ext cx="8589456" cy="4267304"/>
          </a:xfrm>
          <a:prstGeom prst="rect">
            <a:avLst/>
          </a:prstGeom>
        </p:spPr>
      </p:pic>
    </p:spTree>
    <p:extLst>
      <p:ext uri="{BB962C8B-B14F-4D97-AF65-F5344CB8AC3E}">
        <p14:creationId xmlns:p14="http://schemas.microsoft.com/office/powerpoint/2010/main" val="55593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снимок экрана, Шрифт, Цвет электрик&#10;&#10;Контент, сгенерированный ИИ, может содержать ошибки.">
            <a:extLst>
              <a:ext uri="{FF2B5EF4-FFF2-40B4-BE49-F238E27FC236}">
                <a16:creationId xmlns:a16="http://schemas.microsoft.com/office/drawing/2014/main" xmlns="" id="{E278466B-A919-A8AC-4AE0-ECF06D937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170" y="808863"/>
            <a:ext cx="5295900" cy="5029200"/>
          </a:xfrm>
          <a:prstGeom prst="rect">
            <a:avLst/>
          </a:prstGeom>
        </p:spPr>
      </p:pic>
      <p:pic>
        <p:nvPicPr>
          <p:cNvPr id="4" name="Рисунок 3" descr="Изображение выглядит как текст, снимок экрана, Шрифт&#10;&#10;Контент, сгенерированный ИИ, может содержать ошибки.">
            <a:extLst>
              <a:ext uri="{FF2B5EF4-FFF2-40B4-BE49-F238E27FC236}">
                <a16:creationId xmlns:a16="http://schemas.microsoft.com/office/drawing/2014/main" xmlns="" id="{48F5E520-7C44-2511-01D9-04C4C8098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 y="227838"/>
            <a:ext cx="6172200" cy="6191250"/>
          </a:xfrm>
          <a:prstGeom prst="rect">
            <a:avLst/>
          </a:prstGeom>
        </p:spPr>
      </p:pic>
    </p:spTree>
    <p:extLst>
      <p:ext uri="{BB962C8B-B14F-4D97-AF65-F5344CB8AC3E}">
        <p14:creationId xmlns:p14="http://schemas.microsoft.com/office/powerpoint/2010/main" val="113339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20346"/>
          </a:xfrm>
          <a:ln>
            <a:solidFill>
              <a:schemeClr val="accent1"/>
            </a:solidFill>
          </a:ln>
        </p:spPr>
        <p:txBody>
          <a:bodyPr/>
          <a:lstStyle/>
          <a:p>
            <a:pPr marL="0" indent="0" algn="ctr">
              <a:buNone/>
            </a:pPr>
            <a:r>
              <a:rPr lang="en-US" sz="1800" b="1" dirty="0">
                <a:solidFill>
                  <a:srgbClr val="002060"/>
                </a:solidFill>
              </a:rPr>
              <a:t>Keys</a:t>
            </a:r>
          </a:p>
          <a:p>
            <a:pPr marL="0" indent="0">
              <a:buNone/>
            </a:pPr>
            <a:endParaRPr lang="en-US" dirty="0"/>
          </a:p>
        </p:txBody>
      </p:sp>
      <p:pic>
        <p:nvPicPr>
          <p:cNvPr id="2" name="Рисунок 1">
            <a:extLst>
              <a:ext uri="{FF2B5EF4-FFF2-40B4-BE49-F238E27FC236}">
                <a16:creationId xmlns:a16="http://schemas.microsoft.com/office/drawing/2014/main" xmlns="" id="{C24145E8-B619-BA1F-E8FB-20BDAB8B84E9}"/>
              </a:ext>
            </a:extLst>
          </p:cNvPr>
          <p:cNvPicPr>
            <a:picLocks noChangeAspect="1"/>
          </p:cNvPicPr>
          <p:nvPr/>
        </p:nvPicPr>
        <p:blipFill>
          <a:blip r:embed="rId2"/>
          <a:stretch>
            <a:fillRect/>
          </a:stretch>
        </p:blipFill>
        <p:spPr>
          <a:xfrm>
            <a:off x="1408080" y="1465984"/>
            <a:ext cx="8589456" cy="4267304"/>
          </a:xfrm>
          <a:prstGeom prst="rect">
            <a:avLst/>
          </a:prstGeom>
        </p:spPr>
      </p:pic>
      <p:graphicFrame>
        <p:nvGraphicFramePr>
          <p:cNvPr id="4" name="Таблица 3">
            <a:extLst>
              <a:ext uri="{FF2B5EF4-FFF2-40B4-BE49-F238E27FC236}">
                <a16:creationId xmlns:a16="http://schemas.microsoft.com/office/drawing/2014/main" xmlns="" id="{3847921D-3D7B-4DF1-CE3B-44D5C2CD8344}"/>
              </a:ext>
            </a:extLst>
          </p:cNvPr>
          <p:cNvGraphicFramePr>
            <a:graphicFrameLocks noGrp="1"/>
          </p:cNvGraphicFramePr>
          <p:nvPr>
            <p:extLst>
              <p:ext uri="{D42A27DB-BD31-4B8C-83A1-F6EECF244321}">
                <p14:modId xmlns:p14="http://schemas.microsoft.com/office/powerpoint/2010/main" val="3417705743"/>
              </p:ext>
            </p:extLst>
          </p:nvPr>
        </p:nvGraphicFramePr>
        <p:xfrm>
          <a:off x="1519428" y="939292"/>
          <a:ext cx="8366760" cy="370840"/>
        </p:xfrm>
        <a:graphic>
          <a:graphicData uri="http://schemas.openxmlformats.org/drawingml/2006/table">
            <a:tbl>
              <a:tblPr firstRow="1" bandRow="1">
                <a:tableStyleId>{5C22544A-7EE6-4342-B048-85BDC9FD1C3A}</a:tableStyleId>
              </a:tblPr>
              <a:tblGrid>
                <a:gridCol w="8366760">
                  <a:extLst>
                    <a:ext uri="{9D8B030D-6E8A-4147-A177-3AD203B41FA5}">
                      <a16:colId xmlns:a16="http://schemas.microsoft.com/office/drawing/2014/main" xmlns="" val="3465641487"/>
                    </a:ext>
                  </a:extLst>
                </a:gridCol>
              </a:tblGrid>
              <a:tr h="370840">
                <a:tc>
                  <a:txBody>
                    <a:bodyPr/>
                    <a:lstStyle/>
                    <a:p>
                      <a:pPr algn="ctr"/>
                      <a:r>
                        <a:rPr lang="en-US" dirty="0"/>
                        <a:t>What qualities employers appreciate most in their employees</a:t>
                      </a:r>
                      <a:endParaRPr lang="ru-RU" dirty="0"/>
                    </a:p>
                  </a:txBody>
                  <a:tcPr/>
                </a:tc>
                <a:extLst>
                  <a:ext uri="{0D108BD9-81ED-4DB2-BD59-A6C34878D82A}">
                    <a16:rowId xmlns:a16="http://schemas.microsoft.com/office/drawing/2014/main" xmlns="" val="484434938"/>
                  </a:ext>
                </a:extLst>
              </a:tr>
            </a:tbl>
          </a:graphicData>
        </a:graphic>
      </p:graphicFrame>
    </p:spTree>
    <p:extLst>
      <p:ext uri="{BB962C8B-B14F-4D97-AF65-F5344CB8AC3E}">
        <p14:creationId xmlns:p14="http://schemas.microsoft.com/office/powerpoint/2010/main" val="13914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C348C-90E6-307F-48C4-E9C0BF6CE488}"/>
              </a:ext>
            </a:extLst>
          </p:cNvPr>
          <p:cNvSpPr>
            <a:spLocks noGrp="1"/>
          </p:cNvSpPr>
          <p:nvPr>
            <p:ph type="ctrTitle"/>
          </p:nvPr>
        </p:nvSpPr>
        <p:spPr/>
        <p:txBody>
          <a:bodyPr/>
          <a:lstStyle/>
          <a:p>
            <a:pPr algn="l"/>
            <a:r>
              <a:rPr lang="en-US" sz="2400" b="1" dirty="0">
                <a:effectLst/>
                <a:latin typeface="Calibri" panose="020F0502020204030204" pitchFamily="34" charset="0"/>
                <a:ea typeface="Calibri" panose="020F0502020204030204" pitchFamily="34" charset="0"/>
              </a:rPr>
              <a:t>⑦</a:t>
            </a:r>
            <a:r>
              <a:rPr lang="ru-RU" sz="1800" dirty="0">
                <a:effectLst/>
                <a:latin typeface="Calibri" panose="020F0502020204030204" pitchFamily="34" charset="0"/>
                <a:ea typeface="Calibri" panose="020F0502020204030204" pitchFamily="34" charset="0"/>
              </a:rPr>
              <a:t/>
            </a:r>
            <a:br>
              <a:rPr lang="ru-RU" sz="1800" dirty="0">
                <a:effectLst/>
                <a:latin typeface="Calibri" panose="020F0502020204030204" pitchFamily="34" charset="0"/>
                <a:ea typeface="Calibri" panose="020F0502020204030204" pitchFamily="34" charset="0"/>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Тема</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lang="en-US" sz="2500" cap="none" dirty="0">
                <a:solidFill>
                  <a:prstClr val="black"/>
                </a:solidFill>
                <a:latin typeface="Aptos Display" panose="02110004020202020204"/>
              </a:rPr>
              <a:t> Business skills</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компетенции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Учебно-познавательная компетенция</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речевой деятельности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говорение,</a:t>
            </a:r>
            <a:r>
              <a:rPr lang="ru-RU" sz="2500" cap="none" dirty="0">
                <a:solidFill>
                  <a:prstClr val="black"/>
                </a:solidFill>
                <a:latin typeface="Aptos Display" panose="02110004020202020204"/>
              </a:rPr>
              <a:t> письмо</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Форма работы</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lang="ru-RU" sz="2500" cap="none" dirty="0">
                <a:solidFill>
                  <a:prstClr val="black"/>
                </a:solidFill>
                <a:latin typeface="Aptos Display" panose="02110004020202020204"/>
              </a:rPr>
              <a:t>парная/</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групповая</a:t>
            </a:r>
            <a:endParaRPr lang="ru-RU" dirty="0"/>
          </a:p>
        </p:txBody>
      </p:sp>
      <p:sp>
        <p:nvSpPr>
          <p:cNvPr id="3" name="Подзаголовок 2">
            <a:extLst>
              <a:ext uri="{FF2B5EF4-FFF2-40B4-BE49-F238E27FC236}">
                <a16:creationId xmlns:a16="http://schemas.microsoft.com/office/drawing/2014/main" xmlns="" id="{7850EBDD-D49F-5CAA-8222-A3D2B171F920}"/>
              </a:ext>
            </a:extLst>
          </p:cNvPr>
          <p:cNvSpPr>
            <a:spLocks noGrp="1"/>
          </p:cNvSpPr>
          <p:nvPr>
            <p:ph type="subTitle" idx="1"/>
          </p:nvPr>
        </p:nvSpPr>
        <p:spPr>
          <a:xfrm>
            <a:off x="1069848" y="4389120"/>
            <a:ext cx="7891272" cy="1847088"/>
          </a:xfrm>
        </p:spPr>
        <p:txBody>
          <a:bodyPr>
            <a:normAutofit fontScale="85000" lnSpcReduction="20000"/>
          </a:bodyPr>
          <a:lstStyle/>
          <a:p>
            <a:r>
              <a:rPr lang="ru-RU" dirty="0"/>
              <a:t>Источник материалов:</a:t>
            </a:r>
            <a:endParaRPr lang="en-US" dirty="0"/>
          </a:p>
          <a:p>
            <a:r>
              <a:rPr lang="en-US" u="sng" dirty="0">
                <a:solidFill>
                  <a:srgbClr val="7030A0"/>
                </a:solidFill>
              </a:rPr>
              <a:t>https://www.google.com/search?q=%D1%81%D0%BE%D1%86%D0%B8%D0%BE%D0%BB%D0%BE%D0%B3%D0%B8%D1%87%D0%B5%D1%81%D0%BA%D0%B8%D0%B9+%D0%BE%D0%BF%D1%80%D0%BE%D1%81+%D0%BA%D0%BB%D0%B0%D1%81%D1%81%D0%B0+%D0%BD%D0%B0+%D1%82%D0%B5%D0%BC%D1%83+%D0%B1%D0%B8%D0%B7%D0%BD%D0%B5%D1%81%D0%B0</a:t>
            </a:r>
            <a:r>
              <a:rPr lang="ru-RU" u="sng" dirty="0">
                <a:solidFill>
                  <a:srgbClr val="7030A0"/>
                </a:solidFill>
              </a:rPr>
              <a:t> </a:t>
            </a:r>
          </a:p>
        </p:txBody>
      </p:sp>
    </p:spTree>
    <p:extLst>
      <p:ext uri="{BB962C8B-B14F-4D97-AF65-F5344CB8AC3E}">
        <p14:creationId xmlns:p14="http://schemas.microsoft.com/office/powerpoint/2010/main" val="374512656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20346"/>
          </a:xfrm>
          <a:ln>
            <a:solidFill>
              <a:schemeClr val="accent1"/>
            </a:solidFill>
          </a:ln>
        </p:spPr>
        <p:txBody>
          <a:bodyPr/>
          <a:lstStyle/>
          <a:p>
            <a:pPr marL="0" indent="0">
              <a:buNone/>
            </a:pPr>
            <a:endParaRPr lang="en-US" sz="1800" b="1" dirty="0">
              <a:solidFill>
                <a:srgbClr val="002060"/>
              </a:solidFill>
              <a:highlight>
                <a:srgbClr val="FFFF00"/>
              </a:highlight>
            </a:endParaRPr>
          </a:p>
          <a:p>
            <a:pPr marL="0" indent="0">
              <a:buNone/>
            </a:pPr>
            <a:endParaRPr lang="en-US" sz="1800" b="1" dirty="0">
              <a:solidFill>
                <a:srgbClr val="002060"/>
              </a:solidFill>
              <a:highlight>
                <a:srgbClr val="FFFF00"/>
              </a:highlight>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p:txBody>
      </p:sp>
      <p:graphicFrame>
        <p:nvGraphicFramePr>
          <p:cNvPr id="2" name="Таблица 1">
            <a:extLst>
              <a:ext uri="{FF2B5EF4-FFF2-40B4-BE49-F238E27FC236}">
                <a16:creationId xmlns:a16="http://schemas.microsoft.com/office/drawing/2014/main" xmlns="" id="{624AD536-3349-F717-5570-19EE1FA8A9F4}"/>
              </a:ext>
            </a:extLst>
          </p:cNvPr>
          <p:cNvGraphicFramePr>
            <a:graphicFrameLocks noGrp="1"/>
          </p:cNvGraphicFramePr>
          <p:nvPr>
            <p:extLst>
              <p:ext uri="{D42A27DB-BD31-4B8C-83A1-F6EECF244321}">
                <p14:modId xmlns:p14="http://schemas.microsoft.com/office/powerpoint/2010/main" val="3680570871"/>
              </p:ext>
            </p:extLst>
          </p:nvPr>
        </p:nvGraphicFramePr>
        <p:xfrm>
          <a:off x="457200" y="475488"/>
          <a:ext cx="11277600" cy="5596128"/>
        </p:xfrm>
        <a:graphic>
          <a:graphicData uri="http://schemas.openxmlformats.org/drawingml/2006/table">
            <a:tbl>
              <a:tblPr firstRow="1" bandRow="1">
                <a:tableStyleId>{2D5ABB26-0587-4C30-8999-92F81FD0307C}</a:tableStyleId>
              </a:tblPr>
              <a:tblGrid>
                <a:gridCol w="5706626">
                  <a:extLst>
                    <a:ext uri="{9D8B030D-6E8A-4147-A177-3AD203B41FA5}">
                      <a16:colId xmlns:a16="http://schemas.microsoft.com/office/drawing/2014/main" xmlns="" val="620167613"/>
                    </a:ext>
                  </a:extLst>
                </a:gridCol>
                <a:gridCol w="5570974">
                  <a:extLst>
                    <a:ext uri="{9D8B030D-6E8A-4147-A177-3AD203B41FA5}">
                      <a16:colId xmlns:a16="http://schemas.microsoft.com/office/drawing/2014/main" xmlns="" val="1326756722"/>
                    </a:ext>
                  </a:extLst>
                </a:gridCol>
              </a:tblGrid>
              <a:tr h="5596128">
                <a:tc>
                  <a:txBody>
                    <a:bodyPr/>
                    <a:lstStyle/>
                    <a:p>
                      <a:pPr marL="0" indent="0">
                        <a:buNone/>
                      </a:pPr>
                      <a:r>
                        <a:rPr lang="en-US" sz="1400" b="1" dirty="0">
                          <a:solidFill>
                            <a:srgbClr val="002060"/>
                          </a:solidFill>
                          <a:latin typeface="Arial" panose="020B0604020202020204" pitchFamily="34" charset="0"/>
                          <a:cs typeface="Arial" panose="020B0604020202020204" pitchFamily="34" charset="0"/>
                        </a:rPr>
                        <a:t>Work in pairs or small groups. Survey your</a:t>
                      </a:r>
                    </a:p>
                    <a:p>
                      <a:pPr marL="0" indent="0">
                        <a:buNone/>
                      </a:pPr>
                      <a:r>
                        <a:rPr lang="en-US" sz="1400" b="1" dirty="0">
                          <a:solidFill>
                            <a:srgbClr val="002060"/>
                          </a:solidFill>
                          <a:latin typeface="Arial" panose="020B0604020202020204" pitchFamily="34" charset="0"/>
                          <a:cs typeface="Arial" panose="020B0604020202020204" pitchFamily="34" charset="0"/>
                        </a:rPr>
                        <a:t>classmates to find out </a:t>
                      </a:r>
                      <a:r>
                        <a:rPr lang="en-US" sz="1400" b="1" i="1" dirty="0">
                          <a:solidFill>
                            <a:srgbClr val="333399"/>
                          </a:solidFill>
                          <a:latin typeface="Arial" panose="020B0604020202020204" pitchFamily="34" charset="0"/>
                          <a:cs typeface="Arial" panose="020B0604020202020204" pitchFamily="34" charset="0"/>
                        </a:rPr>
                        <a:t>their attitudes towards business</a:t>
                      </a:r>
                      <a:r>
                        <a:rPr lang="en-US" sz="1400" b="1" dirty="0">
                          <a:solidFill>
                            <a:srgbClr val="002060"/>
                          </a:solidFill>
                          <a:latin typeface="Arial" panose="020B0604020202020204" pitchFamily="34" charset="0"/>
                          <a:cs typeface="Arial" panose="020B0604020202020204" pitchFamily="34" charset="0"/>
                        </a:rPr>
                        <a:t>. Prepare questions before you start.  You want to find out:</a:t>
                      </a:r>
                      <a:endParaRPr lang="ru-RU"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i="1" dirty="0">
                          <a:solidFill>
                            <a:schemeClr val="accent6">
                              <a:lumMod val="50000"/>
                            </a:schemeClr>
                          </a:solidFill>
                          <a:latin typeface="Arial" panose="020B0604020202020204" pitchFamily="34" charset="0"/>
                          <a:cs typeface="Arial" panose="020B0604020202020204" pitchFamily="34" charset="0"/>
                        </a:rPr>
                        <a:t>- what they expect from their future job in business</a:t>
                      </a:r>
                      <a:r>
                        <a:rPr lang="ru-RU" sz="1400" i="1" dirty="0">
                          <a:solidFill>
                            <a:schemeClr val="accent6">
                              <a:lumMod val="50000"/>
                            </a:schemeClr>
                          </a:solidFill>
                          <a:latin typeface="Arial" panose="020B0604020202020204" pitchFamily="34" charset="0"/>
                          <a:cs typeface="Arial" panose="020B0604020202020204" pitchFamily="34" charset="0"/>
                        </a:rPr>
                        <a:t>;</a:t>
                      </a:r>
                      <a:endParaRPr lang="en-US" sz="1400" i="1" dirty="0">
                        <a:solidFill>
                          <a:schemeClr val="accent6">
                            <a:lumMod val="50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i="1" dirty="0">
                          <a:solidFill>
                            <a:schemeClr val="accent6">
                              <a:lumMod val="50000"/>
                            </a:schemeClr>
                          </a:solidFill>
                          <a:latin typeface="Arial" panose="020B0604020202020204" pitchFamily="34" charset="0"/>
                          <a:cs typeface="Arial" panose="020B0604020202020204" pitchFamily="34" charset="0"/>
                        </a:rPr>
                        <a:t>- what knowledge and skills they want to acquire for their future career in business</a:t>
                      </a:r>
                      <a:r>
                        <a:rPr lang="ru-RU" sz="1400" i="1" dirty="0">
                          <a:solidFill>
                            <a:schemeClr val="accent6">
                              <a:lumMod val="50000"/>
                            </a:schemeClr>
                          </a:solidFill>
                          <a:latin typeface="Arial" panose="020B0604020202020204" pitchFamily="34" charset="0"/>
                          <a:cs typeface="Arial" panose="020B0604020202020204" pitchFamily="34" charset="0"/>
                        </a:rPr>
                        <a:t>;</a:t>
                      </a:r>
                      <a:endParaRPr lang="en-US" sz="1400" i="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400" i="1" dirty="0">
                          <a:solidFill>
                            <a:schemeClr val="accent6">
                              <a:lumMod val="50000"/>
                            </a:schemeClr>
                          </a:solidFill>
                          <a:latin typeface="Arial" panose="020B0604020202020204" pitchFamily="34" charset="0"/>
                          <a:cs typeface="Arial" panose="020B0604020202020204" pitchFamily="34" charset="0"/>
                        </a:rPr>
                        <a:t>- what types of business attract their classmates</a:t>
                      </a:r>
                      <a:r>
                        <a:rPr lang="ru-RU" sz="1400" i="1" dirty="0">
                          <a:solidFill>
                            <a:schemeClr val="accent6">
                              <a:lumMod val="50000"/>
                            </a:schemeClr>
                          </a:solidFill>
                          <a:latin typeface="Arial" panose="020B0604020202020204" pitchFamily="34" charset="0"/>
                          <a:cs typeface="Arial" panose="020B0604020202020204" pitchFamily="34" charset="0"/>
                        </a:rPr>
                        <a:t>;</a:t>
                      </a:r>
                    </a:p>
                    <a:p>
                      <a:pPr marL="342900" indent="-342900">
                        <a:buFont typeface="+mj-lt"/>
                        <a:buAutoNum type="arabicPeriod"/>
                      </a:pPr>
                      <a:r>
                        <a:rPr lang="en-US" sz="1400" i="1" dirty="0">
                          <a:solidFill>
                            <a:schemeClr val="accent6">
                              <a:lumMod val="50000"/>
                            </a:schemeClr>
                          </a:solidFill>
                          <a:latin typeface="Arial" panose="020B0604020202020204" pitchFamily="34" charset="0"/>
                          <a:cs typeface="Arial" panose="020B0604020202020204" pitchFamily="34" charset="0"/>
                        </a:rPr>
                        <a:t>- what are the reasons for the choice (parents' experience</a:t>
                      </a:r>
                      <a:r>
                        <a:rPr lang="ru-RU" sz="1400" i="1" dirty="0">
                          <a:solidFill>
                            <a:schemeClr val="accent6">
                              <a:lumMod val="50000"/>
                            </a:schemeClr>
                          </a:solidFill>
                          <a:latin typeface="Arial" panose="020B0604020202020204" pitchFamily="34" charset="0"/>
                          <a:cs typeface="Arial" panose="020B0604020202020204" pitchFamily="34" charset="0"/>
                        </a:rPr>
                        <a:t>/</a:t>
                      </a:r>
                      <a:r>
                        <a:rPr lang="en-US" sz="1400" i="1" dirty="0">
                          <a:solidFill>
                            <a:schemeClr val="accent6">
                              <a:lumMod val="50000"/>
                            </a:schemeClr>
                          </a:solidFill>
                          <a:latin typeface="Arial" panose="020B0604020202020204" pitchFamily="34" charset="0"/>
                          <a:cs typeface="Arial" panose="020B0604020202020204" pitchFamily="34" charset="0"/>
                        </a:rPr>
                        <a:t>their own little experience/market demand</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other)</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endPar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endParaRPr>
                    </a:p>
                    <a:p>
                      <a:pPr marL="342900" indent="-342900">
                        <a:buFont typeface="+mj-lt"/>
                        <a:buAutoNum type="arabicPeriod"/>
                      </a:pPr>
                      <a:r>
                        <a:rPr lang="en-US" sz="1400" i="1" dirty="0">
                          <a:solidFill>
                            <a:schemeClr val="accent6">
                              <a:lumMod val="50000"/>
                            </a:schemeClr>
                          </a:solidFill>
                          <a:latin typeface="Arial" panose="020B0604020202020204" pitchFamily="34" charset="0"/>
                          <a:cs typeface="Arial" panose="020B0604020202020204" pitchFamily="34" charset="0"/>
                        </a:rPr>
                        <a:t>- whether they are</a:t>
                      </a:r>
                      <a:r>
                        <a:rPr lang="ru-RU" sz="1400" i="1" dirty="0">
                          <a:solidFill>
                            <a:schemeClr val="accent6">
                              <a:lumMod val="50000"/>
                            </a:schemeClr>
                          </a:solidFill>
                          <a:latin typeface="Arial" panose="020B0604020202020204" pitchFamily="34" charset="0"/>
                          <a:cs typeface="Arial" panose="020B0604020202020204" pitchFamily="34" charset="0"/>
                        </a:rPr>
                        <a:t> </a:t>
                      </a:r>
                      <a:r>
                        <a:rPr lang="en-US" sz="1400" i="1" dirty="0">
                          <a:solidFill>
                            <a:schemeClr val="accent6">
                              <a:lumMod val="50000"/>
                            </a:schemeClr>
                          </a:solidFill>
                          <a:latin typeface="Arial" panose="020B0604020202020204" pitchFamily="34" charset="0"/>
                          <a:cs typeface="Arial" panose="020B0604020202020204" pitchFamily="34" charset="0"/>
                        </a:rPr>
                        <a:t>well aware of the basics of entrepreneurship</a:t>
                      </a:r>
                      <a:r>
                        <a:rPr lang="ru-RU" sz="1400" i="1" dirty="0">
                          <a:solidFill>
                            <a:schemeClr val="accent6">
                              <a:lumMod val="50000"/>
                            </a:schemeClr>
                          </a:solidFill>
                          <a:latin typeface="Arial" panose="020B0604020202020204" pitchFamily="34" charset="0"/>
                          <a:cs typeface="Arial" panose="020B0604020202020204" pitchFamily="34" charset="0"/>
                        </a:rPr>
                        <a:t> – </a:t>
                      </a:r>
                      <a:r>
                        <a:rPr lang="en-US" sz="1400" i="1" dirty="0">
                          <a:solidFill>
                            <a:schemeClr val="accent6">
                              <a:lumMod val="50000"/>
                            </a:schemeClr>
                          </a:solidFill>
                          <a:latin typeface="Arial" panose="020B0604020202020204" pitchFamily="34" charset="0"/>
                          <a:cs typeface="Arial" panose="020B0604020202020204" pitchFamily="34" charset="0"/>
                        </a:rPr>
                        <a:t>ask them to evaluate their knowledge from 1 to 5</a:t>
                      </a:r>
                      <a:r>
                        <a:rPr lang="ru-RU" sz="1400" i="1" dirty="0">
                          <a:solidFill>
                            <a:schemeClr val="accent6">
                              <a:lumMod val="50000"/>
                            </a:schemeClr>
                          </a:solidFill>
                          <a:latin typeface="Arial" panose="020B0604020202020204" pitchFamily="34" charset="0"/>
                          <a:cs typeface="Arial" panose="020B0604020202020204" pitchFamily="34" charset="0"/>
                        </a:rPr>
                        <a:t>;</a:t>
                      </a:r>
                      <a:endParaRPr lang="en-US" sz="1400" i="1" dirty="0">
                        <a:solidFill>
                          <a:schemeClr val="accent6">
                            <a:lumMod val="50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i="1" dirty="0">
                          <a:solidFill>
                            <a:schemeClr val="accent6">
                              <a:lumMod val="50000"/>
                            </a:schemeClr>
                          </a:solidFill>
                          <a:latin typeface="Arial" panose="020B0604020202020204" pitchFamily="34" charset="0"/>
                          <a:cs typeface="Arial" panose="020B0604020202020204" pitchFamily="34" charset="0"/>
                        </a:rPr>
                        <a:t>- who drew up the business plan and calculated the budget: the initial capital, the expenses, the risks</a:t>
                      </a:r>
                      <a:r>
                        <a:rPr lang="ru-RU" sz="1400" i="1" dirty="0">
                          <a:solidFill>
                            <a:schemeClr val="accent6">
                              <a:lumMod val="50000"/>
                            </a:schemeClr>
                          </a:solidFill>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i="1" dirty="0">
                          <a:solidFill>
                            <a:schemeClr val="accent6">
                              <a:lumMod val="50000"/>
                            </a:schemeClr>
                          </a:solidFill>
                          <a:latin typeface="Arial" panose="020B0604020202020204" pitchFamily="34" charset="0"/>
                          <a:cs typeface="Arial" panose="020B0604020202020204" pitchFamily="34" charset="0"/>
                        </a:rPr>
                        <a:t>- from which sources they plan to get funds for the project </a:t>
                      </a:r>
                      <a:r>
                        <a:rPr lang="ru-RU" sz="1400" i="1" dirty="0">
                          <a:solidFill>
                            <a:schemeClr val="accent6">
                              <a:lumMod val="50000"/>
                            </a:schemeClr>
                          </a:solidFill>
                          <a:latin typeface="Arial" panose="020B0604020202020204" pitchFamily="34" charset="0"/>
                          <a:cs typeface="Arial" panose="020B0604020202020204" pitchFamily="34" charset="0"/>
                        </a:rPr>
                        <a:t>(</a:t>
                      </a:r>
                      <a:r>
                        <a:rPr lang="en-US" sz="1400" i="1" dirty="0">
                          <a:solidFill>
                            <a:schemeClr val="accent6">
                              <a:lumMod val="50000"/>
                            </a:schemeClr>
                          </a:solidFill>
                          <a:latin typeface="Arial" panose="020B0604020202020204" pitchFamily="34" charset="0"/>
                          <a:cs typeface="Arial" panose="020B0604020202020204" pitchFamily="34" charset="0"/>
                        </a:rPr>
                        <a:t>a business loan</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financial assistance from their parents</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government support of business</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other)</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endPar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 whether they are prepared to assume the responsibility as CEO </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chief executive officer</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 at the initial stage</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or they consider it necessary to work as an employee for a period of time in order to gain experience</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endPar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i="1" dirty="0">
                          <a:solidFill>
                            <a:schemeClr val="accent6">
                              <a:lumMod val="50000"/>
                            </a:schemeClr>
                          </a:solidFill>
                          <a:latin typeface="Arial" panose="020B0604020202020204" pitchFamily="34" charset="0"/>
                          <a:cs typeface="Arial" panose="020B0604020202020204" pitchFamily="34" charset="0"/>
                        </a:rPr>
                        <a:t>- who they think is more reliable to build a business with (relatives/friends/employees</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r>
                        <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other)</a:t>
                      </a:r>
                      <a:r>
                        <a:rPr kumimoji="0" lang="ru-RU"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rPr>
                        <a:t>;</a:t>
                      </a:r>
                      <a:endParaRPr kumimoji="0" lang="en-US" sz="1400" b="0" i="1" u="none" strike="noStrike" kern="1200" cap="none" spc="0" normalizeH="0" baseline="0" noProof="0" dirty="0">
                        <a:ln>
                          <a:noFill/>
                        </a:ln>
                        <a:solidFill>
                          <a:srgbClr val="9D90A0">
                            <a:lumMod val="5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i="1" dirty="0">
                          <a:solidFill>
                            <a:schemeClr val="accent6">
                              <a:lumMod val="50000"/>
                            </a:schemeClr>
                          </a:solidFill>
                          <a:latin typeface="Arial" panose="020B0604020202020204" pitchFamily="34" charset="0"/>
                          <a:cs typeface="Arial" panose="020B0604020202020204" pitchFamily="34" charset="0"/>
                        </a:rPr>
                        <a:t>- how sure they are that when the time comes to share</a:t>
                      </a:r>
                      <a:r>
                        <a:rPr lang="ru-RU" sz="1400" i="1" dirty="0">
                          <a:solidFill>
                            <a:schemeClr val="accent6">
                              <a:lumMod val="50000"/>
                            </a:schemeClr>
                          </a:solidFill>
                          <a:latin typeface="Arial" panose="020B0604020202020204" pitchFamily="34" charset="0"/>
                          <a:cs typeface="Arial" panose="020B0604020202020204" pitchFamily="34" charset="0"/>
                        </a:rPr>
                        <a:t> </a:t>
                      </a:r>
                      <a:r>
                        <a:rPr lang="en-US" sz="1400" i="1" dirty="0">
                          <a:solidFill>
                            <a:schemeClr val="accent6">
                              <a:lumMod val="50000"/>
                            </a:schemeClr>
                          </a:solidFill>
                          <a:latin typeface="Arial" panose="020B0604020202020204" pitchFamily="34" charset="0"/>
                          <a:cs typeface="Arial" panose="020B0604020202020204" pitchFamily="34" charset="0"/>
                        </a:rPr>
                        <a:t>the profits, they will be honest with their partners.</a:t>
                      </a:r>
                      <a:endParaRPr lang="ru-RU" sz="1400" i="1"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marL="0" indent="0">
                        <a:buNone/>
                      </a:pPr>
                      <a:r>
                        <a:rPr lang="en-US" sz="1800" b="1" dirty="0">
                          <a:solidFill>
                            <a:srgbClr val="002060"/>
                          </a:solidFill>
                        </a:rPr>
                        <a:t>       </a:t>
                      </a:r>
                      <a:r>
                        <a:rPr lang="en-US" sz="1800" b="1" dirty="0">
                          <a:solidFill>
                            <a:srgbClr val="002060"/>
                          </a:solidFill>
                          <a:latin typeface="Arial" panose="020B0604020202020204" pitchFamily="34" charset="0"/>
                          <a:cs typeface="Arial" panose="020B0604020202020204" pitchFamily="34" charset="0"/>
                        </a:rPr>
                        <a:t>Carry out your survey making notes of</a:t>
                      </a:r>
                    </a:p>
                    <a:p>
                      <a:pPr marL="0" indent="0">
                        <a:buNone/>
                      </a:pPr>
                      <a:r>
                        <a:rPr lang="en-US" sz="1800" b="1" dirty="0">
                          <a:solidFill>
                            <a:srgbClr val="002060"/>
                          </a:solidFill>
                          <a:latin typeface="Arial" panose="020B0604020202020204" pitchFamily="34" charset="0"/>
                          <a:cs typeface="Arial" panose="020B0604020202020204" pitchFamily="34" charset="0"/>
                        </a:rPr>
                        <a:t>       your classmates’ answers and the total</a:t>
                      </a:r>
                    </a:p>
                    <a:p>
                      <a:pPr marL="0" indent="0">
                        <a:buNone/>
                      </a:pPr>
                      <a:r>
                        <a:rPr lang="en-US" sz="1800" b="1" dirty="0">
                          <a:solidFill>
                            <a:srgbClr val="002060"/>
                          </a:solidFill>
                          <a:latin typeface="Arial" panose="020B0604020202020204" pitchFamily="34" charset="0"/>
                          <a:cs typeface="Arial" panose="020B0604020202020204" pitchFamily="34" charset="0"/>
                        </a:rPr>
                        <a:t>       number of people interviewed. Draw</a:t>
                      </a:r>
                    </a:p>
                    <a:p>
                      <a:pPr marL="0" indent="0">
                        <a:buNone/>
                      </a:pPr>
                      <a:r>
                        <a:rPr lang="en-US" sz="1800" b="1" dirty="0">
                          <a:solidFill>
                            <a:srgbClr val="002060"/>
                          </a:solidFill>
                          <a:latin typeface="Arial" panose="020B0604020202020204" pitchFamily="34" charset="0"/>
                          <a:cs typeface="Arial" panose="020B0604020202020204" pitchFamily="34" charset="0"/>
                        </a:rPr>
                        <a:t>       graphics (a table, a bar chart, a pie chart)</a:t>
                      </a:r>
                    </a:p>
                    <a:p>
                      <a:pPr marL="0" indent="0">
                        <a:buNone/>
                      </a:pPr>
                      <a:r>
                        <a:rPr lang="en-US" sz="1800" b="1" dirty="0">
                          <a:solidFill>
                            <a:srgbClr val="002060"/>
                          </a:solidFill>
                          <a:latin typeface="Arial" panose="020B0604020202020204" pitchFamily="34" charset="0"/>
                          <a:cs typeface="Arial" panose="020B0604020202020204" pitchFamily="34" charset="0"/>
                        </a:rPr>
                        <a:t>       presenting the findings of the survey.</a:t>
                      </a:r>
                      <a:endParaRPr lang="en-US" sz="1800" dirty="0">
                        <a:latin typeface="Arial" panose="020B0604020202020204" pitchFamily="34" charset="0"/>
                        <a:cs typeface="Arial" panose="020B0604020202020204" pitchFamily="34" charset="0"/>
                      </a:endParaRPr>
                    </a:p>
                    <a:p>
                      <a:endParaRPr lang="ru-RU" dirty="0"/>
                    </a:p>
                  </a:txBody>
                  <a:tcPr/>
                </a:tc>
                <a:extLst>
                  <a:ext uri="{0D108BD9-81ED-4DB2-BD59-A6C34878D82A}">
                    <a16:rowId xmlns:a16="http://schemas.microsoft.com/office/drawing/2014/main" xmlns="" val="3767616536"/>
                  </a:ext>
                </a:extLst>
              </a:tr>
            </a:tbl>
          </a:graphicData>
        </a:graphic>
      </p:graphicFrame>
      <p:sp>
        <p:nvSpPr>
          <p:cNvPr id="4" name="Прямоугольник: скругленные углы 3">
            <a:extLst>
              <a:ext uri="{FF2B5EF4-FFF2-40B4-BE49-F238E27FC236}">
                <a16:creationId xmlns:a16="http://schemas.microsoft.com/office/drawing/2014/main" xmlns="" id="{4F8F8199-082E-33CF-834D-570C0B9D2A32}"/>
              </a:ext>
            </a:extLst>
          </p:cNvPr>
          <p:cNvSpPr/>
          <p:nvPr/>
        </p:nvSpPr>
        <p:spPr>
          <a:xfrm>
            <a:off x="6604000" y="2054578"/>
            <a:ext cx="5258816" cy="3770149"/>
          </a:xfrm>
          <a:prstGeom prst="roundRect">
            <a:avLst/>
          </a:prstGeom>
          <a:solidFill>
            <a:schemeClr val="accent6">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5983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C348C-90E6-307F-48C4-E9C0BF6CE488}"/>
              </a:ext>
            </a:extLst>
          </p:cNvPr>
          <p:cNvSpPr>
            <a:spLocks noGrp="1"/>
          </p:cNvSpPr>
          <p:nvPr>
            <p:ph type="ctrTitle"/>
          </p:nvPr>
        </p:nvSpPr>
        <p:spPr/>
        <p:txBody>
          <a:bodyPr/>
          <a:lstStyle/>
          <a:p>
            <a:pPr algn="l"/>
            <a:r>
              <a:rPr kumimoji="0" lang="ru-RU" sz="2400" b="1"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①</a:t>
            </a: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Тема</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lang="en-US" sz="2500" cap="none" dirty="0">
                <a:solidFill>
                  <a:prstClr val="black"/>
                </a:solidFill>
                <a:latin typeface="Aptos Display" panose="02110004020202020204"/>
              </a:rPr>
              <a:t>Management</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компетенции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Речевая компетенция</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речевой деятельности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аудирование, говорение</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Форма работы</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индивидуальная</a:t>
            </a:r>
            <a:endParaRPr lang="ru-RU" dirty="0"/>
          </a:p>
        </p:txBody>
      </p:sp>
      <p:sp>
        <p:nvSpPr>
          <p:cNvPr id="4" name="Подзаголовок 3">
            <a:extLst>
              <a:ext uri="{FF2B5EF4-FFF2-40B4-BE49-F238E27FC236}">
                <a16:creationId xmlns:a16="http://schemas.microsoft.com/office/drawing/2014/main" xmlns="" id="{2B075E36-62D1-09A7-0241-04F17DC3A76D}"/>
              </a:ext>
            </a:extLst>
          </p:cNvPr>
          <p:cNvSpPr>
            <a:spLocks noGrp="1"/>
          </p:cNvSpPr>
          <p:nvPr>
            <p:ph type="subTitle" idx="1"/>
          </p:nvPr>
        </p:nvSpPr>
        <p:spPr>
          <a:xfrm>
            <a:off x="1069848" y="4389120"/>
            <a:ext cx="7891272" cy="2093976"/>
          </a:xfrm>
        </p:spPr>
        <p:txBody>
          <a:bodyPr>
            <a:normAutofit fontScale="92500" lnSpcReduction="20000"/>
          </a:bodyPr>
          <a:lstStyle/>
          <a:p>
            <a:r>
              <a:rPr lang="ru-RU" dirty="0"/>
              <a:t>Источник материалов:</a:t>
            </a:r>
          </a:p>
          <a:p>
            <a:endParaRPr lang="ru-RU" dirty="0"/>
          </a:p>
          <a:p>
            <a:endParaRPr lang="ru-RU" dirty="0"/>
          </a:p>
          <a:p>
            <a:r>
              <a:rPr lang="en-US" dirty="0">
                <a:solidFill>
                  <a:schemeClr val="accent5">
                    <a:lumMod val="75000"/>
                  </a:schemeClr>
                </a:solidFill>
              </a:rPr>
              <a:t>Listening task 2: A success story</a:t>
            </a:r>
            <a:r>
              <a:rPr lang="ru-RU" dirty="0">
                <a:solidFill>
                  <a:schemeClr val="accent5">
                    <a:lumMod val="75000"/>
                  </a:schemeClr>
                </a:solidFill>
              </a:rPr>
              <a:t> –</a:t>
            </a:r>
          </a:p>
          <a:p>
            <a:r>
              <a:rPr lang="en-US" dirty="0">
                <a:hlinkClick r:id="rId2"/>
              </a:rPr>
              <a:t>https://english-practice.net/practice-listening-english-exercises-for-b2-good-business/</a:t>
            </a:r>
            <a:r>
              <a:rPr lang="ru-RU" dirty="0"/>
              <a:t> </a:t>
            </a:r>
          </a:p>
        </p:txBody>
      </p:sp>
      <p:pic>
        <p:nvPicPr>
          <p:cNvPr id="5" name="Рисунок 4" descr="Изображение выглядит как символ, логотип, Шрифт, Графика&#10;&#10;Контент, сгенерированный ИИ, может содержать ошибки.">
            <a:extLst>
              <a:ext uri="{FF2B5EF4-FFF2-40B4-BE49-F238E27FC236}">
                <a16:creationId xmlns:a16="http://schemas.microsoft.com/office/drawing/2014/main" xmlns="" id="{5BBA7716-41A6-514E-150A-E93CB1B90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022" y="4740065"/>
            <a:ext cx="520811" cy="598932"/>
          </a:xfrm>
          <a:prstGeom prst="rect">
            <a:avLst/>
          </a:prstGeom>
        </p:spPr>
      </p:pic>
    </p:spTree>
    <p:extLst>
      <p:ext uri="{BB962C8B-B14F-4D97-AF65-F5344CB8AC3E}">
        <p14:creationId xmlns:p14="http://schemas.microsoft.com/office/powerpoint/2010/main" val="26811905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201168"/>
            <a:ext cx="11430000" cy="5975794"/>
          </a:xfrm>
          <a:ln>
            <a:solidFill>
              <a:schemeClr val="accent1"/>
            </a:solidFill>
          </a:ln>
        </p:spPr>
        <p:txBody>
          <a:bodyPr/>
          <a:lstStyle/>
          <a:p>
            <a:pPr marL="0" marR="0" lvl="0" indent="0" algn="l"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sz="1800" b="1" i="0" u="none" strike="noStrike" kern="1200" cap="none" spc="0" normalizeH="0" baseline="0" noProof="0" dirty="0">
                <a:ln>
                  <a:noFill/>
                </a:ln>
                <a:solidFill>
                  <a:srgbClr val="002060"/>
                </a:solidFill>
                <a:effectLst/>
                <a:uLnTx/>
                <a:uFillTx/>
                <a:latin typeface="Rockwell" panose="02060603020205020403"/>
                <a:ea typeface="+mn-ea"/>
                <a:cs typeface="+mn-cs"/>
              </a:rPr>
              <a:t>A man is talking about Starbucks Corporation. What are the company’s six guiding business principles? Listen and number the principles in the timeline from 1 to 6. </a:t>
            </a:r>
            <a:endParaRPr kumimoji="0" lang="ru-RU" sz="1800" b="1" i="0" u="none" strike="noStrike" kern="1200" cap="none" spc="0" normalizeH="0" baseline="0" noProof="0" dirty="0">
              <a:ln>
                <a:noFill/>
              </a:ln>
              <a:solidFill>
                <a:srgbClr val="002060"/>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sz="1800" b="1" i="0" u="none" strike="noStrike" kern="1200" cap="none" spc="0" normalizeH="0" baseline="0" noProof="0" dirty="0">
                <a:ln>
                  <a:noFill/>
                </a:ln>
                <a:solidFill>
                  <a:srgbClr val="002060"/>
                </a:solidFill>
                <a:effectLst/>
                <a:uLnTx/>
                <a:uFillTx/>
                <a:latin typeface="Rockwell" panose="02060603020205020403"/>
                <a:ea typeface="+mn-ea"/>
                <a:cs typeface="+mn-cs"/>
              </a:rPr>
              <a:t>Draw a conclusion</a:t>
            </a:r>
            <a:r>
              <a:rPr lang="en-US" sz="1800" b="1" dirty="0">
                <a:solidFill>
                  <a:srgbClr val="002060"/>
                </a:solidFill>
                <a:latin typeface="Rockwell" panose="02060603020205020403"/>
              </a:rPr>
              <a:t> for a </a:t>
            </a:r>
            <a:r>
              <a:rPr lang="en-US" sz="1800" b="1" dirty="0" err="1">
                <a:solidFill>
                  <a:srgbClr val="002060"/>
                </a:solidFill>
                <a:latin typeface="Rockwell" panose="02060603020205020403"/>
              </a:rPr>
              <a:t>noobie</a:t>
            </a:r>
            <a:r>
              <a:rPr lang="en-US" sz="1800" b="1" dirty="0">
                <a:solidFill>
                  <a:srgbClr val="002060"/>
                </a:solidFill>
                <a:latin typeface="Rockwell" panose="02060603020205020403"/>
              </a:rPr>
              <a:t> entrepreneur</a:t>
            </a:r>
            <a:r>
              <a:rPr lang="ru-RU" sz="1800" b="1" dirty="0">
                <a:solidFill>
                  <a:srgbClr val="002060"/>
                </a:solidFill>
                <a:latin typeface="Rockwell" panose="02060603020205020403"/>
              </a:rPr>
              <a:t>.</a:t>
            </a:r>
            <a:endParaRPr kumimoji="0" lang="ru-RU" sz="1800" b="1" i="0" u="none" strike="noStrike" kern="1200" cap="none" spc="0" normalizeH="0" baseline="0" noProof="0" dirty="0">
              <a:ln>
                <a:noFill/>
              </a:ln>
              <a:solidFill>
                <a:srgbClr val="002060"/>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endParaRPr lang="en-US" dirty="0"/>
          </a:p>
        </p:txBody>
      </p:sp>
      <p:sp>
        <p:nvSpPr>
          <p:cNvPr id="2" name="Стрелка: вправо с вырезом 1">
            <a:extLst>
              <a:ext uri="{FF2B5EF4-FFF2-40B4-BE49-F238E27FC236}">
                <a16:creationId xmlns:a16="http://schemas.microsoft.com/office/drawing/2014/main" xmlns="" id="{B39CC906-5635-FCAB-7A2E-2D9EE75C3B1A}"/>
              </a:ext>
            </a:extLst>
          </p:cNvPr>
          <p:cNvSpPr/>
          <p:nvPr/>
        </p:nvSpPr>
        <p:spPr>
          <a:xfrm>
            <a:off x="562303" y="4873851"/>
            <a:ext cx="11067393" cy="166169"/>
          </a:xfrm>
          <a:prstGeom prst="notchedRightArrow">
            <a:avLst/>
          </a:prstGeom>
          <a:solidFill>
            <a:schemeClr val="accent4">
              <a:lumMod val="75000"/>
            </a:schemeClr>
          </a:solidFill>
          <a:ln>
            <a:solidFill>
              <a:schemeClr val="accent4">
                <a:lumMod val="75000"/>
              </a:schemeClr>
            </a:solid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7" name="Облачко с текстом: прямоугольное 6">
            <a:extLst>
              <a:ext uri="{FF2B5EF4-FFF2-40B4-BE49-F238E27FC236}">
                <a16:creationId xmlns:a16="http://schemas.microsoft.com/office/drawing/2014/main" xmlns="" id="{DB204291-E3E7-B5BE-5BA9-02B69007F827}"/>
              </a:ext>
            </a:extLst>
          </p:cNvPr>
          <p:cNvSpPr/>
          <p:nvPr/>
        </p:nvSpPr>
        <p:spPr>
          <a:xfrm>
            <a:off x="2461025" y="1199914"/>
            <a:ext cx="1819971" cy="2037062"/>
          </a:xfrm>
          <a:prstGeom prst="wedgeRectCallou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lumMod val="75000"/>
                  </a:schemeClr>
                </a:solidFill>
                <a:effectLst/>
                <a:uLnTx/>
                <a:uFillTx/>
                <a:latin typeface="Rockwell" panose="02060603020205020403"/>
                <a:ea typeface="+mn-ea"/>
                <a:cs typeface="+mn-cs"/>
              </a:rPr>
              <a:t>2 - Recognize that profitability is  a key to our future success.</a:t>
            </a:r>
            <a:endParaRPr kumimoji="0" lang="ru-RU" sz="1800" b="0"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mn-ea"/>
              <a:cs typeface="+mn-cs"/>
            </a:endParaRPr>
          </a:p>
        </p:txBody>
      </p:sp>
      <p:sp>
        <p:nvSpPr>
          <p:cNvPr id="8" name="Облачко с текстом: прямоугольное 7">
            <a:extLst>
              <a:ext uri="{FF2B5EF4-FFF2-40B4-BE49-F238E27FC236}">
                <a16:creationId xmlns:a16="http://schemas.microsoft.com/office/drawing/2014/main" xmlns="" id="{10BD3D2F-D1ED-58EE-BBE9-3C8B2DFB43CF}"/>
              </a:ext>
            </a:extLst>
          </p:cNvPr>
          <p:cNvSpPr/>
          <p:nvPr/>
        </p:nvSpPr>
        <p:spPr>
          <a:xfrm>
            <a:off x="4344346" y="1199914"/>
            <a:ext cx="1819971" cy="2037062"/>
          </a:xfrm>
          <a:prstGeom prst="wedgeRectCallou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lumMod val="75000"/>
                  </a:schemeClr>
                </a:solidFill>
                <a:effectLst/>
                <a:uLnTx/>
                <a:uFillTx/>
                <a:latin typeface="Rockwell" panose="02060603020205020403"/>
                <a:ea typeface="+mn-ea"/>
                <a:cs typeface="+mn-cs"/>
              </a:rPr>
              <a:t>3 - Contribute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lumMod val="75000"/>
                  </a:schemeClr>
                </a:solidFill>
                <a:effectLst/>
                <a:uLnTx/>
                <a:uFillTx/>
                <a:latin typeface="Rockwell" panose="02060603020205020403"/>
                <a:ea typeface="+mn-ea"/>
                <a:cs typeface="+mn-cs"/>
              </a:rPr>
              <a:t> the community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lumMod val="75000"/>
                  </a:schemeClr>
                </a:solidFill>
                <a:effectLst/>
                <a:uLnTx/>
                <a:uFillTx/>
                <a:latin typeface="Rockwell" panose="02060603020205020403"/>
                <a:ea typeface="+mn-ea"/>
                <a:cs typeface="+mn-cs"/>
              </a:rPr>
              <a:t>and our environment.</a:t>
            </a:r>
            <a:endParaRPr kumimoji="0" lang="ru-RU" sz="1800" b="0"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mn-ea"/>
              <a:cs typeface="+mn-cs"/>
            </a:endParaRPr>
          </a:p>
        </p:txBody>
      </p:sp>
      <p:sp>
        <p:nvSpPr>
          <p:cNvPr id="9" name="Облачко с текстом: прямоугольное 8">
            <a:extLst>
              <a:ext uri="{FF2B5EF4-FFF2-40B4-BE49-F238E27FC236}">
                <a16:creationId xmlns:a16="http://schemas.microsoft.com/office/drawing/2014/main" xmlns="" id="{3671658B-7758-E58A-AA30-B85445E01895}"/>
              </a:ext>
            </a:extLst>
          </p:cNvPr>
          <p:cNvSpPr/>
          <p:nvPr/>
        </p:nvSpPr>
        <p:spPr>
          <a:xfrm>
            <a:off x="6227667" y="1199914"/>
            <a:ext cx="1819971" cy="2037062"/>
          </a:xfrm>
          <a:prstGeom prst="wedgeRectCallou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4 - Apply the highest standards of excellence to the coffee.</a:t>
            </a:r>
            <a:endParaRPr kumimoji="0" lang="ru-RU"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0" name="Облачко с текстом: прямоугольное 9">
            <a:extLst>
              <a:ext uri="{FF2B5EF4-FFF2-40B4-BE49-F238E27FC236}">
                <a16:creationId xmlns:a16="http://schemas.microsoft.com/office/drawing/2014/main" xmlns="" id="{2C5C06A6-2387-A2DC-9008-53527707E020}"/>
              </a:ext>
            </a:extLst>
          </p:cNvPr>
          <p:cNvSpPr/>
          <p:nvPr/>
        </p:nvSpPr>
        <p:spPr>
          <a:xfrm>
            <a:off x="8132506" y="1199914"/>
            <a:ext cx="1819971" cy="2037062"/>
          </a:xfrm>
          <a:prstGeom prst="wedgeRect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5 - Make diversity an important part of the business style.</a:t>
            </a:r>
            <a:endParaRPr kumimoji="0" lang="ru-RU"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1" name="Облачко с текстом: прямоугольное 10">
            <a:extLst>
              <a:ext uri="{FF2B5EF4-FFF2-40B4-BE49-F238E27FC236}">
                <a16:creationId xmlns:a16="http://schemas.microsoft.com/office/drawing/2014/main" xmlns="" id="{C59E7834-836F-B7B1-ADC3-B27DD142B6E3}"/>
              </a:ext>
            </a:extLst>
          </p:cNvPr>
          <p:cNvSpPr/>
          <p:nvPr/>
        </p:nvSpPr>
        <p:spPr>
          <a:xfrm>
            <a:off x="10009853" y="1199914"/>
            <a:ext cx="1819971" cy="2037062"/>
          </a:xfrm>
          <a:prstGeom prst="wedgeRectCallou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6 - Provide a great work environment and treat each other with respect and dignity.</a:t>
            </a:r>
            <a:endParaRPr kumimoji="0" lang="ru-RU" sz="1800" b="0" i="0" u="none" strike="noStrike" kern="1200" cap="none" spc="0" normalizeH="0" baseline="0" noProof="0" dirty="0">
              <a:ln>
                <a:noFill/>
              </a:ln>
              <a:solidFill>
                <a:srgbClr val="7F8FA9">
                  <a:lumMod val="50000"/>
                </a:srgbClr>
              </a:solidFill>
              <a:effectLst/>
              <a:uLnTx/>
              <a:uFillTx/>
              <a:latin typeface="Cambria" panose="02040503050406030204" pitchFamily="18" charset="0"/>
              <a:ea typeface="+mn-ea"/>
              <a:cs typeface="+mn-cs"/>
            </a:endParaRPr>
          </a:p>
        </p:txBody>
      </p:sp>
      <p:sp>
        <p:nvSpPr>
          <p:cNvPr id="12" name="Блок-схема: узел 11">
            <a:extLst>
              <a:ext uri="{FF2B5EF4-FFF2-40B4-BE49-F238E27FC236}">
                <a16:creationId xmlns:a16="http://schemas.microsoft.com/office/drawing/2014/main" xmlns="" id="{A838FA42-DC4A-98A5-E717-EAF6079E57B5}"/>
              </a:ext>
            </a:extLst>
          </p:cNvPr>
          <p:cNvSpPr/>
          <p:nvPr/>
        </p:nvSpPr>
        <p:spPr>
          <a:xfrm>
            <a:off x="577704" y="3858316"/>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1971</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3" name="Блок-схема: узел 12">
            <a:extLst>
              <a:ext uri="{FF2B5EF4-FFF2-40B4-BE49-F238E27FC236}">
                <a16:creationId xmlns:a16="http://schemas.microsoft.com/office/drawing/2014/main" xmlns="" id="{D5A6360F-D022-DD1F-E101-B9275C8AAD14}"/>
              </a:ext>
            </a:extLst>
          </p:cNvPr>
          <p:cNvSpPr/>
          <p:nvPr/>
        </p:nvSpPr>
        <p:spPr>
          <a:xfrm>
            <a:off x="2139391" y="5324035"/>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1987</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4" name="Блок-схема: узел 13">
            <a:extLst>
              <a:ext uri="{FF2B5EF4-FFF2-40B4-BE49-F238E27FC236}">
                <a16:creationId xmlns:a16="http://schemas.microsoft.com/office/drawing/2014/main" xmlns="" id="{574D73C8-5EEB-E154-E4FC-7EAEDD094BDC}"/>
              </a:ext>
            </a:extLst>
          </p:cNvPr>
          <p:cNvSpPr/>
          <p:nvPr/>
        </p:nvSpPr>
        <p:spPr>
          <a:xfrm>
            <a:off x="3935514" y="3845948"/>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1991</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5" name="Блок-схема: узел 14">
            <a:extLst>
              <a:ext uri="{FF2B5EF4-FFF2-40B4-BE49-F238E27FC236}">
                <a16:creationId xmlns:a16="http://schemas.microsoft.com/office/drawing/2014/main" xmlns="" id="{12E5ECF8-0D8B-913C-728E-69D94EDD79EB}"/>
              </a:ext>
            </a:extLst>
          </p:cNvPr>
          <p:cNvSpPr/>
          <p:nvPr/>
        </p:nvSpPr>
        <p:spPr>
          <a:xfrm>
            <a:off x="5851334" y="5317291"/>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2001</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6" name="Блок-схема: узел 15">
            <a:extLst>
              <a:ext uri="{FF2B5EF4-FFF2-40B4-BE49-F238E27FC236}">
                <a16:creationId xmlns:a16="http://schemas.microsoft.com/office/drawing/2014/main" xmlns="" id="{B8AD25A4-E88F-E7A8-6DE8-5CEABBE4EEA5}"/>
              </a:ext>
            </a:extLst>
          </p:cNvPr>
          <p:cNvSpPr/>
          <p:nvPr/>
        </p:nvSpPr>
        <p:spPr>
          <a:xfrm>
            <a:off x="7787384" y="3858316"/>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2002</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7" name="Блок-схема: узел 16">
            <a:extLst>
              <a:ext uri="{FF2B5EF4-FFF2-40B4-BE49-F238E27FC236}">
                <a16:creationId xmlns:a16="http://schemas.microsoft.com/office/drawing/2014/main" xmlns="" id="{E645D1DC-1060-6B6F-0600-BE1FA5600CE3}"/>
              </a:ext>
            </a:extLst>
          </p:cNvPr>
          <p:cNvSpPr/>
          <p:nvPr/>
        </p:nvSpPr>
        <p:spPr>
          <a:xfrm>
            <a:off x="9729377" y="5317291"/>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2005</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8" name="Стрелка: вверх 17">
            <a:extLst>
              <a:ext uri="{FF2B5EF4-FFF2-40B4-BE49-F238E27FC236}">
                <a16:creationId xmlns:a16="http://schemas.microsoft.com/office/drawing/2014/main" xmlns="" id="{622EFE05-BDCC-7210-A3B7-ED7A800CE3B2}"/>
              </a:ext>
            </a:extLst>
          </p:cNvPr>
          <p:cNvSpPr/>
          <p:nvPr/>
        </p:nvSpPr>
        <p:spPr>
          <a:xfrm>
            <a:off x="918103" y="4536526"/>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9" name="Стрелка: вверх 18">
            <a:extLst>
              <a:ext uri="{FF2B5EF4-FFF2-40B4-BE49-F238E27FC236}">
                <a16:creationId xmlns:a16="http://schemas.microsoft.com/office/drawing/2014/main" xmlns="" id="{ABC5FA0A-76F3-2051-349C-F8C04D91F969}"/>
              </a:ext>
            </a:extLst>
          </p:cNvPr>
          <p:cNvSpPr/>
          <p:nvPr/>
        </p:nvSpPr>
        <p:spPr>
          <a:xfrm>
            <a:off x="4269163" y="4535993"/>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0" name="Стрелка: вверх 19">
            <a:extLst>
              <a:ext uri="{FF2B5EF4-FFF2-40B4-BE49-F238E27FC236}">
                <a16:creationId xmlns:a16="http://schemas.microsoft.com/office/drawing/2014/main" xmlns="" id="{4ECD06FE-981F-FFAD-CA25-9A43FAEDC3AE}"/>
              </a:ext>
            </a:extLst>
          </p:cNvPr>
          <p:cNvSpPr/>
          <p:nvPr/>
        </p:nvSpPr>
        <p:spPr>
          <a:xfrm>
            <a:off x="8150806" y="4552493"/>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1" name="Стрелка: вверх 20">
            <a:extLst>
              <a:ext uri="{FF2B5EF4-FFF2-40B4-BE49-F238E27FC236}">
                <a16:creationId xmlns:a16="http://schemas.microsoft.com/office/drawing/2014/main" xmlns="" id="{23A15EBA-50DD-EC6A-7FFA-59E002EB5560}"/>
              </a:ext>
            </a:extLst>
          </p:cNvPr>
          <p:cNvSpPr/>
          <p:nvPr/>
        </p:nvSpPr>
        <p:spPr>
          <a:xfrm rot="10800000">
            <a:off x="2482292" y="4973723"/>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3" name="Стрелка: вверх 22">
            <a:extLst>
              <a:ext uri="{FF2B5EF4-FFF2-40B4-BE49-F238E27FC236}">
                <a16:creationId xmlns:a16="http://schemas.microsoft.com/office/drawing/2014/main" xmlns="" id="{11F23015-408C-4872-70D7-B0589603CEDC}"/>
              </a:ext>
            </a:extLst>
          </p:cNvPr>
          <p:cNvSpPr/>
          <p:nvPr/>
        </p:nvSpPr>
        <p:spPr>
          <a:xfrm rot="10800000">
            <a:off x="6194235" y="4964391"/>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4" name="Стрелка: вверх 23">
            <a:extLst>
              <a:ext uri="{FF2B5EF4-FFF2-40B4-BE49-F238E27FC236}">
                <a16:creationId xmlns:a16="http://schemas.microsoft.com/office/drawing/2014/main" xmlns="" id="{F9723613-562A-6EE9-A4F6-6876D51A0268}"/>
              </a:ext>
            </a:extLst>
          </p:cNvPr>
          <p:cNvSpPr/>
          <p:nvPr/>
        </p:nvSpPr>
        <p:spPr>
          <a:xfrm rot="10800000">
            <a:off x="10072277" y="4964392"/>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pic>
        <p:nvPicPr>
          <p:cNvPr id="26" name="Рисунок 25" descr="Изображение выглядит как Графика, искусство, графическая вставка, дизайн&#10;&#10;Контент, сгенерированный ИИ, может содержать ошибки.">
            <a:extLst>
              <a:ext uri="{FF2B5EF4-FFF2-40B4-BE49-F238E27FC236}">
                <a16:creationId xmlns:a16="http://schemas.microsoft.com/office/drawing/2014/main" xmlns="" id="{52E95C62-35C2-FC4D-D515-8492D001C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0566" y="380367"/>
            <a:ext cx="670386" cy="675749"/>
          </a:xfrm>
          <a:prstGeom prst="rect">
            <a:avLst/>
          </a:prstGeom>
        </p:spPr>
      </p:pic>
      <p:sp>
        <p:nvSpPr>
          <p:cNvPr id="27" name="Облачко с текстом: прямоугольное 26">
            <a:extLst>
              <a:ext uri="{FF2B5EF4-FFF2-40B4-BE49-F238E27FC236}">
                <a16:creationId xmlns:a16="http://schemas.microsoft.com/office/drawing/2014/main" xmlns="" id="{A8920C9B-2A32-6F43-7124-28D396C9155F}"/>
              </a:ext>
            </a:extLst>
          </p:cNvPr>
          <p:cNvSpPr/>
          <p:nvPr/>
        </p:nvSpPr>
        <p:spPr>
          <a:xfrm>
            <a:off x="577704" y="1199914"/>
            <a:ext cx="1819971" cy="2037062"/>
          </a:xfrm>
          <a:prstGeom prst="wedgeRect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lumMod val="75000"/>
                  </a:schemeClr>
                </a:solidFill>
                <a:effectLst/>
                <a:uLnTx/>
                <a:uFillTx/>
                <a:latin typeface="Rockwell" panose="02060603020205020403"/>
                <a:ea typeface="+mn-ea"/>
                <a:cs typeface="+mn-cs"/>
              </a:rPr>
              <a:t>1- Develop satisfied customers all of the time.</a:t>
            </a:r>
            <a:endParaRPr kumimoji="0" lang="ru-RU" sz="1800" b="0"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mn-ea"/>
              <a:cs typeface="+mn-cs"/>
            </a:endParaRPr>
          </a:p>
        </p:txBody>
      </p:sp>
      <p:sp>
        <p:nvSpPr>
          <p:cNvPr id="30" name="Звезда: 5 точек 29">
            <a:extLst>
              <a:ext uri="{FF2B5EF4-FFF2-40B4-BE49-F238E27FC236}">
                <a16:creationId xmlns:a16="http://schemas.microsoft.com/office/drawing/2014/main" xmlns="" id="{3F226C91-E98D-D574-ADE2-5544BF37CCF3}"/>
              </a:ext>
            </a:extLst>
          </p:cNvPr>
          <p:cNvSpPr/>
          <p:nvPr/>
        </p:nvSpPr>
        <p:spPr>
          <a:xfrm>
            <a:off x="1461078" y="3680417"/>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p>
        </p:txBody>
      </p:sp>
      <p:sp>
        <p:nvSpPr>
          <p:cNvPr id="31" name="Звезда: 5 точек 30">
            <a:extLst>
              <a:ext uri="{FF2B5EF4-FFF2-40B4-BE49-F238E27FC236}">
                <a16:creationId xmlns:a16="http://schemas.microsoft.com/office/drawing/2014/main" xmlns="" id="{1C27358C-EF24-8CF4-D80C-9CD24291E522}"/>
              </a:ext>
            </a:extLst>
          </p:cNvPr>
          <p:cNvSpPr/>
          <p:nvPr/>
        </p:nvSpPr>
        <p:spPr>
          <a:xfrm>
            <a:off x="2966965" y="5024925"/>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p>
        </p:txBody>
      </p:sp>
      <p:sp>
        <p:nvSpPr>
          <p:cNvPr id="32" name="Звезда: 5 точек 31">
            <a:extLst>
              <a:ext uri="{FF2B5EF4-FFF2-40B4-BE49-F238E27FC236}">
                <a16:creationId xmlns:a16="http://schemas.microsoft.com/office/drawing/2014/main" xmlns="" id="{EABF76C2-21F0-1B50-2AE7-033722BE65EF}"/>
              </a:ext>
            </a:extLst>
          </p:cNvPr>
          <p:cNvSpPr/>
          <p:nvPr/>
        </p:nvSpPr>
        <p:spPr>
          <a:xfrm>
            <a:off x="4828647" y="3680417"/>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p>
        </p:txBody>
      </p:sp>
      <p:sp>
        <p:nvSpPr>
          <p:cNvPr id="33" name="Звезда: 5 точек 32">
            <a:extLst>
              <a:ext uri="{FF2B5EF4-FFF2-40B4-BE49-F238E27FC236}">
                <a16:creationId xmlns:a16="http://schemas.microsoft.com/office/drawing/2014/main" xmlns="" id="{56FFBF3D-C919-3536-1E96-B1E68988FEF2}"/>
              </a:ext>
            </a:extLst>
          </p:cNvPr>
          <p:cNvSpPr/>
          <p:nvPr/>
        </p:nvSpPr>
        <p:spPr>
          <a:xfrm>
            <a:off x="8697139" y="3716648"/>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p>
        </p:txBody>
      </p:sp>
      <p:sp>
        <p:nvSpPr>
          <p:cNvPr id="34" name="Звезда: 5 точек 33">
            <a:extLst>
              <a:ext uri="{FF2B5EF4-FFF2-40B4-BE49-F238E27FC236}">
                <a16:creationId xmlns:a16="http://schemas.microsoft.com/office/drawing/2014/main" xmlns="" id="{481058E5-4DBE-7C09-9875-0A6A1CEC07C7}"/>
              </a:ext>
            </a:extLst>
          </p:cNvPr>
          <p:cNvSpPr/>
          <p:nvPr/>
        </p:nvSpPr>
        <p:spPr>
          <a:xfrm>
            <a:off x="6710168" y="5022822"/>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p>
        </p:txBody>
      </p:sp>
      <p:sp>
        <p:nvSpPr>
          <p:cNvPr id="36" name="Звезда: 5 точек 35">
            <a:extLst>
              <a:ext uri="{FF2B5EF4-FFF2-40B4-BE49-F238E27FC236}">
                <a16:creationId xmlns:a16="http://schemas.microsoft.com/office/drawing/2014/main" xmlns="" id="{CA8B410B-CB28-A543-9E50-C3EF7D72C6E5}"/>
              </a:ext>
            </a:extLst>
          </p:cNvPr>
          <p:cNvSpPr/>
          <p:nvPr/>
        </p:nvSpPr>
        <p:spPr>
          <a:xfrm>
            <a:off x="10599141" y="5022821"/>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121497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20346"/>
          </a:xfrm>
          <a:ln>
            <a:solidFill>
              <a:schemeClr val="accent1"/>
            </a:solidFill>
          </a:ln>
        </p:spPr>
        <p:txBody>
          <a:bodyPr/>
          <a:lstStyle/>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a:ea typeface="+mn-ea"/>
                <a:cs typeface="+mn-cs"/>
              </a:rPr>
              <a:t>Keys</a:t>
            </a:r>
          </a:p>
        </p:txBody>
      </p:sp>
      <p:sp>
        <p:nvSpPr>
          <p:cNvPr id="2" name="Стрелка: вправо с вырезом 1">
            <a:extLst>
              <a:ext uri="{FF2B5EF4-FFF2-40B4-BE49-F238E27FC236}">
                <a16:creationId xmlns:a16="http://schemas.microsoft.com/office/drawing/2014/main" xmlns="" id="{B39CC906-5635-FCAB-7A2E-2D9EE75C3B1A}"/>
              </a:ext>
            </a:extLst>
          </p:cNvPr>
          <p:cNvSpPr/>
          <p:nvPr/>
        </p:nvSpPr>
        <p:spPr>
          <a:xfrm>
            <a:off x="562303" y="4873851"/>
            <a:ext cx="11067393" cy="166169"/>
          </a:xfrm>
          <a:prstGeom prst="notchedRightArrow">
            <a:avLst/>
          </a:prstGeom>
          <a:solidFill>
            <a:schemeClr val="accent4">
              <a:lumMod val="75000"/>
            </a:schemeClr>
          </a:solidFill>
          <a:ln>
            <a:solidFill>
              <a:schemeClr val="accent4">
                <a:lumMod val="75000"/>
              </a:schemeClr>
            </a:solid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7" name="Облачко с текстом: прямоугольное 6">
            <a:extLst>
              <a:ext uri="{FF2B5EF4-FFF2-40B4-BE49-F238E27FC236}">
                <a16:creationId xmlns:a16="http://schemas.microsoft.com/office/drawing/2014/main" xmlns="" id="{DB204291-E3E7-B5BE-5BA9-02B69007F827}"/>
              </a:ext>
            </a:extLst>
          </p:cNvPr>
          <p:cNvSpPr/>
          <p:nvPr/>
        </p:nvSpPr>
        <p:spPr>
          <a:xfrm>
            <a:off x="511734" y="1352499"/>
            <a:ext cx="1819971" cy="2037062"/>
          </a:xfrm>
          <a:prstGeom prst="wedgeRectCallou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A2AE">
                    <a:lumMod val="75000"/>
                  </a:srgbClr>
                </a:solidFill>
                <a:effectLst/>
                <a:uLnTx/>
                <a:uFillTx/>
                <a:latin typeface="Rockwell" panose="02060603020205020403"/>
                <a:ea typeface="+mn-ea"/>
                <a:cs typeface="+mn-cs"/>
              </a:rPr>
              <a:t>2 - Recognize that profitability is  a key to our future success.</a:t>
            </a:r>
            <a:endParaRPr kumimoji="0" lang="ru-RU" sz="1800" b="0" i="0" u="none" strike="noStrike" kern="1200" cap="none" spc="0" normalizeH="0" baseline="0" noProof="0" dirty="0">
              <a:ln>
                <a:noFill/>
              </a:ln>
              <a:solidFill>
                <a:srgbClr val="5AA2AE">
                  <a:lumMod val="75000"/>
                </a:srgbClr>
              </a:solidFill>
              <a:effectLst/>
              <a:uLnTx/>
              <a:uFillTx/>
              <a:latin typeface="Cambria" panose="02040503050406030204" pitchFamily="18" charset="0"/>
              <a:ea typeface="+mn-ea"/>
              <a:cs typeface="+mn-cs"/>
            </a:endParaRPr>
          </a:p>
        </p:txBody>
      </p:sp>
      <p:sp>
        <p:nvSpPr>
          <p:cNvPr id="8" name="Облачко с текстом: прямоугольное 7">
            <a:extLst>
              <a:ext uri="{FF2B5EF4-FFF2-40B4-BE49-F238E27FC236}">
                <a16:creationId xmlns:a16="http://schemas.microsoft.com/office/drawing/2014/main" xmlns="" id="{10BD3D2F-D1ED-58EE-BBE9-3C8B2DFB43CF}"/>
              </a:ext>
            </a:extLst>
          </p:cNvPr>
          <p:cNvSpPr/>
          <p:nvPr/>
        </p:nvSpPr>
        <p:spPr>
          <a:xfrm>
            <a:off x="9935649" y="1359340"/>
            <a:ext cx="1819971" cy="2037062"/>
          </a:xfrm>
          <a:prstGeom prst="wedgeRectCallou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A2AE">
                    <a:lumMod val="75000"/>
                  </a:srgbClr>
                </a:solidFill>
                <a:effectLst/>
                <a:uLnTx/>
                <a:uFillTx/>
                <a:latin typeface="Rockwell" panose="02060603020205020403"/>
                <a:ea typeface="+mn-ea"/>
                <a:cs typeface="+mn-cs"/>
              </a:rPr>
              <a:t>3 - Contribute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A2AE">
                    <a:lumMod val="75000"/>
                  </a:srgbClr>
                </a:solidFill>
                <a:effectLst/>
                <a:uLnTx/>
                <a:uFillTx/>
                <a:latin typeface="Rockwell" panose="02060603020205020403"/>
                <a:ea typeface="+mn-ea"/>
                <a:cs typeface="+mn-cs"/>
              </a:rPr>
              <a:t> the community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A2AE">
                    <a:lumMod val="75000"/>
                  </a:srgbClr>
                </a:solidFill>
                <a:effectLst/>
                <a:uLnTx/>
                <a:uFillTx/>
                <a:latin typeface="Rockwell" panose="02060603020205020403"/>
                <a:ea typeface="+mn-ea"/>
                <a:cs typeface="+mn-cs"/>
              </a:rPr>
              <a:t>and our environment.</a:t>
            </a:r>
            <a:endParaRPr kumimoji="0" lang="ru-RU" sz="1800" b="0" i="0" u="none" strike="noStrike" kern="1200" cap="none" spc="0" normalizeH="0" baseline="0" noProof="0" dirty="0">
              <a:ln>
                <a:noFill/>
              </a:ln>
              <a:solidFill>
                <a:srgbClr val="5AA2AE">
                  <a:lumMod val="75000"/>
                </a:srgbClr>
              </a:solidFill>
              <a:effectLst/>
              <a:uLnTx/>
              <a:uFillTx/>
              <a:latin typeface="Cambria" panose="02040503050406030204" pitchFamily="18" charset="0"/>
              <a:ea typeface="+mn-ea"/>
              <a:cs typeface="+mn-cs"/>
            </a:endParaRPr>
          </a:p>
        </p:txBody>
      </p:sp>
      <p:sp>
        <p:nvSpPr>
          <p:cNvPr id="9" name="Облачко с текстом: прямоугольное 8">
            <a:extLst>
              <a:ext uri="{FF2B5EF4-FFF2-40B4-BE49-F238E27FC236}">
                <a16:creationId xmlns:a16="http://schemas.microsoft.com/office/drawing/2014/main" xmlns="" id="{3671658B-7758-E58A-AA30-B85445E01895}"/>
              </a:ext>
            </a:extLst>
          </p:cNvPr>
          <p:cNvSpPr/>
          <p:nvPr/>
        </p:nvSpPr>
        <p:spPr>
          <a:xfrm>
            <a:off x="4281300" y="1359340"/>
            <a:ext cx="1819971" cy="2037062"/>
          </a:xfrm>
          <a:prstGeom prst="wedgeRectCallou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4 - Apply the highest standards of excellence to the coffee.</a:t>
            </a:r>
            <a:endParaRPr kumimoji="0" lang="ru-RU"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0" name="Облачко с текстом: прямоугольное 9">
            <a:extLst>
              <a:ext uri="{FF2B5EF4-FFF2-40B4-BE49-F238E27FC236}">
                <a16:creationId xmlns:a16="http://schemas.microsoft.com/office/drawing/2014/main" xmlns="" id="{2C5C06A6-2387-A2DC-9008-53527707E020}"/>
              </a:ext>
            </a:extLst>
          </p:cNvPr>
          <p:cNvSpPr/>
          <p:nvPr/>
        </p:nvSpPr>
        <p:spPr>
          <a:xfrm>
            <a:off x="6166083" y="1359340"/>
            <a:ext cx="1819971" cy="2037062"/>
          </a:xfrm>
          <a:prstGeom prst="wedgeRect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5 - Make diversity an important part of the business style.</a:t>
            </a:r>
            <a:endParaRPr kumimoji="0" lang="ru-RU"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1" name="Облачко с текстом: прямоугольное 10">
            <a:extLst>
              <a:ext uri="{FF2B5EF4-FFF2-40B4-BE49-F238E27FC236}">
                <a16:creationId xmlns:a16="http://schemas.microsoft.com/office/drawing/2014/main" xmlns="" id="{C59E7834-836F-B7B1-ADC3-B27DD142B6E3}"/>
              </a:ext>
            </a:extLst>
          </p:cNvPr>
          <p:cNvSpPr/>
          <p:nvPr/>
        </p:nvSpPr>
        <p:spPr>
          <a:xfrm>
            <a:off x="2396517" y="1356556"/>
            <a:ext cx="1819971" cy="2037062"/>
          </a:xfrm>
          <a:prstGeom prst="wedgeRectCallou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6 - Provide a great work environment and treat each other with respect and dignity.</a:t>
            </a:r>
            <a:endParaRPr kumimoji="0" lang="ru-RU" sz="1800" b="0" i="0" u="none" strike="noStrike" kern="1200" cap="none" spc="0" normalizeH="0" baseline="0" noProof="0" dirty="0">
              <a:ln>
                <a:noFill/>
              </a:ln>
              <a:solidFill>
                <a:srgbClr val="7F8FA9">
                  <a:lumMod val="50000"/>
                </a:srgbClr>
              </a:solidFill>
              <a:effectLst/>
              <a:uLnTx/>
              <a:uFillTx/>
              <a:latin typeface="Cambria" panose="02040503050406030204" pitchFamily="18" charset="0"/>
              <a:ea typeface="+mn-ea"/>
              <a:cs typeface="+mn-cs"/>
            </a:endParaRPr>
          </a:p>
        </p:txBody>
      </p:sp>
      <p:sp>
        <p:nvSpPr>
          <p:cNvPr id="12" name="Блок-схема: узел 11">
            <a:extLst>
              <a:ext uri="{FF2B5EF4-FFF2-40B4-BE49-F238E27FC236}">
                <a16:creationId xmlns:a16="http://schemas.microsoft.com/office/drawing/2014/main" xmlns="" id="{A838FA42-DC4A-98A5-E717-EAF6079E57B5}"/>
              </a:ext>
            </a:extLst>
          </p:cNvPr>
          <p:cNvSpPr/>
          <p:nvPr/>
        </p:nvSpPr>
        <p:spPr>
          <a:xfrm>
            <a:off x="577704" y="3858316"/>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1971</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3" name="Блок-схема: узел 12">
            <a:extLst>
              <a:ext uri="{FF2B5EF4-FFF2-40B4-BE49-F238E27FC236}">
                <a16:creationId xmlns:a16="http://schemas.microsoft.com/office/drawing/2014/main" xmlns="" id="{D5A6360F-D022-DD1F-E101-B9275C8AAD14}"/>
              </a:ext>
            </a:extLst>
          </p:cNvPr>
          <p:cNvSpPr/>
          <p:nvPr/>
        </p:nvSpPr>
        <p:spPr>
          <a:xfrm>
            <a:off x="2139391" y="5324035"/>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1987</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4" name="Блок-схема: узел 13">
            <a:extLst>
              <a:ext uri="{FF2B5EF4-FFF2-40B4-BE49-F238E27FC236}">
                <a16:creationId xmlns:a16="http://schemas.microsoft.com/office/drawing/2014/main" xmlns="" id="{574D73C8-5EEB-E154-E4FC-7EAEDD094BDC}"/>
              </a:ext>
            </a:extLst>
          </p:cNvPr>
          <p:cNvSpPr/>
          <p:nvPr/>
        </p:nvSpPr>
        <p:spPr>
          <a:xfrm>
            <a:off x="3935514" y="3845948"/>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1991</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5" name="Блок-схема: узел 14">
            <a:extLst>
              <a:ext uri="{FF2B5EF4-FFF2-40B4-BE49-F238E27FC236}">
                <a16:creationId xmlns:a16="http://schemas.microsoft.com/office/drawing/2014/main" xmlns="" id="{12E5ECF8-0D8B-913C-728E-69D94EDD79EB}"/>
              </a:ext>
            </a:extLst>
          </p:cNvPr>
          <p:cNvSpPr/>
          <p:nvPr/>
        </p:nvSpPr>
        <p:spPr>
          <a:xfrm>
            <a:off x="5851334" y="5317291"/>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2001</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6" name="Блок-схема: узел 15">
            <a:extLst>
              <a:ext uri="{FF2B5EF4-FFF2-40B4-BE49-F238E27FC236}">
                <a16:creationId xmlns:a16="http://schemas.microsoft.com/office/drawing/2014/main" xmlns="" id="{B8AD25A4-E88F-E7A8-6DE8-5CEABBE4EEA5}"/>
              </a:ext>
            </a:extLst>
          </p:cNvPr>
          <p:cNvSpPr/>
          <p:nvPr/>
        </p:nvSpPr>
        <p:spPr>
          <a:xfrm>
            <a:off x="7787384" y="3858316"/>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2002</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7" name="Блок-схема: узел 16">
            <a:extLst>
              <a:ext uri="{FF2B5EF4-FFF2-40B4-BE49-F238E27FC236}">
                <a16:creationId xmlns:a16="http://schemas.microsoft.com/office/drawing/2014/main" xmlns="" id="{E645D1DC-1060-6B6F-0600-BE1FA5600CE3}"/>
              </a:ext>
            </a:extLst>
          </p:cNvPr>
          <p:cNvSpPr/>
          <p:nvPr/>
        </p:nvSpPr>
        <p:spPr>
          <a:xfrm>
            <a:off x="9729377" y="5317291"/>
            <a:ext cx="817663" cy="731520"/>
          </a:xfrm>
          <a:prstGeom prst="flowChartConnector">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00FF"/>
                </a:solidFill>
                <a:effectLst/>
                <a:uLnTx/>
                <a:uFillTx/>
                <a:latin typeface="Rockwell" panose="02060603020205020403"/>
                <a:ea typeface="+mn-ea"/>
                <a:cs typeface="+mn-cs"/>
              </a:rPr>
              <a:t>2005</a:t>
            </a:r>
            <a:endParaRPr kumimoji="0" lang="ru-RU" sz="1400" b="1" i="0" u="none" strike="noStrike" kern="1200" cap="none" spc="0" normalizeH="0" baseline="0" noProof="0" dirty="0">
              <a:ln>
                <a:noFill/>
              </a:ln>
              <a:solidFill>
                <a:srgbClr val="6600FF"/>
              </a:solidFill>
              <a:effectLst/>
              <a:uLnTx/>
              <a:uFillTx/>
              <a:latin typeface="Cambria" panose="02040503050406030204" pitchFamily="18" charset="0"/>
              <a:ea typeface="+mn-ea"/>
              <a:cs typeface="+mn-cs"/>
            </a:endParaRPr>
          </a:p>
        </p:txBody>
      </p:sp>
      <p:sp>
        <p:nvSpPr>
          <p:cNvPr id="18" name="Стрелка: вверх 17">
            <a:extLst>
              <a:ext uri="{FF2B5EF4-FFF2-40B4-BE49-F238E27FC236}">
                <a16:creationId xmlns:a16="http://schemas.microsoft.com/office/drawing/2014/main" xmlns="" id="{622EFE05-BDCC-7210-A3B7-ED7A800CE3B2}"/>
              </a:ext>
            </a:extLst>
          </p:cNvPr>
          <p:cNvSpPr/>
          <p:nvPr/>
        </p:nvSpPr>
        <p:spPr>
          <a:xfrm>
            <a:off x="918103" y="4536526"/>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9" name="Стрелка: вверх 18">
            <a:extLst>
              <a:ext uri="{FF2B5EF4-FFF2-40B4-BE49-F238E27FC236}">
                <a16:creationId xmlns:a16="http://schemas.microsoft.com/office/drawing/2014/main" xmlns="" id="{ABC5FA0A-76F3-2051-349C-F8C04D91F969}"/>
              </a:ext>
            </a:extLst>
          </p:cNvPr>
          <p:cNvSpPr/>
          <p:nvPr/>
        </p:nvSpPr>
        <p:spPr>
          <a:xfrm>
            <a:off x="4269163" y="4535993"/>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0" name="Стрелка: вверх 19">
            <a:extLst>
              <a:ext uri="{FF2B5EF4-FFF2-40B4-BE49-F238E27FC236}">
                <a16:creationId xmlns:a16="http://schemas.microsoft.com/office/drawing/2014/main" xmlns="" id="{4ECD06FE-981F-FFAD-CA25-9A43FAEDC3AE}"/>
              </a:ext>
            </a:extLst>
          </p:cNvPr>
          <p:cNvSpPr/>
          <p:nvPr/>
        </p:nvSpPr>
        <p:spPr>
          <a:xfrm>
            <a:off x="8150806" y="4552493"/>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1" name="Стрелка: вверх 20">
            <a:extLst>
              <a:ext uri="{FF2B5EF4-FFF2-40B4-BE49-F238E27FC236}">
                <a16:creationId xmlns:a16="http://schemas.microsoft.com/office/drawing/2014/main" xmlns="" id="{23A15EBA-50DD-EC6A-7FFA-59E002EB5560}"/>
              </a:ext>
            </a:extLst>
          </p:cNvPr>
          <p:cNvSpPr/>
          <p:nvPr/>
        </p:nvSpPr>
        <p:spPr>
          <a:xfrm rot="10800000">
            <a:off x="2482292" y="4973723"/>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3" name="Стрелка: вверх 22">
            <a:extLst>
              <a:ext uri="{FF2B5EF4-FFF2-40B4-BE49-F238E27FC236}">
                <a16:creationId xmlns:a16="http://schemas.microsoft.com/office/drawing/2014/main" xmlns="" id="{11F23015-408C-4872-70D7-B0589603CEDC}"/>
              </a:ext>
            </a:extLst>
          </p:cNvPr>
          <p:cNvSpPr/>
          <p:nvPr/>
        </p:nvSpPr>
        <p:spPr>
          <a:xfrm rot="10800000">
            <a:off x="6194235" y="4964391"/>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4" name="Стрелка: вверх 23">
            <a:extLst>
              <a:ext uri="{FF2B5EF4-FFF2-40B4-BE49-F238E27FC236}">
                <a16:creationId xmlns:a16="http://schemas.microsoft.com/office/drawing/2014/main" xmlns="" id="{F9723613-562A-6EE9-A4F6-6876D51A0268}"/>
              </a:ext>
            </a:extLst>
          </p:cNvPr>
          <p:cNvSpPr/>
          <p:nvPr/>
        </p:nvSpPr>
        <p:spPr>
          <a:xfrm rot="10800000">
            <a:off x="10072277" y="4964392"/>
            <a:ext cx="131864" cy="391702"/>
          </a:xfrm>
          <a:prstGeom prst="up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pic>
        <p:nvPicPr>
          <p:cNvPr id="26" name="Рисунок 25" descr="Изображение выглядит как Графика, искусство, графическая вставка, дизайн&#10;&#10;Контент, сгенерированный ИИ, может содержать ошибки.">
            <a:extLst>
              <a:ext uri="{FF2B5EF4-FFF2-40B4-BE49-F238E27FC236}">
                <a16:creationId xmlns:a16="http://schemas.microsoft.com/office/drawing/2014/main" xmlns="" id="{52E95C62-35C2-FC4D-D515-8492D001C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0566" y="380367"/>
            <a:ext cx="670386" cy="675749"/>
          </a:xfrm>
          <a:prstGeom prst="rect">
            <a:avLst/>
          </a:prstGeom>
        </p:spPr>
      </p:pic>
      <p:sp>
        <p:nvSpPr>
          <p:cNvPr id="27" name="Облачко с текстом: прямоугольное 26">
            <a:extLst>
              <a:ext uri="{FF2B5EF4-FFF2-40B4-BE49-F238E27FC236}">
                <a16:creationId xmlns:a16="http://schemas.microsoft.com/office/drawing/2014/main" xmlns="" id="{A8920C9B-2A32-6F43-7124-28D396C9155F}"/>
              </a:ext>
            </a:extLst>
          </p:cNvPr>
          <p:cNvSpPr/>
          <p:nvPr/>
        </p:nvSpPr>
        <p:spPr>
          <a:xfrm>
            <a:off x="8050866" y="1359340"/>
            <a:ext cx="1819971" cy="2037062"/>
          </a:xfrm>
          <a:prstGeom prst="wedgeRect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A2AE">
                    <a:lumMod val="75000"/>
                  </a:srgbClr>
                </a:solidFill>
                <a:effectLst/>
                <a:uLnTx/>
                <a:uFillTx/>
                <a:latin typeface="Rockwell" panose="02060603020205020403"/>
                <a:ea typeface="+mn-ea"/>
                <a:cs typeface="+mn-cs"/>
              </a:rPr>
              <a:t>1- Develop satisfied customers all of the time.</a:t>
            </a:r>
            <a:endParaRPr kumimoji="0" lang="ru-RU" sz="1800" b="0" i="0" u="none" strike="noStrike" kern="1200" cap="none" spc="0" normalizeH="0" baseline="0" noProof="0" dirty="0">
              <a:ln>
                <a:noFill/>
              </a:ln>
              <a:solidFill>
                <a:srgbClr val="5AA2AE">
                  <a:lumMod val="75000"/>
                </a:srgbClr>
              </a:solidFill>
              <a:effectLst/>
              <a:uLnTx/>
              <a:uFillTx/>
              <a:latin typeface="Cambria" panose="02040503050406030204" pitchFamily="18" charset="0"/>
              <a:ea typeface="+mn-ea"/>
              <a:cs typeface="+mn-cs"/>
            </a:endParaRPr>
          </a:p>
        </p:txBody>
      </p:sp>
      <p:sp>
        <p:nvSpPr>
          <p:cNvPr id="30" name="Звезда: 5 точек 29">
            <a:extLst>
              <a:ext uri="{FF2B5EF4-FFF2-40B4-BE49-F238E27FC236}">
                <a16:creationId xmlns:a16="http://schemas.microsoft.com/office/drawing/2014/main" xmlns="" id="{3F226C91-E98D-D574-ADE2-5544BF37CCF3}"/>
              </a:ext>
            </a:extLst>
          </p:cNvPr>
          <p:cNvSpPr/>
          <p:nvPr/>
        </p:nvSpPr>
        <p:spPr>
          <a:xfrm>
            <a:off x="1461078" y="3680417"/>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ru-RU" sz="9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a:t>
            </a:r>
          </a:p>
        </p:txBody>
      </p:sp>
      <p:sp>
        <p:nvSpPr>
          <p:cNvPr id="31" name="Звезда: 5 точек 30">
            <a:extLst>
              <a:ext uri="{FF2B5EF4-FFF2-40B4-BE49-F238E27FC236}">
                <a16:creationId xmlns:a16="http://schemas.microsoft.com/office/drawing/2014/main" xmlns="" id="{1C27358C-EF24-8CF4-D80C-9CD24291E522}"/>
              </a:ext>
            </a:extLst>
          </p:cNvPr>
          <p:cNvSpPr/>
          <p:nvPr/>
        </p:nvSpPr>
        <p:spPr>
          <a:xfrm>
            <a:off x="2966965" y="5024925"/>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ru-RU" sz="9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6</a:t>
            </a:r>
          </a:p>
        </p:txBody>
      </p:sp>
      <p:sp>
        <p:nvSpPr>
          <p:cNvPr id="32" name="Звезда: 5 точек 31">
            <a:extLst>
              <a:ext uri="{FF2B5EF4-FFF2-40B4-BE49-F238E27FC236}">
                <a16:creationId xmlns:a16="http://schemas.microsoft.com/office/drawing/2014/main" xmlns="" id="{EABF76C2-21F0-1B50-2AE7-033722BE65EF}"/>
              </a:ext>
            </a:extLst>
          </p:cNvPr>
          <p:cNvSpPr/>
          <p:nvPr/>
        </p:nvSpPr>
        <p:spPr>
          <a:xfrm>
            <a:off x="4828647" y="3680417"/>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lang="ru-RU" sz="900" b="1" dirty="0">
                <a:solidFill>
                  <a:prstClr val="white"/>
                </a:solidFill>
                <a:latin typeface="Cambria" panose="02040503050406030204" pitchFamily="18" charset="0"/>
              </a:rPr>
              <a:t>4</a:t>
            </a:r>
            <a:endParaRPr kumimoji="0" lang="ru-RU" sz="9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33" name="Звезда: 5 точек 32">
            <a:extLst>
              <a:ext uri="{FF2B5EF4-FFF2-40B4-BE49-F238E27FC236}">
                <a16:creationId xmlns:a16="http://schemas.microsoft.com/office/drawing/2014/main" xmlns="" id="{56FFBF3D-C919-3536-1E96-B1E68988FEF2}"/>
              </a:ext>
            </a:extLst>
          </p:cNvPr>
          <p:cNvSpPr/>
          <p:nvPr/>
        </p:nvSpPr>
        <p:spPr>
          <a:xfrm>
            <a:off x="8697139" y="3716648"/>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ru-RU" sz="9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a:t>
            </a:r>
          </a:p>
        </p:txBody>
      </p:sp>
      <p:sp>
        <p:nvSpPr>
          <p:cNvPr id="34" name="Звезда: 5 точек 33">
            <a:extLst>
              <a:ext uri="{FF2B5EF4-FFF2-40B4-BE49-F238E27FC236}">
                <a16:creationId xmlns:a16="http://schemas.microsoft.com/office/drawing/2014/main" xmlns="" id="{481058E5-4DBE-7C09-9875-0A6A1CEC07C7}"/>
              </a:ext>
            </a:extLst>
          </p:cNvPr>
          <p:cNvSpPr/>
          <p:nvPr/>
        </p:nvSpPr>
        <p:spPr>
          <a:xfrm>
            <a:off x="6710168" y="5022822"/>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ru-RU" sz="9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a:t>
            </a:r>
          </a:p>
        </p:txBody>
      </p:sp>
      <p:sp>
        <p:nvSpPr>
          <p:cNvPr id="36" name="Звезда: 5 точек 35">
            <a:extLst>
              <a:ext uri="{FF2B5EF4-FFF2-40B4-BE49-F238E27FC236}">
                <a16:creationId xmlns:a16="http://schemas.microsoft.com/office/drawing/2014/main" xmlns="" id="{CA8B410B-CB28-A543-9E50-C3EF7D72C6E5}"/>
              </a:ext>
            </a:extLst>
          </p:cNvPr>
          <p:cNvSpPr/>
          <p:nvPr/>
        </p:nvSpPr>
        <p:spPr>
          <a:xfrm>
            <a:off x="10599141" y="5022821"/>
            <a:ext cx="1222590" cy="1120971"/>
          </a:xfrm>
          <a:prstGeom prst="star5">
            <a:avLst/>
          </a:prstGeom>
          <a:solidFill>
            <a:srgbClr val="00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ru-RU" sz="9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a:t>
            </a:r>
          </a:p>
        </p:txBody>
      </p:sp>
    </p:spTree>
    <p:extLst>
      <p:ext uri="{BB962C8B-B14F-4D97-AF65-F5344CB8AC3E}">
        <p14:creationId xmlns:p14="http://schemas.microsoft.com/office/powerpoint/2010/main" val="174539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06440"/>
          </a:xfrm>
          <a:ln>
            <a:solidFill>
              <a:schemeClr val="accent1"/>
            </a:solidFill>
          </a:ln>
        </p:spPr>
        <p:txBody>
          <a:bodyPr>
            <a:normAutofit fontScale="55000" lnSpcReduction="20000"/>
          </a:bodyPr>
          <a:lstStyle/>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endParaRPr kumimoji="0" lang="en-US" sz="2600" b="1" i="0" u="none" strike="noStrike" kern="1200" cap="none" spc="0" normalizeH="0" baseline="0" noProof="0" dirty="0">
              <a:ln>
                <a:noFill/>
              </a:ln>
              <a:solidFill>
                <a:srgbClr val="002060"/>
              </a:solidFill>
              <a:effectLst/>
              <a:uLnTx/>
              <a:uFillTx/>
              <a:latin typeface="Rockwell" panose="02060603020205020403"/>
              <a:ea typeface="+mn-ea"/>
              <a:cs typeface="+mn-cs"/>
            </a:endParaRPr>
          </a:p>
          <a:p>
            <a:pPr marL="0" marR="0" lvl="0" indent="0" algn="ctr" defTabSz="914400" rtl="0" eaLnBrk="1" fontAlgn="auto" latinLnBrk="0" hangingPunct="1">
              <a:lnSpc>
                <a:spcPct val="90000"/>
              </a:lnSpc>
              <a:spcBef>
                <a:spcPts val="1200"/>
              </a:spcBef>
              <a:spcAft>
                <a:spcPts val="0"/>
              </a:spcAft>
              <a:buClr>
                <a:srgbClr val="4A66AC">
                  <a:lumMod val="75000"/>
                </a:srgbClr>
              </a:buClr>
              <a:buSzPct val="85000"/>
              <a:buFont typeface="Wingdings" pitchFamily="2" charset="2"/>
              <a:buNone/>
              <a:tabLst/>
              <a:defRPr/>
            </a:pPr>
            <a:r>
              <a:rPr kumimoji="0" lang="en-US" sz="2600" b="1" i="0" u="none" strike="noStrike" kern="1200" cap="none" spc="0" normalizeH="0" baseline="0" noProof="0" dirty="0" err="1">
                <a:ln>
                  <a:noFill/>
                </a:ln>
                <a:solidFill>
                  <a:srgbClr val="002060"/>
                </a:solidFill>
                <a:effectLst/>
                <a:uLnTx/>
                <a:uFillTx/>
                <a:latin typeface="Rockwell" panose="02060603020205020403"/>
                <a:ea typeface="+mn-ea"/>
                <a:cs typeface="+mn-cs"/>
              </a:rPr>
              <a:t>Audioscripts</a:t>
            </a:r>
            <a:endParaRPr lang="en-US" sz="2600" dirty="0">
              <a:solidFill>
                <a:schemeClr val="accent5">
                  <a:lumMod val="50000"/>
                </a:schemeClr>
              </a:solidFill>
            </a:endParaRPr>
          </a:p>
          <a:p>
            <a:pPr marL="0" indent="0">
              <a:buNone/>
            </a:pPr>
            <a:r>
              <a:rPr lang="en-US" sz="2300" b="1" dirty="0">
                <a:solidFill>
                  <a:schemeClr val="accent5">
                    <a:lumMod val="50000"/>
                  </a:schemeClr>
                </a:solidFill>
                <a:effectLst/>
              </a:rPr>
              <a:t>1</a:t>
            </a:r>
            <a:r>
              <a:rPr lang="ru-RU" sz="2300" b="1" dirty="0">
                <a:solidFill>
                  <a:schemeClr val="accent5">
                    <a:lumMod val="50000"/>
                  </a:schemeClr>
                </a:solidFill>
                <a:effectLst/>
              </a:rPr>
              <a:t>. </a:t>
            </a:r>
            <a:r>
              <a:rPr lang="en-US" sz="2300" dirty="0">
                <a:solidFill>
                  <a:schemeClr val="accent5">
                    <a:lumMod val="50000"/>
                  </a:schemeClr>
                </a:solidFill>
                <a:effectLst/>
              </a:rPr>
              <a:t>Starbucks is a famous coffee company. In big cities, you see Starbucks stores near train stations, in shopping malls, and on many street corners. Starbucks began in </a:t>
            </a:r>
            <a:r>
              <a:rPr lang="en-US" sz="2300" dirty="0">
                <a:solidFill>
                  <a:srgbClr val="6600FF"/>
                </a:solidFill>
                <a:effectLst/>
              </a:rPr>
              <a:t>nineteen seventy-one </a:t>
            </a:r>
            <a:r>
              <a:rPr lang="en-US" sz="2300" dirty="0">
                <a:solidFill>
                  <a:schemeClr val="accent5">
                    <a:lumMod val="50000"/>
                  </a:schemeClr>
                </a:solidFill>
                <a:effectLst/>
              </a:rPr>
              <a:t>in Seattle, Washington, at Pike Place Market. The company was named after a character in the famous book </a:t>
            </a:r>
            <a:r>
              <a:rPr lang="en-US" sz="2300" i="1" dirty="0">
                <a:solidFill>
                  <a:schemeClr val="accent5">
                    <a:lumMod val="50000"/>
                  </a:schemeClr>
                </a:solidFill>
                <a:effectLst/>
              </a:rPr>
              <a:t>Moby Dick</a:t>
            </a:r>
            <a:r>
              <a:rPr lang="en-US" sz="2300" dirty="0">
                <a:solidFill>
                  <a:schemeClr val="accent5">
                    <a:lumMod val="50000"/>
                  </a:schemeClr>
                </a:solidFill>
                <a:effectLst/>
              </a:rPr>
              <a:t>. Today, one of Starbucks’ main business principles is </a:t>
            </a:r>
            <a:r>
              <a:rPr lang="en-US" sz="2300" dirty="0">
                <a:solidFill>
                  <a:srgbClr val="6600FF"/>
                </a:solidFill>
                <a:effectLst/>
              </a:rPr>
              <a:t>“Recognize that profitability is a key to our future success.” </a:t>
            </a:r>
            <a:r>
              <a:rPr lang="en-US" sz="2300" dirty="0">
                <a:solidFill>
                  <a:schemeClr val="accent5">
                    <a:lumMod val="50000"/>
                  </a:schemeClr>
                </a:solidFill>
                <a:effectLst/>
              </a:rPr>
              <a:t>But back in nineteen seventy-one, no one knew just how profitable this little coffee company would become.</a:t>
            </a:r>
            <a:endParaRPr lang="en-US" sz="2300" dirty="0">
              <a:solidFill>
                <a:schemeClr val="accent5">
                  <a:lumMod val="50000"/>
                </a:schemeClr>
              </a:solidFill>
            </a:endParaRPr>
          </a:p>
          <a:p>
            <a:pPr marL="0" indent="0">
              <a:buNone/>
            </a:pPr>
            <a:r>
              <a:rPr lang="en-US" sz="2300" b="1" dirty="0">
                <a:solidFill>
                  <a:schemeClr val="accent5">
                    <a:lumMod val="50000"/>
                  </a:schemeClr>
                </a:solidFill>
                <a:effectLst/>
              </a:rPr>
              <a:t>2</a:t>
            </a:r>
            <a:r>
              <a:rPr lang="ru-RU" sz="2300" b="1" dirty="0">
                <a:solidFill>
                  <a:schemeClr val="accent5">
                    <a:lumMod val="50000"/>
                  </a:schemeClr>
                </a:solidFill>
              </a:rPr>
              <a:t>. </a:t>
            </a:r>
            <a:r>
              <a:rPr lang="en-US" sz="2300" dirty="0">
                <a:solidFill>
                  <a:schemeClr val="accent5">
                    <a:lumMod val="50000"/>
                  </a:schemeClr>
                </a:solidFill>
                <a:effectLst/>
              </a:rPr>
              <a:t>In </a:t>
            </a:r>
            <a:r>
              <a:rPr lang="en-US" sz="2300" dirty="0">
                <a:solidFill>
                  <a:srgbClr val="6600FF"/>
                </a:solidFill>
                <a:effectLst/>
              </a:rPr>
              <a:t>nineteen eighty-seven</a:t>
            </a:r>
            <a:r>
              <a:rPr lang="en-US" sz="2300" dirty="0">
                <a:solidFill>
                  <a:schemeClr val="accent5">
                    <a:lumMod val="50000"/>
                  </a:schemeClr>
                </a:solidFill>
                <a:effectLst/>
              </a:rPr>
              <a:t>, Howard Schultz acquired Starbucks and changed its name to Starbucks Corporation. As he expanded the company, Schultz wanted Starbucks to be a place where people would enjoy working. He wanted the employees to be happy. An example of how Schultz tried to achieve this is another of the company’s principles, which says, </a:t>
            </a:r>
            <a:r>
              <a:rPr lang="en-US" sz="2300" dirty="0">
                <a:solidFill>
                  <a:srgbClr val="6600FF"/>
                </a:solidFill>
                <a:effectLst/>
              </a:rPr>
              <a:t>“Provide a great work environment, and treat each other with respect and dignity.”</a:t>
            </a:r>
            <a:r>
              <a:rPr lang="en-US" sz="2300" dirty="0">
                <a:solidFill>
                  <a:schemeClr val="accent5">
                    <a:lumMod val="50000"/>
                  </a:schemeClr>
                </a:solidFill>
                <a:effectLst/>
              </a:rPr>
              <a:t> When Schultz took over, Starbucks had just seventeen stores.</a:t>
            </a:r>
            <a:endParaRPr lang="en-US" sz="2300" dirty="0">
              <a:solidFill>
                <a:schemeClr val="accent5">
                  <a:lumMod val="50000"/>
                </a:schemeClr>
              </a:solidFill>
            </a:endParaRPr>
          </a:p>
          <a:p>
            <a:pPr marL="0" indent="0">
              <a:buNone/>
            </a:pPr>
            <a:r>
              <a:rPr lang="en-US" sz="2300" b="1" dirty="0">
                <a:solidFill>
                  <a:schemeClr val="accent5">
                    <a:lumMod val="50000"/>
                  </a:schemeClr>
                </a:solidFill>
                <a:effectLst/>
              </a:rPr>
              <a:t>3</a:t>
            </a:r>
            <a:r>
              <a:rPr lang="ru-RU" sz="2300" b="1" dirty="0">
                <a:solidFill>
                  <a:schemeClr val="accent5">
                    <a:lumMod val="50000"/>
                  </a:schemeClr>
                </a:solidFill>
              </a:rPr>
              <a:t>. </a:t>
            </a:r>
            <a:r>
              <a:rPr lang="en-US" sz="2300" dirty="0">
                <a:solidFill>
                  <a:schemeClr val="accent5">
                    <a:lumMod val="50000"/>
                  </a:schemeClr>
                </a:solidFill>
                <a:effectLst/>
              </a:rPr>
              <a:t>The new owner of Starbucks, Howard Schultz, was influenced greatly by a business trip he took to Italy. He wanted the taste of the coffee and the look of the cafés to match a coffee bar he had visited in Milan. He thought that serving delicious, high-quality coffee would make Starbucks a successful business. This is demonstrated by the Starbucks company principle </a:t>
            </a:r>
            <a:r>
              <a:rPr lang="en-US" sz="2300" dirty="0">
                <a:solidFill>
                  <a:srgbClr val="6600FF"/>
                </a:solidFill>
                <a:effectLst/>
              </a:rPr>
              <a:t>“Apply the highest standards of excellence to the coffee.” </a:t>
            </a:r>
            <a:r>
              <a:rPr lang="en-US" sz="2300" dirty="0">
                <a:solidFill>
                  <a:schemeClr val="accent5">
                    <a:lumMod val="50000"/>
                  </a:schemeClr>
                </a:solidFill>
                <a:effectLst/>
              </a:rPr>
              <a:t>Schultz’s plan worked, and Starbucks stores began opening in many locations. In </a:t>
            </a:r>
            <a:r>
              <a:rPr lang="en-US" sz="2300" dirty="0">
                <a:solidFill>
                  <a:srgbClr val="6600FF"/>
                </a:solidFill>
                <a:effectLst/>
              </a:rPr>
              <a:t>nineteen ninety-one</a:t>
            </a:r>
            <a:r>
              <a:rPr lang="en-US" sz="2300" dirty="0">
                <a:solidFill>
                  <a:schemeClr val="accent5">
                    <a:lumMod val="50000"/>
                  </a:schemeClr>
                </a:solidFill>
                <a:effectLst/>
              </a:rPr>
              <a:t>, Starbucks opened its first airport location at Sea-Tac International Airport in Seattle. By that year, the number of Starbucks stores was one hundred and sixteen.</a:t>
            </a:r>
            <a:endParaRPr lang="en-US" sz="2300" dirty="0">
              <a:solidFill>
                <a:schemeClr val="accent5">
                  <a:lumMod val="50000"/>
                </a:schemeClr>
              </a:solidFill>
            </a:endParaRPr>
          </a:p>
          <a:p>
            <a:pPr marL="0" indent="0">
              <a:buNone/>
            </a:pPr>
            <a:r>
              <a:rPr lang="en-US" sz="2300" b="1" dirty="0">
                <a:solidFill>
                  <a:schemeClr val="accent5">
                    <a:lumMod val="50000"/>
                  </a:schemeClr>
                </a:solidFill>
                <a:effectLst/>
              </a:rPr>
              <a:t>4</a:t>
            </a:r>
            <a:r>
              <a:rPr lang="ru-RU" sz="2300" b="1" dirty="0">
                <a:solidFill>
                  <a:schemeClr val="accent5">
                    <a:lumMod val="50000"/>
                  </a:schemeClr>
                </a:solidFill>
              </a:rPr>
              <a:t>. </a:t>
            </a:r>
            <a:r>
              <a:rPr lang="en-US" sz="2300" dirty="0">
                <a:solidFill>
                  <a:schemeClr val="accent5">
                    <a:lumMod val="50000"/>
                  </a:schemeClr>
                </a:solidFill>
                <a:effectLst/>
              </a:rPr>
              <a:t>Ten years later, in </a:t>
            </a:r>
            <a:r>
              <a:rPr lang="en-US" sz="2300" dirty="0">
                <a:solidFill>
                  <a:srgbClr val="6600FF"/>
                </a:solidFill>
                <a:effectLst/>
              </a:rPr>
              <a:t>two thousand and one</a:t>
            </a:r>
            <a:r>
              <a:rPr lang="en-US" sz="2300" dirty="0">
                <a:solidFill>
                  <a:schemeClr val="accent5">
                    <a:lumMod val="50000"/>
                  </a:schemeClr>
                </a:solidFill>
                <a:effectLst/>
              </a:rPr>
              <a:t>, Starbucks opened its three-hundredth store in Japan. It now had shops in seventeen countries including Kuwait, New Zealand, Malaysia, and the Philippines. The international popularity of Starbucks is one result of the company principle that says, </a:t>
            </a:r>
            <a:r>
              <a:rPr lang="en-US" sz="2300" dirty="0">
                <a:solidFill>
                  <a:srgbClr val="6600FF"/>
                </a:solidFill>
                <a:effectLst/>
              </a:rPr>
              <a:t>“Make diversity an important part of the business style.” </a:t>
            </a:r>
            <a:r>
              <a:rPr lang="en-US" sz="2300" dirty="0">
                <a:solidFill>
                  <a:schemeClr val="accent5">
                    <a:lumMod val="50000"/>
                  </a:schemeClr>
                </a:solidFill>
                <a:effectLst/>
              </a:rPr>
              <a:t>By selling a wide variety of products that appealed to a variety of people’s tastes, Starbucks gained success quickly. Between its U.S. and international stores, Starbucks now had a total of four thousand seven hundred and nice store locations.</a:t>
            </a:r>
            <a:endParaRPr lang="en-US" sz="2300" dirty="0">
              <a:solidFill>
                <a:schemeClr val="accent5">
                  <a:lumMod val="50000"/>
                </a:schemeClr>
              </a:solidFill>
            </a:endParaRPr>
          </a:p>
          <a:p>
            <a:pPr marL="0" indent="0">
              <a:buNone/>
            </a:pPr>
            <a:r>
              <a:rPr lang="en-US" sz="2300" b="1" dirty="0">
                <a:solidFill>
                  <a:schemeClr val="accent5">
                    <a:lumMod val="50000"/>
                  </a:schemeClr>
                </a:solidFill>
                <a:effectLst/>
              </a:rPr>
              <a:t>5</a:t>
            </a:r>
            <a:r>
              <a:rPr lang="ru-RU" sz="2300" b="1" dirty="0">
                <a:solidFill>
                  <a:schemeClr val="accent5">
                    <a:lumMod val="50000"/>
                  </a:schemeClr>
                </a:solidFill>
                <a:effectLst/>
              </a:rPr>
              <a:t>. </a:t>
            </a:r>
            <a:r>
              <a:rPr lang="en-US" sz="2300" dirty="0">
                <a:solidFill>
                  <a:schemeClr val="accent5">
                    <a:lumMod val="50000"/>
                  </a:schemeClr>
                </a:solidFill>
                <a:effectLst/>
              </a:rPr>
              <a:t>One year later, in </a:t>
            </a:r>
            <a:r>
              <a:rPr lang="en-US" sz="2300" dirty="0">
                <a:solidFill>
                  <a:srgbClr val="6600FF"/>
                </a:solidFill>
                <a:effectLst/>
              </a:rPr>
              <a:t>two thousand and two</a:t>
            </a:r>
            <a:r>
              <a:rPr lang="en-US" sz="2300" dirty="0">
                <a:solidFill>
                  <a:schemeClr val="accent5">
                    <a:lumMod val="50000"/>
                  </a:schemeClr>
                </a:solidFill>
                <a:effectLst/>
              </a:rPr>
              <a:t>, Starbucks launched a new service that added to its popularity. It introduced its own wireless Internet connection and made it available to customers in its cafés. Soon, people started going to Starbucks not just to drink coffee, but to do Internet research, send e-mails, and surf the Web on their own laptop computers. This is one example of the company principle </a:t>
            </a:r>
            <a:r>
              <a:rPr lang="en-US" sz="2300" dirty="0">
                <a:solidFill>
                  <a:schemeClr val="accent5">
                    <a:lumMod val="50000"/>
                  </a:schemeClr>
                </a:solidFill>
              </a:rPr>
              <a:t/>
            </a:r>
            <a:br>
              <a:rPr lang="en-US" sz="2300" dirty="0">
                <a:solidFill>
                  <a:schemeClr val="accent5">
                    <a:lumMod val="50000"/>
                  </a:schemeClr>
                </a:solidFill>
              </a:rPr>
            </a:br>
            <a:r>
              <a:rPr lang="en-US" sz="2300" dirty="0">
                <a:solidFill>
                  <a:srgbClr val="6600FF"/>
                </a:solidFill>
              </a:rPr>
              <a:t>“</a:t>
            </a:r>
            <a:r>
              <a:rPr lang="en-US" sz="2300" dirty="0">
                <a:solidFill>
                  <a:srgbClr val="6600FF"/>
                </a:solidFill>
                <a:effectLst/>
              </a:rPr>
              <a:t>Develop satisfied customers all of the time.” </a:t>
            </a:r>
            <a:r>
              <a:rPr lang="en-US" sz="2300" dirty="0">
                <a:solidFill>
                  <a:schemeClr val="accent5">
                    <a:lumMod val="50000"/>
                  </a:schemeClr>
                </a:solidFill>
                <a:effectLst/>
              </a:rPr>
              <a:t>Since the previous year, Starbucks had added almost fifteen hundred stores around the world for a total of six thousand one hundred and ninety-three stores.</a:t>
            </a:r>
            <a:endParaRPr lang="en-US" sz="2300" dirty="0">
              <a:solidFill>
                <a:schemeClr val="accent5">
                  <a:lumMod val="50000"/>
                </a:schemeClr>
              </a:solidFill>
            </a:endParaRPr>
          </a:p>
          <a:p>
            <a:pPr marL="0" indent="0">
              <a:buNone/>
            </a:pPr>
            <a:r>
              <a:rPr lang="en-US" sz="2300" b="1" dirty="0">
                <a:solidFill>
                  <a:schemeClr val="accent5">
                    <a:lumMod val="50000"/>
                  </a:schemeClr>
                </a:solidFill>
                <a:effectLst/>
              </a:rPr>
              <a:t>6</a:t>
            </a:r>
            <a:r>
              <a:rPr lang="ru-RU" sz="2300" b="1" dirty="0">
                <a:solidFill>
                  <a:schemeClr val="accent5">
                    <a:lumMod val="50000"/>
                  </a:schemeClr>
                </a:solidFill>
              </a:rPr>
              <a:t>. </a:t>
            </a:r>
            <a:r>
              <a:rPr lang="en-US" sz="2300" dirty="0">
                <a:solidFill>
                  <a:schemeClr val="accent5">
                    <a:lumMod val="50000"/>
                  </a:schemeClr>
                </a:solidFill>
                <a:effectLst/>
              </a:rPr>
              <a:t>Starbucks is proud of its socially responsible business style. The company’s final business principle is </a:t>
            </a:r>
            <a:r>
              <a:rPr lang="en-US" sz="2300" dirty="0">
                <a:solidFill>
                  <a:srgbClr val="6600FF"/>
                </a:solidFill>
                <a:effectLst/>
              </a:rPr>
              <a:t>“Contribute to the community and our environment.” </a:t>
            </a:r>
            <a:r>
              <a:rPr lang="en-US" sz="2300" dirty="0">
                <a:solidFill>
                  <a:schemeClr val="accent5">
                    <a:lumMod val="50000"/>
                  </a:schemeClr>
                </a:solidFill>
                <a:effectLst/>
              </a:rPr>
              <a:t>In order to do this, the company makes efforts to reduce overall waste at its stores by recycling and using recycled products. The company also donates to various charities. In two thousand and five, Starbucks sold a pre-paid card featuring the image of Ichiro Suzuki, a well-known player for the Seattle Mariners baseball team. The money from the card was to benefit children’s charities. The total number of Starbucks stores in </a:t>
            </a:r>
            <a:r>
              <a:rPr lang="en-US" sz="2300" dirty="0">
                <a:solidFill>
                  <a:srgbClr val="6600FF"/>
                </a:solidFill>
                <a:effectLst/>
              </a:rPr>
              <a:t>two thousand and five </a:t>
            </a:r>
            <a:r>
              <a:rPr lang="en-US" sz="2300" dirty="0">
                <a:solidFill>
                  <a:schemeClr val="accent5">
                    <a:lumMod val="50000"/>
                  </a:schemeClr>
                </a:solidFill>
                <a:effectLst/>
              </a:rPr>
              <a:t>reached nine thousand six hundred and seventy-one. And Starbucks is still growing today.</a:t>
            </a:r>
            <a:endParaRPr lang="en-US" sz="2300" dirty="0">
              <a:solidFill>
                <a:schemeClr val="accent5">
                  <a:lumMod val="50000"/>
                </a:schemeClr>
              </a:solidFill>
            </a:endParaRPr>
          </a:p>
          <a:p>
            <a:pPr marL="0" indent="0">
              <a:buNone/>
            </a:pPr>
            <a:endParaRPr lang="en-US" dirty="0"/>
          </a:p>
        </p:txBody>
      </p:sp>
    </p:spTree>
    <p:extLst>
      <p:ext uri="{BB962C8B-B14F-4D97-AF65-F5344CB8AC3E}">
        <p14:creationId xmlns:p14="http://schemas.microsoft.com/office/powerpoint/2010/main" val="151263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C348C-90E6-307F-48C4-E9C0BF6CE488}"/>
              </a:ext>
            </a:extLst>
          </p:cNvPr>
          <p:cNvSpPr>
            <a:spLocks noGrp="1"/>
          </p:cNvSpPr>
          <p:nvPr>
            <p:ph type="ctrTitle"/>
          </p:nvPr>
        </p:nvSpPr>
        <p:spPr/>
        <p:txBody>
          <a:bodyPr/>
          <a:lstStyle/>
          <a:p>
            <a:r>
              <a:rPr lang="en-US" sz="2400" b="1" kern="100" dirty="0">
                <a:effectLst/>
                <a:latin typeface="Calibri" panose="020F0502020204030204" pitchFamily="34" charset="0"/>
                <a:ea typeface="Calibri" panose="020F0502020204030204" pitchFamily="34" charset="0"/>
                <a:cs typeface="Calibri" panose="020F0502020204030204" pitchFamily="34" charset="0"/>
              </a:rPr>
              <a:t>②</a:t>
            </a: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Тема</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lang="en-US" sz="2500" cap="none" dirty="0">
                <a:solidFill>
                  <a:prstClr val="black"/>
                </a:solidFill>
                <a:latin typeface="Aptos Display" panose="02110004020202020204"/>
              </a:rPr>
              <a:t>Management, Marketing</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компетенции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Речевая компетенция</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речевой деятельности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письмо</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Форма работы</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индивидуальная</a:t>
            </a:r>
            <a:endParaRPr lang="ru-RU" dirty="0"/>
          </a:p>
        </p:txBody>
      </p:sp>
      <p:sp>
        <p:nvSpPr>
          <p:cNvPr id="4" name="Подзаголовок 3">
            <a:extLst>
              <a:ext uri="{FF2B5EF4-FFF2-40B4-BE49-F238E27FC236}">
                <a16:creationId xmlns:a16="http://schemas.microsoft.com/office/drawing/2014/main" xmlns="" id="{2B075E36-62D1-09A7-0241-04F17DC3A76D}"/>
              </a:ext>
            </a:extLst>
          </p:cNvPr>
          <p:cNvSpPr>
            <a:spLocks noGrp="1"/>
          </p:cNvSpPr>
          <p:nvPr>
            <p:ph type="subTitle" idx="1"/>
          </p:nvPr>
        </p:nvSpPr>
        <p:spPr/>
        <p:txBody>
          <a:bodyPr>
            <a:normAutofit fontScale="85000" lnSpcReduction="10000"/>
          </a:bodyPr>
          <a:lstStyle/>
          <a:p>
            <a:r>
              <a:rPr lang="ru-RU" dirty="0"/>
              <a:t>Источник материалов:</a:t>
            </a:r>
            <a:endParaRPr lang="en-US" dirty="0"/>
          </a:p>
          <a:p>
            <a:r>
              <a:rPr lang="en-US" dirty="0">
                <a:hlinkClick r:id="rId2"/>
              </a:rPr>
              <a:t>https://discoverpraxis.com/blog/5296/what-my-high-school-business-teacher-taught-me-about-entrepreneurship-and-business-classes</a:t>
            </a:r>
            <a:r>
              <a:rPr lang="en-US" dirty="0"/>
              <a:t> </a:t>
            </a:r>
            <a:endParaRPr lang="ru-RU" dirty="0"/>
          </a:p>
        </p:txBody>
      </p:sp>
    </p:spTree>
    <p:extLst>
      <p:ext uri="{BB962C8B-B14F-4D97-AF65-F5344CB8AC3E}">
        <p14:creationId xmlns:p14="http://schemas.microsoft.com/office/powerpoint/2010/main" val="123602338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52E871-8052-DFD5-1A46-55C29CC3D786}"/>
              </a:ext>
            </a:extLst>
          </p:cNvPr>
          <p:cNvSpPr>
            <a:spLocks noGrp="1"/>
          </p:cNvSpPr>
          <p:nvPr>
            <p:ph idx="1"/>
          </p:nvPr>
        </p:nvSpPr>
        <p:spPr>
          <a:xfrm>
            <a:off x="457200" y="356616"/>
            <a:ext cx="11430000" cy="5820346"/>
          </a:xfrm>
          <a:ln>
            <a:solidFill>
              <a:schemeClr val="accent1"/>
            </a:solidFill>
          </a:ln>
        </p:spPr>
        <p:txBody>
          <a:bodyPr>
            <a:normAutofit fontScale="92500" lnSpcReduction="20000"/>
          </a:bodyPr>
          <a:lstStyle/>
          <a:p>
            <a:pPr marL="0" indent="0">
              <a:buNone/>
            </a:pPr>
            <a:r>
              <a:rPr lang="en-US" sz="1800" b="1" dirty="0">
                <a:solidFill>
                  <a:srgbClr val="002060"/>
                </a:solidFill>
              </a:rPr>
              <a:t>You have received an email message from your English-speaking pen friend</a:t>
            </a:r>
            <a:r>
              <a:rPr lang="ru-RU" sz="1800" b="1" dirty="0">
                <a:solidFill>
                  <a:srgbClr val="002060"/>
                </a:solidFill>
              </a:rPr>
              <a:t> </a:t>
            </a:r>
            <a:r>
              <a:rPr lang="en-US" sz="1800" b="1" dirty="0">
                <a:solidFill>
                  <a:srgbClr val="002060"/>
                </a:solidFill>
              </a:rPr>
              <a:t>Linda:</a:t>
            </a: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endParaRPr lang="en-US" sz="1800" b="1" dirty="0">
              <a:solidFill>
                <a:srgbClr val="002060"/>
              </a:solidFill>
            </a:endParaRPr>
          </a:p>
          <a:p>
            <a:pPr marL="0" indent="0">
              <a:buNone/>
            </a:pPr>
            <a:r>
              <a:rPr lang="en-US" sz="1800" b="1" dirty="0">
                <a:solidFill>
                  <a:srgbClr val="002060"/>
                </a:solidFill>
              </a:rPr>
              <a:t>Write an email to Linda. In your message answer her questions and ask 3 questions</a:t>
            </a:r>
          </a:p>
          <a:p>
            <a:pPr marL="0" indent="0">
              <a:buNone/>
            </a:pPr>
            <a:r>
              <a:rPr lang="en-US" sz="1800" b="1" dirty="0">
                <a:solidFill>
                  <a:srgbClr val="002060"/>
                </a:solidFill>
              </a:rPr>
              <a:t>about the food business.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2" name="Таблица 1">
            <a:extLst>
              <a:ext uri="{FF2B5EF4-FFF2-40B4-BE49-F238E27FC236}">
                <a16:creationId xmlns:a16="http://schemas.microsoft.com/office/drawing/2014/main" xmlns="" id="{5D66761E-3515-DC30-A9BA-84E3417388B3}"/>
              </a:ext>
            </a:extLst>
          </p:cNvPr>
          <p:cNvGraphicFramePr>
            <a:graphicFrameLocks noGrp="1"/>
          </p:cNvGraphicFramePr>
          <p:nvPr>
            <p:extLst>
              <p:ext uri="{D42A27DB-BD31-4B8C-83A1-F6EECF244321}">
                <p14:modId xmlns:p14="http://schemas.microsoft.com/office/powerpoint/2010/main" val="3567449759"/>
              </p:ext>
            </p:extLst>
          </p:nvPr>
        </p:nvGraphicFramePr>
        <p:xfrm>
          <a:off x="587248" y="768096"/>
          <a:ext cx="10339832" cy="5029200"/>
        </p:xfrm>
        <a:graphic>
          <a:graphicData uri="http://schemas.openxmlformats.org/drawingml/2006/table">
            <a:tbl>
              <a:tblPr firstRow="1" bandRow="1">
                <a:tableStyleId>{7DF18680-E054-41AD-8BC1-D1AEF772440D}</a:tableStyleId>
              </a:tblPr>
              <a:tblGrid>
                <a:gridCol w="10339832">
                  <a:extLst>
                    <a:ext uri="{9D8B030D-6E8A-4147-A177-3AD203B41FA5}">
                      <a16:colId xmlns:a16="http://schemas.microsoft.com/office/drawing/2014/main" xmlns="" val="3807232994"/>
                    </a:ext>
                  </a:extLst>
                </a:gridCol>
              </a:tblGrid>
              <a:tr h="338328">
                <a:tc>
                  <a:txBody>
                    <a:bodyPr/>
                    <a:lstStyle/>
                    <a:p>
                      <a:r>
                        <a:rPr lang="en-US" b="0" dirty="0">
                          <a:solidFill>
                            <a:schemeClr val="tx1"/>
                          </a:solidFill>
                        </a:rPr>
                        <a:t>FROM: Linda@mail.uk</a:t>
                      </a:r>
                      <a:endParaRPr lang="ru-RU" b="0" dirty="0">
                        <a:solidFill>
                          <a:schemeClr val="tx1"/>
                        </a:solidFill>
                      </a:endParaRPr>
                    </a:p>
                  </a:txBody>
                  <a:tcPr/>
                </a:tc>
                <a:extLst>
                  <a:ext uri="{0D108BD9-81ED-4DB2-BD59-A6C34878D82A}">
                    <a16:rowId xmlns:a16="http://schemas.microsoft.com/office/drawing/2014/main" xmlns="" val="3573490008"/>
                  </a:ext>
                </a:extLst>
              </a:tr>
              <a:tr h="329184">
                <a:tc>
                  <a:txBody>
                    <a:bodyPr/>
                    <a:lstStyle/>
                    <a:p>
                      <a:r>
                        <a:rPr lang="en-US" dirty="0"/>
                        <a:t>To:</a:t>
                      </a:r>
                      <a:endParaRPr lang="ru-RU" dirty="0"/>
                    </a:p>
                  </a:txBody>
                  <a:tcPr/>
                </a:tc>
                <a:extLst>
                  <a:ext uri="{0D108BD9-81ED-4DB2-BD59-A6C34878D82A}">
                    <a16:rowId xmlns:a16="http://schemas.microsoft.com/office/drawing/2014/main" xmlns="" val="244287504"/>
                  </a:ext>
                </a:extLst>
              </a:tr>
              <a:tr h="356616">
                <a:tc>
                  <a:txBody>
                    <a:bodyPr/>
                    <a:lstStyle/>
                    <a:p>
                      <a:r>
                        <a:rPr lang="en-US" dirty="0"/>
                        <a:t>Subject: My High School Business Teacher</a:t>
                      </a:r>
                      <a:endParaRPr lang="ru-RU" dirty="0"/>
                    </a:p>
                  </a:txBody>
                  <a:tcPr/>
                </a:tc>
                <a:extLst>
                  <a:ext uri="{0D108BD9-81ED-4DB2-BD59-A6C34878D82A}">
                    <a16:rowId xmlns:a16="http://schemas.microsoft.com/office/drawing/2014/main" xmlns="" val="2923830114"/>
                  </a:ext>
                </a:extLst>
              </a:tr>
              <a:tr h="2597730">
                <a:tc>
                  <a:txBody>
                    <a:bodyPr/>
                    <a:lstStyle/>
                    <a:p>
                      <a:endParaRPr lang="en-US" dirty="0"/>
                    </a:p>
                    <a:p>
                      <a:r>
                        <a:rPr lang="en-US" dirty="0"/>
                        <a:t>… I have one or two classes that I am fond of. Business class is one of those, precisely because it isn’t a class. Our teacher is a local businessman. He treats us like people – people who can potentially run businesses one day. I am learning so much from this class!</a:t>
                      </a:r>
                    </a:p>
                    <a:p>
                      <a:endParaRPr lang="en-US" dirty="0"/>
                    </a:p>
                    <a:p>
                      <a:r>
                        <a:rPr lang="en-US" dirty="0"/>
                        <a:t>     Would you like to have any experience of communication with real businessmen during your entrepreneur course? What business issues are you most interested in and what advice would you ask them for? Do you have your own startup ideas in mind? Why?</a:t>
                      </a:r>
                    </a:p>
                    <a:p>
                      <a:endParaRPr lang="en-US" dirty="0"/>
                    </a:p>
                    <a:p>
                      <a:r>
                        <a:rPr lang="en-US" i="1" dirty="0"/>
                        <a:t>… By the way, my mother</a:t>
                      </a:r>
                      <a:r>
                        <a:rPr lang="ru-RU" i="1" dirty="0"/>
                        <a:t> </a:t>
                      </a:r>
                      <a:r>
                        <a:rPr lang="en-US" i="1" dirty="0"/>
                        <a:t>has finally agreed to run a food business from home and all our family members are ready to support her …</a:t>
                      </a:r>
                    </a:p>
                    <a:p>
                      <a:endParaRPr lang="en-US" dirty="0"/>
                    </a:p>
                  </a:txBody>
                  <a:tcPr>
                    <a:solidFill>
                      <a:schemeClr val="bg1"/>
                    </a:solidFill>
                  </a:tcPr>
                </a:tc>
                <a:extLst>
                  <a:ext uri="{0D108BD9-81ED-4DB2-BD59-A6C34878D82A}">
                    <a16:rowId xmlns:a16="http://schemas.microsoft.com/office/drawing/2014/main" xmlns="" val="3847095482"/>
                  </a:ext>
                </a:extLst>
              </a:tr>
            </a:tbl>
          </a:graphicData>
        </a:graphic>
      </p:graphicFrame>
    </p:spTree>
    <p:extLst>
      <p:ext uri="{BB962C8B-B14F-4D97-AF65-F5344CB8AC3E}">
        <p14:creationId xmlns:p14="http://schemas.microsoft.com/office/powerpoint/2010/main" val="129072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C348C-90E6-307F-48C4-E9C0BF6CE488}"/>
              </a:ext>
            </a:extLst>
          </p:cNvPr>
          <p:cNvSpPr>
            <a:spLocks noGrp="1"/>
          </p:cNvSpPr>
          <p:nvPr>
            <p:ph type="ctrTitle"/>
          </p:nvPr>
        </p:nvSpPr>
        <p:spPr/>
        <p:txBody>
          <a:bodyPr/>
          <a:lstStyle/>
          <a:p>
            <a:r>
              <a:rPr lang="en-US" sz="2400" b="1" kern="100" dirty="0">
                <a:effectLst/>
                <a:latin typeface="Calibri" panose="020F0502020204030204" pitchFamily="34" charset="0"/>
                <a:ea typeface="Calibri" panose="020F0502020204030204" pitchFamily="34" charset="0"/>
                <a:cs typeface="Calibri" panose="020F0502020204030204" pitchFamily="34" charset="0"/>
              </a:rPr>
              <a:t>③</a:t>
            </a: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Тема</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 Business Ethics</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компетенции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Языковая компетенция</a:t>
            </a:r>
            <a:r>
              <a:rPr kumimoji="0" lang="en-US" sz="250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грамматика, орфография)</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Вид речевой деятельности</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чтение, письмо</a:t>
            </a:r>
            <a:b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ru-RU" sz="2500" b="1" i="0" u="sng" strike="noStrike" kern="1200" cap="none" spc="0" normalizeH="0" baseline="0" noProof="0" dirty="0">
                <a:ln>
                  <a:noFill/>
                </a:ln>
                <a:solidFill>
                  <a:prstClr val="black"/>
                </a:solidFill>
                <a:effectLst/>
                <a:uLnTx/>
                <a:uFillTx/>
                <a:latin typeface="Aptos Display" panose="02110004020202020204"/>
                <a:ea typeface="+mj-ea"/>
                <a:cs typeface="+mj-cs"/>
              </a:rPr>
              <a:t>Форма работы</a:t>
            </a:r>
            <a:r>
              <a:rPr kumimoji="0" lang="ru-RU" sz="2500" b="0" i="0" u="none" strike="noStrike" kern="1200" cap="none" spc="0" normalizeH="0" baseline="0" noProof="0" dirty="0">
                <a:ln>
                  <a:noFill/>
                </a:ln>
                <a:solidFill>
                  <a:prstClr val="black"/>
                </a:solidFill>
                <a:effectLst/>
                <a:uLnTx/>
                <a:uFillTx/>
                <a:latin typeface="Aptos Display" panose="02110004020202020204"/>
                <a:ea typeface="+mj-ea"/>
                <a:cs typeface="+mj-cs"/>
              </a:rPr>
              <a:t>: индивидуальная/парная</a:t>
            </a:r>
            <a:endParaRPr lang="ru-RU" dirty="0"/>
          </a:p>
        </p:txBody>
      </p:sp>
      <p:sp>
        <p:nvSpPr>
          <p:cNvPr id="3" name="Подзаголовок 2">
            <a:extLst>
              <a:ext uri="{FF2B5EF4-FFF2-40B4-BE49-F238E27FC236}">
                <a16:creationId xmlns:a16="http://schemas.microsoft.com/office/drawing/2014/main" xmlns="" id="{5D00BCF2-3D28-61A7-D457-7D823DE88A74}"/>
              </a:ext>
            </a:extLst>
          </p:cNvPr>
          <p:cNvSpPr>
            <a:spLocks noGrp="1"/>
          </p:cNvSpPr>
          <p:nvPr>
            <p:ph type="subTitle" idx="1"/>
          </p:nvPr>
        </p:nvSpPr>
        <p:spPr/>
        <p:txBody>
          <a:bodyPr>
            <a:normAutofit fontScale="85000" lnSpcReduction="20000"/>
          </a:bodyPr>
          <a:lstStyle/>
          <a:p>
            <a:r>
              <a:rPr lang="ru-RU" dirty="0"/>
              <a:t>Источник материалов:</a:t>
            </a:r>
          </a:p>
          <a:p>
            <a:r>
              <a:rPr lang="ru-RU" dirty="0">
                <a:solidFill>
                  <a:srgbClr val="7030A0"/>
                </a:solidFill>
              </a:rPr>
              <a:t>Business English </a:t>
            </a:r>
            <a:r>
              <a:rPr lang="ru-RU" dirty="0" err="1">
                <a:solidFill>
                  <a:srgbClr val="7030A0"/>
                </a:solidFill>
              </a:rPr>
              <a:t>supplementary</a:t>
            </a:r>
            <a:r>
              <a:rPr lang="ru-RU" dirty="0">
                <a:solidFill>
                  <a:srgbClr val="7030A0"/>
                </a:solidFill>
              </a:rPr>
              <a:t> </a:t>
            </a:r>
            <a:r>
              <a:rPr lang="ru-RU" dirty="0" err="1">
                <a:solidFill>
                  <a:srgbClr val="7030A0"/>
                </a:solidFill>
              </a:rPr>
              <a:t>exercises</a:t>
            </a:r>
            <a:r>
              <a:rPr lang="ru-RU" dirty="0">
                <a:solidFill>
                  <a:srgbClr val="7030A0"/>
                </a:solidFill>
              </a:rPr>
              <a:t> (</a:t>
            </a:r>
            <a:r>
              <a:rPr lang="ru-RU" dirty="0" err="1">
                <a:solidFill>
                  <a:srgbClr val="7030A0"/>
                </a:solidFill>
              </a:rPr>
              <a:t>pre-intermediate</a:t>
            </a:r>
            <a:r>
              <a:rPr lang="ru-RU" dirty="0">
                <a:solidFill>
                  <a:srgbClr val="7030A0"/>
                </a:solidFill>
              </a:rPr>
              <a:t>). Учебное пособие по деловому английскому языку - Самара, Издательство Самарского государственного экономического университета, 2018.</a:t>
            </a:r>
          </a:p>
          <a:p>
            <a:endParaRPr lang="ru-RU" dirty="0"/>
          </a:p>
        </p:txBody>
      </p:sp>
    </p:spTree>
    <p:extLst>
      <p:ext uri="{BB962C8B-B14F-4D97-AF65-F5344CB8AC3E}">
        <p14:creationId xmlns:p14="http://schemas.microsoft.com/office/powerpoint/2010/main" val="371169525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TM03090434[[fn=Дерево]]</Template>
  <TotalTime>730</TotalTime>
  <Words>2573</Words>
  <Application>Microsoft Office PowerPoint</Application>
  <PresentationFormat>Произвольный</PresentationFormat>
  <Paragraphs>265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Дерево</vt:lpstr>
      <vt:lpstr>Business English  course</vt:lpstr>
      <vt:lpstr>Презентация PowerPoint</vt:lpstr>
      <vt:lpstr>① Тема: Management Вид компетенции: Речевая компетенция Вид речевой деятельности: аудирование, говорение Форма работы: индивидуальная</vt:lpstr>
      <vt:lpstr>Презентация PowerPoint</vt:lpstr>
      <vt:lpstr>Презентация PowerPoint</vt:lpstr>
      <vt:lpstr>Презентация PowerPoint</vt:lpstr>
      <vt:lpstr>② Тема: Management, Marketing Вид компетенции: Речевая компетенция Вид речевой деятельности: письмо Форма работы: индивидуальная</vt:lpstr>
      <vt:lpstr>Презентация PowerPoint</vt:lpstr>
      <vt:lpstr>③ Тема: Business Ethics Вид компетенции: Языковая компетенция (грамматика, орфография) Вид речевой деятельности: чтение, письмо Форма работы: индивидуальная/парная</vt:lpstr>
      <vt:lpstr>Презентация PowerPoint</vt:lpstr>
      <vt:lpstr>Презентация PowerPoint</vt:lpstr>
      <vt:lpstr>④ Тема: Finance Вид компетенции: Социокультурная компетенция, Речевая компетенция Вид речевой деятельности: письмо, говорение Форма работы: индивидуальная/парная/групповая</vt:lpstr>
      <vt:lpstr>Презентация PowerPoint</vt:lpstr>
      <vt:lpstr>Презентация PowerPoint</vt:lpstr>
      <vt:lpstr>⑤ Тема: Marketing Вид компетенции: Компенсаторная компетенция Вид речевой деятельности: чтение Форма работы: индивидуальная/парная/групповая</vt:lpstr>
      <vt:lpstr>Презентация PowerPoint</vt:lpstr>
      <vt:lpstr>Презентация PowerPoint</vt:lpstr>
      <vt:lpstr>⑥ Тема: Business skills Вид компетенции: Компенсаторная компетенция Вид речевой деятельности: говорение Форма работы: индивидуальная/парная</vt:lpstr>
      <vt:lpstr>Презентация PowerPoint</vt:lpstr>
      <vt:lpstr>Презентация PowerPoint</vt:lpstr>
      <vt:lpstr>⑦ Тема: Business skills Вид компетенции: Учебно-познавательная компетенция Вид речевой деятельности: говорение, письмо Форма работы: парная/групповая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English  course</dc:title>
  <dc:creator>Alice Mettyeva</dc:creator>
  <cp:lastModifiedBy>Надежда Пронская</cp:lastModifiedBy>
  <cp:revision>77</cp:revision>
  <dcterms:created xsi:type="dcterms:W3CDTF">2025-05-31T15:51:17Z</dcterms:created>
  <dcterms:modified xsi:type="dcterms:W3CDTF">2025-06-11T09:05:09Z</dcterms:modified>
</cp:coreProperties>
</file>