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3002895" cy="9751695"/>
  <p:notesSz cx="7772400" cy="1005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64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68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73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74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75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6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31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32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33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01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650880" y="388800"/>
            <a:ext cx="11701440" cy="75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650880" y="5236560"/>
            <a:ext cx="1170144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6646680" y="22827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/>
          </p:nvPr>
        </p:nvSpPr>
        <p:spPr>
          <a:xfrm>
            <a:off x="6508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/>
          </p:nvPr>
        </p:nvSpPr>
        <p:spPr>
          <a:xfrm>
            <a:off x="6646680" y="5236560"/>
            <a:ext cx="57099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460728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8564040" y="22827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/>
          </p:nvPr>
        </p:nvSpPr>
        <p:spPr>
          <a:xfrm>
            <a:off x="6508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/>
          </p:nvPr>
        </p:nvSpPr>
        <p:spPr>
          <a:xfrm>
            <a:off x="460728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/>
          </p:nvPr>
        </p:nvSpPr>
        <p:spPr>
          <a:xfrm>
            <a:off x="8564040" y="5236560"/>
            <a:ext cx="3767760" cy="269712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9.png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9" Type="http://schemas.openxmlformats.org/officeDocument/2006/relationships/theme" Target="../theme/theme10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5" Type="http://schemas.openxmlformats.org/officeDocument/2006/relationships/theme" Target="../theme/theme11.xml"/><Relationship Id="rId24" Type="http://schemas.openxmlformats.org/officeDocument/2006/relationships/image" Target="../media/image15.png"/><Relationship Id="rId23" Type="http://schemas.openxmlformats.org/officeDocument/2006/relationships/image" Target="../media/image14.png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0" Type="http://schemas.openxmlformats.org/officeDocument/2006/relationships/image" Target="../media/image11.png"/><Relationship Id="rId2" Type="http://schemas.openxmlformats.org/officeDocument/2006/relationships/slideLayout" Target="../slideLayouts/slideLayout122.xml"/><Relationship Id="rId19" Type="http://schemas.openxmlformats.org/officeDocument/2006/relationships/image" Target="../media/image10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5" Type="http://schemas.openxmlformats.org/officeDocument/2006/relationships/theme" Target="../theme/theme12.xml"/><Relationship Id="rId24" Type="http://schemas.openxmlformats.org/officeDocument/2006/relationships/image" Target="../media/image15.png"/><Relationship Id="rId23" Type="http://schemas.openxmlformats.org/officeDocument/2006/relationships/image" Target="../media/image14.png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0" Type="http://schemas.openxmlformats.org/officeDocument/2006/relationships/image" Target="../media/image11.png"/><Relationship Id="rId2" Type="http://schemas.openxmlformats.org/officeDocument/2006/relationships/slideLayout" Target="../slideLayouts/slideLayout134.xml"/><Relationship Id="rId19" Type="http://schemas.openxmlformats.org/officeDocument/2006/relationships/image" Target="../media/image10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5" Type="http://schemas.openxmlformats.org/officeDocument/2006/relationships/theme" Target="../theme/theme2.xml"/><Relationship Id="rId24" Type="http://schemas.openxmlformats.org/officeDocument/2006/relationships/image" Target="../media/image15.png"/><Relationship Id="rId23" Type="http://schemas.openxmlformats.org/officeDocument/2006/relationships/image" Target="../media/image14.png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0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10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4" Type="http://schemas.openxmlformats.org/officeDocument/2006/relationships/theme" Target="../theme/theme3.xml"/><Relationship Id="rId23" Type="http://schemas.openxmlformats.org/officeDocument/2006/relationships/image" Target="../media/image15.png"/><Relationship Id="rId22" Type="http://schemas.openxmlformats.org/officeDocument/2006/relationships/image" Target="../media/image19.png"/><Relationship Id="rId21" Type="http://schemas.openxmlformats.org/officeDocument/2006/relationships/image" Target="../media/image18.png"/><Relationship Id="rId20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9" Type="http://schemas.openxmlformats.org/officeDocument/2006/relationships/image" Target="../media/image16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9" Type="http://schemas.openxmlformats.org/officeDocument/2006/relationships/theme" Target="../theme/theme4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9" Type="http://schemas.openxmlformats.org/officeDocument/2006/relationships/theme" Target="../theme/theme5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9" Type="http://schemas.openxmlformats.org/officeDocument/2006/relationships/theme" Target="../theme/theme6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9" Type="http://schemas.openxmlformats.org/officeDocument/2006/relationships/theme" Target="../theme/theme7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9" Type="http://schemas.openxmlformats.org/officeDocument/2006/relationships/theme" Target="../theme/theme8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9" Type="http://schemas.openxmlformats.org/officeDocument/2006/relationships/theme" Target="../theme/theme9.xml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Изображение 1024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2" name="Изображение 1025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3" name="Изображение 1026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4" name="Изображение 1027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5" name="Изображение 1028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6" name="Изображение 1029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7" name="Изображение 1030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8" name="Изображение 1031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9" name="Изображение 1032"/>
          <p:cNvPicPr/>
          <p:nvPr/>
        </p:nvPicPr>
        <p:blipFill>
          <a:blip r:embed="rId19"/>
          <a:stretch>
            <a:fillRect/>
          </a:stretch>
        </p:blipFill>
        <p:spPr>
          <a:xfrm>
            <a:off x="177840" y="0"/>
            <a:ext cx="3440160" cy="9794880"/>
          </a:xfrm>
          <a:prstGeom prst="rect">
            <a:avLst/>
          </a:prstGeom>
          <a:ln w="0">
            <a:noFill/>
          </a:ln>
        </p:spPr>
      </p:pic>
      <p:pic>
        <p:nvPicPr>
          <p:cNvPr id="10" name="Изображение 1033"/>
          <p:cNvPicPr/>
          <p:nvPr/>
        </p:nvPicPr>
        <p:blipFill>
          <a:blip r:embed="rId20"/>
          <a:stretch>
            <a:fillRect/>
          </a:stretch>
        </p:blipFill>
        <p:spPr>
          <a:xfrm>
            <a:off x="5168880" y="1320840"/>
            <a:ext cx="7834320" cy="7934400"/>
          </a:xfrm>
          <a:prstGeom prst="rect">
            <a:avLst/>
          </a:prstGeom>
          <a:ln w="0">
            <a:noFill/>
          </a:ln>
        </p:spPr>
      </p:pic>
      <p:pic>
        <p:nvPicPr>
          <p:cNvPr id="11" name="Изображение 1034"/>
          <p:cNvPicPr/>
          <p:nvPr/>
        </p:nvPicPr>
        <p:blipFill>
          <a:blip r:embed="rId21"/>
          <a:stretch>
            <a:fillRect/>
          </a:stretch>
        </p:blipFill>
        <p:spPr>
          <a:xfrm>
            <a:off x="641520" y="2781360"/>
            <a:ext cx="11758320" cy="417672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70080" y="3733560"/>
            <a:ext cx="10463040" cy="228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3" name="Текстовое поле 1036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Изображение 10240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466" name="Изображение 10241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467" name="Изображение 10242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468" name="Изображение 10243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469" name="Изображение 10244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470" name="Изображение 10245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471" name="Изображение 10246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472" name="Изображение 10247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473" name="Изображение 10248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474" name="Изображение 10249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475" name="Изображение 10250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476" name="Изображение 10251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477" name="Изображение 10252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478" name="Изображение 10253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479" name="Изображение 10254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480" name="Изображение 10255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481" name="Текстовое поле 10256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Изображение 11264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521" name="Изображение 11265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522" name="Изображение 11266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523" name="Изображение 11267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524" name="Изображение 11268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525" name="Изображение 11269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526" name="Изображение 11270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527" name="Изображение 11271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528" name="Изображение 11272"/>
          <p:cNvPicPr/>
          <p:nvPr/>
        </p:nvPicPr>
        <p:blipFill>
          <a:blip r:embed="rId19"/>
          <a:srcRect t="21327" r="64514" b="16114"/>
          <a:stretch>
            <a:fillRect/>
          </a:stretch>
        </p:blipFill>
        <p:spPr>
          <a:xfrm>
            <a:off x="444600" y="1854360"/>
            <a:ext cx="12115800" cy="444240"/>
          </a:xfrm>
          <a:prstGeom prst="rect">
            <a:avLst/>
          </a:prstGeom>
          <a:ln w="0">
            <a:noFill/>
          </a:ln>
        </p:spPr>
      </p:pic>
      <p:pic>
        <p:nvPicPr>
          <p:cNvPr id="529" name="Изображение 11273"/>
          <p:cNvPicPr/>
          <p:nvPr/>
        </p:nvPicPr>
        <p:blipFill>
          <a:blip r:embed="rId19"/>
          <a:srcRect t="19431" r="61912" b="18009"/>
          <a:stretch>
            <a:fillRect/>
          </a:stretch>
        </p:blipFill>
        <p:spPr>
          <a:xfrm>
            <a:off x="0" y="8940960"/>
            <a:ext cx="13003200" cy="444240"/>
          </a:xfrm>
          <a:prstGeom prst="rect">
            <a:avLst/>
          </a:prstGeom>
          <a:ln w="0">
            <a:noFill/>
          </a:ln>
        </p:spPr>
      </p:pic>
      <p:pic>
        <p:nvPicPr>
          <p:cNvPr id="530" name="Изображение 11274"/>
          <p:cNvPicPr/>
          <p:nvPr/>
        </p:nvPicPr>
        <p:blipFill>
          <a:blip r:embed="rId19"/>
          <a:srcRect t="19431" r="71436" b="18009"/>
          <a:stretch>
            <a:fillRect/>
          </a:stretch>
        </p:blipFill>
        <p:spPr>
          <a:xfrm rot="5400000">
            <a:off x="-4258800" y="4653720"/>
            <a:ext cx="9752040" cy="444600"/>
          </a:xfrm>
          <a:prstGeom prst="rect">
            <a:avLst/>
          </a:prstGeom>
          <a:ln w="0">
            <a:noFill/>
          </a:ln>
        </p:spPr>
      </p:pic>
      <p:pic>
        <p:nvPicPr>
          <p:cNvPr id="531" name="Изображение 11275"/>
          <p:cNvPicPr/>
          <p:nvPr/>
        </p:nvPicPr>
        <p:blipFill>
          <a:blip r:embed="rId19"/>
          <a:srcRect t="16114" r="78802" b="21327"/>
          <a:stretch>
            <a:fillRect/>
          </a:stretch>
        </p:blipFill>
        <p:spPr>
          <a:xfrm rot="5400000">
            <a:off x="8768520" y="5234760"/>
            <a:ext cx="7237440" cy="444240"/>
          </a:xfrm>
          <a:prstGeom prst="rect">
            <a:avLst/>
          </a:prstGeom>
          <a:ln w="0">
            <a:noFill/>
          </a:ln>
        </p:spPr>
      </p:pic>
      <p:pic>
        <p:nvPicPr>
          <p:cNvPr id="532" name="Изображение 11276"/>
          <p:cNvPicPr/>
          <p:nvPr/>
        </p:nvPicPr>
        <p:blipFill>
          <a:blip r:embed="rId20"/>
          <a:stretch>
            <a:fillRect/>
          </a:stretch>
        </p:blipFill>
        <p:spPr>
          <a:xfrm rot="16200000">
            <a:off x="-2690280" y="5363640"/>
            <a:ext cx="7048440" cy="406440"/>
          </a:xfrm>
          <a:prstGeom prst="rect">
            <a:avLst/>
          </a:prstGeom>
          <a:ln w="0">
            <a:noFill/>
          </a:ln>
        </p:spPr>
      </p:pic>
      <p:pic>
        <p:nvPicPr>
          <p:cNvPr id="533" name="Изображение 11277"/>
          <p:cNvPicPr/>
          <p:nvPr/>
        </p:nvPicPr>
        <p:blipFill>
          <a:blip r:embed="rId21"/>
          <a:stretch>
            <a:fillRect/>
          </a:stretch>
        </p:blipFill>
        <p:spPr>
          <a:xfrm rot="5400000">
            <a:off x="8842320" y="5419800"/>
            <a:ext cx="6654960" cy="387360"/>
          </a:xfrm>
          <a:prstGeom prst="rect">
            <a:avLst/>
          </a:prstGeom>
          <a:ln w="0">
            <a:noFill/>
          </a:ln>
        </p:spPr>
      </p:pic>
      <p:pic>
        <p:nvPicPr>
          <p:cNvPr id="534" name="Изображение 11278"/>
          <p:cNvPicPr/>
          <p:nvPr/>
        </p:nvPicPr>
        <p:blipFill>
          <a:blip r:embed="rId22"/>
          <a:stretch>
            <a:fillRect/>
          </a:stretch>
        </p:blipFill>
        <p:spPr>
          <a:xfrm rot="10800000">
            <a:off x="882720" y="8776440"/>
            <a:ext cx="11461680" cy="406440"/>
          </a:xfrm>
          <a:prstGeom prst="rect">
            <a:avLst/>
          </a:prstGeom>
          <a:ln w="0">
            <a:noFill/>
          </a:ln>
        </p:spPr>
      </p:pic>
      <p:pic>
        <p:nvPicPr>
          <p:cNvPr id="535" name="Изображение 11279"/>
          <p:cNvPicPr/>
          <p:nvPr/>
        </p:nvPicPr>
        <p:blipFill>
          <a:blip r:embed="rId23"/>
          <a:stretch>
            <a:fillRect/>
          </a:stretch>
        </p:blipFill>
        <p:spPr>
          <a:xfrm>
            <a:off x="838080" y="2057400"/>
            <a:ext cx="11449080" cy="409680"/>
          </a:xfrm>
          <a:prstGeom prst="rect">
            <a:avLst/>
          </a:prstGeom>
          <a:ln w="0">
            <a:noFill/>
          </a:ln>
        </p:spPr>
      </p:pic>
      <p:pic>
        <p:nvPicPr>
          <p:cNvPr id="536" name="Изображение 11280"/>
          <p:cNvPicPr/>
          <p:nvPr/>
        </p:nvPicPr>
        <p:blipFill>
          <a:blip r:embed="rId24"/>
          <a:stretch>
            <a:fillRect/>
          </a:stretch>
        </p:blipFill>
        <p:spPr>
          <a:xfrm>
            <a:off x="1092240" y="304920"/>
            <a:ext cx="10844280" cy="2259000"/>
          </a:xfrm>
          <a:prstGeom prst="rect">
            <a:avLst/>
          </a:prstGeom>
          <a:ln w="0">
            <a:noFill/>
          </a:ln>
        </p:spPr>
      </p:pic>
      <p:sp>
        <p:nvSpPr>
          <p:cNvPr id="537" name="Текстовое поле 11281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Изображение 12288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577" name="Изображение 12289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578" name="Изображение 12290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579" name="Изображение 12291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580" name="Изображение 12292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581" name="Изображение 12293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582" name="Изображение 12294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583" name="Изображение 12295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584" name="Изображение 12296"/>
          <p:cNvPicPr/>
          <p:nvPr/>
        </p:nvPicPr>
        <p:blipFill>
          <a:blip r:embed="rId19"/>
          <a:srcRect t="21327" r="64514" b="16114"/>
          <a:stretch>
            <a:fillRect/>
          </a:stretch>
        </p:blipFill>
        <p:spPr>
          <a:xfrm>
            <a:off x="444600" y="1854360"/>
            <a:ext cx="12115800" cy="444240"/>
          </a:xfrm>
          <a:prstGeom prst="rect">
            <a:avLst/>
          </a:prstGeom>
          <a:ln w="0">
            <a:noFill/>
          </a:ln>
        </p:spPr>
      </p:pic>
      <p:pic>
        <p:nvPicPr>
          <p:cNvPr id="585" name="Изображение 12297"/>
          <p:cNvPicPr/>
          <p:nvPr/>
        </p:nvPicPr>
        <p:blipFill>
          <a:blip r:embed="rId19"/>
          <a:srcRect t="19431" r="61912" b="18009"/>
          <a:stretch>
            <a:fillRect/>
          </a:stretch>
        </p:blipFill>
        <p:spPr>
          <a:xfrm>
            <a:off x="0" y="8940960"/>
            <a:ext cx="13003200" cy="444240"/>
          </a:xfrm>
          <a:prstGeom prst="rect">
            <a:avLst/>
          </a:prstGeom>
          <a:ln w="0">
            <a:noFill/>
          </a:ln>
        </p:spPr>
      </p:pic>
      <p:pic>
        <p:nvPicPr>
          <p:cNvPr id="586" name="Изображение 12298"/>
          <p:cNvPicPr/>
          <p:nvPr/>
        </p:nvPicPr>
        <p:blipFill>
          <a:blip r:embed="rId19"/>
          <a:srcRect t="19431" r="71436" b="18009"/>
          <a:stretch>
            <a:fillRect/>
          </a:stretch>
        </p:blipFill>
        <p:spPr>
          <a:xfrm rot="5400000">
            <a:off x="-4258800" y="4653720"/>
            <a:ext cx="9752040" cy="444600"/>
          </a:xfrm>
          <a:prstGeom prst="rect">
            <a:avLst/>
          </a:prstGeom>
          <a:ln w="0">
            <a:noFill/>
          </a:ln>
        </p:spPr>
      </p:pic>
      <p:pic>
        <p:nvPicPr>
          <p:cNvPr id="587" name="Изображение 12299"/>
          <p:cNvPicPr/>
          <p:nvPr/>
        </p:nvPicPr>
        <p:blipFill>
          <a:blip r:embed="rId19"/>
          <a:srcRect t="16114" r="78802" b="21327"/>
          <a:stretch>
            <a:fillRect/>
          </a:stretch>
        </p:blipFill>
        <p:spPr>
          <a:xfrm rot="5400000">
            <a:off x="8768520" y="5234760"/>
            <a:ext cx="7237440" cy="444240"/>
          </a:xfrm>
          <a:prstGeom prst="rect">
            <a:avLst/>
          </a:prstGeom>
          <a:ln w="0">
            <a:noFill/>
          </a:ln>
        </p:spPr>
      </p:pic>
      <p:pic>
        <p:nvPicPr>
          <p:cNvPr id="588" name="Изображение 12300"/>
          <p:cNvPicPr/>
          <p:nvPr/>
        </p:nvPicPr>
        <p:blipFill>
          <a:blip r:embed="rId20"/>
          <a:stretch>
            <a:fillRect/>
          </a:stretch>
        </p:blipFill>
        <p:spPr>
          <a:xfrm rot="16200000">
            <a:off x="-2690280" y="5363640"/>
            <a:ext cx="7048440" cy="406440"/>
          </a:xfrm>
          <a:prstGeom prst="rect">
            <a:avLst/>
          </a:prstGeom>
          <a:ln w="0">
            <a:noFill/>
          </a:ln>
        </p:spPr>
      </p:pic>
      <p:pic>
        <p:nvPicPr>
          <p:cNvPr id="589" name="Изображение 12301"/>
          <p:cNvPicPr/>
          <p:nvPr/>
        </p:nvPicPr>
        <p:blipFill>
          <a:blip r:embed="rId21"/>
          <a:stretch>
            <a:fillRect/>
          </a:stretch>
        </p:blipFill>
        <p:spPr>
          <a:xfrm rot="5400000">
            <a:off x="8842320" y="5419800"/>
            <a:ext cx="6654960" cy="387360"/>
          </a:xfrm>
          <a:prstGeom prst="rect">
            <a:avLst/>
          </a:prstGeom>
          <a:ln w="0">
            <a:noFill/>
          </a:ln>
        </p:spPr>
      </p:pic>
      <p:pic>
        <p:nvPicPr>
          <p:cNvPr id="590" name="Изображение 12302"/>
          <p:cNvPicPr/>
          <p:nvPr/>
        </p:nvPicPr>
        <p:blipFill>
          <a:blip r:embed="rId22"/>
          <a:stretch>
            <a:fillRect/>
          </a:stretch>
        </p:blipFill>
        <p:spPr>
          <a:xfrm rot="10800000">
            <a:off x="882720" y="8776440"/>
            <a:ext cx="11461680" cy="406440"/>
          </a:xfrm>
          <a:prstGeom prst="rect">
            <a:avLst/>
          </a:prstGeom>
          <a:ln w="0">
            <a:noFill/>
          </a:ln>
        </p:spPr>
      </p:pic>
      <p:pic>
        <p:nvPicPr>
          <p:cNvPr id="591" name="Изображение 12303"/>
          <p:cNvPicPr/>
          <p:nvPr/>
        </p:nvPicPr>
        <p:blipFill>
          <a:blip r:embed="rId23"/>
          <a:stretch>
            <a:fillRect/>
          </a:stretch>
        </p:blipFill>
        <p:spPr>
          <a:xfrm>
            <a:off x="838080" y="2057400"/>
            <a:ext cx="11449080" cy="409680"/>
          </a:xfrm>
          <a:prstGeom prst="rect">
            <a:avLst/>
          </a:prstGeom>
          <a:ln w="0">
            <a:noFill/>
          </a:ln>
        </p:spPr>
      </p:pic>
      <p:pic>
        <p:nvPicPr>
          <p:cNvPr id="592" name="Изображение 12304"/>
          <p:cNvPicPr/>
          <p:nvPr/>
        </p:nvPicPr>
        <p:blipFill>
          <a:blip r:embed="rId24"/>
          <a:stretch>
            <a:fillRect/>
          </a:stretch>
        </p:blipFill>
        <p:spPr>
          <a:xfrm>
            <a:off x="1092240" y="304920"/>
            <a:ext cx="10844280" cy="2259000"/>
          </a:xfrm>
          <a:prstGeom prst="rect">
            <a:avLst/>
          </a:prstGeom>
          <a:ln w="0">
            <a:noFill/>
          </a:ln>
        </p:spPr>
      </p:pic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1270080" y="254160"/>
            <a:ext cx="10463040" cy="23479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1270080" y="2971440"/>
            <a:ext cx="10463040" cy="571356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anchor="ctr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dt" idx="3"/>
          </p:nvPr>
        </p:nvSpPr>
        <p:spPr>
          <a:xfrm>
            <a:off x="838080" y="6356160"/>
            <a:ext cx="27417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ftr" idx="4"/>
          </p:nvPr>
        </p:nvSpPr>
        <p:spPr>
          <a:xfrm>
            <a:off x="4038480" y="6356160"/>
            <a:ext cx="41133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97" name="Текстовое поле 12309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Изображение 2048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50" name="Изображение 2049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51" name="Изображение 2050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52" name="Изображение 2051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53" name="Изображение 2052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54" name="Изображение 2053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55" name="Изображение 2054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56" name="Изображение 2055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57" name="Изображение 2056"/>
          <p:cNvPicPr/>
          <p:nvPr/>
        </p:nvPicPr>
        <p:blipFill>
          <a:blip r:embed="rId19"/>
          <a:srcRect t="21327" r="64514" b="16114"/>
          <a:stretch>
            <a:fillRect/>
          </a:stretch>
        </p:blipFill>
        <p:spPr>
          <a:xfrm>
            <a:off x="444600" y="1854360"/>
            <a:ext cx="12115800" cy="444240"/>
          </a:xfrm>
          <a:prstGeom prst="rect">
            <a:avLst/>
          </a:prstGeom>
          <a:ln w="0">
            <a:noFill/>
          </a:ln>
        </p:spPr>
      </p:pic>
      <p:pic>
        <p:nvPicPr>
          <p:cNvPr id="58" name="Изображение 2057"/>
          <p:cNvPicPr/>
          <p:nvPr/>
        </p:nvPicPr>
        <p:blipFill>
          <a:blip r:embed="rId19"/>
          <a:srcRect t="19431" r="61912" b="18009"/>
          <a:stretch>
            <a:fillRect/>
          </a:stretch>
        </p:blipFill>
        <p:spPr>
          <a:xfrm>
            <a:off x="0" y="8940960"/>
            <a:ext cx="13003200" cy="444240"/>
          </a:xfrm>
          <a:prstGeom prst="rect">
            <a:avLst/>
          </a:prstGeom>
          <a:ln w="0">
            <a:noFill/>
          </a:ln>
        </p:spPr>
      </p:pic>
      <p:pic>
        <p:nvPicPr>
          <p:cNvPr id="59" name="Изображение 2058"/>
          <p:cNvPicPr/>
          <p:nvPr/>
        </p:nvPicPr>
        <p:blipFill>
          <a:blip r:embed="rId19"/>
          <a:srcRect t="19431" r="71436" b="18009"/>
          <a:stretch>
            <a:fillRect/>
          </a:stretch>
        </p:blipFill>
        <p:spPr>
          <a:xfrm rot="5400000">
            <a:off x="-4258800" y="4653720"/>
            <a:ext cx="9752040" cy="444600"/>
          </a:xfrm>
          <a:prstGeom prst="rect">
            <a:avLst/>
          </a:prstGeom>
          <a:ln w="0">
            <a:noFill/>
          </a:ln>
        </p:spPr>
      </p:pic>
      <p:pic>
        <p:nvPicPr>
          <p:cNvPr id="60" name="Изображение 2059"/>
          <p:cNvPicPr/>
          <p:nvPr/>
        </p:nvPicPr>
        <p:blipFill>
          <a:blip r:embed="rId19"/>
          <a:srcRect t="16114" r="78802" b="21327"/>
          <a:stretch>
            <a:fillRect/>
          </a:stretch>
        </p:blipFill>
        <p:spPr>
          <a:xfrm rot="5400000">
            <a:off x="8768520" y="5234760"/>
            <a:ext cx="7237440" cy="444240"/>
          </a:xfrm>
          <a:prstGeom prst="rect">
            <a:avLst/>
          </a:prstGeom>
          <a:ln w="0">
            <a:noFill/>
          </a:ln>
        </p:spPr>
      </p:pic>
      <p:pic>
        <p:nvPicPr>
          <p:cNvPr id="61" name="Изображение 2060"/>
          <p:cNvPicPr/>
          <p:nvPr/>
        </p:nvPicPr>
        <p:blipFill>
          <a:blip r:embed="rId20"/>
          <a:stretch>
            <a:fillRect/>
          </a:stretch>
        </p:blipFill>
        <p:spPr>
          <a:xfrm rot="16200000">
            <a:off x="-2690280" y="5363640"/>
            <a:ext cx="7048440" cy="406440"/>
          </a:xfrm>
          <a:prstGeom prst="rect">
            <a:avLst/>
          </a:prstGeom>
          <a:ln w="0">
            <a:noFill/>
          </a:ln>
        </p:spPr>
      </p:pic>
      <p:pic>
        <p:nvPicPr>
          <p:cNvPr id="62" name="Изображение 2061"/>
          <p:cNvPicPr/>
          <p:nvPr/>
        </p:nvPicPr>
        <p:blipFill>
          <a:blip r:embed="rId21"/>
          <a:stretch>
            <a:fillRect/>
          </a:stretch>
        </p:blipFill>
        <p:spPr>
          <a:xfrm rot="5400000">
            <a:off x="8842320" y="5419800"/>
            <a:ext cx="6654960" cy="387360"/>
          </a:xfrm>
          <a:prstGeom prst="rect">
            <a:avLst/>
          </a:prstGeom>
          <a:ln w="0">
            <a:noFill/>
          </a:ln>
        </p:spPr>
      </p:pic>
      <p:pic>
        <p:nvPicPr>
          <p:cNvPr id="63" name="Изображение 2062"/>
          <p:cNvPicPr/>
          <p:nvPr/>
        </p:nvPicPr>
        <p:blipFill>
          <a:blip r:embed="rId22"/>
          <a:stretch>
            <a:fillRect/>
          </a:stretch>
        </p:blipFill>
        <p:spPr>
          <a:xfrm rot="10800000">
            <a:off x="882720" y="8776440"/>
            <a:ext cx="11461680" cy="406440"/>
          </a:xfrm>
          <a:prstGeom prst="rect">
            <a:avLst/>
          </a:prstGeom>
          <a:ln w="0">
            <a:noFill/>
          </a:ln>
        </p:spPr>
      </p:pic>
      <p:pic>
        <p:nvPicPr>
          <p:cNvPr id="64" name="Изображение 2063"/>
          <p:cNvPicPr/>
          <p:nvPr/>
        </p:nvPicPr>
        <p:blipFill>
          <a:blip r:embed="rId23"/>
          <a:stretch>
            <a:fillRect/>
          </a:stretch>
        </p:blipFill>
        <p:spPr>
          <a:xfrm>
            <a:off x="838080" y="2057400"/>
            <a:ext cx="11449080" cy="409680"/>
          </a:xfrm>
          <a:prstGeom prst="rect">
            <a:avLst/>
          </a:prstGeom>
          <a:ln w="0">
            <a:noFill/>
          </a:ln>
        </p:spPr>
      </p:pic>
      <p:pic>
        <p:nvPicPr>
          <p:cNvPr id="65" name="Изображение 2064"/>
          <p:cNvPicPr/>
          <p:nvPr/>
        </p:nvPicPr>
        <p:blipFill>
          <a:blip r:embed="rId24"/>
          <a:stretch>
            <a:fillRect/>
          </a:stretch>
        </p:blipFill>
        <p:spPr>
          <a:xfrm>
            <a:off x="1092240" y="304920"/>
            <a:ext cx="10844280" cy="2259000"/>
          </a:xfrm>
          <a:prstGeom prst="rect">
            <a:avLst/>
          </a:prstGeom>
          <a:ln w="0">
            <a:noFill/>
          </a:ln>
        </p:spPr>
      </p:pic>
      <p:sp>
        <p:nvSpPr>
          <p:cNvPr id="66" name="Текстовое поле 2065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 3072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104" name="Изображение 3073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105" name="Изображение 3074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106" name="Изображение 3075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107" name="Изображение 3076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108" name="Изображение 3077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109" name="Изображение 3078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110" name="Изображение 3079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111" name="Изображение 3080"/>
          <p:cNvPicPr/>
          <p:nvPr/>
        </p:nvPicPr>
        <p:blipFill>
          <a:blip r:embed="rId19"/>
          <a:stretch>
            <a:fillRect/>
          </a:stretch>
        </p:blipFill>
        <p:spPr>
          <a:xfrm rot="5400000">
            <a:off x="-4302720" y="4723560"/>
            <a:ext cx="9752040" cy="304560"/>
          </a:xfrm>
          <a:prstGeom prst="rect">
            <a:avLst/>
          </a:prstGeom>
          <a:ln w="0">
            <a:noFill/>
          </a:ln>
        </p:spPr>
      </p:pic>
      <p:pic>
        <p:nvPicPr>
          <p:cNvPr id="112" name="Изображение 3081"/>
          <p:cNvPicPr/>
          <p:nvPr/>
        </p:nvPicPr>
        <p:blipFill>
          <a:blip r:embed="rId20"/>
          <a:stretch>
            <a:fillRect/>
          </a:stretch>
        </p:blipFill>
        <p:spPr>
          <a:xfrm rot="5400000">
            <a:off x="8902080" y="5524200"/>
            <a:ext cx="6858000" cy="304920"/>
          </a:xfrm>
          <a:prstGeom prst="rect">
            <a:avLst/>
          </a:prstGeom>
          <a:ln w="0">
            <a:noFill/>
          </a:ln>
        </p:spPr>
      </p:pic>
      <p:pic>
        <p:nvPicPr>
          <p:cNvPr id="113" name="Изображение 3082"/>
          <p:cNvPicPr/>
          <p:nvPr/>
        </p:nvPicPr>
        <p:blipFill>
          <a:blip r:embed="rId21"/>
          <a:stretch>
            <a:fillRect/>
          </a:stretch>
        </p:blipFill>
        <p:spPr>
          <a:xfrm rot="10800000">
            <a:off x="0" y="9018360"/>
            <a:ext cx="13004640" cy="304560"/>
          </a:xfrm>
          <a:prstGeom prst="rect">
            <a:avLst/>
          </a:prstGeom>
          <a:ln w="0">
            <a:noFill/>
          </a:ln>
        </p:spPr>
      </p:pic>
      <p:pic>
        <p:nvPicPr>
          <p:cNvPr id="114" name="Изображение 3083"/>
          <p:cNvPicPr/>
          <p:nvPr/>
        </p:nvPicPr>
        <p:blipFill>
          <a:blip r:embed="rId22"/>
          <a:stretch>
            <a:fillRect/>
          </a:stretch>
        </p:blipFill>
        <p:spPr>
          <a:xfrm rot="10800000">
            <a:off x="704880" y="1975680"/>
            <a:ext cx="11754000" cy="304920"/>
          </a:xfrm>
          <a:prstGeom prst="rect">
            <a:avLst/>
          </a:prstGeom>
          <a:ln w="0">
            <a:noFill/>
          </a:ln>
        </p:spPr>
      </p:pic>
      <p:pic>
        <p:nvPicPr>
          <p:cNvPr id="115" name="Изображение 3084"/>
          <p:cNvPicPr/>
          <p:nvPr/>
        </p:nvPicPr>
        <p:blipFill>
          <a:blip r:embed="rId23"/>
          <a:stretch>
            <a:fillRect/>
          </a:stretch>
        </p:blipFill>
        <p:spPr>
          <a:xfrm>
            <a:off x="1092240" y="304920"/>
            <a:ext cx="10844280" cy="2259000"/>
          </a:xfrm>
          <a:prstGeom prst="rect">
            <a:avLst/>
          </a:prstGeom>
          <a:ln w="0">
            <a:noFill/>
          </a:ln>
        </p:spPr>
      </p:pic>
      <p:sp>
        <p:nvSpPr>
          <p:cNvPr id="116" name="Текстовое поле 3085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Изображение 4096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154" name="Изображение 4097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155" name="Изображение 4098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156" name="Изображение 4099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157" name="Изображение 4100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158" name="Изображение 4101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159" name="Изображение 4102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160" name="Изображение 4103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161" name="Текстовое поле 4104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Изображение 5120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201" name="Изображение 5121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202" name="Изображение 5122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203" name="Изображение 5123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204" name="Изображение 5124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205" name="Изображение 5125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206" name="Изображение 5126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207" name="Изображение 5127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270080" y="1510920"/>
            <a:ext cx="10463040" cy="672948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anchor="ctr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1"/>
          </p:nvPr>
        </p:nvSpPr>
        <p:spPr>
          <a:xfrm>
            <a:off x="838080" y="6356160"/>
            <a:ext cx="27417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 idx="2"/>
          </p:nvPr>
        </p:nvSpPr>
        <p:spPr>
          <a:xfrm>
            <a:off x="4038480" y="6356160"/>
            <a:ext cx="41133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2" name="Текстовое поле 5132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Изображение 6144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250" name="Изображение 6145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251" name="Изображение 6146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252" name="Изображение 6147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253" name="Изображение 6148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254" name="Изображение 6149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255" name="Изображение 6150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256" name="Изображение 6151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257" name="Изображение 6152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258" name="Изображение 6153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259" name="Изображение 6154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260" name="Изображение 6155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261" name="Изображение 6156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262" name="Изображение 6157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263" name="Изображение 6158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264" name="Изображение 6159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265" name="Текстовое поле 6160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Изображение 7168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303" name="Изображение 7169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304" name="Изображение 7170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305" name="Изображение 7171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306" name="Изображение 7172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307" name="Изображение 7173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308" name="Изображение 7174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309" name="Изображение 7175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310" name="Изображение 7176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311" name="Изображение 7177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312" name="Изображение 7178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313" name="Изображение 7179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314" name="Изображение 7180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315" name="Изображение 7181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316" name="Изображение 7182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317" name="Изображение 7183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318" name="Текстовое поле 7184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50880" y="388800"/>
            <a:ext cx="11701440" cy="162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1584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Изображение 8192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358" name="Изображение 8193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359" name="Изображение 8194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360" name="Изображение 8195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361" name="Изображение 8196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362" name="Изображение 8197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363" name="Изображение 8198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364" name="Изображение 8199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365" name="Изображение 8200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366" name="Изображение 8201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367" name="Изображение 8202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368" name="Изображение 8203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369" name="Изображение 8204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370" name="Изображение 8205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371" name="Изображение 8206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372" name="Изображение 8207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373" name="Текстовое поле 8208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Изображение 9216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411" name="Изображение 9217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412" name="Изображение 9218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413" name="Изображение 9219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414" name="Изображение 9220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415" name="Изображение 9221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416" name="Изображение 9222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417" name="Изображение 9223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pic>
        <p:nvPicPr>
          <p:cNvPr id="418" name="Изображение 9224"/>
          <p:cNvPicPr/>
          <p:nvPr/>
        </p:nvPicPr>
        <p:blipFill>
          <a:blip r:embed="rId14"/>
          <a:stretch>
            <a:fillRect/>
          </a:stretch>
        </p:blipFill>
        <p:spPr>
          <a:xfrm>
            <a:off x="647640" y="8864640"/>
            <a:ext cx="11798280" cy="290520"/>
          </a:xfrm>
          <a:prstGeom prst="rect">
            <a:avLst/>
          </a:prstGeom>
          <a:ln w="0">
            <a:noFill/>
          </a:ln>
        </p:spPr>
      </p:pic>
      <p:pic>
        <p:nvPicPr>
          <p:cNvPr id="419" name="Изображение 9225"/>
          <p:cNvPicPr/>
          <p:nvPr/>
        </p:nvPicPr>
        <p:blipFill>
          <a:blip r:embed="rId15"/>
          <a:stretch>
            <a:fillRect/>
          </a:stretch>
        </p:blipFill>
        <p:spPr>
          <a:xfrm>
            <a:off x="800280" y="596880"/>
            <a:ext cx="11366280" cy="139680"/>
          </a:xfrm>
          <a:prstGeom prst="rect">
            <a:avLst/>
          </a:prstGeom>
          <a:ln w="0">
            <a:noFill/>
          </a:ln>
        </p:spPr>
      </p:pic>
      <p:pic>
        <p:nvPicPr>
          <p:cNvPr id="420" name="Изображение 9226"/>
          <p:cNvPicPr/>
          <p:nvPr/>
        </p:nvPicPr>
        <p:blipFill>
          <a:blip r:embed="rId16"/>
          <a:srcRect l="16501" r="50454"/>
          <a:stretch>
            <a:fillRect/>
          </a:stretch>
        </p:blipFill>
        <p:spPr>
          <a:xfrm rot="5400000">
            <a:off x="-3378600" y="4686120"/>
            <a:ext cx="8217000" cy="140040"/>
          </a:xfrm>
          <a:prstGeom prst="rect">
            <a:avLst/>
          </a:prstGeom>
          <a:ln w="0">
            <a:noFill/>
          </a:ln>
        </p:spPr>
      </p:pic>
      <p:pic>
        <p:nvPicPr>
          <p:cNvPr id="421" name="Изображение 9227"/>
          <p:cNvPicPr/>
          <p:nvPr/>
        </p:nvPicPr>
        <p:blipFill>
          <a:blip r:embed="rId17"/>
          <a:srcRect l="4762" t="3409" r="10188"/>
          <a:stretch>
            <a:fillRect/>
          </a:stretch>
        </p:blipFill>
        <p:spPr>
          <a:xfrm rot="16200000">
            <a:off x="-4241520" y="4771440"/>
            <a:ext cx="9750600" cy="209880"/>
          </a:xfrm>
          <a:prstGeom prst="rect">
            <a:avLst/>
          </a:prstGeom>
          <a:ln w="0">
            <a:noFill/>
          </a:ln>
        </p:spPr>
      </p:pic>
      <p:pic>
        <p:nvPicPr>
          <p:cNvPr id="422" name="Изображение 9228"/>
          <p:cNvPicPr/>
          <p:nvPr/>
        </p:nvPicPr>
        <p:blipFill>
          <a:blip r:embed="rId17"/>
          <a:srcRect t="5682" b="5682"/>
          <a:stretch>
            <a:fillRect/>
          </a:stretch>
        </p:blipFill>
        <p:spPr>
          <a:xfrm>
            <a:off x="698400" y="469800"/>
            <a:ext cx="11468160" cy="190440"/>
          </a:xfrm>
          <a:prstGeom prst="rect">
            <a:avLst/>
          </a:prstGeom>
          <a:ln w="0">
            <a:noFill/>
          </a:ln>
        </p:spPr>
      </p:pic>
      <p:pic>
        <p:nvPicPr>
          <p:cNvPr id="423" name="Изображение 9229"/>
          <p:cNvPicPr/>
          <p:nvPr/>
        </p:nvPicPr>
        <p:blipFill>
          <a:blip r:embed="rId17"/>
          <a:srcRect l="53998" t="3409" r="41130"/>
          <a:stretch>
            <a:fillRect/>
          </a:stretch>
        </p:blipFill>
        <p:spPr>
          <a:xfrm>
            <a:off x="12439800" y="9010800"/>
            <a:ext cx="556920" cy="209520"/>
          </a:xfrm>
          <a:prstGeom prst="rect">
            <a:avLst/>
          </a:prstGeom>
          <a:ln w="0">
            <a:noFill/>
          </a:ln>
        </p:spPr>
      </p:pic>
      <p:pic>
        <p:nvPicPr>
          <p:cNvPr id="424" name="Изображение 9230"/>
          <p:cNvPicPr/>
          <p:nvPr/>
        </p:nvPicPr>
        <p:blipFill>
          <a:blip r:embed="rId17"/>
          <a:srcRect l="37918" t="3409" r="56988"/>
          <a:stretch>
            <a:fillRect/>
          </a:stretch>
        </p:blipFill>
        <p:spPr>
          <a:xfrm>
            <a:off x="6480" y="9010800"/>
            <a:ext cx="583920" cy="209520"/>
          </a:xfrm>
          <a:prstGeom prst="rect">
            <a:avLst/>
          </a:prstGeom>
          <a:ln w="0">
            <a:noFill/>
          </a:ln>
        </p:spPr>
      </p:pic>
      <p:pic>
        <p:nvPicPr>
          <p:cNvPr id="425" name="Изображение 9231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3960" y="361800"/>
            <a:ext cx="317520" cy="8724960"/>
          </a:xfrm>
          <a:prstGeom prst="rect">
            <a:avLst/>
          </a:prstGeom>
          <a:ln w="0">
            <a:noFill/>
          </a:ln>
        </p:spPr>
      </p:pic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270080" y="3733560"/>
            <a:ext cx="10463040" cy="228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50880" y="2282760"/>
            <a:ext cx="11701440" cy="565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342900" indent="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1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2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3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4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5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  <a:p>
            <a:pPr marL="342900" lvl="6" indent="-342900">
              <a:lnSpc>
                <a:spcPct val="93000"/>
              </a:lnSpc>
              <a:spcBef>
                <a:spcPts val="1425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888888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428" name="Текстовое поле 9234"/>
          <p:cNvSpPr/>
          <p:nvPr/>
        </p:nvSpPr>
        <p:spPr>
          <a:xfrm>
            <a:off x="6280200" y="9296280"/>
            <a:ext cx="431640" cy="436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21.png"/><Relationship Id="rId1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1899720" y="577800"/>
            <a:ext cx="9310680" cy="141624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anchor="b">
            <a:noAutofit/>
          </a:bodyPr>
          <a:p>
            <a:pPr indent="0"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strike="noStrike" spc="-1">
                <a:solidFill>
                  <a:srgbClr val="000000"/>
                </a:solidFill>
                <a:latin typeface="Arial" panose="020B0604020202020204"/>
              </a:rPr>
              <a:t>Окружающий мир для дошкольников</a:t>
            </a:r>
            <a:br>
              <a:rPr sz="3600"/>
            </a:br>
            <a:r>
              <a:rPr lang="ru-RU" sz="3600" b="1" i="1" strike="noStrike" spc="-1">
                <a:solidFill>
                  <a:srgbClr val="000000"/>
                </a:solidFill>
                <a:latin typeface="Arial" panose="020B0604020202020204"/>
              </a:rPr>
              <a:t>«Одуванчик»</a:t>
            </a:r>
            <a:endParaRPr lang="en-US" sz="36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sp>
        <p:nvSpPr>
          <p:cNvPr id="635" name="Прямоугольник 14337"/>
          <p:cNvSpPr/>
          <p:nvPr/>
        </p:nvSpPr>
        <p:spPr>
          <a:xfrm>
            <a:off x="7797960" y="7613640"/>
            <a:ext cx="4311360" cy="1196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30303"/>
                </a:solidFill>
                <a:latin typeface="Arial" panose="020B0604020202020204"/>
              </a:rPr>
              <a:t>Подготовила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30303"/>
                </a:solidFill>
                <a:latin typeface="Arial" panose="020B0604020202020204"/>
              </a:rPr>
              <a:t>воспитатель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30303"/>
                </a:solidFill>
                <a:latin typeface="Arial" panose="020B0604020202020204"/>
              </a:rPr>
              <a:t> </a:t>
            </a:r>
            <a:r>
              <a:rPr lang="ru-RU" sz="1800" b="1" strike="noStrike" spc="-1">
                <a:solidFill>
                  <a:srgbClr val="030303"/>
                </a:solidFill>
                <a:latin typeface="Arial" panose="020B0604020202020204"/>
              </a:rPr>
              <a:t>ГБОУ Школа №1413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30303"/>
                </a:solidFill>
                <a:latin typeface="Arial" panose="020B0604020202020204"/>
              </a:rPr>
              <a:t>Большакова И. Ю.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36" name="Изображение 14338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0" y="6605640"/>
            <a:ext cx="3460680" cy="1938240"/>
          </a:xfrm>
          <a:prstGeom prst="rect">
            <a:avLst/>
          </a:prstGeom>
          <a:ln w="0">
            <a:noFill/>
          </a:ln>
        </p:spPr>
      </p:pic>
      <p:pic>
        <p:nvPicPr>
          <p:cNvPr id="637" name="Изображение 14339"/>
          <p:cNvPicPr/>
          <p:nvPr/>
        </p:nvPicPr>
        <p:blipFill>
          <a:blip r:embed="rId2"/>
          <a:srcRect l="6357" t="5422" r="3668" b="5205"/>
          <a:stretch>
            <a:fillRect/>
          </a:stretch>
        </p:blipFill>
        <p:spPr>
          <a:xfrm>
            <a:off x="3801960" y="2176560"/>
            <a:ext cx="6120000" cy="475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Прямоугольник 23552"/>
          <p:cNvSpPr/>
          <p:nvPr/>
        </p:nvSpPr>
        <p:spPr>
          <a:xfrm>
            <a:off x="3048120" y="3549600"/>
            <a:ext cx="770400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i="1" strike="noStrike" spc="-1">
                <a:solidFill>
                  <a:srgbClr val="030303"/>
                </a:solidFill>
                <a:latin typeface="Times New Roman" panose="02020603050405020304"/>
              </a:rPr>
              <a:t>Спасибо за внимание!!!</a:t>
            </a: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65" name="Изображение 23553"/>
          <p:cNvPicPr/>
          <p:nvPr/>
        </p:nvPicPr>
        <p:blipFill>
          <a:blip r:embed="rId1"/>
          <a:stretch>
            <a:fillRect/>
          </a:stretch>
        </p:blipFill>
        <p:spPr>
          <a:xfrm>
            <a:off x="8158320" y="6316560"/>
            <a:ext cx="3333600" cy="1905120"/>
          </a:xfrm>
          <a:prstGeom prst="rect">
            <a:avLst/>
          </a:prstGeom>
          <a:ln w="0">
            <a:noFill/>
          </a:ln>
        </p:spPr>
      </p:pic>
      <p:pic>
        <p:nvPicPr>
          <p:cNvPr id="666" name="Изображение 23554"/>
          <p:cNvPicPr/>
          <p:nvPr/>
        </p:nvPicPr>
        <p:blipFill>
          <a:blip r:embed="rId1"/>
          <a:stretch>
            <a:fillRect/>
          </a:stretch>
        </p:blipFill>
        <p:spPr>
          <a:xfrm>
            <a:off x="4773600" y="4660920"/>
            <a:ext cx="3333600" cy="1905120"/>
          </a:xfrm>
          <a:prstGeom prst="rect">
            <a:avLst/>
          </a:prstGeom>
          <a:ln w="0">
            <a:noFill/>
          </a:ln>
        </p:spPr>
      </p:pic>
      <p:pic>
        <p:nvPicPr>
          <p:cNvPr id="667" name="Изображение 23555"/>
          <p:cNvPicPr/>
          <p:nvPr/>
        </p:nvPicPr>
        <p:blipFill>
          <a:blip r:embed="rId1"/>
          <a:stretch>
            <a:fillRect/>
          </a:stretch>
        </p:blipFill>
        <p:spPr>
          <a:xfrm>
            <a:off x="8373960" y="988920"/>
            <a:ext cx="3333960" cy="1905120"/>
          </a:xfrm>
          <a:prstGeom prst="rect">
            <a:avLst/>
          </a:prstGeom>
          <a:ln w="0">
            <a:noFill/>
          </a:ln>
        </p:spPr>
      </p:pic>
      <p:pic>
        <p:nvPicPr>
          <p:cNvPr id="668" name="Изображение 23556"/>
          <p:cNvPicPr/>
          <p:nvPr/>
        </p:nvPicPr>
        <p:blipFill>
          <a:blip r:embed="rId1"/>
          <a:stretch>
            <a:fillRect/>
          </a:stretch>
        </p:blipFill>
        <p:spPr>
          <a:xfrm>
            <a:off x="1677960" y="6316560"/>
            <a:ext cx="3333600" cy="1905120"/>
          </a:xfrm>
          <a:prstGeom prst="rect">
            <a:avLst/>
          </a:prstGeom>
          <a:ln w="0">
            <a:noFill/>
          </a:ln>
        </p:spPr>
      </p:pic>
      <p:pic>
        <p:nvPicPr>
          <p:cNvPr id="669" name="Изображение 23557"/>
          <p:cNvPicPr/>
          <p:nvPr/>
        </p:nvPicPr>
        <p:blipFill>
          <a:blip r:embed="rId1"/>
          <a:stretch>
            <a:fillRect/>
          </a:stretch>
        </p:blipFill>
        <p:spPr>
          <a:xfrm>
            <a:off x="1173240" y="1133640"/>
            <a:ext cx="3333600" cy="190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888480" y="680760"/>
            <a:ext cx="5342040" cy="336060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anchor="b">
            <a:noAutofit/>
          </a:bodyPr>
          <a:p>
            <a:pPr indent="0"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3200"/>
            </a:br>
            <a:br>
              <a:rPr sz="3200"/>
            </a:br>
            <a:r>
              <a:rPr lang="en-US" sz="3200" b="1" i="1" strike="noStrike" spc="-1">
                <a:solidFill>
                  <a:srgbClr val="292929"/>
                </a:solidFill>
                <a:latin typeface="Arial" panose="020B0604020202020204"/>
              </a:rPr>
              <a:t>«Носит одуванчик </a:t>
            </a:r>
            <a:br>
              <a:rPr sz="3200"/>
            </a:br>
            <a:r>
              <a:rPr lang="en-US" sz="3200" b="1" i="1" strike="noStrike" spc="-1">
                <a:solidFill>
                  <a:srgbClr val="292929"/>
                </a:solidFill>
                <a:latin typeface="Arial" panose="020B0604020202020204"/>
              </a:rPr>
              <a:t>желтый сарафанчик,</a:t>
            </a:r>
            <a:br>
              <a:rPr sz="3200"/>
            </a:br>
            <a:r>
              <a:rPr lang="en-US" sz="3200" b="1" i="1" strike="noStrike" spc="-1">
                <a:solidFill>
                  <a:srgbClr val="292929"/>
                </a:solidFill>
                <a:latin typeface="Arial" panose="020B0604020202020204"/>
              </a:rPr>
              <a:t>А потом нарядится </a:t>
            </a:r>
            <a:br>
              <a:rPr sz="3200"/>
            </a:br>
            <a:r>
              <a:rPr lang="en-US" sz="3200" b="1" i="1" strike="noStrike" spc="-1">
                <a:solidFill>
                  <a:srgbClr val="292929"/>
                </a:solidFill>
                <a:latin typeface="Arial" panose="020B0604020202020204"/>
              </a:rPr>
              <a:t>В беленькое платьице. </a:t>
            </a:r>
            <a:br>
              <a:rPr sz="3200"/>
            </a:br>
            <a:r>
              <a:rPr lang="en-US" sz="3200" b="1" i="1" strike="noStrike" spc="-1">
                <a:solidFill>
                  <a:srgbClr val="292929"/>
                </a:solidFill>
                <a:latin typeface="Arial" panose="020B0604020202020204"/>
              </a:rPr>
              <a:t>Легкое, воздушное,</a:t>
            </a:r>
            <a:br>
              <a:rPr sz="3200"/>
            </a:br>
            <a:r>
              <a:rPr lang="en-US" sz="3200" b="1" i="1" strike="noStrike" spc="-1">
                <a:solidFill>
                  <a:srgbClr val="292929"/>
                </a:solidFill>
                <a:latin typeface="Arial" panose="020B0604020202020204"/>
              </a:rPr>
              <a:t>Ветерку послушное»</a:t>
            </a:r>
            <a:endParaRPr lang="en-US" sz="32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pic>
        <p:nvPicPr>
          <p:cNvPr id="639" name="Изображение 15361"/>
          <p:cNvPicPr/>
          <p:nvPr/>
        </p:nvPicPr>
        <p:blipFill>
          <a:blip r:embed="rId1"/>
          <a:stretch>
            <a:fillRect/>
          </a:stretch>
        </p:blipFill>
        <p:spPr>
          <a:xfrm>
            <a:off x="2739960" y="4290840"/>
            <a:ext cx="5948280" cy="4430880"/>
          </a:xfrm>
          <a:prstGeom prst="rect">
            <a:avLst/>
          </a:prstGeom>
          <a:ln w="0">
            <a:noFill/>
          </a:ln>
        </p:spPr>
      </p:pic>
      <p:pic>
        <p:nvPicPr>
          <p:cNvPr id="640" name="Изображение 15362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680" y="915840"/>
            <a:ext cx="5781600" cy="3227400"/>
          </a:xfrm>
          <a:prstGeom prst="rect">
            <a:avLst/>
          </a:prstGeom>
          <a:ln w="0">
            <a:noFill/>
          </a:ln>
        </p:spPr>
      </p:pic>
      <p:sp>
        <p:nvSpPr>
          <p:cNvPr id="641" name="Прямоугольник 15363"/>
          <p:cNvSpPr/>
          <p:nvPr/>
        </p:nvSpPr>
        <p:spPr>
          <a:xfrm>
            <a:off x="5559480" y="3463920"/>
            <a:ext cx="309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93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Прямоугольник 16384"/>
          <p:cNvSpPr/>
          <p:nvPr/>
        </p:nvSpPr>
        <p:spPr>
          <a:xfrm>
            <a:off x="1390680" y="773280"/>
            <a:ext cx="3771720" cy="7889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30303"/>
                </a:solidFill>
                <a:latin typeface="Arial" panose="020B0604020202020204"/>
              </a:rPr>
              <a:t>Одуванчик - многолетнее растение.  Этот цветок, похожий  на маленькое золотое солнышко, растет повсюду - в огородах и садах, вблизи домов и по обочинам дорог, на лугах и в полях.  Цветёт одуванчик в мае - июне.</a:t>
            </a:r>
            <a:r>
              <a:rPr lang="en-US" sz="1800" b="1" strike="noStrike" spc="-1">
                <a:solidFill>
                  <a:srgbClr val="030303"/>
                </a:solidFill>
                <a:latin typeface="Arial" panose="020B0604020202020204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43" name="Изображение 16385"/>
          <p:cNvPicPr/>
          <p:nvPr/>
        </p:nvPicPr>
        <p:blipFill>
          <a:blip r:embed="rId1"/>
          <a:stretch>
            <a:fillRect/>
          </a:stretch>
        </p:blipFill>
        <p:spPr>
          <a:xfrm>
            <a:off x="5361120" y="501480"/>
            <a:ext cx="6899040" cy="84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/>
          </p:nvPr>
        </p:nvSpPr>
        <p:spPr>
          <a:xfrm>
            <a:off x="1447560" y="590400"/>
            <a:ext cx="10737720" cy="1084320"/>
          </a:xfrm>
          <a:prstGeom prst="rect">
            <a:avLst/>
          </a:prstGeom>
          <a:noFill/>
          <a:ln w="0">
            <a:noFill/>
          </a:ln>
        </p:spPr>
        <p:txBody>
          <a:bodyPr lIns="50760" tIns="50760" rIns="50760" bIns="50760" anchor="t">
            <a:normAutofit/>
          </a:bodyPr>
          <a:p>
            <a:pPr marL="342900" indent="0"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30303"/>
                </a:solidFill>
                <a:latin typeface="Arial" panose="020B0604020202020204"/>
              </a:rPr>
              <a:t>Строение одуванчика</a:t>
            </a:r>
            <a:r>
              <a:rPr lang="en-US" sz="6000" b="1" i="1" strike="noStrike" spc="-1">
                <a:solidFill>
                  <a:srgbClr val="030303"/>
                </a:solidFill>
                <a:latin typeface="Times New Roman" panose="02020603050405020304"/>
              </a:rPr>
              <a:t> </a:t>
            </a:r>
            <a:endParaRPr lang="en-US" sz="6000" b="0" strike="noStrike" spc="-1">
              <a:solidFill>
                <a:srgbClr val="888888"/>
              </a:solidFill>
              <a:latin typeface="Arial" panose="020B0604020202020204"/>
            </a:endParaRPr>
          </a:p>
        </p:txBody>
      </p:sp>
      <p:grpSp>
        <p:nvGrpSpPr>
          <p:cNvPr id="645" name="Группа 17409"/>
          <p:cNvGrpSpPr/>
          <p:nvPr/>
        </p:nvGrpSpPr>
        <p:grpSpPr>
          <a:xfrm>
            <a:off x="1685880" y="1681200"/>
            <a:ext cx="9599760" cy="6902280"/>
            <a:chOff x="1685880" y="1681200"/>
            <a:chExt cx="9599760" cy="6902280"/>
          </a:xfrm>
        </p:grpSpPr>
        <p:pic>
          <p:nvPicPr>
            <p:cNvPr id="646" name="Изображение 1741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717560" y="1722240"/>
              <a:ext cx="9568080" cy="6830640"/>
            </a:xfrm>
            <a:prstGeom prst="rect">
              <a:avLst/>
            </a:prstGeom>
            <a:ln w="28440">
              <a:solidFill>
                <a:srgbClr val="9EE256"/>
              </a:solidFill>
              <a:round/>
            </a:ln>
          </p:spPr>
        </p:pic>
        <p:pic>
          <p:nvPicPr>
            <p:cNvPr id="647" name="Изображение 17411"/>
            <p:cNvPicPr/>
            <p:nvPr/>
          </p:nvPicPr>
          <p:blipFill>
            <a:blip r:embed="rId2"/>
            <a:srcRect t="-111" r="667"/>
            <a:stretch>
              <a:fillRect/>
            </a:stretch>
          </p:blipFill>
          <p:spPr>
            <a:xfrm>
              <a:off x="1685880" y="1681200"/>
              <a:ext cx="9566280" cy="6902280"/>
            </a:xfrm>
            <a:prstGeom prst="rect">
              <a:avLst/>
            </a:prstGeom>
            <a:ln w="28440">
              <a:solidFill>
                <a:srgbClr val="9EE256"/>
              </a:solidFill>
              <a:rou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Прямоугольник 18432"/>
          <p:cNvSpPr/>
          <p:nvPr/>
        </p:nvSpPr>
        <p:spPr>
          <a:xfrm flipH="1">
            <a:off x="6933600" y="736560"/>
            <a:ext cx="5337000" cy="7780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Одуванчик-удивительный цветок. Встаёт вместе с солнышком.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В пасмурную, дождливую погоду одуванчик не раскрывает свои лепестки, держит их закрытыми.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Так одуванчики берегут пыльцу.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Поэтому, если в небе солнце, а цветки одуванчика закрываются - будет дождь. И наоборот: небо хмурится, по небу плывут тучи, а цветки одуванчика открыты - дождя не будет.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49" name="Изображение 18433"/>
          <p:cNvPicPr/>
          <p:nvPr/>
        </p:nvPicPr>
        <p:blipFill>
          <a:blip r:embed="rId1"/>
          <a:srcRect l="1777" t="2347" r="3696" b="992"/>
          <a:stretch>
            <a:fillRect/>
          </a:stretch>
        </p:blipFill>
        <p:spPr>
          <a:xfrm>
            <a:off x="1028700" y="843280"/>
            <a:ext cx="3816350" cy="4392930"/>
          </a:xfrm>
          <a:prstGeom prst="rect">
            <a:avLst/>
          </a:prstGeom>
          <a:ln w="28575" cmpd="dbl">
            <a:solidFill>
              <a:srgbClr val="00B050"/>
            </a:solidFill>
            <a:prstDash val="solid"/>
            <a:round/>
          </a:ln>
          <a:effectLst>
            <a:outerShdw dist="50760" dir="5400000" rotWithShape="0">
              <a:srgbClr val="92D050"/>
            </a:outerShdw>
          </a:effectLst>
        </p:spPr>
      </p:pic>
      <p:pic>
        <p:nvPicPr>
          <p:cNvPr id="650" name="Изображение 18434"/>
          <p:cNvPicPr/>
          <p:nvPr/>
        </p:nvPicPr>
        <p:blipFill>
          <a:blip r:embed="rId2"/>
          <a:stretch>
            <a:fillRect/>
          </a:stretch>
        </p:blipFill>
        <p:spPr>
          <a:xfrm>
            <a:off x="4125110" y="3796010"/>
            <a:ext cx="2904840" cy="4957920"/>
          </a:xfrm>
          <a:prstGeom prst="rect">
            <a:avLst/>
          </a:prstGeom>
          <a:ln w="28440">
            <a:solidFill>
              <a:srgbClr val="445F20"/>
            </a:solidFill>
            <a:rou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Изображение 19456"/>
          <p:cNvPicPr/>
          <p:nvPr/>
        </p:nvPicPr>
        <p:blipFill>
          <a:blip r:embed="rId1"/>
          <a:stretch>
            <a:fillRect/>
          </a:stretch>
        </p:blipFill>
        <p:spPr>
          <a:xfrm>
            <a:off x="5854680" y="700200"/>
            <a:ext cx="5979960" cy="4232160"/>
          </a:xfrm>
          <a:prstGeom prst="rect">
            <a:avLst/>
          </a:prstGeom>
          <a:ln w="12600">
            <a:solidFill>
              <a:srgbClr val="92D050"/>
            </a:solidFill>
            <a:round/>
          </a:ln>
        </p:spPr>
      </p:pic>
      <p:pic>
        <p:nvPicPr>
          <p:cNvPr id="652" name="Изображение 19457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60" y="4948200"/>
            <a:ext cx="5711760" cy="3808440"/>
          </a:xfrm>
          <a:prstGeom prst="rect">
            <a:avLst/>
          </a:prstGeom>
          <a:ln w="12600">
            <a:solidFill>
              <a:srgbClr val="5C5D5F"/>
            </a:solidFill>
            <a:miter/>
          </a:ln>
          <a:effectLst>
            <a:outerShdw dist="37674" dir="13500000" rotWithShape="0">
              <a:srgbClr val="000000">
                <a:alpha val="40000"/>
              </a:srgbClr>
            </a:outerShdw>
          </a:effectLst>
        </p:spPr>
      </p:pic>
      <p:sp>
        <p:nvSpPr>
          <p:cNvPr id="653" name="Прямоугольник 19458"/>
          <p:cNvSpPr/>
          <p:nvPr/>
        </p:nvSpPr>
        <p:spPr>
          <a:xfrm>
            <a:off x="871560" y="1166760"/>
            <a:ext cx="4983120" cy="734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Когда наступает время одуванчику отцвести, на месте его желтого   цветка появляется белая, пушистая шапочка.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Как только подует легкий ветерок, шапочка срывается с места и несётся по округе, рассыпая везде свои семена.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В тех местах, куда упали семена одуванчика, на следующий год вырастает новый желтый цветок.</a:t>
            </a:r>
            <a:r>
              <a:rPr lang="en-US" sz="1800" b="1" i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Прямоугольник 20480"/>
          <p:cNvSpPr/>
          <p:nvPr/>
        </p:nvSpPr>
        <p:spPr>
          <a:xfrm>
            <a:off x="849240" y="958680"/>
            <a:ext cx="11126880" cy="7855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Одуванчик называют «эликсиром жизни», потому что целебные свойства имеют все части этого полезного растения: цветки, корни, листья.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Люди нашли этому цветку широкое применение.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~ В медицине с помощью одуванчика лечат разные болезни.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Из листьев и корней одуванчика делают отвар и этим отваром лечат боль в горле и кашель.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Из корней одуванчика делают порошок для улучшения аппетита.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Настой корней одуванчика применяют при кожных болезнях. 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~ Стебли и листья одуванчика добавляют  в салат.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~ Из цветков одуванчика делают вкусное варенье.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~ Применяют одуванчики и в косметологии. Из него делают увлажнительные маски. </a:t>
            </a:r>
            <a:endParaRPr lang="en-US" sz="2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Arial" panose="020B0604020202020204"/>
              </a:rPr>
              <a:t>~ Пчёлы кушают цветочную пыльцу, нектар и делают одуванчиковый мёд - густой и ароматный.</a:t>
            </a:r>
            <a:r>
              <a:rPr lang="en-US" sz="3200" b="1" i="1" strike="noStrike" spc="-1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Изображение 21504"/>
          <p:cNvPicPr/>
          <p:nvPr/>
        </p:nvPicPr>
        <p:blipFill>
          <a:blip r:embed="rId1"/>
          <a:stretch>
            <a:fillRect/>
          </a:stretch>
        </p:blipFill>
        <p:spPr>
          <a:xfrm>
            <a:off x="496800" y="358920"/>
            <a:ext cx="7234200" cy="8731080"/>
          </a:xfrm>
          <a:prstGeom prst="rect">
            <a:avLst/>
          </a:prstGeom>
          <a:ln w="0">
            <a:noFill/>
          </a:ln>
          <a:effectLst>
            <a:outerShdw dist="50760" dir="5400000" rotWithShape="0">
              <a:srgbClr val="292929">
                <a:alpha val="46000"/>
              </a:srgbClr>
            </a:outerShdw>
          </a:effectLst>
        </p:spPr>
      </p:pic>
      <p:grpSp>
        <p:nvGrpSpPr>
          <p:cNvPr id="656" name="Группа 21505"/>
          <p:cNvGrpSpPr/>
          <p:nvPr/>
        </p:nvGrpSpPr>
        <p:grpSpPr>
          <a:xfrm>
            <a:off x="6401880" y="-541080"/>
            <a:ext cx="7166520" cy="7182360"/>
            <a:chOff x="6401880" y="-541080"/>
            <a:chExt cx="7166520" cy="7182360"/>
          </a:xfrm>
        </p:grpSpPr>
        <p:pic>
          <p:nvPicPr>
            <p:cNvPr id="657" name="Изображение 21506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1020000">
              <a:off x="7155720" y="210600"/>
              <a:ext cx="5654520" cy="568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8" name="Изображение 21507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1020000">
              <a:off x="7118280" y="171000"/>
              <a:ext cx="5733720" cy="5757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59" name="Группа 21508"/>
          <p:cNvGrpSpPr/>
          <p:nvPr/>
        </p:nvGrpSpPr>
        <p:grpSpPr>
          <a:xfrm>
            <a:off x="6759000" y="4541040"/>
            <a:ext cx="6060600" cy="5287680"/>
            <a:chOff x="6759000" y="4541040"/>
            <a:chExt cx="6060600" cy="5287680"/>
          </a:xfrm>
        </p:grpSpPr>
        <p:pic>
          <p:nvPicPr>
            <p:cNvPr id="660" name="Изображение 21509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1180000">
              <a:off x="7057440" y="4895280"/>
              <a:ext cx="5466600" cy="45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1" name="Изображение 21510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180000">
              <a:off x="7021440" y="4860720"/>
              <a:ext cx="5535360" cy="46476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Текстовое поле 22528"/>
          <p:cNvSpPr/>
          <p:nvPr/>
        </p:nvSpPr>
        <p:spPr>
          <a:xfrm>
            <a:off x="1270080" y="254160"/>
            <a:ext cx="10464840" cy="2349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0760" tIns="50760" rIns="50760" bIns="50760" anchor="ctr">
            <a:noAutofit/>
          </a:bodyPr>
          <a:p>
            <a:pPr algn="ctr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200" b="0" strike="noStrike" spc="-1">
                <a:solidFill>
                  <a:srgbClr val="030303"/>
                </a:solidFill>
                <a:latin typeface="Arial" panose="020B0604020202020204"/>
              </a:rPr>
              <a:t>Ответь на вопросы:</a:t>
            </a:r>
            <a:endParaRPr lang="en-US" sz="6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63" name="Текстовое поле 22529"/>
          <p:cNvSpPr/>
          <p:nvPr/>
        </p:nvSpPr>
        <p:spPr>
          <a:xfrm>
            <a:off x="1125360" y="2657520"/>
            <a:ext cx="10431720" cy="5952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0760" tIns="50760" rIns="50760" bIns="50760" anchor="ctr">
            <a:noAutofit/>
          </a:bodyPr>
          <a:p>
            <a:pPr marL="457200" indent="-457200">
              <a:lnSpc>
                <a:spcPct val="100000"/>
              </a:lnSpc>
              <a:spcBef>
                <a:spcPts val="10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Arial" panose="020B0604020202020204"/>
              </a:rPr>
              <a:t>1. Одуванчик многолетнее или однолетнее растение?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2810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Arial" panose="020B0604020202020204"/>
              </a:rPr>
              <a:t>2. Где растёт одуванчик?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2810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Arial" panose="020B0604020202020204"/>
              </a:rPr>
              <a:t>3. Когда цветёт одуванчик?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2810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Arial" panose="020B0604020202020204"/>
              </a:rPr>
              <a:t>4. Расскажи строение одуванчика.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2810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Arial" panose="020B0604020202020204"/>
              </a:rPr>
              <a:t>5. Как распространяются семена одуванчика? 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457200" indent="-457200">
              <a:lnSpc>
                <a:spcPct val="100000"/>
              </a:lnSpc>
              <a:spcBef>
                <a:spcPts val="2810"/>
              </a:spcBef>
              <a:spcAft>
                <a:spcPts val="10"/>
              </a:spcAft>
              <a:buClr>
                <a:srgbClr val="000000"/>
              </a:buClr>
              <a:buFont typeface="Times New Roman" panose="020206030504050203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Arial" panose="020B0604020202020204"/>
              </a:rPr>
              <a:t>6. Где и как используют одуванчик?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2048</Words>
  <Application>WPS Presentation</Application>
  <PresentationFormat/>
  <Paragraphs>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DejaVu Sans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Окружающий мир для дошкольников «Одуванчик»</vt:lpstr>
      <vt:lpstr>  «Носит одуванчик  желтый сарафанчик, А потом нарядится  В беленькое платьице.  Легкое, воздушное, Ветерку послушное»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Админ</cp:lastModifiedBy>
  <cp:revision>5</cp:revision>
  <dcterms:created xsi:type="dcterms:W3CDTF">2025-05-28T17:39:00Z</dcterms:created>
  <dcterms:modified xsi:type="dcterms:W3CDTF">2025-05-28T19:48:32Z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FFBD9A66EB53468B8F7CA249CF59D720</vt:lpwstr>
  </property>
  <property fmtid="{D5CDD505-2E9C-101B-9397-08002B2CF9AE}" pid="3" name="KSOProductBuildVer">
    <vt:lpwstr>1049-11.2.0.11536</vt:lpwstr>
  </property>
  <property fmtid="{D5CDD505-2E9C-101B-9397-08002B2CF9AE}" pid="4" name="Slides">
    <vt:r8>10</vt:r8>
  </property>
</Properties>
</file>