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92" r:id="rId18"/>
    <p:sldId id="293" r:id="rId19"/>
    <p:sldId id="274" r:id="rId20"/>
    <p:sldId id="275" r:id="rId21"/>
    <p:sldId id="276" r:id="rId22"/>
    <p:sldId id="277" r:id="rId23"/>
    <p:sldId id="278" r:id="rId24"/>
    <p:sldId id="280" r:id="rId25"/>
    <p:sldId id="279" r:id="rId26"/>
    <p:sldId id="281" r:id="rId27"/>
    <p:sldId id="282" r:id="rId28"/>
    <p:sldId id="294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</p:sldIdLst>
  <p:sldSz cx="9144000" cy="6858000" type="screen4x3"/>
  <p:notesSz cx="6858000" cy="9144000"/>
  <p:embeddedFontLs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Bookman Old Style" pitchFamily="18" charset="0"/>
      <p:regular r:id="rId43"/>
      <p:bold r:id="rId44"/>
      <p:italic r:id="rId45"/>
      <p:boldItalic r:id="rId46"/>
    </p:embeddedFont>
    <p:embeddedFont>
      <p:font typeface="Book Antiqua" pitchFamily="18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1" roundtripDataSignature="AMtx7mh+tFRcU4muFC4ev7RrxYrabbujR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1" d="100"/>
          <a:sy n="91" d="100"/>
        </p:scale>
        <p:origin x="-972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customschemas.google.com/relationships/presentationmetadata" Target="meta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26878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9b50225334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9b50225334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9b50225334_1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9b50225334_1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9b50225334_1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9b50225334_1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9b50225334_1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19b50225334_1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9b50225334_1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19b50225334_1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9b50225334_1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9b50225334_1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9b50225334_1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19b50225334_1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9b50225334_1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19b50225334_1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9b50225334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9b50225334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9b50225334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9b50225334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9b50225334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9b50225334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9b50225334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9b50225334_1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9b50225334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9b50225334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9b50225334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9b50225334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5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6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4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5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5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5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5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5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5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4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.jpg"/><Relationship Id="rId7" Type="http://schemas.microsoft.com/office/2007/relationships/hdphoto" Target="../media/hdphoto8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microsoft.com/office/2007/relationships/hdphoto" Target="../media/hdphoto7.wdp"/><Relationship Id="rId4" Type="http://schemas.openxmlformats.org/officeDocument/2006/relationships/image" Target="../media/image17.jpeg"/><Relationship Id="rId9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0.wdp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0.wdp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38.jpeg"/><Relationship Id="rId4" Type="http://schemas.microsoft.com/office/2007/relationships/hdphoto" Target="../media/hdphoto1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3.wdp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jp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microsoft.com/office/2007/relationships/hdphoto" Target="../media/hdphoto1.wdp"/><Relationship Id="rId4" Type="http://schemas.openxmlformats.org/officeDocument/2006/relationships/image" Target="../media/image6.jpe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85" name="Google Shape;85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86" name="Google Shape;86;p1" descr="D:\Documents\Downloads\1613135427_201-p-fon-bezhevo-zheltii-2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-11669"/>
            <a:ext cx="9137677" cy="6869669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 txBox="1"/>
          <p:nvPr/>
        </p:nvSpPr>
        <p:spPr>
          <a:xfrm>
            <a:off x="-6324" y="-11669"/>
            <a:ext cx="91440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200" b="1" u="none" strike="noStrike" cap="none" dirty="0" smtClean="0">
                <a:solidFill>
                  <a:srgbClr val="C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Н. В. ГОГОЛЬ.</a:t>
            </a:r>
            <a:endParaRPr sz="7200" b="1" u="none" strike="noStrike" cap="none" dirty="0" smtClean="0">
              <a:solidFill>
                <a:srgbClr val="C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200" b="1" u="none" strike="noStrike" cap="none" dirty="0" smtClean="0">
                <a:solidFill>
                  <a:srgbClr val="C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«ТАРАС БУЛЬБА»</a:t>
            </a:r>
            <a:endParaRPr sz="7200" b="1" u="none" strike="noStrike" cap="none" dirty="0">
              <a:solidFill>
                <a:srgbClr val="C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88" name="Google Shape;88;p1" descr="D:\Documents\Downloads\Снимок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9253" y="2198683"/>
            <a:ext cx="8452845" cy="45286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9b50225334_1_6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g19b50225334_1_6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3" name="Google Shape;173;g19b50225334_1_65" descr="D:\Documents\Downloads\1613135427_201-p-fon-bezhevo-zheltii-2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50" y="-5850"/>
            <a:ext cx="9137701" cy="6869703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g19b50225334_1_65"/>
          <p:cNvSpPr txBox="1"/>
          <p:nvPr/>
        </p:nvSpPr>
        <p:spPr>
          <a:xfrm>
            <a:off x="0" y="0"/>
            <a:ext cx="91377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rgbClr val="274E1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Тема и проблематика повести </a:t>
            </a:r>
            <a:endParaRPr sz="3600" b="1" dirty="0">
              <a:solidFill>
                <a:srgbClr val="274E13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75" name="Google Shape;175;g19b50225334_1_65"/>
          <p:cNvSpPr txBox="1"/>
          <p:nvPr/>
        </p:nvSpPr>
        <p:spPr>
          <a:xfrm>
            <a:off x="174750" y="4654900"/>
            <a:ext cx="8794500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274E1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Тема: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семья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и родственные отношения.</a:t>
            </a:r>
            <a:endParaRPr sz="2400" b="1" dirty="0">
              <a:solidFill>
                <a:schemeClr val="accent2">
                  <a:lumMod val="50000"/>
                </a:schemeClr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274E13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274E1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Проблема: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семейные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отношения всегда на втором месте после товарищеских, святость которых принимается казаками безоговорочно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.</a:t>
            </a:r>
            <a:endParaRPr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76" name="Google Shape;176;g19b50225334_1_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25425" y="720200"/>
            <a:ext cx="5276749" cy="389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9b50225334_1_8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19b50225334_1_8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3" name="Google Shape;183;g19b50225334_1_88" descr="D:\Documents\Downloads\1613135427_201-p-fon-bezhevo-zheltii-2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99" y="-5850"/>
            <a:ext cx="9137701" cy="6869703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19b50225334_1_88"/>
          <p:cNvSpPr txBox="1"/>
          <p:nvPr/>
        </p:nvSpPr>
        <p:spPr>
          <a:xfrm>
            <a:off x="0" y="0"/>
            <a:ext cx="91377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rgbClr val="274E1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Тема и проблематика повести </a:t>
            </a:r>
            <a:endParaRPr sz="4000" b="1" dirty="0">
              <a:solidFill>
                <a:srgbClr val="274E13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85" name="Google Shape;185;g19b50225334_1_88"/>
          <p:cNvSpPr txBox="1"/>
          <p:nvPr/>
        </p:nvSpPr>
        <p:spPr>
          <a:xfrm>
            <a:off x="106575" y="1183717"/>
            <a:ext cx="4204168" cy="4924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274E1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Тема: </a:t>
            </a:r>
            <a:endParaRPr sz="2800" b="1" dirty="0">
              <a:solidFill>
                <a:srgbClr val="274E13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нравственный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выбор в сложных жизненных обстоятельствах.</a:t>
            </a:r>
            <a:endParaRPr sz="2800" b="1" dirty="0">
              <a:solidFill>
                <a:schemeClr val="accent2">
                  <a:lumMod val="50000"/>
                </a:schemeClr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rgbClr val="274E13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274E1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Проблема: </a:t>
            </a:r>
            <a:endParaRPr sz="2800" b="1" dirty="0">
              <a:solidFill>
                <a:srgbClr val="274E13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трудно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не только сделать выбор, но и принять выбор другого человека. </a:t>
            </a:r>
            <a:endParaRPr sz="1600" dirty="0"/>
          </a:p>
        </p:txBody>
      </p:sp>
      <p:pic>
        <p:nvPicPr>
          <p:cNvPr id="186" name="Google Shape;186;g19b50225334_1_88"/>
          <p:cNvPicPr preferRelativeResize="0"/>
          <p:nvPr/>
        </p:nvPicPr>
        <p:blipFill rotWithShape="1">
          <a:blip r:embed="rId4">
            <a:alphaModFix/>
          </a:blip>
          <a:srcRect l="2006" t="1845" r="2328" b="1495"/>
          <a:stretch/>
        </p:blipFill>
        <p:spPr>
          <a:xfrm>
            <a:off x="4466291" y="738632"/>
            <a:ext cx="4492651" cy="5814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9" descr="D:\Documents\Downloads\1613135427_201-p-fon-bezhevo-zheltii-2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-11669"/>
            <a:ext cx="9137677" cy="6869669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9"/>
          <p:cNvSpPr/>
          <p:nvPr/>
        </p:nvSpPr>
        <p:spPr>
          <a:xfrm>
            <a:off x="6325" y="356212"/>
            <a:ext cx="91377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ea typeface="Book Antiqua"/>
                <a:cs typeface="Book Antiqua"/>
                <a:sym typeface="Book Antiqua"/>
              </a:rPr>
              <a:t>В повести «Тарас Бульба» </a:t>
            </a:r>
            <a:endParaRPr sz="4800" b="1" dirty="0"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  <a:ea typeface="Book Antiqua"/>
              <a:cs typeface="Book Antiqua"/>
              <a:sym typeface="Book Antiqu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ea typeface="Book Antiqua"/>
                <a:cs typeface="Book Antiqua"/>
                <a:sym typeface="Book Antiqua"/>
              </a:rPr>
              <a:t>две линии повествования</a:t>
            </a:r>
            <a:endParaRPr sz="4000" b="1" dirty="0"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  <a:ea typeface="Book Antiqua"/>
              <a:cs typeface="Book Antiqua"/>
              <a:sym typeface="Book Antiqua"/>
            </a:endParaRPr>
          </a:p>
        </p:txBody>
      </p:sp>
      <p:sp>
        <p:nvSpPr>
          <p:cNvPr id="193" name="Google Shape;193;p9"/>
          <p:cNvSpPr txBox="1"/>
          <p:nvPr/>
        </p:nvSpPr>
        <p:spPr>
          <a:xfrm>
            <a:off x="123438" y="2515400"/>
            <a:ext cx="8890800" cy="29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514350" algn="l" rtl="0">
              <a:spcBef>
                <a:spcPts val="0"/>
              </a:spcBef>
              <a:spcAft>
                <a:spcPts val="0"/>
              </a:spcAft>
              <a:buClr>
                <a:srgbClr val="500000"/>
              </a:buClr>
              <a:buSzPts val="3700"/>
              <a:buChar char="•"/>
            </a:pPr>
            <a:r>
              <a:rPr lang="ru-RU" sz="3700" b="1" dirty="0">
                <a:solidFill>
                  <a:srgbClr val="500000"/>
                </a:solidFill>
                <a:latin typeface="Bookman Old Style" panose="02050604050505020204" pitchFamily="18" charset="0"/>
                <a:ea typeface="Book Antiqua"/>
                <a:cs typeface="Book Antiqua"/>
                <a:sym typeface="Book Antiqua"/>
              </a:rPr>
              <a:t>Рассказ о казаках и жизни на Запорожской </a:t>
            </a:r>
            <a:r>
              <a:rPr lang="ru-RU" sz="3700" b="1" dirty="0" smtClean="0">
                <a:solidFill>
                  <a:srgbClr val="500000"/>
                </a:solidFill>
                <a:latin typeface="Bookman Old Style" panose="02050604050505020204" pitchFamily="18" charset="0"/>
                <a:ea typeface="Book Antiqua"/>
                <a:cs typeface="Book Antiqua"/>
                <a:sym typeface="Book Antiqua"/>
              </a:rPr>
              <a:t>Сечи;</a:t>
            </a:r>
            <a:endParaRPr sz="2300" dirty="0">
              <a:solidFill>
                <a:schemeClr val="dk1"/>
              </a:solidFill>
              <a:latin typeface="Bookman Old Style" panose="020506040505050202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0" b="1" dirty="0">
              <a:solidFill>
                <a:srgbClr val="500000"/>
              </a:solidFill>
              <a:latin typeface="Bookman Old Style" panose="02050604050505020204" pitchFamily="18" charset="0"/>
              <a:ea typeface="Book Antiqua"/>
              <a:cs typeface="Book Antiqua"/>
              <a:sym typeface="Book Antiqua"/>
            </a:endParaRPr>
          </a:p>
          <a:p>
            <a:pPr marL="457200" lvl="0" indent="-514350" algn="l" rtl="0">
              <a:spcBef>
                <a:spcPts val="0"/>
              </a:spcBef>
              <a:spcAft>
                <a:spcPts val="0"/>
              </a:spcAft>
              <a:buClr>
                <a:srgbClr val="500000"/>
              </a:buClr>
              <a:buSzPts val="3700"/>
              <a:buChar char="•"/>
            </a:pPr>
            <a:r>
              <a:rPr lang="ru-RU" sz="3700" b="1" dirty="0">
                <a:solidFill>
                  <a:srgbClr val="500000"/>
                </a:solidFill>
                <a:latin typeface="Bookman Old Style" panose="02050604050505020204" pitchFamily="18" charset="0"/>
                <a:ea typeface="Book Antiqua"/>
                <a:cs typeface="Book Antiqua"/>
                <a:sym typeface="Book Antiqua"/>
              </a:rPr>
              <a:t>Личная драма старого казака Тараса Бульбы и его </a:t>
            </a:r>
            <a:r>
              <a:rPr lang="ru-RU" sz="3700" b="1" dirty="0" smtClean="0">
                <a:solidFill>
                  <a:srgbClr val="500000"/>
                </a:solidFill>
                <a:latin typeface="Bookman Old Style" panose="02050604050505020204" pitchFamily="18" charset="0"/>
                <a:ea typeface="Book Antiqua"/>
                <a:cs typeface="Book Antiqua"/>
                <a:sym typeface="Book Antiqua"/>
              </a:rPr>
              <a:t>сыновей.</a:t>
            </a:r>
            <a:endParaRPr sz="3700" b="1" dirty="0">
              <a:solidFill>
                <a:srgbClr val="500000"/>
              </a:solidFill>
              <a:latin typeface="Bookman Old Style" panose="02050604050505020204" pitchFamily="18" charset="0"/>
              <a:ea typeface="Book Antiqua"/>
              <a:cs typeface="Book Antiqua"/>
              <a:sym typeface="Book Antiq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10" descr="D:\Documents\Downloads\1613135427_201-p-fon-bezhevo-zheltii-2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23" y="0"/>
            <a:ext cx="9137677" cy="6869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0" descr="https://kulturologia.ru/files/u21941/21941664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519" y="188960"/>
            <a:ext cx="8640961" cy="649174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11" descr="D:\Documents\Downloads\1613135427_201-p-fon-bezhevo-zheltii-2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23" y="-11669"/>
            <a:ext cx="9137677" cy="6869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1" descr="D:\Documents\Downloads\Yh5RV3_ydgjhwd_LYiBYQSBA0Gup3xtgY12gSUZoF-GBoZ3BXEFPappYyMLDJUfKbh64prKYLjxUslScBqpleU7m.jpg"/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79512" y="661770"/>
            <a:ext cx="8799796" cy="552278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12" descr="D:\Documents\Downloads\1613135427_201-p-fon-bezhevo-zheltii-2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61" y="-5832"/>
            <a:ext cx="9137677" cy="6869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2" descr="D:\Documents\Downloads\2-twuuifwkvuq.jpg"/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21872" y="195428"/>
            <a:ext cx="4327005" cy="3233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2" name="Google Shape;212;p12"/>
          <p:cNvPicPr preferRelativeResize="0"/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986" y="3622168"/>
            <a:ext cx="4706775" cy="2974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3" name="Google Shape;213;p12"/>
          <p:cNvPicPr preferRelativeResize="0"/>
          <p:nvPr/>
        </p:nvPicPr>
        <p:blipFill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3100" y="835154"/>
            <a:ext cx="3714526" cy="4676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14" descr="D:\Documents\Downloads\1613135427_201-p-fon-bezhevo-zheltii-2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23" y="-11669"/>
            <a:ext cx="9137677" cy="6869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4" descr="http://znohist.at.ua/_ph/13/13521407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4152" y="188640"/>
            <a:ext cx="8742017" cy="5112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0" name="Google Shape;220;p14"/>
          <p:cNvSpPr/>
          <p:nvPr/>
        </p:nvSpPr>
        <p:spPr>
          <a:xfrm>
            <a:off x="204152" y="5320876"/>
            <a:ext cx="874201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Book Antiqua"/>
                <a:cs typeface="Book Antiqua"/>
                <a:sym typeface="Book Antiqua"/>
              </a:rPr>
              <a:t>«Запорожская Сечь - это гнездо, откуда вылетают все те гордые и крепкие, как львы, откуда разливается воля и казачество на всю Украину».</a:t>
            </a:r>
            <a:endParaRPr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Google Shape;218;p14" descr="D:\Documents\Downloads\1613135427_201-p-fon-bezhevo-zheltii-23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23" y="-11669"/>
            <a:ext cx="9137677" cy="68696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26;p15"/>
          <p:cNvSpPr/>
          <p:nvPr/>
        </p:nvSpPr>
        <p:spPr>
          <a:xfrm>
            <a:off x="0" y="-10"/>
            <a:ext cx="9144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rgbClr val="274E1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Быт Запорожской Сечи</a:t>
            </a:r>
            <a:endParaRPr b="1" dirty="0">
              <a:solidFill>
                <a:srgbClr val="274E13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6" name="Google Shape;23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9015" y="707990"/>
            <a:ext cx="6665155" cy="606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D:\Documents\Downloads\870_653_fixedwidth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1"/>
          <a:stretch/>
        </p:blipFill>
        <p:spPr bwMode="auto">
          <a:xfrm>
            <a:off x="387678" y="707990"/>
            <a:ext cx="8374966" cy="606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oogle Shape;23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5700" y="707990"/>
            <a:ext cx="6698922" cy="606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2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78353" y="682660"/>
            <a:ext cx="6187293" cy="608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28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78353" y="707990"/>
            <a:ext cx="6241722" cy="608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D:\Documents\Downloads\original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63" y="682660"/>
            <a:ext cx="8117672" cy="608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18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Google Shape;248;p13" descr="D:\Documents\Downloads\1613135427_201-p-fon-bezhevo-zheltii-23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23" y="-11669"/>
            <a:ext cx="9137677" cy="68696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40;g19b50225334_1_121"/>
          <p:cNvSpPr/>
          <p:nvPr/>
        </p:nvSpPr>
        <p:spPr>
          <a:xfrm>
            <a:off x="0" y="-10"/>
            <a:ext cx="9144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rgbClr val="274E1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Быт Запорожской Сечи</a:t>
            </a:r>
            <a:endParaRPr b="1" dirty="0">
              <a:solidFill>
                <a:srgbClr val="274E13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6" name="Google Shape;243;g19b50225334_1_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584" y="790311"/>
            <a:ext cx="7410832" cy="5958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41;g19b50225334_1_121"/>
          <p:cNvPicPr preferRelativeResize="0"/>
          <p:nvPr/>
        </p:nvPicPr>
        <p:blipFill rotWithShape="1">
          <a:blip r:embed="rId4">
            <a:alphaModFix/>
          </a:blip>
          <a:srcRect b="3106"/>
          <a:stretch/>
        </p:blipFill>
        <p:spPr>
          <a:xfrm>
            <a:off x="869745" y="790312"/>
            <a:ext cx="7407671" cy="5958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42;g19b50225334_1_1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9745" y="790310"/>
            <a:ext cx="7407671" cy="5958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989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13" descr="D:\Documents\Downloads\1613135427_201-p-fon-bezhevo-zheltii-2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23" y="-11669"/>
            <a:ext cx="9137677" cy="6869669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3"/>
          <p:cNvSpPr/>
          <p:nvPr/>
        </p:nvSpPr>
        <p:spPr>
          <a:xfrm>
            <a:off x="88825" y="93600"/>
            <a:ext cx="9055200" cy="8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 dirty="0">
                <a:solidFill>
                  <a:srgbClr val="274E1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Труд в Запорожской Сечи</a:t>
            </a:r>
            <a:endParaRPr b="1" dirty="0">
              <a:solidFill>
                <a:srgbClr val="274E13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250" name="Google Shape;25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900" y="1307850"/>
            <a:ext cx="4456525" cy="3296807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3"/>
          <p:cNvSpPr txBox="1"/>
          <p:nvPr/>
        </p:nvSpPr>
        <p:spPr>
          <a:xfrm>
            <a:off x="47573" y="4637972"/>
            <a:ext cx="9055175" cy="1800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 b="1" dirty="0">
                <a:solidFill>
                  <a:schemeClr val="accent2">
                    <a:lumMod val="50000"/>
                  </a:schemeClr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При въезде в </a:t>
            </a:r>
            <a:r>
              <a:rPr lang="ru-RU" sz="2100" b="1" dirty="0" smtClean="0">
                <a:solidFill>
                  <a:schemeClr val="accent2">
                    <a:lumMod val="50000"/>
                  </a:schemeClr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Запорожскую Сечь </a:t>
            </a:r>
            <a:r>
              <a:rPr lang="ru-RU" sz="2100" b="1" dirty="0">
                <a:solidFill>
                  <a:schemeClr val="accent2">
                    <a:lumMod val="50000"/>
                  </a:schemeClr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Тараса Бульбу и его сыновей «оглушили пятьдесят кузнечных молотов, которые били в двадцати пяти кузницах». Могучие кожевники «мяли своими сильными руками и шкуры», «торговцы сидели с грудами кремней, огнивом и порохом». </a:t>
            </a:r>
            <a:endParaRPr sz="21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52" name="Google Shape;252;p13" descr="http://i57.fastpic.ru/big/2013/1029/d0/8250053aefc3d08c4c8cde265e9d1bd0.jpg"/>
          <p:cNvPicPr preferRelativeResize="0"/>
          <p:nvPr/>
        </p:nvPicPr>
        <p:blipFill rotWithShape="1">
          <a:blip r:embed="rId5">
            <a:alphaModFix/>
          </a:blip>
          <a:srcRect b="4825"/>
          <a:stretch/>
        </p:blipFill>
        <p:spPr>
          <a:xfrm>
            <a:off x="4724400" y="1307850"/>
            <a:ext cx="4259701" cy="329680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94" name="Google Shape;94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95" name="Google Shape;95;p3" descr="D:\Documents\Downloads\1613135427_201-p-fon-bezhevo-zheltii-2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5311" y="-11669"/>
            <a:ext cx="9137677" cy="6869669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3"/>
          <p:cNvSpPr/>
          <p:nvPr/>
        </p:nvSpPr>
        <p:spPr>
          <a:xfrm>
            <a:off x="25348" y="116632"/>
            <a:ext cx="911232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i="1" u="none" strike="noStrike" cap="none" dirty="0" smtClean="0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Николай Васильевич Гоголь</a:t>
            </a:r>
            <a:endParaRPr sz="3600" b="1" i="1" u="none" strike="noStrike" cap="none" dirty="0">
              <a:solidFill>
                <a:srgbClr val="FF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97" name="Google Shape;97;p3" descr="http://znanie.podelise.ru/tw_files2/urls_910/5/d-4440/4440_html_m73da05fd.jpg"/>
          <p:cNvPicPr preferRelativeResize="0"/>
          <p:nvPr/>
        </p:nvPicPr>
        <p:blipFill rotWithShape="1">
          <a:blip r:embed="rId4">
            <a:alphaModFix/>
          </a:blip>
          <a:srcRect r="2609" b="4767"/>
          <a:stretch/>
        </p:blipFill>
        <p:spPr>
          <a:xfrm flipH="1">
            <a:off x="2536768" y="762963"/>
            <a:ext cx="3798716" cy="593327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19" descr="D:\Documents\Downloads\1613135427_201-p-fon-bezhevo-zheltii-2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" y="-17259"/>
            <a:ext cx="9143998" cy="6869676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9"/>
          <p:cNvSpPr/>
          <p:nvPr/>
        </p:nvSpPr>
        <p:spPr>
          <a:xfrm>
            <a:off x="103724" y="168588"/>
            <a:ext cx="885698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latin typeface="Book Antiqua"/>
                <a:ea typeface="Book Antiqua"/>
                <a:cs typeface="Book Antiqua"/>
                <a:sym typeface="Book Antiqua"/>
              </a:rPr>
              <a:t>Обычаи и законы Запорожской Сечи</a:t>
            </a:r>
            <a:endParaRPr sz="3600" dirty="0">
              <a:solidFill>
                <a:schemeClr val="accent3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9"/>
          <p:cNvSpPr txBox="1"/>
          <p:nvPr/>
        </p:nvSpPr>
        <p:spPr>
          <a:xfrm>
            <a:off x="103768" y="1306786"/>
            <a:ext cx="3804204" cy="3570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Book Antiqua"/>
                <a:ea typeface="Book Antiqua"/>
                <a:cs typeface="Book Antiqua"/>
                <a:sym typeface="Book Antiqua"/>
              </a:rPr>
              <a:t>«Когда казак украл, стащил какую-нибудь мелочь, это уже считалось позором для всего казачества: его, как бесчестного, привязывали к позорному столбу». </a:t>
            </a:r>
            <a:endParaRPr sz="2000" b="1" dirty="0">
              <a:solidFill>
                <a:schemeClr val="accent2">
                  <a:lumMod val="50000"/>
                </a:schemeClr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accent2">
                  <a:lumMod val="50000"/>
                </a:schemeClr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Book Antiqua"/>
                <a:ea typeface="Book Antiqua"/>
                <a:cs typeface="Book Antiqua"/>
                <a:sym typeface="Book Antiqua"/>
              </a:rPr>
              <a:t>«Должника, который не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 Antiqua"/>
                <a:ea typeface="Book Antiqua"/>
                <a:cs typeface="Book Antiqua"/>
                <a:sym typeface="Book Antiqua"/>
              </a:rPr>
              <a:t>платил по долгам ,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Book Antiqua"/>
                <a:ea typeface="Book Antiqua"/>
                <a:cs typeface="Book Antiqua"/>
                <a:sym typeface="Book Antiqua"/>
              </a:rPr>
              <a:t>приковывали цепью к пушке». </a:t>
            </a:r>
            <a:endParaRPr sz="2000" b="1" dirty="0">
              <a:solidFill>
                <a:schemeClr val="accent2">
                  <a:lumMod val="50000"/>
                </a:schemeClr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260" name="Google Shape;26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2226" y="1246100"/>
            <a:ext cx="4968399" cy="369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1" name="Google Shape;261;p19"/>
          <p:cNvSpPr txBox="1"/>
          <p:nvPr/>
        </p:nvSpPr>
        <p:spPr>
          <a:xfrm>
            <a:off x="103725" y="5127100"/>
            <a:ext cx="88569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Book Antiqua"/>
                <a:ea typeface="Book Antiqua"/>
                <a:cs typeface="Book Antiqua"/>
                <a:sym typeface="Book Antiqua"/>
              </a:rPr>
              <a:t>Самое страшное наказанием было за убийство: «тут-таки, при нем, выкапывали яму, спускали туда живого убийцу и на него ставили гроб с телом убитого, а потом обоих засыпали землей». </a:t>
            </a:r>
            <a:endParaRPr sz="2400" b="1" dirty="0">
              <a:solidFill>
                <a:schemeClr val="accent2">
                  <a:lumMod val="50000"/>
                </a:schemeClr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20" descr="D:\Documents\Downloads\1613135427_201-p-fon-bezhevo-zheltii-2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23" y="-11669"/>
            <a:ext cx="9137677" cy="6869669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0"/>
          <p:cNvSpPr/>
          <p:nvPr/>
        </p:nvSpPr>
        <p:spPr>
          <a:xfrm>
            <a:off x="0" y="91369"/>
            <a:ext cx="91401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latin typeface="Book Antiqua"/>
                <a:ea typeface="Book Antiqua"/>
                <a:cs typeface="Book Antiqua"/>
                <a:sym typeface="Book Antiqua"/>
              </a:rPr>
              <a:t>Главным законом Запорожской Сечи - верность отчизне и вере </a:t>
            </a:r>
            <a:endParaRPr sz="4400" b="1" dirty="0">
              <a:solidFill>
                <a:srgbClr val="5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268" name="Google Shape;268;p20" descr="D:\Мои документы\Downloads\0_85326_7ebff304_orig.jpg"/>
          <p:cNvPicPr preferRelativeResize="0"/>
          <p:nvPr/>
        </p:nvPicPr>
        <p:blipFill rotWithShape="1">
          <a:blip r:embed="rId4">
            <a:alphaModFix/>
          </a:blip>
          <a:srcRect l="7509" t="6137" r="8730" b="6137"/>
          <a:stretch/>
        </p:blipFill>
        <p:spPr>
          <a:xfrm>
            <a:off x="2772424" y="1435713"/>
            <a:ext cx="3599151" cy="5099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21" descr="D:\Documents\Downloads\1613135427_201-p-fon-bezhevo-zheltii-2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23" y="-11669"/>
            <a:ext cx="9137677" cy="6869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1" descr="http://www.art-catalog.ru/data_picture_2016/picture/69/21229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0023" y="1492239"/>
            <a:ext cx="7766658" cy="5215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5" name="Google Shape;275;p21"/>
          <p:cNvSpPr/>
          <p:nvPr/>
        </p:nvSpPr>
        <p:spPr>
          <a:xfrm>
            <a:off x="22704" y="116632"/>
            <a:ext cx="912129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latin typeface="Book Antiqua"/>
                <a:ea typeface="Book Antiqua"/>
                <a:cs typeface="Book Antiqua"/>
                <a:sym typeface="Book Antiqua"/>
              </a:rPr>
              <a:t>Вторая линия повествования – Тарас Бульба и его сыновья</a:t>
            </a:r>
            <a:endParaRPr sz="4000" b="1" dirty="0">
              <a:solidFill>
                <a:schemeClr val="accent3">
                  <a:lumMod val="50000"/>
                </a:schemeClr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22" descr="D:\Documents\Downloads\1613135427_201-p-fon-bezhevo-zheltii-2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669"/>
            <a:ext cx="9137677" cy="6869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2" descr="D:\Documents\Downloads\Снимок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5555" y="914134"/>
            <a:ext cx="8006566" cy="41710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82" name="Google Shape;282;p22"/>
          <p:cNvSpPr/>
          <p:nvPr/>
        </p:nvSpPr>
        <p:spPr>
          <a:xfrm>
            <a:off x="-31583" y="0"/>
            <a:ext cx="913767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chemeClr val="accent3">
                    <a:lumMod val="50000"/>
                  </a:schemeClr>
                </a:solidFill>
                <a:latin typeface="Book Antiqua"/>
                <a:ea typeface="Book Antiqua"/>
                <a:cs typeface="Book Antiqua"/>
                <a:sym typeface="Book Antiqua"/>
              </a:rPr>
              <a:t>Остап и </a:t>
            </a:r>
            <a:r>
              <a:rPr lang="ru-RU" sz="4800" b="1" dirty="0" err="1">
                <a:solidFill>
                  <a:schemeClr val="accent3">
                    <a:lumMod val="50000"/>
                  </a:schemeClr>
                </a:solidFill>
                <a:latin typeface="Book Antiqua"/>
                <a:ea typeface="Book Antiqua"/>
                <a:cs typeface="Book Antiqua"/>
                <a:sym typeface="Book Antiqua"/>
              </a:rPr>
              <a:t>Андрий</a:t>
            </a:r>
            <a:endParaRPr sz="4800" b="1" dirty="0">
              <a:solidFill>
                <a:schemeClr val="accent3">
                  <a:lumMod val="50000"/>
                </a:schemeClr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83" name="Google Shape;283;p22"/>
          <p:cNvSpPr/>
          <p:nvPr/>
        </p:nvSpPr>
        <p:spPr>
          <a:xfrm>
            <a:off x="121247" y="5085184"/>
            <a:ext cx="8551499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500000"/>
                </a:solidFill>
                <a:latin typeface="Book Antiqua"/>
                <a:ea typeface="Book Antiqua"/>
                <a:cs typeface="Book Antiqua"/>
                <a:sym typeface="Book Antiqua"/>
              </a:rPr>
              <a:t>«…два дюжие молодца, ещё смотревшие исподлобья, как недавно выпущенные семинаристы. Крепкие, здоровые лица их были покрыты первым пухом волос, которого ещё не касалась бритва».</a:t>
            </a:r>
            <a:endParaRPr sz="2400" dirty="0">
              <a:solidFill>
                <a:srgbClr val="5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9b50225334_1_18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19b50225334_1_18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7" name="Google Shape;297;g19b50225334_1_182" descr="D:\Documents\Downloads\1613135427_201-p-fon-bezhevo-zheltii-2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669"/>
            <a:ext cx="9137677" cy="6869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g19b50225334_1_182" descr="http://new-gallery.info/04/59/images/59.11.01.jpg"/>
          <p:cNvPicPr preferRelativeResize="0"/>
          <p:nvPr/>
        </p:nvPicPr>
        <p:blipFill rotWithShape="1">
          <a:blip r:embed="rId4">
            <a:alphaModFix/>
          </a:blip>
          <a:srcRect l="6613" t="4366" r="3522" b="8296"/>
          <a:stretch/>
        </p:blipFill>
        <p:spPr>
          <a:xfrm>
            <a:off x="4034467" y="831000"/>
            <a:ext cx="4510800" cy="5768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9" name="Google Shape;299;g19b50225334_1_182"/>
          <p:cNvSpPr/>
          <p:nvPr/>
        </p:nvSpPr>
        <p:spPr>
          <a:xfrm>
            <a:off x="-31583" y="0"/>
            <a:ext cx="91377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chemeClr val="accent3">
                    <a:lumMod val="50000"/>
                  </a:schemeClr>
                </a:solidFill>
                <a:latin typeface="Book Antiqua"/>
                <a:ea typeface="Book Antiqua"/>
                <a:cs typeface="Book Antiqua"/>
                <a:sym typeface="Book Antiqua"/>
              </a:rPr>
              <a:t>Остап и </a:t>
            </a:r>
            <a:r>
              <a:rPr lang="ru-RU" sz="4800" b="1" dirty="0" err="1">
                <a:solidFill>
                  <a:schemeClr val="accent3">
                    <a:lumMod val="50000"/>
                  </a:schemeClr>
                </a:solidFill>
                <a:latin typeface="Book Antiqua"/>
                <a:ea typeface="Book Antiqua"/>
                <a:cs typeface="Book Antiqua"/>
                <a:sym typeface="Book Antiqua"/>
              </a:rPr>
              <a:t>Андрий</a:t>
            </a:r>
            <a:endParaRPr sz="4800" b="1" dirty="0">
              <a:solidFill>
                <a:schemeClr val="accent3">
                  <a:lumMod val="50000"/>
                </a:schemeClr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8857" y="1367454"/>
            <a:ext cx="3810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Остап и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Андрий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 - кровные братья, выросли вместе, получили одинаковое воспитание и образование, но имеют совершенно противоположные характеры, разное мировоззрение, ценности и взгляды на жизнь.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23" descr="D:\Documents\Downloads\1613135427_201-p-fon-bezhevo-zheltii-2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669"/>
            <a:ext cx="9137677" cy="6869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3" descr="D:\Documents\Downloads\ataman_Taras_Bulba_4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1996" y="1001484"/>
            <a:ext cx="7253684" cy="562791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90" name="Google Shape;290;p23"/>
          <p:cNvSpPr txBox="1"/>
          <p:nvPr/>
        </p:nvSpPr>
        <p:spPr>
          <a:xfrm>
            <a:off x="0" y="217714"/>
            <a:ext cx="91377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274E13"/>
                </a:solidFill>
                <a:latin typeface="Bookman Old Style" panose="02050604050505020204" pitchFamily="18" charset="0"/>
              </a:rPr>
              <a:t>К</a:t>
            </a:r>
            <a:r>
              <a:rPr lang="ru-RU" sz="3200" b="1" dirty="0">
                <a:solidFill>
                  <a:srgbClr val="274E13"/>
                </a:solidFill>
                <a:latin typeface="Bookman Old Style" panose="02050604050505020204" pitchFamily="18" charset="0"/>
                <a:ea typeface="Bookman Old Style"/>
                <a:cs typeface="Bookman Old Style"/>
                <a:sym typeface="Bookman Old Style"/>
              </a:rPr>
              <a:t>улачный бой Остапа и Тараса Бульбы</a:t>
            </a:r>
            <a:endParaRPr sz="3200" b="1" dirty="0">
              <a:solidFill>
                <a:srgbClr val="274E13"/>
              </a:solidFill>
              <a:latin typeface="Bookman Old Style" panose="02050604050505020204" pitchFamily="18" charset="0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9b50225334_1_14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g19b50225334_1_14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6" name="Google Shape;306;g19b50225334_1_147" descr="D:\Documents\Downloads\1613135427_201-p-fon-bezhevo-zheltii-2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669"/>
            <a:ext cx="9137677" cy="6869669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g19b50225334_1_147"/>
          <p:cNvSpPr/>
          <p:nvPr/>
        </p:nvSpPr>
        <p:spPr>
          <a:xfrm>
            <a:off x="-31583" y="0"/>
            <a:ext cx="91377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600" b="1" dirty="0">
                <a:solidFill>
                  <a:srgbClr val="274E13"/>
                </a:solidFill>
                <a:latin typeface="Book Antiqua"/>
                <a:ea typeface="Book Antiqua"/>
                <a:cs typeface="Book Antiqua"/>
                <a:sym typeface="Book Antiqua"/>
              </a:rPr>
              <a:t>Остап </a:t>
            </a:r>
            <a:endParaRPr sz="6600" b="1" dirty="0">
              <a:solidFill>
                <a:srgbClr val="274E13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308" name="Google Shape;308;g19b50225334_1_147"/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5378" t="52181" r="6297" b="2220"/>
          <a:stretch/>
        </p:blipFill>
        <p:spPr>
          <a:xfrm>
            <a:off x="335213" y="1111663"/>
            <a:ext cx="8473575" cy="5503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9b50225334_1_17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g19b50225334_1_17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5" name="Google Shape;315;g19b50225334_1_173" descr="D:\Documents\Downloads\1613135427_201-p-fon-bezhevo-zheltii-2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669"/>
            <a:ext cx="9137677" cy="6869669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g19b50225334_1_173"/>
          <p:cNvSpPr/>
          <p:nvPr/>
        </p:nvSpPr>
        <p:spPr>
          <a:xfrm>
            <a:off x="-31583" y="0"/>
            <a:ext cx="91377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600" b="1" dirty="0" err="1">
                <a:solidFill>
                  <a:srgbClr val="274E13"/>
                </a:solidFill>
                <a:latin typeface="Book Antiqua"/>
                <a:ea typeface="Book Antiqua"/>
                <a:cs typeface="Book Antiqua"/>
                <a:sym typeface="Book Antiqua"/>
              </a:rPr>
              <a:t>Андрий</a:t>
            </a:r>
            <a:endParaRPr sz="6600" b="1" dirty="0">
              <a:solidFill>
                <a:srgbClr val="274E13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317" name="Google Shape;317;g19b50225334_1_173"/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9152" t="2334" r="5784" b="57059"/>
          <a:stretch/>
        </p:blipFill>
        <p:spPr>
          <a:xfrm>
            <a:off x="341274" y="1230084"/>
            <a:ext cx="8455127" cy="5301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Google Shape;315;g19b50225334_1_173" descr="D:\Documents\Downloads\1613135427_201-p-fon-bezhevo-zheltii-23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669"/>
            <a:ext cx="9137677" cy="6869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http://pwpt.ru/uploads/presentation_screenshots/bfa4f5307e94aef777fbb2cc75afb7d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05"/>
          <a:stretch/>
        </p:blipFill>
        <p:spPr bwMode="auto">
          <a:xfrm>
            <a:off x="179511" y="116632"/>
            <a:ext cx="8832981" cy="6599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6" name="Picture 2" descr="D:\Мои документы\Downloads\scale_600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50675"/>
            <a:ext cx="8865206" cy="613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07511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27" descr="D:\Documents\Downloads\1613135427_201-p-fon-bezhevo-zheltii-2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669"/>
            <a:ext cx="9137677" cy="6869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7" descr="D:\Мои документы\Downloads\0_85331_af30845c_orig.jpg"/>
          <p:cNvPicPr preferRelativeResize="0"/>
          <p:nvPr/>
        </p:nvPicPr>
        <p:blipFill rotWithShape="1">
          <a:blip r:embed="rId4">
            <a:alphaModFix/>
          </a:blip>
          <a:srcRect l="6881" t="6859" r="7798" b="5776"/>
          <a:stretch/>
        </p:blipFill>
        <p:spPr>
          <a:xfrm>
            <a:off x="4898571" y="1415742"/>
            <a:ext cx="4074572" cy="532757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24" name="Google Shape;324;p27"/>
          <p:cNvSpPr/>
          <p:nvPr/>
        </p:nvSpPr>
        <p:spPr>
          <a:xfrm>
            <a:off x="392250" y="3700834"/>
            <a:ext cx="4176600" cy="20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Book Antiqua"/>
                <a:ea typeface="Book Antiqua"/>
                <a:cs typeface="Book Antiqua"/>
                <a:sym typeface="Book Antiqua"/>
              </a:rPr>
              <a:t>«Он не хотел слышать рыданий матери или безумных воплей супруги».</a:t>
            </a:r>
            <a:endParaRPr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accent2">
                  <a:lumMod val="50000"/>
                </a:schemeClr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Book Antiqua"/>
                <a:ea typeface="Book Antiqua"/>
                <a:cs typeface="Book Antiqua"/>
                <a:sym typeface="Book Antiqua"/>
              </a:rPr>
              <a:t>Перед смертью у Остапа было лишь одно желание – знать, что рядом его отец.</a:t>
            </a:r>
            <a:endParaRPr sz="1800" b="1" dirty="0">
              <a:solidFill>
                <a:schemeClr val="accent2">
                  <a:lumMod val="50000"/>
                </a:schemeClr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325" name="Google Shape;325;p27"/>
          <p:cNvSpPr/>
          <p:nvPr/>
        </p:nvSpPr>
        <p:spPr>
          <a:xfrm>
            <a:off x="231738" y="1949862"/>
            <a:ext cx="4497600" cy="1575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Book Antiqua"/>
                <a:cs typeface="Book Antiqua"/>
                <a:sym typeface="Book Antiqua"/>
              </a:rPr>
              <a:t>Казнь Остапа</a:t>
            </a:r>
            <a:endParaRPr sz="4800" b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  <a:ea typeface="Book Antiqua"/>
              <a:cs typeface="Book Antiqua"/>
              <a:sym typeface="Book Antiqua"/>
            </a:endParaRPr>
          </a:p>
        </p:txBody>
      </p:sp>
      <p:sp>
        <p:nvSpPr>
          <p:cNvPr id="326" name="Google Shape;326;p27"/>
          <p:cNvSpPr txBox="1"/>
          <p:nvPr/>
        </p:nvSpPr>
        <p:spPr>
          <a:xfrm>
            <a:off x="0" y="0"/>
            <a:ext cx="9137700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rgbClr val="274E13"/>
                </a:solidFill>
                <a:latin typeface="Bookman Old Style" panose="02050604050505020204" pitchFamily="18" charset="0"/>
                <a:ea typeface="Bookman Old Style"/>
                <a:cs typeface="Bookman Old Style"/>
                <a:sym typeface="Bookman Old Style"/>
              </a:rPr>
              <a:t>Разность выбора </a:t>
            </a:r>
            <a:endParaRPr lang="ru-RU" sz="4000" b="1" dirty="0" smtClean="0">
              <a:solidFill>
                <a:srgbClr val="274E13"/>
              </a:solidFill>
              <a:latin typeface="Bookman Old Style" panose="02050604050505020204" pitchFamily="18" charset="0"/>
              <a:ea typeface="Bookman Old Style"/>
              <a:cs typeface="Bookman Old Style"/>
              <a:sym typeface="Bookman Old Styl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 smtClean="0">
                <a:solidFill>
                  <a:srgbClr val="274E13"/>
                </a:solidFill>
                <a:latin typeface="Bookman Old Style" panose="02050604050505020204" pitchFamily="18" charset="0"/>
                <a:ea typeface="Bookman Old Style"/>
                <a:cs typeface="Bookman Old Style"/>
                <a:sym typeface="Bookman Old Style"/>
              </a:rPr>
              <a:t>Остапа </a:t>
            </a:r>
            <a:r>
              <a:rPr lang="ru-RU" sz="4000" b="1" dirty="0">
                <a:solidFill>
                  <a:srgbClr val="274E13"/>
                </a:solidFill>
                <a:latin typeface="Bookman Old Style" panose="02050604050505020204" pitchFamily="18" charset="0"/>
                <a:ea typeface="Bookman Old Style"/>
                <a:cs typeface="Bookman Old Style"/>
                <a:sym typeface="Bookman Old Style"/>
              </a:rPr>
              <a:t>и </a:t>
            </a:r>
            <a:r>
              <a:rPr lang="ru-RU" sz="4000" b="1" dirty="0" err="1">
                <a:solidFill>
                  <a:srgbClr val="274E13"/>
                </a:solidFill>
                <a:latin typeface="Bookman Old Style" panose="02050604050505020204" pitchFamily="18" charset="0"/>
                <a:ea typeface="Bookman Old Style"/>
                <a:cs typeface="Bookman Old Style"/>
                <a:sym typeface="Bookman Old Style"/>
              </a:rPr>
              <a:t>Андрия</a:t>
            </a:r>
            <a:endParaRPr sz="4000" b="1" dirty="0">
              <a:solidFill>
                <a:srgbClr val="274E13"/>
              </a:solidFill>
              <a:latin typeface="Bookman Old Style" panose="02050604050505020204" pitchFamily="18" charset="0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03" name="Google Shape;10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04" name="Google Shape;104;p4" descr="D:\Documents\Downloads\1613135427_201-p-fon-bezhevo-zheltii-2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99394" y="50914"/>
            <a:ext cx="9137677" cy="686966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4"/>
          <p:cNvSpPr/>
          <p:nvPr/>
        </p:nvSpPr>
        <p:spPr>
          <a:xfrm>
            <a:off x="25348" y="116632"/>
            <a:ext cx="911232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i="0" u="none" strike="noStrike" cap="none" dirty="0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ИСТОРИЯ СОЗДАНИЯ ПОВЕСТИ</a:t>
            </a:r>
            <a:endParaRPr sz="3600" b="1" i="1" u="none" strike="noStrike" cap="none" dirty="0">
              <a:solidFill>
                <a:srgbClr val="FF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106" name="Google Shape;106;p4"/>
          <p:cNvPicPr preferRelativeResize="0"/>
          <p:nvPr/>
        </p:nvPicPr>
        <p:blipFill rotWithShape="1">
          <a:blip r:embed="rId4">
            <a:alphaModFix/>
          </a:blip>
          <a:srcRect r="2147" b="1628"/>
          <a:stretch/>
        </p:blipFill>
        <p:spPr>
          <a:xfrm>
            <a:off x="2335002" y="762964"/>
            <a:ext cx="3967827" cy="5920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29" descr="D:\Documents\Downloads\1613135427_201-p-fon-bezhevo-zheltii-2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1075" y="-5825"/>
            <a:ext cx="9215077" cy="6869676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9"/>
          <p:cNvSpPr txBox="1"/>
          <p:nvPr/>
        </p:nvSpPr>
        <p:spPr>
          <a:xfrm>
            <a:off x="0" y="0"/>
            <a:ext cx="9137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800" b="1">
                <a:solidFill>
                  <a:srgbClr val="274E13"/>
                </a:solidFill>
                <a:latin typeface="Book Antiqua"/>
                <a:ea typeface="Book Antiqua"/>
                <a:cs typeface="Book Antiqua"/>
                <a:sym typeface="Book Antiqua"/>
              </a:rPr>
              <a:t>Смерть Андрия</a:t>
            </a:r>
            <a:endParaRPr/>
          </a:p>
        </p:txBody>
      </p:sp>
      <p:pic>
        <p:nvPicPr>
          <p:cNvPr id="333" name="Google Shape;33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5650" y="769508"/>
            <a:ext cx="5062400" cy="5964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31" descr="D:\Documents\Downloads\1613135427_201-p-fon-bezhevo-zheltii-2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669"/>
            <a:ext cx="9137677" cy="6869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1" descr="http://www.aveclassics.net/_nw/61/75508729.jpg"/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963886" y="1207046"/>
            <a:ext cx="3940564" cy="5278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0" name="Google Shape;340;p31"/>
          <p:cNvSpPr/>
          <p:nvPr/>
        </p:nvSpPr>
        <p:spPr>
          <a:xfrm>
            <a:off x="143287" y="1935038"/>
            <a:ext cx="4679084" cy="3822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«Тарас Бульба был один из числа коренных, старых полковников: весь был создан для бранной тревоги и отличался грубой прямотой своего нрава. Неугомонный вечно, он считал себя законным защитником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православия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». </a:t>
            </a:r>
            <a:endParaRPr sz="2400" b="1" dirty="0">
              <a:solidFill>
                <a:schemeClr val="accent2">
                  <a:lumMod val="50000"/>
                </a:schemeClr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41" name="Google Shape;341;p31"/>
          <p:cNvSpPr/>
          <p:nvPr/>
        </p:nvSpPr>
        <p:spPr>
          <a:xfrm>
            <a:off x="-1" y="104049"/>
            <a:ext cx="9137677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dirty="0">
                <a:solidFill>
                  <a:srgbClr val="274E13"/>
                </a:solidFill>
                <a:latin typeface="Book Antiqua"/>
                <a:ea typeface="Book Antiqua"/>
                <a:cs typeface="Book Antiqua"/>
                <a:sym typeface="Book Antiqua"/>
              </a:rPr>
              <a:t>Тарас Бульба </a:t>
            </a:r>
            <a:endParaRPr sz="6000" b="1" dirty="0">
              <a:solidFill>
                <a:srgbClr val="274E13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2" descr="D:\Documents\Downloads\1613135427_201-p-fon-bezhevo-zheltii-2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669"/>
            <a:ext cx="9137677" cy="6869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2" descr="http://esu.com.ua/images/galleries-images/K/kiyanchenkogeorgiyvasilyovich/taras%20bulyba.%201951.%20polotno,%20oliy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1761" y="1050995"/>
            <a:ext cx="4977900" cy="5531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8" name="Google Shape;348;p32"/>
          <p:cNvSpPr/>
          <p:nvPr/>
        </p:nvSpPr>
        <p:spPr>
          <a:xfrm>
            <a:off x="118188" y="173699"/>
            <a:ext cx="8901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rgbClr val="274E13"/>
                </a:solidFill>
                <a:latin typeface="Bookman Old Style" panose="02050604050505020204" pitchFamily="18" charset="0"/>
                <a:ea typeface="Book Antiqua"/>
                <a:cs typeface="Book Antiqua"/>
                <a:sym typeface="Book Antiqua"/>
              </a:rPr>
              <a:t>«Я тебя породил, я тебя убью</a:t>
            </a:r>
            <a:r>
              <a:rPr lang="ru-RU" sz="4100" b="1" dirty="0">
                <a:solidFill>
                  <a:srgbClr val="274E13"/>
                </a:solidFill>
                <a:latin typeface="Book Antiqua"/>
                <a:ea typeface="Book Antiqua"/>
                <a:cs typeface="Book Antiqua"/>
                <a:sym typeface="Book Antiqua"/>
              </a:rPr>
              <a:t>!» </a:t>
            </a:r>
            <a:endParaRPr sz="1900" b="1" dirty="0">
              <a:solidFill>
                <a:srgbClr val="274E1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30" descr="D:\Documents\Downloads\1613135427_201-p-fon-bezhevo-zheltii-2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669"/>
            <a:ext cx="9137677" cy="6869669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0"/>
          <p:cNvSpPr/>
          <p:nvPr/>
        </p:nvSpPr>
        <p:spPr>
          <a:xfrm>
            <a:off x="-1" y="248013"/>
            <a:ext cx="9137677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dirty="0">
                <a:solidFill>
                  <a:srgbClr val="274E13"/>
                </a:solidFill>
                <a:latin typeface="Bookman Old Style" panose="02050604050505020204" pitchFamily="18" charset="0"/>
                <a:ea typeface="Book Antiqua"/>
                <a:cs typeface="Book Antiqua"/>
                <a:sym typeface="Book Antiqua"/>
              </a:rPr>
              <a:t>«Добре, сынку, добре!» </a:t>
            </a:r>
            <a:endParaRPr sz="1800" dirty="0">
              <a:solidFill>
                <a:srgbClr val="274E13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55" name="Google Shape;355;p30" descr="https://avatars.mds.yandex.net/get-pdb/1209663/556199e8-8adf-429c-95cf-691d58fa742f/s1200?webp=false"/>
          <p:cNvPicPr preferRelativeResize="0"/>
          <p:nvPr/>
        </p:nvPicPr>
        <p:blipFill rotWithShape="1">
          <a:blip r:embed="rId4">
            <a:alphaModFix/>
          </a:blip>
          <a:srcRect l="3113" r="2528" b="4507"/>
          <a:stretch/>
        </p:blipFill>
        <p:spPr>
          <a:xfrm>
            <a:off x="2187638" y="1349827"/>
            <a:ext cx="4762400" cy="5218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9b50225334_1_18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g19b50225334_1_18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2" name="Google Shape;362;g19b50225334_1_188" descr="D:\Documents\Downloads\1613135427_201-p-fon-bezhevo-zheltii-2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669"/>
            <a:ext cx="9137677" cy="6869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g19b50225334_1_188" descr="https://ds04.infourok.ru/uploads/ex/0f06/0003a4fd-99f8b867/img15.jpg"/>
          <p:cNvPicPr preferRelativeResize="0"/>
          <p:nvPr/>
        </p:nvPicPr>
        <p:blipFill rotWithShape="1">
          <a:blip r:embed="rId4">
            <a:alphaModFix/>
          </a:blip>
          <a:srcRect l="5152" t="11889" r="47574" b="10500"/>
          <a:stretch/>
        </p:blipFill>
        <p:spPr>
          <a:xfrm>
            <a:off x="2718325" y="820275"/>
            <a:ext cx="3893100" cy="479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4" name="Google Shape;364;g19b50225334_1_188"/>
          <p:cNvSpPr/>
          <p:nvPr/>
        </p:nvSpPr>
        <p:spPr>
          <a:xfrm>
            <a:off x="142121" y="20825"/>
            <a:ext cx="8847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800" b="1" dirty="0">
                <a:solidFill>
                  <a:srgbClr val="274E13"/>
                </a:solidFill>
                <a:latin typeface="Bookman Old Style" panose="02050604050505020204" pitchFamily="18" charset="0"/>
                <a:ea typeface="Book Antiqua"/>
                <a:cs typeface="Book Antiqua"/>
                <a:sym typeface="Book Antiqua"/>
              </a:rPr>
              <a:t>Смерть Тараса Бульбы  </a:t>
            </a:r>
            <a:endParaRPr sz="3800" b="1" dirty="0">
              <a:solidFill>
                <a:srgbClr val="274E13"/>
              </a:solidFill>
              <a:latin typeface="Bookman Old Style" panose="02050604050505020204" pitchFamily="18" charset="0"/>
              <a:ea typeface="Book Antiqua"/>
              <a:cs typeface="Book Antiqua"/>
              <a:sym typeface="Book Antiqua"/>
            </a:endParaRPr>
          </a:p>
        </p:txBody>
      </p:sp>
      <p:sp>
        <p:nvSpPr>
          <p:cNvPr id="365" name="Google Shape;365;g19b50225334_1_188"/>
          <p:cNvSpPr txBox="1"/>
          <p:nvPr/>
        </p:nvSpPr>
        <p:spPr>
          <a:xfrm>
            <a:off x="0" y="5614325"/>
            <a:ext cx="9137677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Образ распятого и сожженного Тараса – символ истинного борца за свободу своей земли и Родины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.</a:t>
            </a:r>
            <a:endParaRPr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9b50225334_1_19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g19b50225334_1_19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2" name="Google Shape;372;g19b50225334_1_199" descr="D:\Documents\Downloads\1613135427_201-p-fon-bezhevo-zheltii-2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669"/>
            <a:ext cx="9137677" cy="6869669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g19b50225334_1_199"/>
          <p:cNvSpPr/>
          <p:nvPr/>
        </p:nvSpPr>
        <p:spPr>
          <a:xfrm>
            <a:off x="197200" y="175573"/>
            <a:ext cx="8828400" cy="1838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dirty="0">
                <a:solidFill>
                  <a:srgbClr val="274E13"/>
                </a:solidFill>
                <a:latin typeface="Bookman Old Style" panose="02050604050505020204" pitchFamily="18" charset="0"/>
                <a:ea typeface="Book Antiqua"/>
                <a:cs typeface="Book Antiqua"/>
                <a:sym typeface="Book Antiqua"/>
              </a:rPr>
              <a:t>Актуальность повести</a:t>
            </a:r>
            <a:endParaRPr sz="5400" b="1" dirty="0">
              <a:solidFill>
                <a:srgbClr val="274E13"/>
              </a:solidFill>
              <a:latin typeface="Bookman Old Style" panose="02050604050505020204" pitchFamily="18" charset="0"/>
              <a:ea typeface="Book Antiqua"/>
              <a:cs typeface="Book Antiqua"/>
              <a:sym typeface="Book Antiqu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dirty="0">
                <a:solidFill>
                  <a:srgbClr val="274E13"/>
                </a:solidFill>
                <a:latin typeface="Bookman Old Style" panose="02050604050505020204" pitchFamily="18" charset="0"/>
                <a:ea typeface="Book Antiqua"/>
                <a:cs typeface="Book Antiqua"/>
                <a:sym typeface="Book Antiqua"/>
              </a:rPr>
              <a:t> «Тарас Бульба» </a:t>
            </a:r>
            <a:endParaRPr sz="5400" b="1" dirty="0">
              <a:solidFill>
                <a:srgbClr val="274E13"/>
              </a:solidFill>
              <a:latin typeface="Bookman Old Style" panose="02050604050505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3143" y="2256749"/>
            <a:ext cx="403734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Любовь к Родине, предательство, самоотверженность, проблема выбора, отношения между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людьми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- все это волновало людей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во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все времена,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все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это сохраняет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свою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актуальность и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в наши дни</a:t>
            </a:r>
            <a:endParaRPr lang="ru-RU" dirty="0"/>
          </a:p>
        </p:txBody>
      </p:sp>
      <p:pic>
        <p:nvPicPr>
          <p:cNvPr id="7" name="Google Shape;106;p4"/>
          <p:cNvPicPr preferRelativeResize="0"/>
          <p:nvPr/>
        </p:nvPicPr>
        <p:blipFill rotWithShape="1">
          <a:blip r:embed="rId4">
            <a:alphaModFix/>
          </a:blip>
          <a:srcRect r="2147" b="1628"/>
          <a:stretch/>
        </p:blipFill>
        <p:spPr>
          <a:xfrm>
            <a:off x="4568838" y="1930226"/>
            <a:ext cx="3559629" cy="4808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9b50225334_1_2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g19b50225334_1_2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0" name="Google Shape;380;g19b50225334_1_221" descr="D:\Documents\Downloads\1613135427_201-p-fon-bezhevo-zheltii-2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669"/>
            <a:ext cx="9137677" cy="68696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286000" y="1007569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>
                <a:solidFill>
                  <a:srgbClr val="C00000"/>
                </a:solidFill>
                <a:latin typeface="Google Sans"/>
              </a:rPr>
              <a:t>Чему учит повесть Гоголя "Тарас Бульба"?</a:t>
            </a:r>
            <a:endParaRPr lang="ru-RU" sz="2000" dirty="0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2000" dirty="0">
                <a:solidFill>
                  <a:srgbClr val="C00000"/>
                </a:solidFill>
                <a:latin typeface="Google Sans"/>
              </a:rPr>
              <a:t>Через яркие образы и описания Гоголь создает картину жизни и быта украинских казаков, их традиций, обычаев и борьбы за свою независимость. Таким образом, "Тарас Бульба" учит уважать и ценить культурное наследие своего народа, понимать значение патриотизма и гордости за свою родину.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9b50225334_1_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g19b50225334_1_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3" name="Google Shape;113;g19b50225334_1_3" descr="D:\Documents\Downloads\1613135427_201-p-fon-bezhevo-zheltii-2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-11669"/>
            <a:ext cx="9137677" cy="6869669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g19b50225334_1_3"/>
          <p:cNvSpPr txBox="1"/>
          <p:nvPr/>
        </p:nvSpPr>
        <p:spPr>
          <a:xfrm>
            <a:off x="0" y="0"/>
            <a:ext cx="9144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 dirty="0">
                <a:solidFill>
                  <a:srgbClr val="274E1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Жанр повести</a:t>
            </a:r>
            <a:endParaRPr sz="4400" b="1" dirty="0">
              <a:solidFill>
                <a:srgbClr val="274E13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15" name="Google Shape;115;g19b50225334_1_3"/>
          <p:cNvSpPr txBox="1"/>
          <p:nvPr/>
        </p:nvSpPr>
        <p:spPr>
          <a:xfrm>
            <a:off x="-24" y="780025"/>
            <a:ext cx="91377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«Тарас Бульба» - историческая повесть, где несмотря на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многоплановость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действующих лиц, в центре сюжета находится старый казак Тарас Бульба и его сыновья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.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6" name="Google Shape;116;g19b50225334_1_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0439" y="1887989"/>
            <a:ext cx="6650818" cy="4861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9b50225334_1_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19b50225334_1_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3" name="Google Shape;123;g19b50225334_1_26" descr="D:\Documents\Downloads\1613135427_201-p-fon-bezhevo-zheltii-2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-11669"/>
            <a:ext cx="9137677" cy="6869669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19b50225334_1_26"/>
          <p:cNvSpPr txBox="1"/>
          <p:nvPr/>
        </p:nvSpPr>
        <p:spPr>
          <a:xfrm>
            <a:off x="4832850" y="4211074"/>
            <a:ext cx="4133474" cy="233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В повести «Тарас Бульба» присутствуют характерные признаки эпического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произведения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: подробное описание быта казаков, баталий, сцен народной жизни, природы. </a:t>
            </a:r>
            <a:endParaRPr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5" name="Google Shape;125;g19b50225334_1_26"/>
          <p:cNvSpPr txBox="1"/>
          <p:nvPr/>
        </p:nvSpPr>
        <p:spPr>
          <a:xfrm>
            <a:off x="0" y="0"/>
            <a:ext cx="9144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 dirty="0">
                <a:solidFill>
                  <a:srgbClr val="274E1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Жанр повести</a:t>
            </a:r>
            <a:endParaRPr sz="4400" b="1" dirty="0">
              <a:solidFill>
                <a:srgbClr val="274E13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126" name="Google Shape;126;g19b50225334_1_26"/>
          <p:cNvPicPr preferRelativeResize="0"/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2850" y="861900"/>
            <a:ext cx="4133474" cy="3035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7" name="Google Shape;127;g19b50225334_1_26"/>
          <p:cNvPicPr preferRelativeResize="0"/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600" y="4057796"/>
            <a:ext cx="4559487" cy="2645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8" name="Google Shape;128;g19b50225334_1_26"/>
          <p:cNvPicPr preferRelativeResize="0"/>
          <p:nvPr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8978" t="13952" r="8649" b="12921"/>
          <a:stretch/>
        </p:blipFill>
        <p:spPr>
          <a:xfrm>
            <a:off x="145600" y="861899"/>
            <a:ext cx="4559474" cy="3035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9b50225334_1_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19b50225334_1_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5" name="Google Shape;135;g19b50225334_1_9" descr="D:\Documents\Downloads\1613135427_201-p-fon-bezhevo-zheltii-2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-11669"/>
            <a:ext cx="9137677" cy="6869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g19b50225334_1_9" descr="http://znohist.at.ua/_ph/13/13521407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8985" y="769440"/>
            <a:ext cx="8557915" cy="4576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7" name="Google Shape;137;g19b50225334_1_9"/>
          <p:cNvSpPr txBox="1"/>
          <p:nvPr/>
        </p:nvSpPr>
        <p:spPr>
          <a:xfrm>
            <a:off x="-1" y="5443749"/>
            <a:ext cx="913767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Book Antiqua"/>
                <a:cs typeface="Book Antiqua"/>
                <a:sym typeface="Book Antiqua"/>
              </a:rPr>
              <a:t>В «Тарасе Бульбе» Николай Гоголь изобразил один из драматических моментов истории Украины – борьбу украинского народа, главным образом казачества против посягательств на его свободу со стороны Польши на рубеже XVI и XVII столетий.</a:t>
            </a:r>
            <a:endParaRPr sz="1200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2" y="0"/>
            <a:ext cx="91376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Сюжет повести</a:t>
            </a:r>
            <a:endParaRPr lang="ru-RU" sz="4400" dirty="0"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9b50225334_1_4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g19b50225334_1_4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4" name="Google Shape;144;g19b50225334_1_43" descr="D:\Documents\Downloads\1613135427_201-p-fon-bezhevo-zheltii-2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-11669"/>
            <a:ext cx="9137677" cy="6869669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19b50225334_1_43"/>
          <p:cNvSpPr/>
          <p:nvPr/>
        </p:nvSpPr>
        <p:spPr>
          <a:xfrm>
            <a:off x="-1" y="116632"/>
            <a:ext cx="9137677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274E13"/>
                </a:solidFill>
                <a:latin typeface="Bookman Old Style" panose="02050604050505020204" pitchFamily="18" charset="0"/>
                <a:ea typeface="Book Antiqua"/>
                <a:cs typeface="Book Antiqua"/>
                <a:sym typeface="Book Antiqua"/>
              </a:rPr>
              <a:t>Запорожское казачество</a:t>
            </a:r>
            <a:endParaRPr sz="4800" b="1" dirty="0">
              <a:solidFill>
                <a:srgbClr val="274E13"/>
              </a:solidFill>
              <a:latin typeface="Bookman Old Style" panose="02050604050505020204" pitchFamily="18" charset="0"/>
              <a:ea typeface="Book Antiqua"/>
              <a:cs typeface="Book Antiqua"/>
              <a:sym typeface="Book Antiqua"/>
            </a:endParaRPr>
          </a:p>
        </p:txBody>
      </p:sp>
      <p:pic>
        <p:nvPicPr>
          <p:cNvPr id="146" name="Google Shape;146;g19b50225334_1_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874" y="1259029"/>
            <a:ext cx="8751923" cy="4997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9b50225334_1_7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19b50225334_1_7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3" name="Google Shape;153;g19b50225334_1_70" descr="D:\Documents\Downloads\1613135427_201-p-fon-bezhevo-zheltii-2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675"/>
            <a:ext cx="9137701" cy="6869703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g19b50225334_1_70"/>
          <p:cNvSpPr txBox="1"/>
          <p:nvPr/>
        </p:nvSpPr>
        <p:spPr>
          <a:xfrm>
            <a:off x="6300" y="152400"/>
            <a:ext cx="91377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rgbClr val="274E1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Тема и проблематика повести </a:t>
            </a:r>
            <a:endParaRPr sz="4000" b="1" dirty="0">
              <a:solidFill>
                <a:srgbClr val="274E13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55" name="Google Shape;155;g19b50225334_1_70"/>
          <p:cNvSpPr txBox="1"/>
          <p:nvPr/>
        </p:nvSpPr>
        <p:spPr>
          <a:xfrm>
            <a:off x="130628" y="1467353"/>
            <a:ext cx="4245429" cy="4416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 b="1" dirty="0">
                <a:solidFill>
                  <a:srgbClr val="274E1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Тема: 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патриотизм -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главная 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добродетель казачества.</a:t>
            </a:r>
            <a:endParaRPr sz="2500" b="1" dirty="0">
              <a:solidFill>
                <a:schemeClr val="accent2">
                  <a:lumMod val="50000"/>
                </a:schemeClr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b="1" dirty="0">
              <a:solidFill>
                <a:srgbClr val="274E13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 b="1" dirty="0">
                <a:solidFill>
                  <a:srgbClr val="274E1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Проблема: 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л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юбовь 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к 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Родине 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для казака ставится превыше всего, она способна вытеснить даже родственные отношения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.</a:t>
            </a:r>
            <a:endParaRPr dirty="0"/>
          </a:p>
        </p:txBody>
      </p:sp>
      <p:pic>
        <p:nvPicPr>
          <p:cNvPr id="156" name="Google Shape;156;g19b50225334_1_70"/>
          <p:cNvPicPr preferRelativeResize="0"/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9175" y="1075467"/>
            <a:ext cx="4572000" cy="5355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9b50225334_1_5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19b50225334_1_5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3" name="Google Shape;163;g19b50225334_1_50" descr="D:\Documents\Downloads\1613135427_201-p-fon-bezhevo-zheltii-2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99" y="-11703"/>
            <a:ext cx="9137701" cy="6869703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g19b50225334_1_50"/>
          <p:cNvSpPr txBox="1"/>
          <p:nvPr/>
        </p:nvSpPr>
        <p:spPr>
          <a:xfrm>
            <a:off x="0" y="0"/>
            <a:ext cx="91377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rgbClr val="274E1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Тема и проблематика повести </a:t>
            </a:r>
            <a:endParaRPr sz="4000" b="1" dirty="0">
              <a:solidFill>
                <a:srgbClr val="274E13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65" name="Google Shape;165;g19b50225334_1_50"/>
          <p:cNvSpPr txBox="1"/>
          <p:nvPr/>
        </p:nvSpPr>
        <p:spPr>
          <a:xfrm>
            <a:off x="159875" y="1811497"/>
            <a:ext cx="4901982" cy="3570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rgbClr val="274E1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Тема: 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православная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вера - опора русской национальной идеи и очень важная вещь в сознании казака.</a:t>
            </a:r>
            <a:endParaRPr sz="2200" b="1" dirty="0">
              <a:solidFill>
                <a:schemeClr val="accent2">
                  <a:lumMod val="50000"/>
                </a:schemeClr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274E13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rgbClr val="274E13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Проблема: 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принадлежность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человека к той или иной вере считается определяющей: все, кто исповедуют другую религию, считаются врагами. </a:t>
            </a:r>
            <a:endParaRPr sz="2200" b="1" dirty="0">
              <a:solidFill>
                <a:schemeClr val="accent2">
                  <a:lumMod val="50000"/>
                </a:schemeClr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166" name="Google Shape;166;g19b50225334_1_50"/>
          <p:cNvPicPr preferRelativeResize="0"/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1858" y="800189"/>
            <a:ext cx="3882462" cy="5785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714</Words>
  <Application>Microsoft Office PowerPoint</Application>
  <PresentationFormat>Экран (4:3)</PresentationFormat>
  <Paragraphs>77</Paragraphs>
  <Slides>36</Slides>
  <Notes>33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Arial</vt:lpstr>
      <vt:lpstr>Calibri</vt:lpstr>
      <vt:lpstr>Google Sans</vt:lpstr>
      <vt:lpstr>Bookman Old Style</vt:lpstr>
      <vt:lpstr>Book Antiqua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Ludmila</dc:creator>
  <cp:lastModifiedBy>Ludmila</cp:lastModifiedBy>
  <cp:revision>17</cp:revision>
  <dcterms:modified xsi:type="dcterms:W3CDTF">2025-05-24T17:40:23Z</dcterms:modified>
</cp:coreProperties>
</file>