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7" r:id="rId3"/>
    <p:sldId id="269" r:id="rId4"/>
    <p:sldId id="271" r:id="rId5"/>
    <p:sldId id="272" r:id="rId6"/>
    <p:sldId id="270" r:id="rId7"/>
    <p:sldId id="273" r:id="rId8"/>
    <p:sldId id="275" r:id="rId9"/>
    <p:sldId id="274" r:id="rId10"/>
    <p:sldId id="277" r:id="rId11"/>
    <p:sldId id="279" r:id="rId12"/>
    <p:sldId id="280" r:id="rId13"/>
    <p:sldId id="281" r:id="rId14"/>
    <p:sldId id="283" r:id="rId15"/>
    <p:sldId id="282" r:id="rId16"/>
    <p:sldId id="284" r:id="rId17"/>
    <p:sldId id="285" r:id="rId18"/>
    <p:sldId id="286" r:id="rId19"/>
    <p:sldId id="287" r:id="rId20"/>
    <p:sldId id="26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462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32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453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201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761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094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61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49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157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4/25/2025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58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64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4/25/2025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34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24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389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481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988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38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0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aklass.ru/p/history/8-klass/gosudarstva-evropy-v-xviii-v-6985853/monarkhiia-gabsburgov-i-italianskie-zemli-7156743/re-99ec5b37-3bc7-4e2a-9058-df04421de451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aklass.ru/p/history/8-klass/gosudarstva-evropy-v-xviii-v-6985853/monarkhiia-gabsburgov-i-italianskie-zemli-7156743/re-e42f6349-42a1-4a73-bc89-0dba638b17f6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aklass.ru/p/history/8-klass/gosudarstva-evropy-v-xviii-v-6985853/monarkhiia-gabsburgov-i-italianskie-zemli-7156743/re-99ec5b37-3bc7-4e2a-9058-df04421de45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aklass.ru/p/history/8-klass/gosudarstva-evropy-v-xviii-v-6985853/monarkhiia-gabsburgov-i-italianskie-zemli-7156743/re-e42f6349-42a1-4a73-bc89-0dba638b17f6" TargetMode="External"/><Relationship Id="rId5" Type="http://schemas.openxmlformats.org/officeDocument/2006/relationships/hyperlink" Target="https://www.yaklass.ru/p/history/8-klass/mezhdunarodnye-otnosheniia-v-xviii-v-6985857/mezhdunarodnye-otnosheniia-vo-vtoroi-polovine-xviii-v-7030341/re-b4123ccd-60c3-4c83-934d-4f522075c283" TargetMode="External"/><Relationship Id="rId4" Type="http://schemas.openxmlformats.org/officeDocument/2006/relationships/hyperlink" Target="https://www.yaklass.ru/p/history/8-klass/mezhdunarodnye-otnosheniia-v-xviii-v-6985857/mezhdunarodnye-otnosheniia-v-pervoi-polovine-xviii-v-7014276/re-abba4dd1-dd14-4da5-b75a-2299fb8ad90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aklass.ru/p/history/6-klass/feodalnoe-obshchestvo-6558776/razvitie-srednevekovykh-gorodov-6569911/re-9787cbf3-aad2-425d-b1e4-3a87b31d8bcc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aklass.ru/p/history/8-klass/gosudarstva-evropy-v-xviii-v-6985853/monarkhiia-gabsburgov-i-italianskie-zemli-7156743/re-99ec5b37-3bc7-4e2a-9058-df04421de451" TargetMode="External"/><Relationship Id="rId2" Type="http://schemas.openxmlformats.org/officeDocument/2006/relationships/hyperlink" Target="https://www.yaklass.ru/p/history/8-klass/gosudarstva-evropy-v-xviii-v-6985853/monarkhiia-gabsburgov-i-italianskie-zemli-7156743/re-e42f6349-42a1-4a73-bc89-0dba638b17f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aklass.ru/p/history/8-klass/gosudarstva-evropy-v-xviii-v-6985853/monarkhiia-gabsburgov-i-italianskie-zemli-7156743/re-99ec5b37-3bc7-4e2a-9058-df04421de451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aklass.ru/p/history/8-klass/gosudarstva-evropy-v-xviii-v-6985853/monarkhiia-gabsburgov-i-italianskie-zemli-7156743/re-e42f6349-42a1-4a73-bc89-0dba638b17f6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aklass.ru/p/history/8-klass/gosudarstva-evropy-v-xviii-v-6985853/monarkhiia-gabsburgov-i-italianskie-zemli-7156743/re-99ec5b37-3bc7-4e2a-9058-df04421de451" TargetMode="External"/><Relationship Id="rId2" Type="http://schemas.openxmlformats.org/officeDocument/2006/relationships/hyperlink" Target="https://www.yaklass.ru/p/history/8-klass/gosudarstva-evropy-v-xviii-v-6985853/monarkhiia-gabsburgov-i-italianskie-zemli-7156743/re-e42f6349-42a1-4a73-bc89-0dba638b17f6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aklass.ru/p/history/8-klass/gosudarstva-evropy-v-xviii-v-6985853/monarkhiia-gabsburgov-i-italianskie-zemli-7156743/re-e42f6349-42a1-4a73-bc89-0dba638b17f6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aklass.ru/p/history/8-klass/mezhdunarodnye-otnosheniia-v-xviii-v-6985857/mezhdunarodnye-otnosheniia-v-pervoi-polovine-xviii-v-7014276/re-50ce7ec0-767a-45fa-b71f-9745be0e9307" TargetMode="External"/><Relationship Id="rId2" Type="http://schemas.openxmlformats.org/officeDocument/2006/relationships/hyperlink" Target="https://www.yaklass.ru/p/history/8-klass/mezhdunarodnye-otnosheniia-v-xviii-v-6985857/mezhdunarodnye-otnosheniia-v-pervoi-polovine-xviii-v-7014276/re-abba4dd1-dd14-4da5-b75a-2299fb8ad90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hyperlink" Target="https://www.yaklass.ru/p/history/7-klass/strany-zapadnoi-evropy-v-xvii-v-6822190/mezhdunarodnye-otnosheniia-v-rannee-novoe-vremia-6939013/re-31a7be17-b036-4151-8d97-d10cb914c27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aklass.ru/p/history/7-klass/strany-zapadnoi-evropy-v-xvii-v-6822190/mezhdunarodnye-otnosheniia-v-rannee-novoe-vremia-6939013/re-f211bf4a-c3b1-4b99-9a7e-e9690233e3e1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aklass.ru/p/history/8-klass/gosudarstva-evropy-v-xviii-v-6985853/germanskie-gosudarstva-7161826/re-10004222-534b-4436-8e01-90580ffd513c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aklass.ru/p/history/8-klass/gosudarstva-evropy-v-xviii-v-6985853/germanskie-gosudarstva-7161826/re-10004222-534b-4436-8e01-90580ffd513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aklass.ru/p/history/8-klass/gosudarstva-evropy-v-xviii-v-6985853/germanskie-gosudarstva-7161826/re-6669659e-d463-4a76-946d-a9f48dc795c3" TargetMode="External"/><Relationship Id="rId2" Type="http://schemas.openxmlformats.org/officeDocument/2006/relationships/hyperlink" Target="https://www.yaklass.ru/p/history/8-klass/gosudarstva-evropy-v-xviii-v-6985853/germanskie-gosudarstva-7161826/re-10004222-534b-4436-8e01-90580ffd513c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aklass.ru/p/history/8-klass/gosudarstva-evropy-v-xviii-v-6985853/germanskie-gosudarstva-7161826/re-10004222-534b-4436-8e01-90580ffd513c" TargetMode="External"/><Relationship Id="rId2" Type="http://schemas.openxmlformats.org/officeDocument/2006/relationships/hyperlink" Target="https://www.yaklass.ru/p/history/8-klass/gosudarstva-evropy-v-xviii-v-6985853/germanskie-gosudarstva-7161826/re-6669659e-d463-4a76-946d-a9f48dc795c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aklass.ru/p/history/8-klass/gosudarstva-evropy-v-xviii-v-6985853/germanskie-gosudarstva-7161826/re-10004222-534b-4436-8e01-90580ffd513c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aklass.ru/p/history/8-klass/gosudarstva-evropy-v-xviii-v-6985853/germanskie-gosudarstva-7161826/re-6669659e-d463-4a76-946d-a9f48dc795c3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aklass.ru/p/history/8-klass/gosudarstva-evropy-v-xviii-v-6985853/germanskie-gosudarstva-7161826/re-10004222-534b-4436-8e01-90580ffd513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aklass.ru/p/history/7-klass/strany-zapadnoi-evropy-v-xvii-v-6822190/mezhdunarodnye-otnosheniia-v-rannee-novoe-vremia-6939013/re-c39c8101-4020-4312-8466-8345aca7ee50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aklass.ru/p/history/7-klass/strany-zapadnoi-evropy-v-xvii-v-6822190/mezhdunarodnye-otnosheniia-v-rannee-novoe-vremia-6939013/re-31a7be17-b036-4151-8d97-d10cb914c27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aklass.ru/p/history/8-klass/gosudarstva-evropy-v-xviii-v-6985853/monarkhiia-gabsburgov-i-italianskie-zemli-7156743/re-99ec5b37-3bc7-4e2a-9058-df04421de451" TargetMode="External"/><Relationship Id="rId2" Type="http://schemas.openxmlformats.org/officeDocument/2006/relationships/hyperlink" Target="https://www.yaklass.ru/p/history/7-klass/strany-zapadnoi-evropy-v-xvii-v-6822190/mezhdunarodnye-otnosheniia-v-rannee-novoe-vremia-6939013/re-e0ac5153-57b9-4b4f-8cbe-c69580520f2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28711" y="1626990"/>
            <a:ext cx="72926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Тема урока: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12981" y="2568516"/>
            <a:ext cx="6096000" cy="7363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Германские государства, монархия Габсбургов, итальянские земли в XVIII 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88822" y="473602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12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истории МАОУ СОШ № 103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12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Паникоровская</a:t>
            </a:r>
            <a:r>
              <a:rPr lang="ru-RU" sz="12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Инна Владимировна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17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ykl-res.azureedge.net/09639adf-12a8-4110-bc15-ffa26e1c9a20/ArchiduqueCarlosdeAustriadepoisCarlosV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90" y="857289"/>
            <a:ext cx="3346096" cy="497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29295" y="5816656"/>
            <a:ext cx="2011680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Карл 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rot="10800000" flipV="1">
            <a:off x="4425243" y="1139979"/>
            <a:ext cx="6999111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главной целью Габсбургов в XVIII веке стало усиление единства государства. В 1713 году императором 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Карлом VI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(1711–1740) была составлена 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Прагматическая санкция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25243" y="3002640"/>
            <a:ext cx="69991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Провозглашались целостность и неделимость владений Габсбургов. Прагматическая санкция упорядочила законы наследования престола внутри династии, разрешив занимать его также женщинам.</a:t>
            </a:r>
          </a:p>
        </p:txBody>
      </p:sp>
    </p:spTree>
    <p:extLst>
      <p:ext uri="{BB962C8B-B14F-4D97-AF65-F5344CB8AC3E}">
        <p14:creationId xmlns:p14="http://schemas.microsoft.com/office/powerpoint/2010/main" val="92064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aria_Theresia_im_Spitzenbesetzten_Klei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822" y="797293"/>
            <a:ext cx="3494578" cy="473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25880" y="5596550"/>
            <a:ext cx="15406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Мария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Терезия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 rot="10800000" flipV="1">
            <a:off x="880531" y="979730"/>
            <a:ext cx="6692363" cy="23083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императора Карла VI не было сыновей, поэтому согласно 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Прагматической санкции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на престол взошла его старшая дочь 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Мария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Терезия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(1740–1780). Её права на престол 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попытались оспорить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правители некоторых других европейских государств, что привело к 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войне за австрийское наследство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По итогам войны 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Пруссия захватила Силезию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Это вызвало 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длительный конфликт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между Пруссией и Австрией и стало одной из причин начала 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Семилетней войны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также закончилась для государства австрийских Габсбургов 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неудачно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 rot="10800000" flipV="1">
            <a:off x="758093" y="4026888"/>
            <a:ext cx="6658707" cy="181588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своё длительное правление Марии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Терезии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удалось провести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военную и налоговую реформы, ввести первые бумажные деньги, упорядочить систему центрального управления.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промышленности проводилась 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протекционистская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политика. Осуществлялась борьба с цеховым производством в рамках 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развития мануфактур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 1755 году было запрещено создавать новые цеха и разрешено свободно выходить из существующих. </a:t>
            </a:r>
          </a:p>
        </p:txBody>
      </p:sp>
    </p:spTree>
    <p:extLst>
      <p:ext uri="{BB962C8B-B14F-4D97-AF65-F5344CB8AC3E}">
        <p14:creationId xmlns:p14="http://schemas.microsoft.com/office/powerpoint/2010/main" val="205698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280px-Bernardo_Bellotto__called_Canaletto_-_Vienna_Viewed_from_the_Belvedere_Palace_-_Google_Art_P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37" y="1055076"/>
            <a:ext cx="6987322" cy="440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867467" y="5686398"/>
            <a:ext cx="1711570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Вена в XVIII веке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72401" y="1597913"/>
            <a:ext cx="3765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Ремесленники в европейских городах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объединялись в цехи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ещё с эпохи Средневековья.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цехов тормозило развитие мануфактурного производства.</a:t>
            </a:r>
          </a:p>
        </p:txBody>
      </p:sp>
    </p:spTree>
    <p:extLst>
      <p:ext uri="{BB962C8B-B14F-4D97-AF65-F5344CB8AC3E}">
        <p14:creationId xmlns:p14="http://schemas.microsoft.com/office/powerpoint/2010/main" val="396258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0221" y="871434"/>
            <a:ext cx="45607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особенностей правления Марии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Терезии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стало 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сочетание просветительских идей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борьбы со свободомыслием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одной стороны, Мария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Терезия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стремилась ослабить контроль католической церкви над университетами, с другой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изгнала протестантов из региона Верхняя Австрия.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 rot="10800000" flipV="1">
            <a:off x="722489" y="3218364"/>
            <a:ext cx="4696178" cy="28931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 1774 году была проведена 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школьная реформа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в городах и крупных сельских поселениях создавались государственные начальные школы. 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Было ограничено крепостное право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Барщина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сократилась до трёх дней, а крестьяне получили право выкупать наделы в свою собственность.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то что ряд реформ Марии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Терезии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отнести к 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просвещённому абсолютизму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подлинным приверженцем идей эпохи Просвещения стал её сын 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Иосиф II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(1780–1790). Период его правления вошёл в историю как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бешеное десятилетие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сам император получил прозвище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революционера на троне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pic>
        <p:nvPicPr>
          <p:cNvPr id="13317" name="Picture 5" descr="undefin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598" y="871434"/>
            <a:ext cx="5919463" cy="358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01478" y="4511218"/>
            <a:ext cx="3369705" cy="3073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Памятник Марии </a:t>
            </a:r>
            <a:r>
              <a:rPr lang="ru-RU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Терезии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Вене</a:t>
            </a:r>
          </a:p>
        </p:txBody>
      </p:sp>
    </p:spTree>
    <p:extLst>
      <p:ext uri="{BB962C8B-B14F-4D97-AF65-F5344CB8AC3E}">
        <p14:creationId xmlns:p14="http://schemas.microsoft.com/office/powerpoint/2010/main" val="216750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 rot="10800000" flipV="1">
            <a:off x="4333752" y="869586"/>
            <a:ext cx="6820972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Император 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Иосиф II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был приверженцем идей 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французских просветителей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своего правления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он провозгласил служение государству в целях всеобщего блага народа. </a:t>
            </a:r>
          </a:p>
        </p:txBody>
      </p:sp>
      <p:pic>
        <p:nvPicPr>
          <p:cNvPr id="14339" name="Picture 3" descr="Streicher_-_Joseph_I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89" y="942188"/>
            <a:ext cx="3409674" cy="418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798870" y="5250975"/>
            <a:ext cx="1207911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Иосиф II 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 rot="10800000" flipV="1">
            <a:off x="4333752" y="2101857"/>
            <a:ext cx="7263722" cy="37548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первых реформ в области просвещённого абсолютизма стало издание в 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1781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году 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указа о веротерпимости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уравнял в гражданских правах католиков и представителей других христианских конфессий. Однако ограничения на свободу их исповедания сохранялись.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Просветительская политика носила 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двойственный характер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Император ввёл 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семилетнее образование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для детей, но не признавал за университетами роли научных центров. В годы его правления 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были закрыты все университеты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за исключением Венского и Пражского. Была ослаблена 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цензура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список запрещённых к печати книг был существенно сокращён.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Наконец, Иосиф II продолжил политику Марии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Терезии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отношении крестьянства и 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предпринял шаги по ограничению крепостного права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 </a:t>
            </a:r>
            <a:r>
              <a:rPr kumimoji="0" lang="ru-RU" altLang="ru-RU" sz="1400" b="1" i="0" u="sng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1781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году удалось добиться его полной отмены в ряде земель, крестьяне получили право на свободное передвижение, но обязаны были продолжить работы и выплаты в пользу помещиков, а выкупить землю можно было только по договорённости с землевладельцем. В </a:t>
            </a:r>
            <a:r>
              <a:rPr kumimoji="0" lang="ru-RU" altLang="ru-RU" sz="1400" b="1" i="0" u="sng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1785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году барщина была заменена денежной выплатой.</a:t>
            </a:r>
          </a:p>
        </p:txBody>
      </p:sp>
    </p:spTree>
    <p:extLst>
      <p:ext uri="{BB962C8B-B14F-4D97-AF65-F5344CB8AC3E}">
        <p14:creationId xmlns:p14="http://schemas.microsoft.com/office/powerpoint/2010/main" val="183684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 rot="10800000" flipV="1">
            <a:off x="1072443" y="1525788"/>
            <a:ext cx="10374489" cy="32932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последовательной стала реформа 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судебной системы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 1786 году был принят 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Гражданский кодекс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 </a:t>
            </a: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1787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году - 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Уголовный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Пытки были запрещены, а смертная казнь заменена пожизненной каторгой.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русле внутренней политики своей династии в XVIII веке Иосиф II стремился к 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централизации государства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Было сокращено количество административных единиц, на которые делилось государство. В годы правления Иосифа II государственное собрание Венгрии не созывалось, с </a:t>
            </a: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1788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года был запрещён созыв всех сословных 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ландтагов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 </a:t>
            </a: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1784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году был издан 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 ведении делопроизводства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только на немецком языке. Он же становился обязательным при преподавании во всех учебных заведениях.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некоторые успехи в проведении 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административной реформы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её обратной стороной стало наступление на права венгерского, славянского и румынского населения. Опасаясь повторения крупного венгерского восстания, младший брат Иосифа II </a:t>
            </a: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Леопольд II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(1790–1792) 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был вынужден пойти на ряд уступок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вернул Венгрии прежние привилегии и отменил языковые законы.</a:t>
            </a:r>
          </a:p>
        </p:txBody>
      </p:sp>
    </p:spTree>
    <p:extLst>
      <p:ext uri="{BB962C8B-B14F-4D97-AF65-F5344CB8AC3E}">
        <p14:creationId xmlns:p14="http://schemas.microsoft.com/office/powerpoint/2010/main" val="67614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3307" y="794645"/>
            <a:ext cx="4556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Политическая раздробленность в Италии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 rot="10800000" flipV="1">
            <a:off x="626785" y="1380217"/>
            <a:ext cx="4294555" cy="403187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и Германия, в XVIII веке Италия продолжала оставаться 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раздробленной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На территории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Апеннинского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полуострова располагались 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девять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различных государственных образований. Папская область с центром в Риме управлялась главой католической церкви - папой римским.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Раздробленность сказывалась на 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социально-экономическом развитии Италии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 XVIII века 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крупные мануфактуры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появились в Турине, Милане и Флоренции. Для их организации приглашались мастера из Франции, Англии и Голландии. Развивались суконное и хлопчатобумажное производства.</a:t>
            </a:r>
          </a:p>
        </p:txBody>
      </p:sp>
      <p:pic>
        <p:nvPicPr>
          <p:cNvPr id="16387" name="Picture 3" descr="Giuseppe_Zocchi_-_View_af_the_Arno_in_Florence_-_WGA2599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58" y="1380217"/>
            <a:ext cx="6259894" cy="400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043105" y="5411294"/>
            <a:ext cx="2336800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Флоренция в XVIII веке </a:t>
            </a:r>
          </a:p>
        </p:txBody>
      </p:sp>
    </p:spTree>
    <p:extLst>
      <p:ext uri="{BB962C8B-B14F-4D97-AF65-F5344CB8AC3E}">
        <p14:creationId xmlns:p14="http://schemas.microsoft.com/office/powerpoint/2010/main" val="399242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 rot="10800000" flipV="1">
            <a:off x="1544217" y="1074864"/>
            <a:ext cx="9076265" cy="36933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в условиях раздробленности 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 было осуществить меры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позволили бы эффективно поддерживать 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промышленности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Не проводилось последовательной политики протекционизма, а итальянские промышленники не имели возможности увеличить 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экспорт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товаров путём получения контроля над торговыми путями и рынками сбыта. Поэтому по промышленному производству Италия серьёзно 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отставала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от других европейских государств.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Ранее известные на всю Европу торговые купеческие дома и банки Италии также теряли своё значение в пользу торговых компаний колониальных европейских держав.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эти 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способствовали 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влияния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соседних государств на Италию.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претендентами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были Франция и держава австрийских Габсбургов. В XVIII веке Австрии удалось одержать победу в этом противостоянии.</a:t>
            </a:r>
          </a:p>
        </p:txBody>
      </p:sp>
    </p:spTree>
    <p:extLst>
      <p:ext uri="{BB962C8B-B14F-4D97-AF65-F5344CB8AC3E}">
        <p14:creationId xmlns:p14="http://schemas.microsoft.com/office/powerpoint/2010/main" val="158970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5332" y="644857"/>
            <a:ext cx="100922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власти Габсбургов над частью итальянских земель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 rot="10800000" flipV="1">
            <a:off x="730736" y="1420827"/>
            <a:ext cx="6403841" cy="13234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самом начале 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войны за испанское наследство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Милан был занят французскими войсками. Однако добиться поддержки со стороны итальянских государств 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Людовику XIV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не удалось. В итоге в </a:t>
            </a: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1707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году главнокомандующий австрийской армией 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принц Евгений Савойский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изгнал французские войска из Италии. </a:t>
            </a:r>
          </a:p>
        </p:txBody>
      </p:sp>
      <p:pic>
        <p:nvPicPr>
          <p:cNvPr id="18435" name="Picture 3" descr="GodfreyKnellerEugenvonSavoyen171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123" y="1183993"/>
            <a:ext cx="317244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51671" y="5287622"/>
            <a:ext cx="18193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Евгений Савойский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30735" y="3489572"/>
            <a:ext cx="66675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войны влияние Испании на Италию серьёзно пошатнулось, а влияние австрийских Габсбургов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усилилось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Под их власть попали Ломбардия,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Мантуя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Тоскана, Неаполитанское королевство и остров Сардиния.</a:t>
            </a:r>
          </a:p>
        </p:txBody>
      </p:sp>
    </p:spTree>
    <p:extLst>
      <p:ext uri="{BB962C8B-B14F-4D97-AF65-F5344CB8AC3E}">
        <p14:creationId xmlns:p14="http://schemas.microsoft.com/office/powerpoint/2010/main" val="123714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 rot="10800000" flipV="1">
            <a:off x="7273636" y="764988"/>
            <a:ext cx="422974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Венеция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долгое время была связана с австрийскими Габсбургами общим интересом - противостоянием Османской империи. В </a:t>
            </a: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1714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году Османская империя объявила Венеции войну за часть её владений на Балканском полуострове.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 </a:t>
            </a: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1718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году к войне на стороне Венеции присоединилась Австрия. </a:t>
            </a:r>
          </a:p>
        </p:txBody>
      </p:sp>
      <p:pic>
        <p:nvPicPr>
          <p:cNvPr id="19459" name="Picture 3" descr="Bernardo_Bellotto__Italian_-_View_of_the_Grand_Canal_and_the_Dogana_-_Google_Art_Projec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65" y="764988"/>
            <a:ext cx="6389513" cy="391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742826" y="4719625"/>
            <a:ext cx="2144889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Венеция в XVIII веке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273636" y="2984124"/>
            <a:ext cx="42297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при заключении мирного договора интересы Венеции </a:t>
            </a:r>
            <a:r>
              <a:rPr lang="ru-RU" alt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 не были учтены</a:t>
            </a:r>
            <a:r>
              <a:rPr lang="ru-RU" altLang="ru-RU" sz="1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Австрийские Габсбурги получили новые территории на Балканах, а вот Венеция лишилась почти всех приобретений, полученных по итогам 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войн «Священной лиги»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5065" y="5114072"/>
            <a:ext cx="107583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 XVIII века </a:t>
            </a:r>
            <a:r>
              <a:rPr lang="ru-RU" alt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австрийским Габсбургам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удавалось </a:t>
            </a:r>
            <a:r>
              <a:rPr lang="ru-RU" alt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сохранить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даже </a:t>
            </a:r>
            <a:r>
              <a:rPr lang="ru-RU" alt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</a:t>
            </a:r>
            <a:r>
              <a:rPr lang="ru-RU" alt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 северную Италию. Политическое положение в этом регионе изменилось с началом французских революционных войн в 1790-х годах.</a:t>
            </a:r>
          </a:p>
        </p:txBody>
      </p:sp>
    </p:spTree>
    <p:extLst>
      <p:ext uri="{BB962C8B-B14F-4D97-AF65-F5344CB8AC3E}">
        <p14:creationId xmlns:p14="http://schemas.microsoft.com/office/powerpoint/2010/main" val="428617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бъединение Германии – наглядное пособие – Корпораци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17" y="473826"/>
            <a:ext cx="8209220" cy="591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8726312" y="1282898"/>
            <a:ext cx="2901244" cy="28007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 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XVIII 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веке Германия находилась в состоянии 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феодальной раздробленности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 состояла из множества самостоятельных территорий (городов-государств, княжеств, графств, герцогств). Крупнейшими из них были Австрия, Бранденбург-Пруссия, Саксония, Бавария.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730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1156" y="3742409"/>
            <a:ext cx="10103555" cy="11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Повторить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записи в тетради (конспект урока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Знать годы правления монархов.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Знать расположение государств и находить их на исторической карте.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Домашнее задание — МБОУ«Ужурская средняя общеобразовательна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641" y="691481"/>
            <a:ext cx="575310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72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54755" y="1318881"/>
            <a:ext cx="5260623" cy="35394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стране не было единой столицы, границы различных территорий могли меняться, произошёл религиозный раскол. Кроме того, стала проявляться культурная разнородность. Единого государства просто не существовало. А 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AEE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рейхстаг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уже не обладал реальной властью.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Раздробленность привела к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76A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неравномерному хозяйственному развитию 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регионов Германии. Где-то ещё существовало крепостное право, а где-то уже складывались капиталистические отношения.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среди германских земель стало выделяться 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Бранденбургско-Прусское государство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в </a:t>
            </a: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1701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году получило название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«королевство Пруссия».</a:t>
            </a:r>
          </a:p>
        </p:txBody>
      </p:sp>
      <p:pic>
        <p:nvPicPr>
          <p:cNvPr id="2051" name="Picture 3" descr="Пруссия (королевство)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578" y="1083733"/>
            <a:ext cx="5455707" cy="500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33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43377" y="805092"/>
            <a:ext cx="97423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Возвышение Пруссии было обусловлено</a:t>
            </a:r>
            <a:r>
              <a:rPr lang="ru-RU" sz="1600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рядом причин</a:t>
            </a:r>
            <a:r>
              <a:rPr lang="ru-RU" sz="1600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удобным географическим положением (центр Европы), большой плотностью населения, развитой экономикой и сильной армией. Также через территорию страны проходили важные торговые пути.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 rot="10800000" flipV="1">
            <a:off x="1048127" y="2136984"/>
            <a:ext cx="4675339" cy="23083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Курфюрст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Бранденбурга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Фридрих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оказал военную помощь императору Священной Римской империи Леопольду I в войне за испанское наследство. За это он получил от него королевский титул (1701). Так Бранденбург превратился в королевство Пруссию, территория которой постепенно стала расширяться.  </a:t>
            </a:r>
          </a:p>
        </p:txBody>
      </p:sp>
      <p:pic>
        <p:nvPicPr>
          <p:cNvPr id="3075" name="Picture 3" descr="https://i.livelib.ru/charpic/013993/l/147e/Fridrih_I_korol_Prussi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1" y="2013873"/>
            <a:ext cx="3336220" cy="415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7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14400" y="2093774"/>
            <a:ext cx="5568462" cy="20313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прусский король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Фридрих Вильгельм I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принял участие в Северной войне, в результате чего смог присоединить к своим территориям часть шведской Померании.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Пруссии утвердилась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абсолютная монархия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существовала налаженная 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бюрократическая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система.</a:t>
            </a:r>
          </a:p>
        </p:txBody>
      </p:sp>
      <p:pic>
        <p:nvPicPr>
          <p:cNvPr id="4100" name="Picture 4" descr="Антуан Пэн. Портрет Фридриха Вильгельма I. 17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495" y="660115"/>
            <a:ext cx="4393467" cy="552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33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ykl-res.azureedge.net/dd88214c-396b-4ca1-a214-00459da9be2f/HohenfriedebergAttackofPrussianInfantry1745w7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59" y="2262843"/>
            <a:ext cx="7029545" cy="381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54370" y="959005"/>
            <a:ext cx="10058398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в стране происходил рост 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AEE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милитаризма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Король Фридрих Вильгельм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значительно укрепил прусскую армию, численность которой постоянно росла. На территории страны стали производить оружие, шили военную форму (для этого в Пруссии создавали заводы и фабрики). Большое внимание уделяли строевой подготовке и укреплению дисциплины.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52838" y="6080705"/>
            <a:ext cx="2227386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Прусская армия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668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 rot="10800000" flipV="1">
            <a:off x="1354666" y="845226"/>
            <a:ext cx="10182577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Наибольшую известность среди прусских правителей получил король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AEE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Фридрих 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76A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II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AEE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 Великий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147" name="Picture 3" descr="800px-Friedrich_der_Große_(1870)_-_Google_Art_Projec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64" y="1387651"/>
            <a:ext cx="3810000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955823" y="1633872"/>
            <a:ext cx="6581420" cy="15696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 был сторонником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AEE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просвещённого абсолютизма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Король издал свод законов, согласно которому в стране были отменены пытки, введён равный для всех суд, установлена полная веротерпимость. В 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1763 г.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Пруссии стало обязательным всеобщее начальное образование. Сословный порядок изменениям не подвергался, дворяне по-прежнему оставались наиболее привилегированной категорией населения.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034845" y="3438199"/>
            <a:ext cx="6502398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Фридрих 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увлекался литературой и искусством, был автором ряда музыкальных произведений.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Король стремился увеличить население пустующих земель. Поэтому создавали новые поселения, внедряли различные способы обработки земель. Поощрялось переселение людей из соседних стран.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Фридрих II был талантливым полководцем. При нём прусские войска участвовали в войне за австрийское наследство (в 1740 г. была оккупирована австрийская провинция Силезия). Также Пруссия была участницей Семилетней войны и первого раздела Речи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Посполитой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Благодаря активной внешней политике территория страны увеличилась почти вдвое, что позволило ей стать одной из влиятельных европейских держав.</a:t>
            </a:r>
          </a:p>
        </p:txBody>
      </p:sp>
    </p:spTree>
    <p:extLst>
      <p:ext uri="{BB962C8B-B14F-4D97-AF65-F5344CB8AC3E}">
        <p14:creationId xmlns:p14="http://schemas.microsoft.com/office/powerpoint/2010/main" val="263790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01224" y="975267"/>
            <a:ext cx="2469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Монархия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Габсбургов</a:t>
            </a:r>
            <a:endParaRPr lang="ru-RU" dirty="0"/>
          </a:p>
        </p:txBody>
      </p:sp>
      <p:pic>
        <p:nvPicPr>
          <p:cNvPr id="7170" name="Picture 2" descr="https://ykl-res.azureedge.net/250ff085-cb3b-4aa3-9103-6e612ce7346d/467pxFamilienwappenHabsburgStroeh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925" y="1603021"/>
            <a:ext cx="3165344" cy="406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09855" y="5778998"/>
            <a:ext cx="25174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Герб династии Габсбургов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 rot="10800000" flipV="1">
            <a:off x="4451268" y="1866717"/>
            <a:ext cx="7052109" cy="35394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AEE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Государство австрийских Габсбургов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образовалось в середине XVI века после раздела владений императора Священной Римской империи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AEE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Карла 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76A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V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начала XIX века государство Габсбургов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имело официального названия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Австрией его именовали на международной арене, но формально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эрцгерцогство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Австрия было только частью владений правящей династии. Только в 1804 году держава Габсбургов получила официальное наименование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 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Австрийская империя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Габсбургов 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состояло из трёх частей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Наследственные земли династии (Австрия, Тироль) были населены преимущественно немцами и являлись ядром государства. К землям «чешской короны» относились Богемия, Моравия и Силезия, в которых проживали чехи, поляки и немцы. «Венгерская корона» представляла собой различные земли, населённые венграми, сербами, хорватами и румынами.</a:t>
            </a:r>
          </a:p>
        </p:txBody>
      </p:sp>
    </p:spTree>
    <p:extLst>
      <p:ext uri="{BB962C8B-B14F-4D97-AF65-F5344CB8AC3E}">
        <p14:creationId xmlns:p14="http://schemas.microsoft.com/office/powerpoint/2010/main" val="277778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 rot="10800000" flipV="1">
            <a:off x="1207911" y="1262586"/>
            <a:ext cx="9832621" cy="47043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 1806 года правящие представители династии мужского пола, как правило, получали также титул 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императора Священной Римской империи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однако в её состав не входили все остальные земли государства, помимо наследственных владений Габсбургов и Богемии.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целей внешней политики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Габсбургов с момента образования державы было объединение под своей властью всех германских земель. Однако 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неудача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габсбургского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блока» по итогам </a:t>
            </a:r>
            <a:r>
              <a:rPr lang="ru-RU" b="1" u="sng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Тридцатилетней </a:t>
            </a:r>
            <a:r>
              <a:rPr lang="ru-RU" b="1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войны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не позволила этим планам сбыться.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Между тем устойчивость самой державы Габсбургов основывалась 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преимущественно на правящей династии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 у составных частей государства между собой было не так много общего. В 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1703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году вспыхнуло 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восстание венгерского дворянства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под предводительством </a:t>
            </a:r>
            <a:r>
              <a:rPr kumimoji="0" lang="ru-RU" altLang="ru-RU" b="1" i="0" u="sng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Ференца</a:t>
            </a:r>
            <a:r>
              <a:rPr kumimoji="0" lang="ru-RU" altLang="ru-RU" b="1" i="0" u="sng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kumimoji="0" lang="ru-RU" altLang="ru-RU" b="1" i="0" u="sng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Ракоци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продолжалось до 1711 года. Главной целью повстанцев была независимость Венгрии от державы Габсбургов, и, хотя добиться этого не удалось, правящей династии пришлось пойти на уступки.</a:t>
            </a:r>
          </a:p>
        </p:txBody>
      </p:sp>
    </p:spTree>
    <p:extLst>
      <p:ext uri="{BB962C8B-B14F-4D97-AF65-F5344CB8AC3E}">
        <p14:creationId xmlns:p14="http://schemas.microsoft.com/office/powerpoint/2010/main" val="376733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156</TotalTime>
  <Words>227</Words>
  <Application>Microsoft Office PowerPoint</Application>
  <PresentationFormat>Широкоэкранный</PresentationFormat>
  <Paragraphs>76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PanIn</dc:creator>
  <cp:lastModifiedBy>PanIn</cp:lastModifiedBy>
  <cp:revision>19</cp:revision>
  <dcterms:created xsi:type="dcterms:W3CDTF">2023-09-17T19:04:41Z</dcterms:created>
  <dcterms:modified xsi:type="dcterms:W3CDTF">2025-04-25T19:23:09Z</dcterms:modified>
</cp:coreProperties>
</file>