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3AC774-C4DF-4E3C-B8D4-E42E0A3E50F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A048B9-633A-474B-9660-F67A950462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b="1" dirty="0" smtClean="0"/>
              <a:t>Вечные </a:t>
            </a:r>
            <a:r>
              <a:rPr lang="ru-RU" b="1" dirty="0"/>
              <a:t>темы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романе И.С. </a:t>
            </a:r>
            <a:r>
              <a:rPr lang="ru-RU" b="1" dirty="0" smtClean="0"/>
              <a:t>Тургенева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«Отцы и дети»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5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55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Духовное одиночество </a:t>
            </a:r>
            <a:r>
              <a:rPr lang="ru-RU" b="1" i="1" dirty="0" smtClean="0"/>
              <a:t>Базарова</a:t>
            </a:r>
            <a:endParaRPr lang="ru-RU" dirty="0"/>
          </a:p>
        </p:txBody>
      </p:sp>
      <p:pic>
        <p:nvPicPr>
          <p:cNvPr id="5122" name="Picture 2" descr="Евгений Базаров и конфликт с обществ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3" y="1988840"/>
            <a:ext cx="5976664" cy="392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5026570"/>
          </a:xfrm>
        </p:spPr>
        <p:txBody>
          <a:bodyPr>
            <a:noAutofit/>
          </a:bodyPr>
          <a:lstStyle/>
          <a:p>
            <a:r>
              <a:rPr lang="ru-RU" sz="3600" b="1" dirty="0"/>
              <a:t>Любовь в романе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И.С.Тургенева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Отцы и дети»</a:t>
            </a:r>
            <a:endParaRPr lang="ru-RU" sz="3600" dirty="0"/>
          </a:p>
        </p:txBody>
      </p:sp>
      <p:sp>
        <p:nvSpPr>
          <p:cNvPr id="4" name="AutoShape 4" descr="И.С. Тургенев. «Отцы и дети». Базаров и Аркадий Кирсанов. Испытание  дружбой. Внутренний конфликт Базарова. Испытание любовью. Финал  произведения | Литература 10 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И.С. Тургенев. «Отцы и дети». Базаров и Аркадий Кирсанов. Испытание  дружбой. Внутренний конфликт Базарова. Испытание любовью. Финал  произведения | Литература 10 клас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И.С. Тургенев. «Отцы и дети». Базаров и Аркадий Кирсанов. Испытание  дружбой. Внутренний конфликт Базарова. Испытание любовью. Финал  произведения | Литература 10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028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517058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Анна Сергеевна Одинцова</a:t>
            </a:r>
            <a:endParaRPr lang="ru-RU" sz="3200" dirty="0"/>
          </a:p>
        </p:txBody>
      </p:sp>
      <p:pic>
        <p:nvPicPr>
          <p:cNvPr id="7170" name="Picture 2" descr="Иллюстрации к роману И. С. Тургенева &quot;Отцы и де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5718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95109"/>
            <a:ext cx="3898776" cy="40904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Павел Петрович Кирсанов</a:t>
            </a:r>
            <a:endParaRPr lang="ru-RU" sz="3600" dirty="0"/>
          </a:p>
        </p:txBody>
      </p:sp>
      <p:pic>
        <p:nvPicPr>
          <p:cNvPr id="8194" name="Picture 2" descr="Пин на доске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2385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3106688" cy="40184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История счастливой любви</a:t>
            </a:r>
            <a:endParaRPr lang="ru-RU" sz="3600" dirty="0"/>
          </a:p>
        </p:txBody>
      </p:sp>
      <p:pic>
        <p:nvPicPr>
          <p:cNvPr id="9218" name="Picture 2" descr="Отцы и дети» Иван Тургенев . АННА СЕРГЕЕВНА ОДИНЦОВА.  #ОГЭ#ЕГЭ#литература#ТУРГЕНЕВотцыидети17..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5546"/>
            <a:ext cx="3888432" cy="59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634008"/>
            <a:ext cx="8229600" cy="1066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Николай Петрович и </a:t>
            </a:r>
            <a:r>
              <a:rPr lang="ru-RU" sz="4000" dirty="0" err="1" smtClean="0"/>
              <a:t>Фенечка</a:t>
            </a:r>
            <a:endParaRPr lang="ru-RU" sz="4000" dirty="0"/>
          </a:p>
        </p:txBody>
      </p:sp>
      <p:pic>
        <p:nvPicPr>
          <p:cNvPr id="10242" name="Picture 2" descr="Николай Петрович Кирсанов: характеристика и образ героя в романе И.С.  Тургенева &quot;Отцы и де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19233"/>
            <a:ext cx="2868166" cy="449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Образ и характеристика Фенечки в романе &quot;Отцы и дети&quot;, описание внешности и  характе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Образ и характеристика Фенечки в романе &quot;Отцы и дети&quot;, описание внешности и  характер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Образ и характеристика Фенечки в романе &quot;Отцы и дети&quot;, описание внешности и  характе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9622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4330824" cy="5026570"/>
          </a:xfrm>
        </p:spPr>
        <p:txBody>
          <a:bodyPr>
            <a:normAutofit/>
          </a:bodyPr>
          <a:lstStyle/>
          <a:p>
            <a:r>
              <a:rPr lang="ru-RU" sz="2800" b="1" dirty="0"/>
              <a:t>Вспомните: каждый человек сам себя воспитать должен, не ссылаясь на обстоятельства или что-то еще. </a:t>
            </a:r>
            <a:endParaRPr lang="ru-RU" sz="2800" dirty="0"/>
          </a:p>
        </p:txBody>
      </p:sp>
      <p:pic>
        <p:nvPicPr>
          <p:cNvPr id="11266" name="Picture 2" descr="Внешность Евгения Базарова в романе &quot;Отцы и дети&quot;: описание в цита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2809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4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264696"/>
          </a:xfrm>
        </p:spPr>
        <p:txBody>
          <a:bodyPr>
            <a:normAutofit fontScale="92500"/>
          </a:bodyPr>
          <a:lstStyle/>
          <a:p>
            <a:pPr marL="0" indent="539750" algn="just">
              <a:buNone/>
            </a:pPr>
            <a:r>
              <a:rPr lang="ru-RU" dirty="0"/>
              <a:t>«Доживши до тех пор, когда приходится выбирать себе определенный род занятий, молодой </a:t>
            </a:r>
            <a:r>
              <a:rPr lang="ru-RU" dirty="0" smtClean="0"/>
              <a:t>человек начинает </a:t>
            </a:r>
            <a:r>
              <a:rPr lang="ru-RU" dirty="0"/>
              <a:t>всматриваться до тех пор, пока не отыщет себе такой труд, который ему приятен и который может его прокормить. …А также некоторые вопросы, на которые ему необходимо получить от себя ответы. Не бесчестно ли это </a:t>
            </a:r>
            <a:r>
              <a:rPr lang="ru-RU" dirty="0" smtClean="0"/>
              <a:t>занятие? </a:t>
            </a:r>
            <a:r>
              <a:rPr lang="ru-RU" dirty="0"/>
              <a:t>Не подействует ли оно подавляющим образом на мои умственные способности? Обеспечит ли оно мою нравственную самостоятельность, т.е. буду ли я моим трудом удовлетворять действительным потребностям общества? Чтобы поставить и решить эти вопросы, не надо быть ни</a:t>
            </a:r>
            <a:r>
              <a:rPr lang="ru-RU" b="1" i="1" dirty="0"/>
              <a:t> </a:t>
            </a:r>
            <a:r>
              <a:rPr lang="ru-RU" dirty="0"/>
              <a:t>гениальным мыслителем, ни героем </a:t>
            </a:r>
            <a:r>
              <a:rPr lang="ru-RU" dirty="0" smtClean="0"/>
              <a:t>Надо </a:t>
            </a:r>
            <a:r>
              <a:rPr lang="ru-RU" dirty="0"/>
              <a:t>просто быть неглупым человеком</a:t>
            </a:r>
            <a:r>
              <a:rPr lang="ru-RU" dirty="0" smtClean="0"/>
              <a:t>».</a:t>
            </a:r>
          </a:p>
          <a:p>
            <a:pPr marL="0" indent="0" algn="r">
              <a:buNone/>
            </a:pPr>
            <a:r>
              <a:rPr lang="ru-RU" i="1" dirty="0" smtClean="0"/>
              <a:t>Д. И. Писарев 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«Создавая Базарова, Тургенев хотел разбить его в прах и вместо того отдал ему полную дань справедливого уважения. Он хотел сказать: наше молодое поколение идет по ложной дороге, и сказал: в нашем молодом </a:t>
            </a:r>
            <a:r>
              <a:rPr lang="ru-RU" dirty="0" smtClean="0"/>
              <a:t>поколении </a:t>
            </a:r>
            <a:r>
              <a:rPr lang="ru-RU" dirty="0"/>
              <a:t>вся </a:t>
            </a:r>
            <a:r>
              <a:rPr lang="ru-RU" i="1" dirty="0"/>
              <a:t>наша </a:t>
            </a:r>
            <a:r>
              <a:rPr lang="ru-RU" i="1" dirty="0" smtClean="0"/>
              <a:t>надежда».</a:t>
            </a:r>
          </a:p>
          <a:p>
            <a:pPr marL="0" indent="0" algn="r">
              <a:buNone/>
            </a:pPr>
            <a:r>
              <a:rPr lang="ru-RU" i="1" dirty="0" smtClean="0"/>
              <a:t>Д. И. Писарев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3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24936" cy="3946450"/>
          </a:xfrm>
        </p:spPr>
        <p:txBody>
          <a:bodyPr>
            <a:normAutofit/>
          </a:bodyPr>
          <a:lstStyle/>
          <a:p>
            <a:pPr indent="446088"/>
            <a:r>
              <a:rPr lang="ru-RU" sz="3600" i="1" dirty="0"/>
              <a:t>“Нынешняя молодёжь привыкла к роскоши. Она отличается дурными манерами, презирает авторитеты, не уважает старших. Дети спорят с родителями, жадно глотают еду и изводят учителя</a:t>
            </a:r>
            <a:r>
              <a:rPr lang="ru-RU" sz="3600" i="1" dirty="0" smtClean="0"/>
              <a:t>”.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648072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/>
              <a:t>Сократ </a:t>
            </a:r>
            <a:r>
              <a:rPr lang="ru-RU" i="1" dirty="0" smtClean="0"/>
              <a:t>(</a:t>
            </a:r>
            <a:r>
              <a:rPr lang="en-US" i="1" dirty="0" smtClean="0"/>
              <a:t>V </a:t>
            </a:r>
            <a:r>
              <a:rPr lang="ru-RU" i="1" dirty="0" smtClean="0"/>
              <a:t>век </a:t>
            </a:r>
            <a:r>
              <a:rPr lang="ru-RU" i="1" dirty="0"/>
              <a:t>до н.э</a:t>
            </a:r>
            <a:r>
              <a:rPr lang="ru-RU" i="1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4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4450506"/>
          </a:xfrm>
        </p:spPr>
        <p:txBody>
          <a:bodyPr>
            <a:normAutofit fontScale="90000"/>
          </a:bodyPr>
          <a:lstStyle/>
          <a:p>
            <a:pPr indent="363538" algn="just"/>
            <a:r>
              <a:rPr lang="ru-RU" sz="3200" dirty="0"/>
              <a:t> “</a:t>
            </a:r>
            <a:r>
              <a:rPr lang="ru-RU" sz="3200" i="1" dirty="0"/>
              <a:t>Как грубо ошибаются многие, даже лучшие из отцов, которые почитают необходимым разделять себя с детьми строгостью, суровостью, недоступной важностью! Они думают этим возбудить к себе уважение, и в самом деле возбуждают его, но уважение холодное, боязливое, трепетное, и тем отвращают от себя их и невольно приучают к скрытости и лживости</a:t>
            </a:r>
            <a:r>
              <a:rPr lang="ru-RU" sz="3200" i="1" dirty="0" smtClean="0"/>
              <a:t>”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589240"/>
            <a:ext cx="8229600" cy="720080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 err="1"/>
              <a:t>В.Г.Белинский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6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/>
              <a:t>Современный исследователь </a:t>
            </a:r>
            <a:endParaRPr lang="ru-RU" b="1" i="1" dirty="0" smtClean="0"/>
          </a:p>
          <a:p>
            <a:pPr marL="0" indent="0" algn="just">
              <a:buNone/>
            </a:pPr>
            <a:r>
              <a:rPr lang="ru-RU" b="1" i="1" dirty="0" smtClean="0"/>
              <a:t>Ю</a:t>
            </a:r>
            <a:r>
              <a:rPr lang="ru-RU" b="1" i="1" dirty="0"/>
              <a:t>. В. Лебедев пишет, что «Отцы и дети» — это не только роман, знакомящий читателя с общественной жизнью 60-х годов ХIХ века</a:t>
            </a:r>
            <a:r>
              <a:rPr lang="ru-RU" b="1" i="1" dirty="0" smtClean="0"/>
              <a:t>.</a:t>
            </a:r>
          </a:p>
          <a:p>
            <a:pPr marL="0" indent="0" algn="just">
              <a:buNone/>
            </a:pPr>
            <a:r>
              <a:rPr lang="ru-RU" b="1" i="1" dirty="0" smtClean="0"/>
              <a:t> </a:t>
            </a:r>
            <a:r>
              <a:rPr lang="ru-RU" b="1" i="1" dirty="0"/>
              <a:t>Это и роман о необходимости любви — любви сыновней и отцовской, любви человека к своему народу».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7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Вопросы для обсуждения: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/>
              <a:t>Проблема отцов и детей в зеркале двух столетий. Конфликт «отцов» и «детей».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. Любовь в романе </a:t>
            </a:r>
            <a:r>
              <a:rPr lang="ru-RU" b="1" dirty="0" err="1"/>
              <a:t>И.С.Тургенева</a:t>
            </a:r>
            <a:r>
              <a:rPr lang="ru-RU" b="1" dirty="0"/>
              <a:t> «Отцы и дети».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b="1" dirty="0"/>
              <a:t>. В чём прав и в чём не прав Базаров?</a:t>
            </a:r>
            <a:r>
              <a:rPr lang="ru-RU" dirty="0"/>
              <a:t> </a:t>
            </a:r>
            <a:r>
              <a:rPr lang="ru-RU" b="1" dirty="0"/>
              <a:t>Ваше мнение о Евгении Базарове.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2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60" y="63467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Общественно-политическая </a:t>
            </a:r>
            <a:r>
              <a:rPr lang="ru-RU" sz="2800" b="1" i="1" dirty="0"/>
              <a:t>обстановка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в </a:t>
            </a:r>
            <a:r>
              <a:rPr lang="ru-RU" sz="2800" b="1" i="1" dirty="0"/>
              <a:t>России 60-х </a:t>
            </a:r>
            <a:r>
              <a:rPr lang="ru-RU" sz="2800" b="1" i="1" dirty="0" smtClean="0"/>
              <a:t>гг.</a:t>
            </a:r>
            <a:r>
              <a:rPr lang="en-US" sz="2800" b="1" i="1" dirty="0" smtClean="0"/>
              <a:t>XIX </a:t>
            </a:r>
            <a:r>
              <a:rPr lang="ru-RU" sz="2800" b="1" i="1" dirty="0" smtClean="0"/>
              <a:t>в.</a:t>
            </a:r>
            <a:endParaRPr lang="ru-RU" sz="2800" dirty="0"/>
          </a:p>
        </p:txBody>
      </p:sp>
      <p:pic>
        <p:nvPicPr>
          <p:cNvPr id="1026" name="Picture 2" descr="Презентация &quot;Иллюстрации к роману &quot;Отцы и дети&quot; И.С. Тургенева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68" y="148478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4186808" cy="3485480"/>
          </a:xfrm>
        </p:spPr>
        <p:txBody>
          <a:bodyPr>
            <a:normAutofit/>
          </a:bodyPr>
          <a:lstStyle/>
          <a:p>
            <a:r>
              <a:rPr lang="ru-RU" sz="3200" b="1" i="1" dirty="0"/>
              <a:t>П. П. Кирсанов—типичный представитель своей эпохи</a:t>
            </a:r>
            <a:endParaRPr lang="ru-RU" sz="3200" dirty="0"/>
          </a:p>
        </p:txBody>
      </p:sp>
      <p:pic>
        <p:nvPicPr>
          <p:cNvPr id="2050" name="Picture 2" descr="Пин на доске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36" y="836712"/>
            <a:ext cx="3575860" cy="53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4978896" cy="4450506"/>
          </a:xfrm>
        </p:spPr>
        <p:txBody>
          <a:bodyPr>
            <a:normAutofit/>
          </a:bodyPr>
          <a:lstStyle/>
          <a:p>
            <a:r>
              <a:rPr lang="ru-RU" b="1" i="1" dirty="0"/>
              <a:t>Евгений Базаров — разночинец-демократ</a:t>
            </a:r>
            <a:endParaRPr lang="ru-RU" dirty="0"/>
          </a:p>
        </p:txBody>
      </p:sp>
      <p:pic>
        <p:nvPicPr>
          <p:cNvPr id="3074" name="Picture 2" descr="Характеристика Евгения Базарова, описание личности и характера | &quot;Отцы и  дет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275690" cy="48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18307"/>
            <a:ext cx="4114800" cy="5314602"/>
          </a:xfrm>
        </p:spPr>
        <p:txBody>
          <a:bodyPr>
            <a:normAutofit/>
          </a:bodyPr>
          <a:lstStyle/>
          <a:p>
            <a:r>
              <a:rPr lang="ru-RU" sz="3200" b="1" i="1" dirty="0"/>
              <a:t>Дуэль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П</a:t>
            </a:r>
            <a:r>
              <a:rPr lang="ru-RU" sz="3200" b="1" i="1" dirty="0"/>
              <a:t>. П. Кирсанова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и </a:t>
            </a:r>
            <a:br>
              <a:rPr lang="ru-RU" sz="3200" b="1" i="1" dirty="0" smtClean="0"/>
            </a:br>
            <a:r>
              <a:rPr lang="ru-RU" sz="3200" b="1" i="1" dirty="0" smtClean="0"/>
              <a:t>Базарова</a:t>
            </a:r>
            <a:r>
              <a:rPr lang="ru-RU" sz="3200" b="1" i="1" dirty="0"/>
              <a:t>;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ее </a:t>
            </a:r>
            <a:r>
              <a:rPr lang="ru-RU" sz="3200" b="1" i="1" dirty="0"/>
              <a:t>значение для идейных противников</a:t>
            </a:r>
            <a:endParaRPr lang="ru-RU" sz="3200" dirty="0"/>
          </a:p>
        </p:txBody>
      </p:sp>
      <p:pic>
        <p:nvPicPr>
          <p:cNvPr id="4098" name="Picture 2" descr="Отцы и дети»: конфликт или органическая связь? лекция смотреть, слушать и  читать онлайн. Курс Русский канон в эпоху реализма. Михаил Свердлов -  Магисте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128458" cy="5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</TotalTime>
  <Words>424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Вечные темы  в романе И.С. Тургенева  «Отцы и дети»</vt:lpstr>
      <vt:lpstr>“Нынешняя молодёжь привыкла к роскоши. Она отличается дурными манерами, презирает авторитеты, не уважает старших. Дети спорят с родителями, жадно глотают еду и изводят учителя”.</vt:lpstr>
      <vt:lpstr> “Как грубо ошибаются многие, даже лучшие из отцов, которые почитают необходимым разделять себя с детьми строгостью, суровостью, недоступной важностью! Они думают этим возбудить к себе уважение, и в самом деле возбуждают его, но уважение холодное, боязливое, трепетное, и тем отвращают от себя их и невольно приучают к скрытости и лживости”</vt:lpstr>
      <vt:lpstr>Презентация PowerPoint</vt:lpstr>
      <vt:lpstr>Вопросы для обсуждения:</vt:lpstr>
      <vt:lpstr>Общественно-политическая обстановка  в России 60-х гг.XIX в.</vt:lpstr>
      <vt:lpstr>П. П. Кирсанов—типичный представитель своей эпохи</vt:lpstr>
      <vt:lpstr>Евгений Базаров — разночинец-демократ</vt:lpstr>
      <vt:lpstr>Дуэль  П. П. Кирсанова  и  Базарова;   ее значение для идейных противников</vt:lpstr>
      <vt:lpstr>Духовное одиночество Базарова</vt:lpstr>
      <vt:lpstr>Любовь в романе  И.С.Тургенева  «Отцы и дети»</vt:lpstr>
      <vt:lpstr>Анна Сергеевна Одинцова</vt:lpstr>
      <vt:lpstr>Павел Петрович Кирсанов</vt:lpstr>
      <vt:lpstr>История счастливой любви</vt:lpstr>
      <vt:lpstr>Николай Петрович и Фенечка</vt:lpstr>
      <vt:lpstr>Вспомните: каждый человек сам себя воспитать должен, не ссылаясь на обстоятельства или что-то еще. 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Вечные темы  в романе И.С. Тургенева  «Отцы и дети»</dc:title>
  <dc:creator>User</dc:creator>
  <cp:lastModifiedBy>User</cp:lastModifiedBy>
  <cp:revision>7</cp:revision>
  <dcterms:created xsi:type="dcterms:W3CDTF">2023-10-09T19:28:56Z</dcterms:created>
  <dcterms:modified xsi:type="dcterms:W3CDTF">2023-10-09T20:59:54Z</dcterms:modified>
</cp:coreProperties>
</file>