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5717" y="274383"/>
            <a:ext cx="1579038" cy="3779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226" y="297052"/>
            <a:ext cx="4367784" cy="25806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5645" y="133095"/>
            <a:ext cx="3810000" cy="2857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04607" y="3077413"/>
            <a:ext cx="432562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828" y="290536"/>
            <a:ext cx="4589636" cy="499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0194" y="-21513"/>
            <a:ext cx="8071611" cy="1170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Relationship Id="rId11" Type="http://schemas.openxmlformats.org/officeDocument/2006/relationships/image" Target="../media/image32.jpg"/><Relationship Id="rId12" Type="http://schemas.openxmlformats.org/officeDocument/2006/relationships/image" Target="../media/image3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19" y="15238"/>
            <a:ext cx="9123680" cy="6842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030" y="-1"/>
            <a:ext cx="915593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2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Историческая</a:t>
            </a:r>
            <a:r>
              <a:rPr dirty="0" spc="-20"/>
              <a:t> </a:t>
            </a:r>
            <a:r>
              <a:rPr dirty="0" spc="-10"/>
              <a:t>карта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87425"/>
            <a:ext cx="4781550" cy="58705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375" y="987425"/>
            <a:ext cx="4152900" cy="5870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379" y="177437"/>
            <a:ext cx="3154069" cy="5232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Проверь</a:t>
            </a:r>
            <a:r>
              <a:rPr dirty="0" spc="-190"/>
              <a:t> </a:t>
            </a:r>
            <a:r>
              <a:rPr dirty="0" spc="-20"/>
              <a:t>себя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24383" y="1153414"/>
            <a:ext cx="114319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Palatino Linotype"/>
                <a:cs typeface="Palatino Linotype"/>
              </a:rPr>
              <a:t>Область</a:t>
            </a:r>
            <a:r>
              <a:rPr dirty="0" sz="2400" spc="-7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знаний,</a:t>
            </a:r>
            <a:r>
              <a:rPr dirty="0" sz="2400" spc="-65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гуманитарная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наука,</a:t>
            </a:r>
            <a:r>
              <a:rPr dirty="0" sz="2400" spc="-7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занимающаяся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изучением</a:t>
            </a:r>
            <a:r>
              <a:rPr dirty="0" sz="2400" spc="-75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человека </a:t>
            </a:r>
            <a:r>
              <a:rPr dirty="0" sz="2400" b="1">
                <a:latin typeface="Palatino Linotype"/>
                <a:cs typeface="Palatino Linotype"/>
              </a:rPr>
              <a:t>(его</a:t>
            </a:r>
            <a:r>
              <a:rPr dirty="0" sz="2400" spc="-7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деятельности,</a:t>
            </a:r>
            <a:r>
              <a:rPr dirty="0" sz="2400" spc="-4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состояния,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мировоззрения,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социальных</a:t>
            </a:r>
            <a:r>
              <a:rPr dirty="0" sz="2400" spc="-3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связей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spc="-50" b="1">
                <a:latin typeface="Palatino Linotype"/>
                <a:cs typeface="Palatino Linotype"/>
              </a:rPr>
              <a:t>и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4383" y="1884934"/>
            <a:ext cx="39693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Palatino Linotype"/>
                <a:cs typeface="Palatino Linotype"/>
              </a:rPr>
              <a:t>организаций)</a:t>
            </a:r>
            <a:r>
              <a:rPr dirty="0" sz="2400" spc="-2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в</a:t>
            </a:r>
            <a:r>
              <a:rPr dirty="0" sz="2400" spc="-3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прошлом.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57056" y="1942592"/>
            <a:ext cx="15233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0000"/>
                </a:solidFill>
                <a:latin typeface="Palatino Linotype"/>
                <a:cs typeface="Palatino Linotype"/>
              </a:rPr>
              <a:t>история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383" y="2842640"/>
            <a:ext cx="1049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</a:tabLst>
            </a:pPr>
            <a:r>
              <a:rPr dirty="0" sz="2400" spc="-10" b="1">
                <a:latin typeface="Palatino Linotype"/>
                <a:cs typeface="Palatino Linotype"/>
              </a:rPr>
              <a:t>Любой</a:t>
            </a:r>
            <a:r>
              <a:rPr dirty="0" sz="2400" b="1">
                <a:latin typeface="Palatino Linotype"/>
                <a:cs typeface="Palatino Linotype"/>
              </a:rPr>
              <a:t>	</a:t>
            </a:r>
            <a:r>
              <a:rPr dirty="0" sz="2400" spc="-10" b="1">
                <a:latin typeface="Palatino Linotype"/>
                <a:cs typeface="Palatino Linotype"/>
              </a:rPr>
              <a:t>памятник</a:t>
            </a:r>
            <a:r>
              <a:rPr dirty="0" sz="2400" spc="-6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прошлого,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из</a:t>
            </a:r>
            <a:r>
              <a:rPr dirty="0" sz="2400" spc="-4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которого</a:t>
            </a:r>
            <a:r>
              <a:rPr dirty="0" sz="2400" spc="-6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историки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могут</a:t>
            </a:r>
            <a:r>
              <a:rPr dirty="0" sz="2400" spc="-6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получить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4383" y="3208782"/>
            <a:ext cx="5836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Palatino Linotype"/>
                <a:cs typeface="Palatino Linotype"/>
              </a:rPr>
              <a:t>фактический</a:t>
            </a:r>
            <a:r>
              <a:rPr dirty="0" sz="2400" spc="-6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материал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для</a:t>
            </a:r>
            <a:r>
              <a:rPr dirty="0" sz="2400" spc="-65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изучения.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61681" y="3288538"/>
            <a:ext cx="43929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0000"/>
                </a:solidFill>
                <a:latin typeface="Palatino Linotype"/>
                <a:cs typeface="Palatino Linotype"/>
              </a:rPr>
              <a:t>исторический</a:t>
            </a:r>
            <a:r>
              <a:rPr dirty="0" sz="2800" spc="-110" b="1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Palatino Linotype"/>
                <a:cs typeface="Palatino Linotype"/>
              </a:rPr>
              <a:t>источник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4383" y="4305045"/>
            <a:ext cx="11327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Palatino Linotype"/>
                <a:cs typeface="Palatino Linotype"/>
              </a:rPr>
              <a:t>Наука,</a:t>
            </a:r>
            <a:r>
              <a:rPr dirty="0" sz="2400" spc="-9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изучающая</a:t>
            </a:r>
            <a:r>
              <a:rPr dirty="0" sz="2400" spc="-6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по</a:t>
            </a:r>
            <a:r>
              <a:rPr dirty="0" sz="2400" spc="-8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вещественным</a:t>
            </a:r>
            <a:r>
              <a:rPr dirty="0" sz="2400" spc="-11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источникам</a:t>
            </a:r>
            <a:r>
              <a:rPr dirty="0" sz="2400" spc="-8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историческое</a:t>
            </a:r>
            <a:r>
              <a:rPr dirty="0" sz="2400" spc="-95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прошлое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4383" y="4670501"/>
            <a:ext cx="21336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Palatino Linotype"/>
                <a:cs typeface="Palatino Linotype"/>
              </a:rPr>
              <a:t>человечества.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26881" y="4822647"/>
            <a:ext cx="17894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Palatino Linotype"/>
                <a:cs typeface="Palatino Linotype"/>
              </a:rPr>
              <a:t>археология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4383" y="5758748"/>
            <a:ext cx="10908665" cy="94932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400" b="1">
                <a:latin typeface="Palatino Linotype"/>
                <a:cs typeface="Palatino Linotype"/>
              </a:rPr>
              <a:t>Наука,</a:t>
            </a:r>
            <a:r>
              <a:rPr dirty="0" sz="2400" spc="-4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основным</a:t>
            </a:r>
            <a:r>
              <a:rPr dirty="0" sz="2400" spc="-5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объектом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изучения</a:t>
            </a:r>
            <a:r>
              <a:rPr dirty="0" sz="2400" spc="-4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которой</a:t>
            </a:r>
            <a:r>
              <a:rPr dirty="0" sz="2400" spc="-4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являются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народы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мира.</a:t>
            </a:r>
            <a:endParaRPr sz="2400">
              <a:latin typeface="Palatino Linotype"/>
              <a:cs typeface="Palatino Linotype"/>
            </a:endParaRPr>
          </a:p>
          <a:p>
            <a:pPr algn="r" marR="775335">
              <a:lnSpc>
                <a:spcPct val="100000"/>
              </a:lnSpc>
              <a:spcBef>
                <a:spcPts val="755"/>
              </a:spcBef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этнография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0"/>
            <a:ext cx="6060440" cy="4057650"/>
            <a:chOff x="1524000" y="0"/>
            <a:chExt cx="6060440" cy="405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060450"/>
              <a:ext cx="3375025" cy="2997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92" y="0"/>
              <a:ext cx="5857494" cy="10782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Что</a:t>
            </a:r>
            <a:r>
              <a:rPr dirty="0" spc="-20"/>
              <a:t> </a:t>
            </a:r>
            <a:r>
              <a:rPr dirty="0"/>
              <a:t>изучает</a:t>
            </a:r>
            <a:r>
              <a:rPr dirty="0" spc="-15"/>
              <a:t> </a:t>
            </a:r>
            <a:r>
              <a:rPr dirty="0"/>
              <a:t>история</a:t>
            </a:r>
            <a:r>
              <a:rPr dirty="0" spc="-10"/>
              <a:t> </a:t>
            </a:r>
            <a:r>
              <a:rPr dirty="0" spc="-50"/>
              <a:t>?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524000" y="1060577"/>
            <a:ext cx="7969250" cy="5616575"/>
            <a:chOff x="1524000" y="1060577"/>
            <a:chExt cx="7969250" cy="561657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9776" y="1060577"/>
              <a:ext cx="2903474" cy="366852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0" y="4148200"/>
              <a:ext cx="3375025" cy="25288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306948" y="5165852"/>
            <a:ext cx="5290820" cy="1184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Palatino Linotype"/>
                <a:cs typeface="Palatino Linotype"/>
              </a:rPr>
              <a:t>Что</a:t>
            </a:r>
            <a:r>
              <a:rPr dirty="0" sz="2400" spc="-3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вы</a:t>
            </a:r>
            <a:r>
              <a:rPr dirty="0" sz="2400" spc="-3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видите</a:t>
            </a:r>
            <a:r>
              <a:rPr dirty="0" sz="2400" spc="-3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на</a:t>
            </a:r>
            <a:r>
              <a:rPr dirty="0" sz="2400" spc="-3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этих</a:t>
            </a:r>
            <a:r>
              <a:rPr dirty="0" sz="2400" spc="-3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картинках?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400">
              <a:latin typeface="Palatino Linotype"/>
              <a:cs typeface="Palatino Linotype"/>
            </a:endParaRPr>
          </a:p>
          <a:p>
            <a:pPr algn="ctr" marR="53340">
              <a:lnSpc>
                <a:spcPct val="100000"/>
              </a:lnSpc>
            </a:pPr>
            <a:r>
              <a:rPr dirty="0" sz="2400" b="1">
                <a:latin typeface="Palatino Linotype"/>
                <a:cs typeface="Palatino Linotype"/>
              </a:rPr>
              <a:t>Что</a:t>
            </a:r>
            <a:r>
              <a:rPr dirty="0" sz="2400" spc="-50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объединяет</a:t>
            </a:r>
            <a:r>
              <a:rPr dirty="0" sz="2400" spc="-65" b="1">
                <a:latin typeface="Palatino Linotype"/>
                <a:cs typeface="Palatino Linotype"/>
              </a:rPr>
              <a:t> </a:t>
            </a:r>
            <a:r>
              <a:rPr dirty="0" sz="2400" b="1">
                <a:latin typeface="Palatino Linotype"/>
                <a:cs typeface="Palatino Linotype"/>
              </a:rPr>
              <a:t>эти</a:t>
            </a:r>
            <a:r>
              <a:rPr dirty="0" sz="2400" spc="-40" b="1">
                <a:latin typeface="Palatino Linotype"/>
                <a:cs typeface="Palatino Linotype"/>
              </a:rPr>
              <a:t> </a:t>
            </a:r>
            <a:r>
              <a:rPr dirty="0" sz="2400" spc="-10" b="1">
                <a:latin typeface="Palatino Linotype"/>
                <a:cs typeface="Palatino Linotype"/>
              </a:rPr>
              <a:t>картинки?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94455" y="219709"/>
            <a:ext cx="3971290" cy="1234440"/>
          </a:xfrm>
          <a:custGeom>
            <a:avLst/>
            <a:gdLst/>
            <a:ahLst/>
            <a:cxnLst/>
            <a:rect l="l" t="t" r="r" b="b"/>
            <a:pathLst>
              <a:path w="3971290" h="1234440">
                <a:moveTo>
                  <a:pt x="3904996" y="66040"/>
                </a:moveTo>
                <a:lnTo>
                  <a:pt x="66040" y="66040"/>
                </a:lnTo>
                <a:lnTo>
                  <a:pt x="66040" y="82550"/>
                </a:lnTo>
                <a:lnTo>
                  <a:pt x="66040" y="1151890"/>
                </a:lnTo>
                <a:lnTo>
                  <a:pt x="66040" y="1168400"/>
                </a:lnTo>
                <a:lnTo>
                  <a:pt x="3904996" y="1168400"/>
                </a:lnTo>
                <a:lnTo>
                  <a:pt x="3904996" y="1151890"/>
                </a:lnTo>
                <a:lnTo>
                  <a:pt x="82550" y="1151890"/>
                </a:lnTo>
                <a:lnTo>
                  <a:pt x="82550" y="82550"/>
                </a:lnTo>
                <a:lnTo>
                  <a:pt x="3888486" y="82550"/>
                </a:lnTo>
                <a:lnTo>
                  <a:pt x="3888486" y="1151763"/>
                </a:lnTo>
                <a:lnTo>
                  <a:pt x="3904996" y="1151763"/>
                </a:lnTo>
                <a:lnTo>
                  <a:pt x="3904996" y="82550"/>
                </a:lnTo>
                <a:lnTo>
                  <a:pt x="3904996" y="82169"/>
                </a:lnTo>
                <a:lnTo>
                  <a:pt x="3904996" y="66040"/>
                </a:lnTo>
                <a:close/>
              </a:path>
              <a:path w="3971290" h="1234440">
                <a:moveTo>
                  <a:pt x="3971036" y="0"/>
                </a:moveTo>
                <a:lnTo>
                  <a:pt x="0" y="0"/>
                </a:lnTo>
                <a:lnTo>
                  <a:pt x="0" y="49530"/>
                </a:lnTo>
                <a:lnTo>
                  <a:pt x="0" y="1184910"/>
                </a:lnTo>
                <a:lnTo>
                  <a:pt x="0" y="1234440"/>
                </a:lnTo>
                <a:lnTo>
                  <a:pt x="3971036" y="1234440"/>
                </a:lnTo>
                <a:lnTo>
                  <a:pt x="3971036" y="1184910"/>
                </a:lnTo>
                <a:lnTo>
                  <a:pt x="49530" y="1184910"/>
                </a:lnTo>
                <a:lnTo>
                  <a:pt x="49530" y="49530"/>
                </a:lnTo>
                <a:lnTo>
                  <a:pt x="3921506" y="49530"/>
                </a:lnTo>
                <a:lnTo>
                  <a:pt x="3921506" y="1184783"/>
                </a:lnTo>
                <a:lnTo>
                  <a:pt x="3971036" y="1184783"/>
                </a:lnTo>
                <a:lnTo>
                  <a:pt x="3971036" y="49530"/>
                </a:lnTo>
                <a:lnTo>
                  <a:pt x="3971036" y="49149"/>
                </a:lnTo>
                <a:lnTo>
                  <a:pt x="39710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222" rIns="0" bIns="0" rtlCol="0" vert="horz">
            <a:spAutoFit/>
          </a:bodyPr>
          <a:lstStyle/>
          <a:p>
            <a:pPr marL="2675890">
              <a:lnSpc>
                <a:spcPct val="100000"/>
              </a:lnSpc>
              <a:spcBef>
                <a:spcPts val="105"/>
              </a:spcBef>
            </a:pPr>
            <a:r>
              <a:rPr dirty="0" spc="-10" b="1">
                <a:latin typeface="Calibri"/>
                <a:cs typeface="Calibri"/>
              </a:rPr>
              <a:t>ИСТОРИЯ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1842" y="1412760"/>
            <a:ext cx="3744595" cy="1152525"/>
          </a:xfrm>
          <a:prstGeom prst="rect">
            <a:avLst/>
          </a:prstGeom>
          <a:solidFill>
            <a:srgbClr val="001F5F"/>
          </a:solidFill>
          <a:ln w="12700">
            <a:solidFill>
              <a:srgbClr val="2E528F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marL="1039494" marR="868044" indent="-163195">
              <a:lnSpc>
                <a:spcPct val="100000"/>
              </a:lnSpc>
              <a:spcBef>
                <a:spcPts val="495"/>
              </a:spcBef>
            </a:pPr>
            <a:r>
              <a:rPr dirty="0" sz="3200" spc="-20" b="1">
                <a:solidFill>
                  <a:srgbClr val="FFFFFF"/>
                </a:solidFill>
                <a:latin typeface="Calibri"/>
                <a:cs typeface="Calibri"/>
              </a:rPr>
              <a:t>ВСЕОБЩАЯ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ИСТОРИЯ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84260" y="1355864"/>
            <a:ext cx="3744595" cy="1152525"/>
          </a:xfrm>
          <a:prstGeom prst="rect">
            <a:avLst/>
          </a:prstGeom>
          <a:solidFill>
            <a:srgbClr val="C00000"/>
          </a:solidFill>
          <a:ln w="12700">
            <a:solidFill>
              <a:srgbClr val="2E528F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1056005" marR="928369" indent="-119380">
              <a:lnSpc>
                <a:spcPts val="4320"/>
              </a:lnSpc>
              <a:spcBef>
                <a:spcPts val="135"/>
              </a:spcBef>
            </a:pPr>
            <a:r>
              <a:rPr dirty="0" sz="3600" spc="-20" b="1">
                <a:solidFill>
                  <a:srgbClr val="FFFFFF"/>
                </a:solidFill>
                <a:latin typeface="Calibri"/>
                <a:cs typeface="Calibri"/>
              </a:rPr>
              <a:t>ИСТОРИЯ </a:t>
            </a: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9887" y="2604261"/>
            <a:ext cx="40074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Изучает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прошлое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всех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стран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и </a:t>
            </a:r>
            <a:r>
              <a:rPr dirty="0" sz="2400" spc="-10" b="1">
                <a:latin typeface="Calibri"/>
                <a:cs typeface="Calibri"/>
              </a:rPr>
              <a:t>народов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древнейших </a:t>
            </a:r>
            <a:r>
              <a:rPr dirty="0" sz="2400" b="1">
                <a:latin typeface="Calibri"/>
                <a:cs typeface="Calibri"/>
              </a:rPr>
              <a:t>времен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до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наших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дней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095233" y="2578734"/>
            <a:ext cx="395477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Изучает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прошлое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народов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России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древнейших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времен </a:t>
            </a:r>
            <a:r>
              <a:rPr dirty="0" sz="2400" b="1">
                <a:latin typeface="Calibri"/>
                <a:cs typeface="Calibri"/>
              </a:rPr>
              <a:t>до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наших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дней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542288" y="542290"/>
            <a:ext cx="445134" cy="876935"/>
            <a:chOff x="1542288" y="542290"/>
            <a:chExt cx="445134" cy="876935"/>
          </a:xfrm>
        </p:grpSpPr>
        <p:sp>
          <p:nvSpPr>
            <p:cNvPr id="9" name="object 9" descr=""/>
            <p:cNvSpPr/>
            <p:nvPr/>
          </p:nvSpPr>
          <p:spPr>
            <a:xfrm>
              <a:off x="1548638" y="548640"/>
              <a:ext cx="432434" cy="864235"/>
            </a:xfrm>
            <a:custGeom>
              <a:avLst/>
              <a:gdLst/>
              <a:ahLst/>
              <a:cxnLst/>
              <a:rect l="l" t="t" r="r" b="b"/>
              <a:pathLst>
                <a:path w="432435" h="864235">
                  <a:moveTo>
                    <a:pt x="323976" y="0"/>
                  </a:moveTo>
                  <a:lnTo>
                    <a:pt x="107950" y="0"/>
                  </a:lnTo>
                  <a:lnTo>
                    <a:pt x="107950" y="648081"/>
                  </a:lnTo>
                  <a:lnTo>
                    <a:pt x="0" y="648081"/>
                  </a:lnTo>
                  <a:lnTo>
                    <a:pt x="216026" y="864108"/>
                  </a:lnTo>
                  <a:lnTo>
                    <a:pt x="432054" y="648081"/>
                  </a:lnTo>
                  <a:lnTo>
                    <a:pt x="323976" y="648081"/>
                  </a:lnTo>
                  <a:lnTo>
                    <a:pt x="3239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48638" y="548640"/>
              <a:ext cx="432434" cy="864235"/>
            </a:xfrm>
            <a:custGeom>
              <a:avLst/>
              <a:gdLst/>
              <a:ahLst/>
              <a:cxnLst/>
              <a:rect l="l" t="t" r="r" b="b"/>
              <a:pathLst>
                <a:path w="432435" h="864235">
                  <a:moveTo>
                    <a:pt x="0" y="648081"/>
                  </a:moveTo>
                  <a:lnTo>
                    <a:pt x="107950" y="648081"/>
                  </a:lnTo>
                  <a:lnTo>
                    <a:pt x="107950" y="0"/>
                  </a:lnTo>
                  <a:lnTo>
                    <a:pt x="323976" y="0"/>
                  </a:lnTo>
                  <a:lnTo>
                    <a:pt x="323976" y="648081"/>
                  </a:lnTo>
                  <a:lnTo>
                    <a:pt x="432054" y="648081"/>
                  </a:lnTo>
                  <a:lnTo>
                    <a:pt x="216026" y="864108"/>
                  </a:lnTo>
                  <a:lnTo>
                    <a:pt x="0" y="648081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9624441" y="365506"/>
            <a:ext cx="445134" cy="876935"/>
            <a:chOff x="9624441" y="365506"/>
            <a:chExt cx="445134" cy="876935"/>
          </a:xfrm>
        </p:grpSpPr>
        <p:sp>
          <p:nvSpPr>
            <p:cNvPr id="12" name="object 12" descr=""/>
            <p:cNvSpPr/>
            <p:nvPr/>
          </p:nvSpPr>
          <p:spPr>
            <a:xfrm>
              <a:off x="9630791" y="371856"/>
              <a:ext cx="432434" cy="864235"/>
            </a:xfrm>
            <a:custGeom>
              <a:avLst/>
              <a:gdLst/>
              <a:ahLst/>
              <a:cxnLst/>
              <a:rect l="l" t="t" r="r" b="b"/>
              <a:pathLst>
                <a:path w="432434" h="864235">
                  <a:moveTo>
                    <a:pt x="324103" y="0"/>
                  </a:moveTo>
                  <a:lnTo>
                    <a:pt x="108076" y="0"/>
                  </a:lnTo>
                  <a:lnTo>
                    <a:pt x="108076" y="647954"/>
                  </a:lnTo>
                  <a:lnTo>
                    <a:pt x="0" y="647954"/>
                  </a:lnTo>
                  <a:lnTo>
                    <a:pt x="216026" y="863981"/>
                  </a:lnTo>
                  <a:lnTo>
                    <a:pt x="432053" y="647954"/>
                  </a:lnTo>
                  <a:lnTo>
                    <a:pt x="324103" y="647954"/>
                  </a:lnTo>
                  <a:lnTo>
                    <a:pt x="3241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30791" y="371856"/>
              <a:ext cx="432434" cy="864235"/>
            </a:xfrm>
            <a:custGeom>
              <a:avLst/>
              <a:gdLst/>
              <a:ahLst/>
              <a:cxnLst/>
              <a:rect l="l" t="t" r="r" b="b"/>
              <a:pathLst>
                <a:path w="432434" h="864235">
                  <a:moveTo>
                    <a:pt x="0" y="647954"/>
                  </a:moveTo>
                  <a:lnTo>
                    <a:pt x="108076" y="647954"/>
                  </a:lnTo>
                  <a:lnTo>
                    <a:pt x="108076" y="0"/>
                  </a:lnTo>
                  <a:lnTo>
                    <a:pt x="324103" y="0"/>
                  </a:lnTo>
                  <a:lnTo>
                    <a:pt x="324103" y="647954"/>
                  </a:lnTo>
                  <a:lnTo>
                    <a:pt x="432053" y="647954"/>
                  </a:lnTo>
                  <a:lnTo>
                    <a:pt x="216026" y="863981"/>
                  </a:lnTo>
                  <a:lnTo>
                    <a:pt x="0" y="647954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3916" y="3741110"/>
            <a:ext cx="5498083" cy="306298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43" y="3790837"/>
            <a:ext cx="5447919" cy="3062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5246" y="2981325"/>
            <a:ext cx="39662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Миф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Троянской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войне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«Илиада»)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История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походов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Карла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Великого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226" y="3525583"/>
            <a:ext cx="4367784" cy="270027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78382" y="6236919"/>
            <a:ext cx="25927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Миф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о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Прометее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1176" y="3598888"/>
            <a:ext cx="3912362" cy="27002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281161" y="6325615"/>
            <a:ext cx="2891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Баллады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Робин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Гуде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752" y="0"/>
              <a:ext cx="3127248" cy="43144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442" y="174879"/>
              <a:ext cx="2824987" cy="376516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388220" y="4123690"/>
            <a:ext cx="2567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Древнегреческий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историк Геродот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"/>
            <a:ext cx="12191999" cy="6447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8194" y="175768"/>
            <a:ext cx="2137410" cy="28488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11576" y="3023362"/>
            <a:ext cx="165671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Н.М.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Карамзин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4359" y="161289"/>
            <a:ext cx="1886077" cy="28298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5657" y="3045409"/>
            <a:ext cx="183705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В.О.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Ключевский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5780" y="175640"/>
            <a:ext cx="2748153" cy="288556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04556" y="3073654"/>
            <a:ext cx="15805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С.М.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Соловьев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036" y="3553586"/>
            <a:ext cx="11808460" cy="632460"/>
          </a:xfrm>
          <a:custGeom>
            <a:avLst/>
            <a:gdLst/>
            <a:ahLst/>
            <a:cxnLst/>
            <a:rect l="l" t="t" r="r" b="b"/>
            <a:pathLst>
              <a:path w="11808460" h="632460">
                <a:moveTo>
                  <a:pt x="11807939" y="0"/>
                </a:moveTo>
                <a:lnTo>
                  <a:pt x="11806546" y="72447"/>
                </a:lnTo>
                <a:lnTo>
                  <a:pt x="11802577" y="138953"/>
                </a:lnTo>
                <a:lnTo>
                  <a:pt x="11796352" y="197622"/>
                </a:lnTo>
                <a:lnTo>
                  <a:pt x="11788188" y="246556"/>
                </a:lnTo>
                <a:lnTo>
                  <a:pt x="11778401" y="283857"/>
                </a:lnTo>
                <a:lnTo>
                  <a:pt x="11755234" y="315975"/>
                </a:lnTo>
                <a:lnTo>
                  <a:pt x="5956668" y="315975"/>
                </a:lnTo>
                <a:lnTo>
                  <a:pt x="5944591" y="324322"/>
                </a:lnTo>
                <a:lnTo>
                  <a:pt x="5923714" y="385405"/>
                </a:lnTo>
                <a:lnTo>
                  <a:pt x="5915549" y="434353"/>
                </a:lnTo>
                <a:lnTo>
                  <a:pt x="5909324" y="493044"/>
                </a:lnTo>
                <a:lnTo>
                  <a:pt x="5905356" y="559584"/>
                </a:lnTo>
                <a:lnTo>
                  <a:pt x="5903963" y="632079"/>
                </a:lnTo>
                <a:lnTo>
                  <a:pt x="5902570" y="559584"/>
                </a:lnTo>
                <a:lnTo>
                  <a:pt x="5898601" y="493044"/>
                </a:lnTo>
                <a:lnTo>
                  <a:pt x="5892376" y="434353"/>
                </a:lnTo>
                <a:lnTo>
                  <a:pt x="5884212" y="385405"/>
                </a:lnTo>
                <a:lnTo>
                  <a:pt x="5874425" y="348097"/>
                </a:lnTo>
                <a:lnTo>
                  <a:pt x="5851258" y="315975"/>
                </a:lnTo>
                <a:lnTo>
                  <a:pt x="52666" y="315975"/>
                </a:lnTo>
                <a:lnTo>
                  <a:pt x="40588" y="307630"/>
                </a:lnTo>
                <a:lnTo>
                  <a:pt x="19722" y="246556"/>
                </a:lnTo>
                <a:lnTo>
                  <a:pt x="11567" y="197622"/>
                </a:lnTo>
                <a:lnTo>
                  <a:pt x="5351" y="138953"/>
                </a:lnTo>
                <a:lnTo>
                  <a:pt x="1390" y="72447"/>
                </a:lnTo>
                <a:lnTo>
                  <a:pt x="0" y="0"/>
                </a:lnTo>
              </a:path>
            </a:pathLst>
          </a:custGeom>
          <a:ln w="6350">
            <a:solidFill>
              <a:srgbClr val="343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004564" y="4753102"/>
            <a:ext cx="4312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Calibri"/>
                <a:cs typeface="Calibri"/>
              </a:rPr>
              <a:t>Фотографии\</a:t>
            </a:r>
            <a:r>
              <a:rPr dirty="0" sz="3600" spc="-15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картины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036" y="175640"/>
            <a:ext cx="2149221" cy="281546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39318" y="3042920"/>
            <a:ext cx="17043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Василий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Татищев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9906" y="175768"/>
            <a:ext cx="2330069" cy="288099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0188067" y="3106039"/>
            <a:ext cx="1282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Б.А.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Рыбаков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400" y="3759"/>
            <a:ext cx="49707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Исторические</a:t>
            </a:r>
            <a:r>
              <a:rPr dirty="0" sz="3600" spc="-110" b="1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</a:rPr>
              <a:t>источники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960" y="2663570"/>
            <a:ext cx="1929002" cy="136258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45" y="2575814"/>
            <a:ext cx="2371216" cy="139966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9790" y="552069"/>
            <a:ext cx="11789410" cy="6179185"/>
            <a:chOff x="89790" y="552069"/>
            <a:chExt cx="11789410" cy="617918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445" y="924687"/>
              <a:ext cx="1533397" cy="14926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4816" y="874141"/>
              <a:ext cx="2320290" cy="15938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8999" y="753110"/>
              <a:ext cx="4640035" cy="30427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9911" y="5057076"/>
              <a:ext cx="2667000" cy="14935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4846" y="3170808"/>
              <a:ext cx="2381250" cy="17477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816" y="4235386"/>
              <a:ext cx="3038983" cy="19333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84180" y="4007637"/>
              <a:ext cx="1774952" cy="268579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4846" y="4988902"/>
              <a:ext cx="3586353" cy="17419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790" y="552069"/>
              <a:ext cx="2843657" cy="189585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34188" y="20129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47389" y="638302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77917" y="569721"/>
            <a:ext cx="2560955" cy="462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2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431415">
              <a:lnSpc>
                <a:spcPts val="1720"/>
              </a:lnSpc>
            </a:pPr>
            <a:r>
              <a:rPr dirty="0" sz="1800" spc="-50" b="1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73642" y="53289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772393" y="53289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6770" y="268198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02228" y="2835402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301485" y="286677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11745" y="265302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251060" y="2594228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164318" y="3293821"/>
            <a:ext cx="1364615" cy="52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9505">
              <a:lnSpc>
                <a:spcPts val="197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70"/>
              </a:lnSpc>
            </a:pPr>
            <a:r>
              <a:rPr dirty="0" sz="1800" spc="-25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0550" y="6392976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59429" y="6365544"/>
            <a:ext cx="257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94426" y="6507886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809226" y="6207658"/>
            <a:ext cx="257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807" y="107949"/>
            <a:ext cx="59797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Вспомогательные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исторические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науки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1698" y="802360"/>
            <a:ext cx="3420110" cy="5017135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90805" marR="821690">
              <a:lnSpc>
                <a:spcPct val="100000"/>
              </a:lnSpc>
              <a:spcBef>
                <a:spcPts val="105"/>
              </a:spcBef>
            </a:pPr>
            <a:r>
              <a:rPr dirty="0" sz="4000" spc="-30">
                <a:latin typeface="Calibri"/>
                <a:cs typeface="Calibri"/>
              </a:rPr>
              <a:t>Археология </a:t>
            </a:r>
            <a:r>
              <a:rPr dirty="0" sz="4000" spc="-25">
                <a:latin typeface="Calibri"/>
                <a:cs typeface="Calibri"/>
              </a:rPr>
              <a:t>Геральдика</a:t>
            </a:r>
            <a:endParaRPr sz="4000">
              <a:latin typeface="Calibri"/>
              <a:cs typeface="Calibri"/>
            </a:endParaRPr>
          </a:p>
          <a:p>
            <a:pPr marL="90805" marR="416559">
              <a:lnSpc>
                <a:spcPct val="100000"/>
              </a:lnSpc>
            </a:pPr>
            <a:r>
              <a:rPr dirty="0" sz="4000" spc="-10">
                <a:latin typeface="Calibri"/>
                <a:cs typeface="Calibri"/>
              </a:rPr>
              <a:t>Нумизматика Лингвистика Сфрагистика Топонимика Хронология этнография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0956" y="724154"/>
            <a:ext cx="2679319" cy="178841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9428" y="693673"/>
            <a:ext cx="2121662" cy="220535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633" y="962660"/>
            <a:ext cx="2507868" cy="16673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10268" y="3025520"/>
            <a:ext cx="3020822" cy="197675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5696" y="2720594"/>
            <a:ext cx="2559430" cy="197675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487545" y="3039998"/>
            <a:ext cx="4451350" cy="3810635"/>
            <a:chOff x="4487545" y="3039998"/>
            <a:chExt cx="4451350" cy="381063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9427" y="3039998"/>
              <a:ext cx="2339339" cy="192506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7545" y="4787906"/>
              <a:ext cx="2753614" cy="206247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000880" y="71183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79183" y="896492"/>
            <a:ext cx="2342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2975" algn="l"/>
              </a:tabLst>
            </a:pPr>
            <a:r>
              <a:rPr dirty="0" baseline="1543" sz="2700" spc="-75" b="1">
                <a:latin typeface="Calibri"/>
                <a:cs typeface="Calibri"/>
              </a:rPr>
              <a:t>2</a:t>
            </a:r>
            <a:r>
              <a:rPr dirty="0" baseline="1543" sz="2700" b="1">
                <a:latin typeface="Calibri"/>
                <a:cs typeface="Calibri"/>
              </a:rPr>
              <a:t>	</a:t>
            </a:r>
            <a:r>
              <a:rPr dirty="0" sz="1800" spc="-50" b="1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0076" y="2917316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59626" y="2810713"/>
            <a:ext cx="141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78367" y="2810713"/>
            <a:ext cx="141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51757" y="5303646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2025-03-28T08:46:29Z</dcterms:created>
  <dcterms:modified xsi:type="dcterms:W3CDTF">2025-03-28T08:46:29Z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2025-03-28T00:00:00Z</vt:filetime>
  </property>
  <property fmtid="{D5CDD505-2E9C-101B-9397-08002B2CF9AE}" pid="3" name="LastSaved">
    <vt:filetime>2025-03-28T00:00:00Z</vt:filetime>
  </property>
  <property fmtid="{D5CDD505-2E9C-101B-9397-08002B2CF9AE}" pid="4" name="Producer">
    <vt:lpwstr>3-Heights(TM) PDF Security Shell 4.8.25.2 (http://www.pdf-tools.com)</vt:lpwstr>
  </property>
</Properties>
</file>