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86" r:id="rId3"/>
    <p:sldId id="287" r:id="rId4"/>
    <p:sldId id="288" r:id="rId5"/>
    <p:sldId id="284" r:id="rId6"/>
    <p:sldId id="257" r:id="rId7"/>
    <p:sldId id="289" r:id="rId8"/>
    <p:sldId id="277" r:id="rId9"/>
    <p:sldId id="258" r:id="rId10"/>
    <p:sldId id="290" r:id="rId11"/>
    <p:sldId id="261" r:id="rId12"/>
    <p:sldId id="291" r:id="rId13"/>
    <p:sldId id="293" r:id="rId14"/>
    <p:sldId id="294" r:id="rId15"/>
    <p:sldId id="263" r:id="rId16"/>
    <p:sldId id="264" r:id="rId17"/>
    <p:sldId id="295" r:id="rId18"/>
    <p:sldId id="273" r:id="rId19"/>
    <p:sldId id="296" r:id="rId20"/>
    <p:sldId id="297" r:id="rId21"/>
    <p:sldId id="298" r:id="rId22"/>
    <p:sldId id="299" r:id="rId23"/>
    <p:sldId id="300" r:id="rId24"/>
    <p:sldId id="301" r:id="rId25"/>
    <p:sldId id="302" r:id="rId26"/>
    <p:sldId id="285" r:id="rId27"/>
    <p:sldId id="304" r:id="rId28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CC3300"/>
    <a:srgbClr val="0C788E"/>
    <a:srgbClr val="9EEFF8"/>
    <a:srgbClr val="CDE9EB"/>
    <a:srgbClr val="003300"/>
    <a:srgbClr val="422C16"/>
    <a:srgbClr val="025198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575" autoAdjust="0"/>
    <p:restoredTop sz="94652" autoAdjust="0"/>
  </p:normalViewPr>
  <p:slideViewPr>
    <p:cSldViewPr>
      <p:cViewPr varScale="1">
        <p:scale>
          <a:sx n="83" d="100"/>
          <a:sy n="83" d="100"/>
        </p:scale>
        <p:origin x="-1282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885B0AD-4D5D-4ED6-92E7-5E58615D596D}" type="datetimeFigureOut">
              <a:rPr lang="ru-RU"/>
              <a:pPr>
                <a:defRPr/>
              </a:pPr>
              <a:t>26.03.2025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r>
              <a:rPr lang="ru-RU"/>
              <a:t>Гилева Елена Витальевна МАОУ лицей №110 г.Екатеринбург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2EE3AE6-043A-4BA9-B5AD-38B8A9D2E4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320690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C52DB44-4592-48A2-9760-0D3166258E5B}" type="datetimeFigureOut">
              <a:rPr lang="ru-RU"/>
              <a:pPr>
                <a:defRPr/>
              </a:pPr>
              <a:t>26.03.2025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r>
              <a:rPr lang="ru-RU"/>
              <a:t>Гилева Елена Витальевна МАОУ лицей №110 г.Екатеринбург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2EF1FFE-3391-4ED0-BA12-D1956CBB86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8432860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Гилева Елена Витальевна МАОУ лицей №110 г.Екатеринбург</a:t>
            </a: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F58BEB-E28D-4349-8CCB-991894F93D67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89246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Гилева Елена Витальевна МАОУ лицей №110 г.Екатеринбург</a:t>
            </a: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F19F99-1320-41C0-BF0D-2FE033DDE32E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78831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Гилева Елена Витальевна МАОУ лицей №110 г.Екатеринбург</a:t>
            </a: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2413F-1881-42B3-B14E-A3A04EE5841D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59010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Гилева Елена Витальевна МАОУ лицей №110 г.Екатеринбург</a:t>
            </a: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D8B43E-A2CD-4DCC-9E07-750B24100B07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98941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Гилева Елена Витальевна МАОУ лицей №110 г.Екатеринбург</a:t>
            </a: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B0C30B-C9E4-47E2-BEB9-2E30863617EB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35962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Гилева Елена Витальевна МАОУ лицей №110 г.Екатеринбург</a:t>
            </a: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965EDA-0D26-4752-A8E0-1663FA65AF9F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27935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Гилева Елена Витальевна МАОУ лицей №110 г.Екатеринбург</a:t>
            </a: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5A6B91-E066-4589-AC72-CB34505EDCB2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77473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Гилева Елена Витальевна МАОУ лицей №110 г.Екатеринбург</a:t>
            </a: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8D35CC-1B04-4184-9001-0E9ED0140587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45751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Гилева Елена Витальевна МАОУ лицей №110 г.Екатеринбург</a:t>
            </a: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53988B-8238-4C33-8334-125A840B82A3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90948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Гилева Елена Витальевна МАОУ лицей №110 г.Екатеринбург</a:t>
            </a: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B1CA24-E5AD-4129-9CBD-46E38C1C2BBA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34194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Гилева Елена Витальевна МАОУ лицей №110 г.Екатеринбург</a:t>
            </a: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1D8FF8-0510-422B-A130-08EF8B765EA8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12185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ru-RU"/>
              <a:t>Гилева Елена Витальевна МАОУ лицей №110 г.Екатеринбург</a:t>
            </a: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8986A41-F81D-43FF-9204-4600ACB718A3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fipi.ru/oge/dlya-predmetnyh-komissiy-subektov-rf#!/tab/173940378-11" TargetMode="External"/><Relationship Id="rId2" Type="http://schemas.openxmlformats.org/officeDocument/2006/relationships/hyperlink" Target="http://www.fipi.ru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10"/>
          <p:cNvSpPr>
            <a:spLocks noGrp="1" noChangeArrowheads="1"/>
          </p:cNvSpPr>
          <p:nvPr>
            <p:ph type="ctrTitle"/>
          </p:nvPr>
        </p:nvSpPr>
        <p:spPr>
          <a:xfrm>
            <a:off x="179512" y="836712"/>
            <a:ext cx="8784629" cy="2016225"/>
          </a:xfrm>
        </p:spPr>
        <p:txBody>
          <a:bodyPr/>
          <a:lstStyle/>
          <a:p>
            <a:pPr eaLnBrk="1" hangingPunct="1">
              <a:spcBef>
                <a:spcPts val="1200"/>
              </a:spcBef>
              <a:spcAft>
                <a:spcPts val="1200"/>
              </a:spcAft>
              <a:defRPr/>
            </a:pPr>
            <a:r>
              <a:rPr lang="ru-RU" sz="2400" b="1" spc="17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Структура написания </a:t>
            </a:r>
            <a:r>
              <a:rPr lang="en-US" sz="2400" b="1" spc="17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email</a:t>
            </a:r>
            <a:r>
              <a:rPr lang="ru-RU" sz="2400" b="1" spc="17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spc="17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b="1" spc="17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рамках </a:t>
            </a:r>
            <a:r>
              <a:rPr lang="ru-RU" sz="2400" b="1" spc="17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Государственной итоговой аттестации </a:t>
            </a:r>
            <a:r>
              <a:rPr lang="ru-RU" sz="2400" b="1" spc="17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выпускников IX классов </a:t>
            </a:r>
            <a:r>
              <a:rPr lang="ru-RU" sz="2400" b="1" spc="17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общеобразовательных учреждений </a:t>
            </a:r>
            <a:br>
              <a:rPr lang="ru-RU" sz="2400" b="1" spc="17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spc="17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2025 года по </a:t>
            </a:r>
            <a:r>
              <a:rPr lang="ru-RU" sz="2400" b="1" spc="17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АНГЛИЙСКОМУ ЯЗЫКУ</a:t>
            </a:r>
            <a:br>
              <a:rPr lang="ru-RU" sz="2400" b="1" spc="17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</a:br>
            <a:endParaRPr lang="es-ES" sz="2400" spc="170" dirty="0" smtClean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1" name="Нижний колонтитул 1"/>
          <p:cNvSpPr>
            <a:spLocks noGrp="1"/>
          </p:cNvSpPr>
          <p:nvPr>
            <p:ph type="ftr" sz="quarter" idx="11"/>
          </p:nvPr>
        </p:nvSpPr>
        <p:spPr>
          <a:xfrm>
            <a:off x="2051720" y="6525344"/>
            <a:ext cx="5616575" cy="476250"/>
          </a:xfr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b="1" dirty="0" smtClean="0">
                <a:solidFill>
                  <a:srgbClr val="663300"/>
                </a:solidFill>
              </a:rPr>
              <a:t>Гилева Елена Витальевна МАОУ лицей №110 </a:t>
            </a:r>
            <a:r>
              <a:rPr lang="ru-RU" b="1" dirty="0" err="1" smtClean="0">
                <a:solidFill>
                  <a:srgbClr val="663300"/>
                </a:solidFill>
              </a:rPr>
              <a:t>г.Екатеринбург</a:t>
            </a:r>
            <a:endParaRPr lang="es-ES" b="1" dirty="0" smtClean="0">
              <a:solidFill>
                <a:srgbClr val="66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Правильные </a:t>
            </a:r>
            <a:r>
              <a:rPr lang="ru-RU" sz="32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речевые формулы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2132856"/>
            <a:ext cx="7272808" cy="3993307"/>
          </a:xfrm>
        </p:spPr>
        <p:txBody>
          <a:bodyPr/>
          <a:lstStyle/>
          <a:p>
            <a:pPr marL="0" indent="0" algn="just">
              <a:buNone/>
            </a:pPr>
            <a:r>
              <a:rPr lang="ru-RU" sz="1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Обязательные элементы личного электронного письма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Обращение/приветствие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, завершающая фраза, подпись автора, благодарность за полученное письмо или выражение позитивных эмоций от его получения, надежда на дальнейшие контакты — допускаются только стандартные варианты, соответствующие нормам вежливости английского языка.</a:t>
            </a:r>
          </a:p>
          <a:p>
            <a:pPr marL="0" indent="0" algn="just">
              <a:buNone/>
            </a:pPr>
            <a:endParaRPr lang="ru-RU" sz="1800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1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Внимание</a:t>
            </a:r>
            <a:r>
              <a:rPr lang="ru-RU" sz="1800" b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Незнание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правил этикета повлияет на оценку по критерию «Решение коммуникативной задачи».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683568" y="6525343"/>
            <a:ext cx="7992888" cy="196131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Гилева Елена Витальевна МАОУ лицей №110 </a:t>
            </a:r>
            <a:r>
              <a:rPr lang="ru-RU" dirty="0" err="1" smtClean="0"/>
              <a:t>г.Екатеринбург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557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обращение/приветствие</a:t>
            </a:r>
            <a:br>
              <a:rPr lang="ru-RU" sz="3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850" y="1916113"/>
            <a:ext cx="8496300" cy="4525962"/>
          </a:xfrm>
        </p:spPr>
        <p:txBody>
          <a:bodyPr/>
          <a:lstStyle/>
          <a:p>
            <a:pPr marL="0" indent="0" algn="ctr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  <a:defRPr/>
            </a:pP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Обращение пишется на отдельной строке! </a:t>
            </a:r>
          </a:p>
          <a:p>
            <a:pPr marL="0" indent="0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  <a:defRPr/>
            </a:pP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Примеры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рекомендуемых форм обращения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  <a:defRPr/>
            </a:pPr>
            <a:r>
              <a:rPr lang="en-US" sz="1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Dear Ben,</a:t>
            </a:r>
          </a:p>
          <a:p>
            <a:pPr marL="0" indent="0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  <a:defRPr/>
            </a:pPr>
            <a:r>
              <a:rPr lang="en-US" sz="1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Hello Ben, / Hello, Ben,</a:t>
            </a:r>
          </a:p>
          <a:p>
            <a:pPr marL="0" indent="0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  <a:defRPr/>
            </a:pPr>
            <a:r>
              <a:rPr lang="en-US" sz="1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Hi Ben, / Hi, Ben,</a:t>
            </a:r>
          </a:p>
          <a:p>
            <a:pPr marL="0" indent="0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  <a:defRPr/>
            </a:pPr>
            <a:r>
              <a:rPr lang="en-US" sz="1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Ben,</a:t>
            </a:r>
          </a:p>
          <a:p>
            <a:pPr marL="0" indent="0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  <a:defRPr/>
            </a:pPr>
            <a:r>
              <a:rPr lang="en-US" sz="1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Hi,</a:t>
            </a:r>
          </a:p>
          <a:p>
            <a:pPr marL="0" indent="0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  <a:defRPr/>
            </a:pPr>
            <a:r>
              <a:rPr lang="en-US" sz="1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Hi!</a:t>
            </a:r>
          </a:p>
          <a:p>
            <a:pPr marL="0" indent="0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  <a:defRPr/>
            </a:pPr>
            <a:r>
              <a:rPr lang="en-US" sz="1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Hello again!</a:t>
            </a:r>
          </a:p>
          <a:p>
            <a:pPr marL="0" indent="0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  <a:defRPr/>
            </a:pPr>
            <a:r>
              <a:rPr lang="en-US" sz="1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Hi there!</a:t>
            </a:r>
          </a:p>
          <a:p>
            <a:pPr marL="0" indent="0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  <a:defRPr/>
            </a:pPr>
            <a:endParaRPr lang="ru-RU" sz="1800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1800"/>
              </a:spcBef>
              <a:spcAft>
                <a:spcPts val="120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rgbClr val="663300"/>
                </a:solidFill>
              </a:rPr>
              <a:t> </a:t>
            </a:r>
          </a:p>
        </p:txBody>
      </p:sp>
      <p:sp>
        <p:nvSpPr>
          <p:cNvPr id="5" name="Выгнутая влево стрелка 4">
            <a:hlinkClick r:id="rId2" action="ppaction://hlinksldjump"/>
          </p:cNvPr>
          <p:cNvSpPr/>
          <p:nvPr/>
        </p:nvSpPr>
        <p:spPr>
          <a:xfrm flipV="1">
            <a:off x="8675688" y="6497638"/>
            <a:ext cx="360362" cy="36036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7174" name="Нижний колонтитул 1"/>
          <p:cNvSpPr>
            <a:spLocks noGrp="1"/>
          </p:cNvSpPr>
          <p:nvPr>
            <p:ph type="ftr" sz="quarter" idx="11"/>
          </p:nvPr>
        </p:nvSpPr>
        <p:spPr>
          <a:xfrm>
            <a:off x="1691680" y="6497638"/>
            <a:ext cx="5759450" cy="476250"/>
          </a:xfr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b="1" dirty="0" smtClean="0">
                <a:solidFill>
                  <a:schemeClr val="bg1">
                    <a:lumMod val="65000"/>
                  </a:schemeClr>
                </a:solidFill>
              </a:rPr>
              <a:t>Гилева Елена Витальевна МАОУ лицей №110 </a:t>
            </a:r>
            <a:r>
              <a:rPr lang="ru-RU" b="1" dirty="0" err="1" smtClean="0">
                <a:solidFill>
                  <a:schemeClr val="bg1">
                    <a:lumMod val="65000"/>
                  </a:schemeClr>
                </a:solidFill>
              </a:rPr>
              <a:t>г.Екатеринбург</a:t>
            </a:r>
            <a:endParaRPr lang="es-ES" b="1" dirty="0" smtClean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Типичные ошибки в обращении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13285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Ошибки в оформлении письма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Если экзаменуемый неверно указал имя адресата (использовал другое имя, отличное от указанного в задании), это считается отсутствием правильного обращения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Неправильное оформление приветствия, например, добавление фамилии («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Dear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Brenda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White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»), также является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нарушением.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Использование неформального приветствия вроде «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Hey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» расценивается как отсутствие корректного обращения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Восклицательный знак допускается только в приветствиях без имени адресата.</a:t>
            </a:r>
          </a:p>
          <a:p>
            <a:pPr marL="0" indent="0">
              <a:buNone/>
            </a:pPr>
            <a:r>
              <a:rPr lang="ru-RU" sz="1800" dirty="0"/>
              <a:t/>
            </a:r>
            <a:br>
              <a:rPr lang="ru-RU" sz="1800" dirty="0"/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611560" y="6619875"/>
            <a:ext cx="7920880" cy="476250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Гилева Елена Витальевна МАОУ лицей №110 </a:t>
            </a:r>
            <a:r>
              <a:rPr lang="ru-RU" dirty="0" err="1" smtClean="0"/>
              <a:t>г.Екатеринбург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44467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74638"/>
            <a:ext cx="7740352" cy="1143000"/>
          </a:xfrm>
        </p:spPr>
        <p:txBody>
          <a:bodyPr/>
          <a:lstStyle/>
          <a:p>
            <a:r>
              <a:rPr lang="ru-RU" sz="32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Благодарность за полученное письмо </a:t>
            </a:r>
            <a:r>
              <a:rPr lang="ru-RU" sz="32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или/и </a:t>
            </a:r>
            <a:r>
              <a:rPr lang="ru-RU" sz="32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выражение радости от его получения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916832"/>
            <a:ext cx="8784976" cy="4536504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Важно соблюдать правильность речевых формул, поскольку любые нарушения будут оценены как ошибки по критерию решения коммуникативной задачи (РКЗ).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Например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, следует использовать речевые клише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Thanks for your recent email.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Thanks for your message.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Thanks for writing to me.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I was very glad to hear from you (again).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I’m always glad to get messages from you.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Great to hear from you.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Thanks for your message. I was very glad to hear from you again.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Thanks for writing to me. I’m always glad to get messages from you</a:t>
            </a:r>
            <a:r>
              <a:rPr lang="en-US" sz="1800" b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b="1" dirty="0" smtClean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u="sng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Типичные </a:t>
            </a:r>
            <a:r>
              <a:rPr lang="ru-RU" sz="1800" u="sng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ошибки</a:t>
            </a:r>
            <a:r>
              <a:rPr lang="ru-RU" sz="1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defTabSz="180000">
              <a:spcBef>
                <a:spcPts val="0"/>
              </a:spcBef>
              <a:buNone/>
            </a:pPr>
            <a:r>
              <a:rPr lang="ru-RU" sz="1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•	неприемлемая фраза “</a:t>
            </a:r>
            <a:r>
              <a:rPr lang="en-US" sz="1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I was very glad to hear you” (</a:t>
            </a:r>
            <a:r>
              <a:rPr lang="ru-RU" sz="1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или похожие фразы с </a:t>
            </a:r>
            <a:r>
              <a:rPr lang="en-US" sz="1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to hear you);</a:t>
            </a:r>
          </a:p>
          <a:p>
            <a:pPr marL="0" indent="0" defTabSz="180000">
              <a:spcBef>
                <a:spcPts val="0"/>
              </a:spcBef>
              <a:buNone/>
            </a:pPr>
            <a:r>
              <a:rPr lang="en-US" sz="1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•	</a:t>
            </a:r>
            <a:r>
              <a:rPr lang="ru-RU" sz="1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фраза “</a:t>
            </a:r>
            <a:r>
              <a:rPr lang="en-US" sz="1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Hope to hear from you sooner”.</a:t>
            </a:r>
          </a:p>
          <a:p>
            <a:pPr marL="0" indent="0">
              <a:buNone/>
            </a:pPr>
            <a:endParaRPr lang="en-US" sz="1800" b="1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800" b="1" dirty="0" smtClean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755576" y="6525344"/>
            <a:ext cx="7992888" cy="476250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Гилева Елена Витальевна МАОУ лицей №110 </a:t>
            </a:r>
            <a:r>
              <a:rPr lang="ru-RU" dirty="0" err="1" smtClean="0"/>
              <a:t>г.Екатеринбург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76606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956376" cy="1143000"/>
          </a:xfrm>
        </p:spPr>
        <p:txBody>
          <a:bodyPr/>
          <a:lstStyle/>
          <a:p>
            <a:r>
              <a:rPr lang="ru-RU" sz="32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Ответы на вопросы зарубежного друга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marL="0" indent="0" algn="just">
              <a:buNone/>
            </a:pP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Участнику предлагается написать ответное электронное письмо, в котором надо дать </a:t>
            </a:r>
            <a:r>
              <a:rPr lang="ru-RU" sz="1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полные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1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точные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ответы на три вопроса.</a:t>
            </a:r>
          </a:p>
          <a:p>
            <a:pPr marL="0" indent="0" algn="just">
              <a:buNone/>
            </a:pPr>
            <a:r>
              <a:rPr lang="ru-RU" sz="1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Полным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ответом считается ответ, раскрывающий содержание всех пунктов плана и отвечающий коммуникативной задаче. Полный ответ  на пункт плана включает все элементы вопроса: WHERE 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WHEN, WHAT 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WHY. Если дан ответ только на одну часть вопроса, то такой ответ считается неполным.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ru-RU" sz="1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Точным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считается ответ, соответствующий предложенным пунктам плана и заданным вопросам. Неточным считается ответ, если он содержит фактическую ошибку, отход от темы или топика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 defTabSz="180000">
              <a:spcBef>
                <a:spcPts val="0"/>
              </a:spcBef>
              <a:buNone/>
            </a:pPr>
            <a:r>
              <a:rPr lang="ru-RU" sz="1800" u="sng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Типичные </a:t>
            </a:r>
            <a:r>
              <a:rPr lang="ru-RU" sz="1800" u="sng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ошибки:</a:t>
            </a:r>
          </a:p>
          <a:p>
            <a:pPr marL="0" indent="0" algn="just" defTabSz="180000">
              <a:spcBef>
                <a:spcPts val="0"/>
              </a:spcBef>
              <a:buNone/>
            </a:pP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•	неполные ответы (например, «Я не знаю» или если дан ответ только на одну часть вопроса);</a:t>
            </a:r>
          </a:p>
          <a:p>
            <a:pPr marL="0" indent="0" algn="just" defTabSz="180000">
              <a:spcBef>
                <a:spcPts val="0"/>
              </a:spcBef>
              <a:buNone/>
            </a:pP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•	неточные ответы на вопросы друга по переписке (допущена фактическая ошибка).</a:t>
            </a:r>
          </a:p>
          <a:p>
            <a:pPr marL="0" indent="0">
              <a:buNone/>
            </a:pPr>
            <a:endParaRPr lang="ru-RU" sz="1800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827584" y="6619875"/>
            <a:ext cx="7848872" cy="476250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Гилева Елена Витальевна МАОУ лицей №110 </a:t>
            </a:r>
            <a:r>
              <a:rPr lang="ru-RU" dirty="0" err="1" smtClean="0"/>
              <a:t>г.Екатеринбург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06258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932664" y="332656"/>
            <a:ext cx="8229600" cy="1143000"/>
          </a:xfrm>
        </p:spPr>
        <p:txBody>
          <a:bodyPr/>
          <a:lstStyle/>
          <a:p>
            <a:r>
              <a:rPr lang="ru-RU" sz="3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Выражение надежды на дальнейшие контакты</a:t>
            </a:r>
            <a:endParaRPr lang="ru-RU" sz="32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Объект 2"/>
          <p:cNvSpPr>
            <a:spLocks noGrp="1"/>
          </p:cNvSpPr>
          <p:nvPr>
            <p:ph idx="1"/>
          </p:nvPr>
        </p:nvSpPr>
        <p:spPr>
          <a:xfrm>
            <a:off x="626269" y="2059708"/>
            <a:ext cx="8229600" cy="4437930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Принимаются только в случае использования стандартных вариантов, которые соответствуют нормам вежливости английского языка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Например</a:t>
            </a:r>
            <a:r>
              <a:rPr lang="en-US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Email me when you’ve got time.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Write back soon.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Hope to hear from you soon.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Please, write to me soon.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Drop me a line.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I’m looking forward to your email/to hearing from you.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Looking forward to your email/to hearing from you.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 smtClean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Выгнутая влево стрелка 5">
            <a:hlinkClick r:id="rId2" action="ppaction://hlinksldjump"/>
          </p:cNvPr>
          <p:cNvSpPr/>
          <p:nvPr/>
        </p:nvSpPr>
        <p:spPr>
          <a:xfrm flipV="1">
            <a:off x="8675688" y="6497638"/>
            <a:ext cx="360362" cy="36036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9221" name="Нижний колонтитул 1"/>
          <p:cNvSpPr>
            <a:spLocks noGrp="1"/>
          </p:cNvSpPr>
          <p:nvPr>
            <p:ph type="ftr" sz="quarter" idx="11"/>
          </p:nvPr>
        </p:nvSpPr>
        <p:spPr>
          <a:xfrm>
            <a:off x="1751013" y="6569075"/>
            <a:ext cx="5761037" cy="476250"/>
          </a:xfr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b="1" dirty="0" smtClean="0">
                <a:solidFill>
                  <a:schemeClr val="bg1">
                    <a:lumMod val="65000"/>
                  </a:schemeClr>
                </a:solidFill>
              </a:rPr>
              <a:t>Гилева Елена Витальевна МАОУ лицей №110 </a:t>
            </a:r>
            <a:r>
              <a:rPr lang="ru-RU" b="1" dirty="0" err="1" smtClean="0">
                <a:solidFill>
                  <a:schemeClr val="bg1">
                    <a:lumMod val="65000"/>
                  </a:schemeClr>
                </a:solidFill>
              </a:rPr>
              <a:t>г.Екатеринбург</a:t>
            </a:r>
            <a:endParaRPr lang="es-ES" b="1" dirty="0" smtClean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914400" y="260350"/>
            <a:ext cx="8229600" cy="1143000"/>
          </a:xfrm>
        </p:spPr>
        <p:txBody>
          <a:bodyPr/>
          <a:lstStyle/>
          <a:p>
            <a:r>
              <a:rPr lang="ru-RU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Типичные ошибки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138161"/>
            <a:ext cx="8784976" cy="3955135"/>
          </a:xfrm>
        </p:spPr>
        <p:txBody>
          <a:bodyPr/>
          <a:lstStyle/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sz="1800" b="1" dirty="0" smtClean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fontAlgn="auto"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en-US" sz="1800" b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Типичные </a:t>
            </a:r>
            <a:r>
              <a:rPr lang="en-US" sz="1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ошибки – фразы, не </a:t>
            </a:r>
            <a:r>
              <a:rPr lang="en-US" sz="1800" b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соответствующие</a:t>
            </a:r>
            <a:r>
              <a:rPr lang="ru-RU" sz="1800" b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коммуникативной </a:t>
            </a:r>
            <a:r>
              <a:rPr lang="en-US" sz="1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задаче</a:t>
            </a:r>
            <a:r>
              <a:rPr lang="en-US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1800" dirty="0" smtClean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-1440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I will write you soon”, </a:t>
            </a:r>
            <a:endParaRPr lang="ru-RU" sz="1800" dirty="0" smtClean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-1440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See you soon”, </a:t>
            </a:r>
            <a:endParaRPr lang="ru-RU" sz="1800" dirty="0" smtClean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-144000" fontAlgn="auto">
              <a:spcBef>
                <a:spcPts val="0"/>
              </a:spcBef>
              <a:spcAft>
                <a:spcPts val="1800"/>
              </a:spcAft>
              <a:defRPr/>
            </a:pPr>
            <a:r>
              <a:rPr lang="en-US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I look forward to hearing from you</a:t>
            </a:r>
            <a:r>
              <a:rPr lang="en-US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(нарушение стиля).</a:t>
            </a:r>
          </a:p>
          <a:p>
            <a:pPr marL="0" indent="0" algn="just">
              <a:buNone/>
              <a:defRPr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Надежда на последующие контакты должна быть написана на отдельной строке. Однако не является ошибкой, если эта фраза примыкает к предложению, которое объясняет причину завершения письма. Эта фраза необязательна, но допустима.</a:t>
            </a:r>
          </a:p>
        </p:txBody>
      </p:sp>
      <p:sp>
        <p:nvSpPr>
          <p:cNvPr id="4" name="Выгнутая влево стрелка 3">
            <a:hlinkClick r:id="rId2" action="ppaction://hlinksldjump"/>
          </p:cNvPr>
          <p:cNvSpPr/>
          <p:nvPr/>
        </p:nvSpPr>
        <p:spPr>
          <a:xfrm flipV="1">
            <a:off x="8675688" y="6497638"/>
            <a:ext cx="360362" cy="36036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0245" name="Нижний колонтитул 1"/>
          <p:cNvSpPr>
            <a:spLocks noGrp="1"/>
          </p:cNvSpPr>
          <p:nvPr>
            <p:ph type="ftr" sz="quarter" idx="11"/>
          </p:nvPr>
        </p:nvSpPr>
        <p:spPr>
          <a:xfrm>
            <a:off x="1692275" y="6554788"/>
            <a:ext cx="5759450" cy="476250"/>
          </a:xfr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smtClean="0"/>
              <a:t>Гилева Елена Витальевна МАОУ лицей №110 г.Екатеринбург</a:t>
            </a:r>
            <a:endParaRPr lang="es-E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Завершающая фраза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/>
          <a:lstStyle/>
          <a:p>
            <a:pPr marL="0" indent="0">
              <a:buNone/>
            </a:pP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Завершающая фраза пишется на отдельной строке. В качестве завершающих фраз возможны:</a:t>
            </a:r>
          </a:p>
          <a:p>
            <a:pPr indent="-180000"/>
            <a:r>
              <a:rPr lang="en-US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Best wishes,</a:t>
            </a:r>
          </a:p>
          <a:p>
            <a:pPr indent="-180000"/>
            <a:r>
              <a:rPr lang="en-US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All the best,</a:t>
            </a:r>
          </a:p>
          <a:p>
            <a:pPr indent="-180000"/>
            <a:r>
              <a:rPr lang="en-US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Love,</a:t>
            </a:r>
          </a:p>
          <a:p>
            <a:pPr indent="-180000"/>
            <a:r>
              <a:rPr lang="en-US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With love,</a:t>
            </a:r>
          </a:p>
          <a:p>
            <a:pPr indent="-180000"/>
            <a:r>
              <a:rPr lang="en-US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Yours</a:t>
            </a:r>
            <a:r>
              <a:rPr lang="en-US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ru-RU" sz="1800" dirty="0" smtClean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1800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b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Типичные </a:t>
            </a:r>
            <a:r>
              <a:rPr lang="ru-RU" sz="1800" b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ошибки</a:t>
            </a:r>
            <a:r>
              <a:rPr lang="ru-RU" sz="1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в речевой формуле:</a:t>
            </a:r>
          </a:p>
          <a:p>
            <a:pPr indent="-180000"/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With best wishes</a:t>
            </a:r>
            <a:r>
              <a:rPr lang="en-US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”,</a:t>
            </a:r>
            <a:endParaRPr lang="ru-RU" sz="1800" dirty="0" smtClean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-180000"/>
            <a:r>
              <a:rPr lang="en-US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Sincerely yours</a:t>
            </a:r>
            <a:r>
              <a:rPr lang="en-US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683568" y="6525344"/>
            <a:ext cx="7992888" cy="476250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Гилева Елена Витальевна МАОУ лицей №110 </a:t>
            </a:r>
            <a:r>
              <a:rPr lang="ru-RU" dirty="0" err="1" smtClean="0"/>
              <a:t>г.Екатеринбург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55221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889000" y="260350"/>
            <a:ext cx="8229600" cy="1143000"/>
          </a:xfrm>
        </p:spPr>
        <p:txBody>
          <a:bodyPr/>
          <a:lstStyle/>
          <a:p>
            <a:r>
              <a:rPr lang="ru-RU" sz="3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Подпись автора</a:t>
            </a:r>
            <a:endParaRPr lang="ru-RU" sz="32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1" name="Объект 2"/>
          <p:cNvSpPr>
            <a:spLocks noGrp="1"/>
          </p:cNvSpPr>
          <p:nvPr>
            <p:ph idx="1"/>
          </p:nvPr>
        </p:nvSpPr>
        <p:spPr>
          <a:xfrm>
            <a:off x="446088" y="2204863"/>
            <a:ext cx="8229600" cy="4281913"/>
          </a:xfrm>
        </p:spPr>
        <p:txBody>
          <a:bodyPr/>
          <a:lstStyle/>
          <a:p>
            <a:pPr marL="0" indent="0" algn="just" fontAlgn="auto">
              <a:spcBef>
                <a:spcPts val="1800"/>
              </a:spcBef>
              <a:spcAft>
                <a:spcPts val="0"/>
              </a:spcAft>
              <a:buNone/>
              <a:defRPr/>
            </a:pPr>
            <a:endParaRPr lang="ru-RU" sz="1800" dirty="0" smtClean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fontAlgn="auto">
              <a:spcBef>
                <a:spcPts val="1800"/>
              </a:spcBef>
              <a:spcAft>
                <a:spcPts val="0"/>
              </a:spcAft>
              <a:buNone/>
              <a:defRPr/>
            </a:pP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завершение следует поставить подпись автора – только имя (на отдельной строке слева, под завершающей фразой, без 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точки):</a:t>
            </a:r>
            <a:endParaRPr lang="ru-RU" sz="1800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fontAlgn="auto">
              <a:spcAft>
                <a:spcPts val="0"/>
              </a:spcAft>
              <a:buNone/>
              <a:defRPr/>
            </a:pP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Masha</a:t>
            </a:r>
            <a:endParaRPr lang="ru-RU" sz="1800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fontAlgn="auto">
              <a:spcAft>
                <a:spcPts val="1800"/>
              </a:spcAft>
              <a:buNone/>
              <a:defRPr/>
            </a:pP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Alex</a:t>
            </a:r>
            <a:endParaRPr lang="ru-RU" sz="1800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fontAlgn="auto">
              <a:spcAft>
                <a:spcPts val="0"/>
              </a:spcAft>
              <a:buNone/>
              <a:defRPr/>
            </a:pPr>
            <a:r>
              <a:rPr lang="ru-RU" sz="1800" b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Нарушением </a:t>
            </a:r>
            <a:r>
              <a:rPr lang="ru-RU" sz="1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стиля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в задании 35 считается подпись без имени 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(“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Your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friend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”), подпись с аналогичной ошибкой (например, “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Olga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Petrova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” – официальный стиль).</a:t>
            </a:r>
            <a:endParaRPr lang="ru-RU" sz="1800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2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1692275" y="6524625"/>
            <a:ext cx="5759450" cy="476250"/>
          </a:xfr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b="1" dirty="0" smtClean="0">
                <a:solidFill>
                  <a:schemeClr val="bg1">
                    <a:lumMod val="65000"/>
                  </a:schemeClr>
                </a:solidFill>
              </a:rPr>
              <a:t>Гилева Елена Витальевна МАОУ лицей №110 </a:t>
            </a:r>
            <a:r>
              <a:rPr lang="ru-RU" b="1" dirty="0" err="1" smtClean="0">
                <a:solidFill>
                  <a:schemeClr val="bg1">
                    <a:lumMod val="65000"/>
                  </a:schemeClr>
                </a:solidFill>
              </a:rPr>
              <a:t>г.Екатеринбург</a:t>
            </a:r>
            <a:endParaRPr lang="es-ES" b="1" dirty="0" smtClean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Выгнутая влево стрелка 4">
            <a:hlinkClick r:id="rId2" action="ppaction://hlinksldjump"/>
          </p:cNvPr>
          <p:cNvSpPr/>
          <p:nvPr/>
        </p:nvSpPr>
        <p:spPr>
          <a:xfrm flipV="1">
            <a:off x="8675688" y="6497638"/>
            <a:ext cx="360362" cy="36036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Оценивание электронного письма</a:t>
            </a:r>
            <a:endParaRPr lang="ru-RU" sz="32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561259"/>
          </a:xfrm>
        </p:spPr>
        <p:txBody>
          <a:bodyPr/>
          <a:lstStyle/>
          <a:p>
            <a:pPr marL="0" indent="0">
              <a:spcAft>
                <a:spcPts val="1200"/>
              </a:spcAft>
              <a:buNone/>
            </a:pPr>
            <a:r>
              <a:rPr lang="ru-RU" sz="1800" dirty="0">
                <a:solidFill>
                  <a:srgbClr val="663300"/>
                </a:solidFill>
              </a:rPr>
              <a:t>Выполнение задания оценивается по четырём критериям:</a:t>
            </a:r>
          </a:p>
          <a:p>
            <a:pPr marL="0" indent="0" defTabSz="18000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dirty="0">
                <a:solidFill>
                  <a:srgbClr val="663300"/>
                </a:solidFill>
              </a:rPr>
              <a:t>•	решение коммуникативной задачи (содержание),</a:t>
            </a:r>
          </a:p>
          <a:p>
            <a:pPr marL="0" indent="0" defTabSz="18000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dirty="0">
                <a:solidFill>
                  <a:srgbClr val="663300"/>
                </a:solidFill>
              </a:rPr>
              <a:t>•	организация текста,</a:t>
            </a:r>
          </a:p>
          <a:p>
            <a:pPr marL="0" indent="0" defTabSz="18000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dirty="0">
                <a:solidFill>
                  <a:srgbClr val="663300"/>
                </a:solidFill>
              </a:rPr>
              <a:t>•	лексико грамматическое оформление текста,</a:t>
            </a:r>
          </a:p>
          <a:p>
            <a:pPr marL="0" indent="0" defTabSz="18000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dirty="0">
                <a:solidFill>
                  <a:srgbClr val="663300"/>
                </a:solidFill>
              </a:rPr>
              <a:t>•	орфография и пунктуация.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827584" y="6525344"/>
            <a:ext cx="7632848" cy="476250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Гилева Елена Витальевна МАОУ лицей №110 </a:t>
            </a:r>
            <a:r>
              <a:rPr lang="ru-RU" dirty="0" err="1" smtClean="0"/>
              <a:t>г.Екатеринбург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63756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60648"/>
            <a:ext cx="8229600" cy="1143000"/>
          </a:xfrm>
        </p:spPr>
        <p:txBody>
          <a:bodyPr/>
          <a:lstStyle/>
          <a:p>
            <a:r>
              <a:rPr lang="ru-RU" sz="24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Назначение </a:t>
            </a:r>
            <a:r>
              <a:rPr lang="ru-RU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контрольных </a:t>
            </a:r>
            <a:r>
              <a:rPr lang="ru-RU" sz="24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измерительных </a:t>
            </a:r>
            <a:r>
              <a:rPr lang="ru-RU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материалов </a:t>
            </a:r>
            <a:r>
              <a:rPr lang="ru-RU" sz="24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ОГЭ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988840"/>
            <a:ext cx="8424936" cy="4137323"/>
          </a:xfrm>
        </p:spPr>
        <p:txBody>
          <a:bodyPr/>
          <a:lstStyle/>
          <a:p>
            <a:pPr marL="0" indent="0" algn="just"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Aft>
                <a:spcPts val="1800"/>
              </a:spcAft>
              <a:buNone/>
            </a:pP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Основной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государственный экзамен (ОГЭ) представляет собой форму 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государственной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итоговой аттестации, проводимой в целях определения 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соответствия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результатов освоения обучающимися 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основных образовательных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программ основного общего образования требованиям 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федерального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государственного образовательного стандарта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ОГЭ проводится в соответствии с Федеральным законом от 29.12.2012  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273-ФЗ «Об образовании в Российской Федерации» и Порядком 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проведения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государственной итоговой аттестации по образовательным 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программам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основного общего образования, утверждённым приказом </a:t>
            </a:r>
            <a:r>
              <a:rPr lang="ru-RU" sz="1800" dirty="0" err="1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Минпросвещения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России и 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Рособрнадзора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от 04.04.2023 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232/551 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зарегистрирован Минюстом России 12.05.2023 № 73292)</a:t>
            </a:r>
            <a:endParaRPr lang="ru-RU" sz="1800" dirty="0" smtClean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899592" y="6525344"/>
            <a:ext cx="7056784" cy="476250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Гилева Елена Витальевна МАОУ лицей №110 </a:t>
            </a:r>
            <a:r>
              <a:rPr lang="ru-RU" dirty="0" err="1" smtClean="0"/>
              <a:t>г.Екатеринбург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70443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4912" y="260648"/>
            <a:ext cx="8229600" cy="1143000"/>
          </a:xfrm>
        </p:spPr>
        <p:txBody>
          <a:bodyPr/>
          <a:lstStyle/>
          <a:p>
            <a:r>
              <a:rPr lang="ru-RU" sz="32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Первый критерий - решение </a:t>
            </a:r>
            <a:r>
              <a:rPr lang="ru-RU" sz="32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коммуникативной задачи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2204864"/>
            <a:ext cx="8856984" cy="4248472"/>
          </a:xfrm>
        </p:spPr>
        <p:txBody>
          <a:bodyPr/>
          <a:lstStyle/>
          <a:p>
            <a:pPr marL="0" indent="0">
              <a:spcAft>
                <a:spcPts val="1200"/>
              </a:spcAft>
              <a:buNone/>
            </a:pP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Первый критерий - решение коммуникативной задачи (максимально-3 балла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ru-RU" sz="1800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Для успешного решения поставленной коммуникативной задачи экзаменуемый должен:</a:t>
            </a:r>
          </a:p>
          <a:p>
            <a:pPr marL="0" indent="0">
              <a:buNone/>
            </a:pP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• дать полный и точный ответ на вопрос 1 друга по переписке (аспект 1);</a:t>
            </a:r>
          </a:p>
          <a:p>
            <a:pPr marL="0" indent="0">
              <a:buNone/>
            </a:pP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• дать полный и точный ответ на вопрос 2 друга по переписке (аспект 2);</a:t>
            </a:r>
          </a:p>
          <a:p>
            <a:pPr marL="0" indent="0">
              <a:buNone/>
            </a:pP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• дать полный и точный ответ на вопрос 3 друга по переписке (аспект 3);</a:t>
            </a:r>
          </a:p>
          <a:p>
            <a:pPr marL="0" indent="0">
              <a:buNone/>
            </a:pP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• соблюсти принятые в английском языке нормы вежливости, т.е. поблагодарить друга по переписке за его письмо или/и выразить положительные эмоции от его получения (достаточно одного из этих элементов, но использование обоих не является ошибкой) и выразить надежду на последующие контакты – (аспект 4);</a:t>
            </a:r>
          </a:p>
          <a:p>
            <a:pPr marL="0" indent="0" defTabSz="72000">
              <a:buNone/>
            </a:pP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•	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правильно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выбрать стилевое оформление письма, т.е. дать обращение, завершающую фразу, подпись автора (только имя) в соответствии с неофициальным стилем (аспект 5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en-US" sz="1800" dirty="0" smtClean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defTabSz="72000">
              <a:buNone/>
            </a:pP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Если первый критерий «Решение коммуникативной задачи» оценен в ноль баллов, все остальные критерии также оцениваются в ноль баллов.</a:t>
            </a:r>
          </a:p>
          <a:p>
            <a:pPr marL="0" indent="0" defTabSz="72000">
              <a:buNone/>
            </a:pPr>
            <a:endParaRPr lang="ru-RU" sz="1800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67544" y="6525344"/>
            <a:ext cx="8208912" cy="476250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Гилева Елена Витальевна МАОУ лицей №110 </a:t>
            </a:r>
            <a:r>
              <a:rPr lang="ru-RU" dirty="0" err="1" smtClean="0"/>
              <a:t>г.Екатеринбург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92146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Типичные ошибки по РКЗ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348881"/>
            <a:ext cx="8229600" cy="3312368"/>
          </a:xfrm>
        </p:spPr>
        <p:txBody>
          <a:bodyPr/>
          <a:lstStyle/>
          <a:p>
            <a:pPr marL="540000" indent="0">
              <a:spcBef>
                <a:spcPts val="1800"/>
              </a:spcBef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Типичные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ошибки по РКЗ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40000" indent="0" defTabSz="144000">
              <a:spcBef>
                <a:spcPts val="1800"/>
              </a:spcBef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•	превышают или занижают допустимый объем;</a:t>
            </a:r>
          </a:p>
          <a:p>
            <a:pPr marL="540000" indent="0" defTabSz="144000">
              <a:spcBef>
                <a:spcPts val="1800"/>
              </a:spcBef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•	невнимательно читают вопросы в письме стимуле;</a:t>
            </a:r>
          </a:p>
          <a:p>
            <a:pPr marL="540000" indent="0" defTabSz="144000">
              <a:spcBef>
                <a:spcPts val="1800"/>
              </a:spcBef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•	дают неполные или неточные ответы на вопросы друга;</a:t>
            </a:r>
          </a:p>
          <a:p>
            <a:pPr marL="540000" indent="0" defTabSz="144000">
              <a:spcBef>
                <a:spcPts val="1800"/>
              </a:spcBef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•	не соблюдают формы вежливости;</a:t>
            </a:r>
          </a:p>
          <a:p>
            <a:pPr marL="540000" indent="0" defTabSz="144000">
              <a:spcBef>
                <a:spcPts val="1800"/>
              </a:spcBef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•	допускают стилевые ошибки в оформлении письма.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67544" y="6525344"/>
            <a:ext cx="8280920" cy="476250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Гилева Елена Витальевна МАОУ лицей №110 </a:t>
            </a:r>
            <a:r>
              <a:rPr lang="ru-RU" dirty="0" err="1" smtClean="0"/>
              <a:t>г.Екатеринбург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30153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200" y="260648"/>
            <a:ext cx="8229600" cy="1143000"/>
          </a:xfrm>
        </p:spPr>
        <p:txBody>
          <a:bodyPr/>
          <a:lstStyle/>
          <a:p>
            <a:r>
              <a:rPr lang="ru-RU" sz="32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Второй критерий - организация </a:t>
            </a:r>
            <a:r>
              <a:rPr lang="ru-RU" sz="32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текста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417243"/>
          </a:xfrm>
        </p:spPr>
        <p:txBody>
          <a:bodyPr/>
          <a:lstStyle/>
          <a:p>
            <a:pPr marL="540000" indent="0">
              <a:buNone/>
            </a:pP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Второй критерий - организация текста (максимально – 2 балла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pPr marL="825750" indent="-285750">
              <a:buFont typeface="Wingdings" pitchFamily="2" charset="2"/>
              <a:buChar char="§"/>
            </a:pP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логичность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825750" indent="-285750">
              <a:buFont typeface="Wingdings" pitchFamily="2" charset="2"/>
              <a:buChar char="§"/>
            </a:pP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деление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на абзацы;</a:t>
            </a:r>
          </a:p>
          <a:p>
            <a:pPr marL="825750" indent="-285750">
              <a:buFont typeface="Wingdings" pitchFamily="2" charset="2"/>
              <a:buChar char="§"/>
            </a:pP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средства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логической связи;</a:t>
            </a:r>
          </a:p>
          <a:p>
            <a:pPr marL="825750" indent="-285750">
              <a:buFont typeface="Wingdings" pitchFamily="2" charset="2"/>
              <a:buChar char="§"/>
            </a:pP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обращение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на отдельной строке;</a:t>
            </a:r>
          </a:p>
          <a:p>
            <a:pPr marL="825750" indent="-285750">
              <a:buFont typeface="Wingdings" pitchFamily="2" charset="2"/>
              <a:buChar char="§"/>
            </a:pP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завершающая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фраза на отдельной строке;</a:t>
            </a:r>
          </a:p>
          <a:p>
            <a:pPr marL="825750" indent="-285750">
              <a:buFont typeface="Wingdings" pitchFamily="2" charset="2"/>
              <a:buChar char="§"/>
            </a:pP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подпись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на отдельной строке.</a:t>
            </a:r>
          </a:p>
          <a:p>
            <a:pPr marL="0" indent="0">
              <a:buNone/>
            </a:pPr>
            <a:endParaRPr lang="ru-RU" sz="1800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67544" y="6525344"/>
            <a:ext cx="8136904" cy="476250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Гилева Елена Витальевна МАОУ лицей №110 </a:t>
            </a:r>
            <a:r>
              <a:rPr lang="ru-RU" dirty="0" err="1" smtClean="0"/>
              <a:t>г.Екатеринбург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17277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60648"/>
            <a:ext cx="8229600" cy="1143000"/>
          </a:xfrm>
        </p:spPr>
        <p:txBody>
          <a:bodyPr/>
          <a:lstStyle/>
          <a:p>
            <a:r>
              <a:rPr lang="ru-RU" sz="32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Типичные ошибки </a:t>
            </a:r>
            <a:r>
              <a:rPr lang="ru-RU" sz="32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в организации текста</a:t>
            </a:r>
            <a:endParaRPr lang="ru-RU" sz="32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988840"/>
            <a:ext cx="8712968" cy="4608512"/>
          </a:xfrm>
        </p:spPr>
        <p:txBody>
          <a:bodyPr/>
          <a:lstStyle/>
          <a:p>
            <a:pPr marL="0" indent="0" algn="just" defTabSz="216000">
              <a:spcBef>
                <a:spcPts val="0"/>
              </a:spcBef>
            </a:pP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Ошибки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при делении текста на абзацы.</a:t>
            </a:r>
          </a:p>
          <a:p>
            <a:pPr marL="0" indent="0" algn="just" defTabSz="216000">
              <a:spcBef>
                <a:spcPts val="0"/>
              </a:spcBef>
            </a:pP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Использование фраз вроде «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Oh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what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great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news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!» или «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My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congratulations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!» без пояснений, касающихся конкретной новости или повода для поздравления.</a:t>
            </a:r>
          </a:p>
          <a:p>
            <a:pPr marL="0" indent="0" algn="just" defTabSz="216000">
              <a:spcBef>
                <a:spcPts val="0"/>
              </a:spcBef>
            </a:pP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Включение в одно письмо двух выражений надежды на будущие контакты либо использование нескольких заключительных фраз.</a:t>
            </a:r>
          </a:p>
          <a:p>
            <a:pPr marL="0" indent="0" algn="just" defTabSz="216000">
              <a:spcBef>
                <a:spcPts val="0"/>
              </a:spcBef>
            </a:pP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Логические ошибки в реферируемых словах (например, неправильное употребление местоимений):</a:t>
            </a:r>
          </a:p>
          <a:p>
            <a:pPr marL="0" indent="0" algn="just" defTabSz="216000">
              <a:spcBef>
                <a:spcPts val="0"/>
              </a:spcBef>
              <a:buFont typeface="Courier New" pitchFamily="49" charset="0"/>
              <a:buChar char="o"/>
            </a:pP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Teenagers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can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go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park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it’s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healthy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us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en-US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defTabSz="216000">
              <a:spcBef>
                <a:spcPts val="0"/>
              </a:spcBef>
              <a:buFont typeface="Courier New" pitchFamily="49" charset="0"/>
              <a:buChar char="o"/>
            </a:pP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«A 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student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must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never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late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classes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He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should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…»</a:t>
            </a:r>
            <a:r>
              <a:rPr lang="en-US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defTabSz="216000">
              <a:spcBef>
                <a:spcPts val="0"/>
              </a:spcBef>
            </a:pP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Отсутствие или неверное применение средств логической связи, необходимых для создания связного текста (союзы, вводные слова, специальные речевые клише).</a:t>
            </a:r>
          </a:p>
          <a:p>
            <a:pPr marL="0" indent="0" algn="just" defTabSz="216000">
              <a:spcBef>
                <a:spcPts val="0"/>
              </a:spcBef>
            </a:pP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Ошибки в структурировании текста: отсутствие обращения, неправильная формулировка заключительной фразы или подписи.</a:t>
            </a:r>
          </a:p>
          <a:p>
            <a:pPr marL="0" indent="0" algn="just" defTabSz="144000">
              <a:buNone/>
            </a:pP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Если завершающая фраза и подпись расположены на одной строке, это считается двумя ошибками в оформлении текста.</a:t>
            </a:r>
          </a:p>
          <a:p>
            <a:pPr defTabSz="144000"/>
            <a:endParaRPr lang="ru-RU" sz="1800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39552" y="6525344"/>
            <a:ext cx="8208912" cy="476250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Гилева Елена Витальевна МАОУ лицей №110 </a:t>
            </a:r>
            <a:r>
              <a:rPr lang="ru-RU" dirty="0" err="1" smtClean="0"/>
              <a:t>г.Екатеринбург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09219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5768" y="260648"/>
            <a:ext cx="8229600" cy="1143000"/>
          </a:xfrm>
        </p:spPr>
        <p:txBody>
          <a:bodyPr/>
          <a:lstStyle/>
          <a:p>
            <a:r>
              <a:rPr lang="ru-RU" sz="32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Третий критерий - лексико-грамматическое оформление текста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36504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Лексико-грамматическое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оформление текста (ЛГОТ) (максимум — 3 балла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При оценке учитываются </a:t>
            </a:r>
            <a:r>
              <a:rPr lang="ru-RU" sz="1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следующие аспекты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defTabSz="144000">
              <a:spcBef>
                <a:spcPts val="0"/>
              </a:spcBef>
            </a:pP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Соответствие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используемых лексических единиц и грамматических конструкций уровню сложности задания.</a:t>
            </a:r>
          </a:p>
          <a:p>
            <a:pPr marL="0" indent="0" defTabSz="144000">
              <a:spcBef>
                <a:spcPts val="0"/>
              </a:spcBef>
              <a:spcAft>
                <a:spcPts val="600"/>
              </a:spcAft>
            </a:pP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Наличие лексико-грамматических ошибок, включая правильное использование лексики, устойчивых словосочетаний, речевых клише, а также корректное применение грамматических форм и структур в соответствующем контексте.</a:t>
            </a:r>
          </a:p>
          <a:p>
            <a:pPr marL="0" indent="0">
              <a:buNone/>
            </a:pPr>
            <a:r>
              <a:rPr lang="ru-RU" sz="1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Допустимые особенности: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электронных письмах разрешается использовать разговорные формы, такие как 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gonna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(вместо 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going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) или 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wanna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(вместо 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want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). Это не считается ошибкой.</a:t>
            </a:r>
          </a:p>
          <a:p>
            <a:pPr marL="0" indent="0">
              <a:buNone/>
            </a:pP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Допускается применение традиционных акронимов, аббревиатур и сокращений, принятых в электронной среде общения.</a:t>
            </a:r>
          </a:p>
          <a:p>
            <a:pPr marL="0" indent="0">
              <a:buNone/>
            </a:pPr>
            <a:r>
              <a:rPr lang="ru-RU" sz="1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Важный момент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: Если допущенная ошибка искажает смысл слова, такая ошибка будет считаться лексической.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683568" y="6525344"/>
            <a:ext cx="7848872" cy="476250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Гилева Елена Витальевна МАОУ лицей №110 </a:t>
            </a:r>
            <a:r>
              <a:rPr lang="ru-RU" dirty="0" err="1" smtClean="0"/>
              <a:t>г.Екатеринбург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27018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Четвёртый критерий - орфография и пунктуация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248472"/>
          </a:xfrm>
        </p:spPr>
        <p:txBody>
          <a:bodyPr/>
          <a:lstStyle/>
          <a:p>
            <a:pPr marL="0" indent="0">
              <a:buNone/>
            </a:pP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Орфография и пунктуация </a:t>
            </a:r>
            <a:r>
              <a:rPr lang="en-US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максимум 2 балла</a:t>
            </a:r>
            <a:r>
              <a:rPr lang="en-US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Оцениваются </a:t>
            </a:r>
            <a:r>
              <a:rPr lang="ru-RU" sz="1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следующие параметры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indent="-144000" defTabSz="180000"/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Правильность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написания слов и наличие орфографических ошибок.</a:t>
            </a:r>
          </a:p>
          <a:p>
            <a:pPr indent="-144000" defTabSz="180000"/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Корректность расстановки знаков препинания.</a:t>
            </a:r>
          </a:p>
          <a:p>
            <a:pPr marL="0" indent="0">
              <a:buNone/>
            </a:pP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Для учеников 9 класса важно учитывать:</a:t>
            </a:r>
          </a:p>
          <a:p>
            <a:pPr indent="-144000"/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Оформление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начала и конца предложений (заглавная буква, точка, вопросительный и восклицательный знаки).</a:t>
            </a:r>
          </a:p>
          <a:p>
            <a:pPr indent="-144000"/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Знаки препинания, характерные для личных писем (особенно в обращениях, подписей и завершающих фразах).</a:t>
            </a:r>
          </a:p>
          <a:p>
            <a:pPr marL="0" indent="0">
              <a:buNone/>
            </a:pP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Примеры ошибок:</a:t>
            </a:r>
          </a:p>
          <a:p>
            <a:pPr indent="-144000"/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Восклицательный знак после обращения или завершающей фразы.</a:t>
            </a:r>
          </a:p>
          <a:p>
            <a:pPr indent="-144000"/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Точка после завершающей фразы вместо запятой.</a:t>
            </a:r>
          </a:p>
          <a:p>
            <a:pPr indent="-144000"/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Точка после подписи.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67544" y="6525344"/>
            <a:ext cx="8136904" cy="476250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Гилева Елена Витальевна МАОУ лицей №110 </a:t>
            </a:r>
            <a:r>
              <a:rPr lang="ru-RU" dirty="0" err="1" smtClean="0"/>
              <a:t>г.Екатеринбург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83785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>
                <a:solidFill>
                  <a:schemeClr val="accent1"/>
                </a:solidFill>
              </a:rPr>
              <a:t>Шаблон </a:t>
            </a:r>
            <a:r>
              <a:rPr lang="ru-RU" sz="3200" b="1" dirty="0" smtClean="0">
                <a:solidFill>
                  <a:schemeClr val="accent1"/>
                </a:solidFill>
              </a:rPr>
              <a:t>электронного письма</a:t>
            </a:r>
            <a:endParaRPr lang="ru-RU" sz="3200" b="1" dirty="0">
              <a:solidFill>
                <a:schemeClr val="accent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Задание 35 на написание электронного личного письма позволяет комплексно оценить уровень владения письменной речью и языковыми навыками экзаменуемого. Оно также демонстрирует степень его когнитивного развития, владение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межпредметными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знаниями и развитие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метапредметных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умений.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971600" y="6525344"/>
            <a:ext cx="7488832" cy="476250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Гилева Елена Витальевна МАОУ лицей №110 </a:t>
            </a:r>
            <a:r>
              <a:rPr lang="ru-RU" dirty="0" err="1" smtClean="0"/>
              <a:t>г.Екатеринбург</a:t>
            </a:r>
            <a:endParaRPr lang="es-ES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48744" y="2204864"/>
            <a:ext cx="7128792" cy="24482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rgbClr val="663300"/>
                </a:solidFill>
              </a:rPr>
              <a:t>Dear Ben,</a:t>
            </a:r>
            <a:endParaRPr lang="ru-RU" dirty="0">
              <a:solidFill>
                <a:srgbClr val="663300"/>
              </a:solidFill>
            </a:endParaRPr>
          </a:p>
          <a:p>
            <a:r>
              <a:rPr lang="en-US" dirty="0">
                <a:solidFill>
                  <a:srgbClr val="663300"/>
                </a:solidFill>
              </a:rPr>
              <a:t>Thanks for your email. I’m always glad to get messages from you</a:t>
            </a:r>
            <a:r>
              <a:rPr lang="en-US" dirty="0" smtClean="0">
                <a:solidFill>
                  <a:srgbClr val="663300"/>
                </a:solidFill>
              </a:rPr>
              <a:t>.</a:t>
            </a:r>
            <a:endParaRPr lang="en-US" dirty="0">
              <a:solidFill>
                <a:srgbClr val="663300"/>
              </a:solidFill>
            </a:endParaRPr>
          </a:p>
          <a:p>
            <a:r>
              <a:rPr lang="en-US" dirty="0" smtClean="0">
                <a:solidFill>
                  <a:srgbClr val="663300"/>
                </a:solidFill>
              </a:rPr>
              <a:t>In </a:t>
            </a:r>
            <a:r>
              <a:rPr lang="en-US" dirty="0">
                <a:solidFill>
                  <a:srgbClr val="663300"/>
                </a:solidFill>
              </a:rPr>
              <a:t>your email you asked me about  …          </a:t>
            </a:r>
            <a:r>
              <a:rPr lang="en-US" dirty="0" smtClean="0">
                <a:solidFill>
                  <a:srgbClr val="663300"/>
                </a:solidFill>
              </a:rPr>
              <a:t>Answer </a:t>
            </a:r>
            <a:r>
              <a:rPr lang="en-US" dirty="0">
                <a:solidFill>
                  <a:srgbClr val="663300"/>
                </a:solidFill>
              </a:rPr>
              <a:t>3 questions</a:t>
            </a:r>
            <a:endParaRPr lang="ru-RU" dirty="0">
              <a:solidFill>
                <a:srgbClr val="663300"/>
              </a:solidFill>
            </a:endParaRPr>
          </a:p>
          <a:p>
            <a:endParaRPr lang="en-US" dirty="0">
              <a:solidFill>
                <a:srgbClr val="663300"/>
              </a:solidFill>
            </a:endParaRPr>
          </a:p>
          <a:p>
            <a:r>
              <a:rPr lang="en-US" dirty="0" smtClean="0">
                <a:solidFill>
                  <a:srgbClr val="663300"/>
                </a:solidFill>
              </a:rPr>
              <a:t>Write </a:t>
            </a:r>
            <a:r>
              <a:rPr lang="en-US" dirty="0">
                <a:solidFill>
                  <a:srgbClr val="663300"/>
                </a:solidFill>
              </a:rPr>
              <a:t>back soon.</a:t>
            </a:r>
            <a:endParaRPr lang="ru-RU" dirty="0">
              <a:solidFill>
                <a:srgbClr val="663300"/>
              </a:solidFill>
            </a:endParaRPr>
          </a:p>
          <a:p>
            <a:r>
              <a:rPr lang="ru-RU" dirty="0" err="1">
                <a:solidFill>
                  <a:srgbClr val="663300"/>
                </a:solidFill>
              </a:rPr>
              <a:t>Best</a:t>
            </a:r>
            <a:r>
              <a:rPr lang="ru-RU" dirty="0">
                <a:solidFill>
                  <a:srgbClr val="663300"/>
                </a:solidFill>
              </a:rPr>
              <a:t> </a:t>
            </a:r>
            <a:r>
              <a:rPr lang="ru-RU" dirty="0" err="1">
                <a:solidFill>
                  <a:srgbClr val="663300"/>
                </a:solidFill>
              </a:rPr>
              <a:t>wishes</a:t>
            </a:r>
            <a:r>
              <a:rPr lang="ru-RU" dirty="0">
                <a:solidFill>
                  <a:srgbClr val="663300"/>
                </a:solidFill>
              </a:rPr>
              <a:t>,</a:t>
            </a:r>
          </a:p>
          <a:p>
            <a:r>
              <a:rPr lang="ru-RU" dirty="0" err="1">
                <a:solidFill>
                  <a:srgbClr val="663300"/>
                </a:solidFill>
              </a:rPr>
              <a:t>Oleg</a:t>
            </a:r>
            <a:endParaRPr lang="ru-RU" dirty="0">
              <a:solidFill>
                <a:srgbClr val="663300"/>
              </a:solidFill>
            </a:endParaRPr>
          </a:p>
        </p:txBody>
      </p:sp>
      <p:sp>
        <p:nvSpPr>
          <p:cNvPr id="6" name="Стрелка влево 5"/>
          <p:cNvSpPr/>
          <p:nvPr/>
        </p:nvSpPr>
        <p:spPr>
          <a:xfrm>
            <a:off x="5065736" y="2804936"/>
            <a:ext cx="288032" cy="20345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5334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Литература</a:t>
            </a:r>
            <a:endParaRPr lang="ru-RU" sz="32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44824"/>
            <a:ext cx="8928992" cy="4608512"/>
          </a:xfrm>
        </p:spPr>
        <p:txBody>
          <a:bodyPr/>
          <a:lstStyle/>
          <a:p>
            <a:pPr algn="just">
              <a:buAutoNum type="arabicPeriod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Федеральный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государственный образовательный стандарт основного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общего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образования (приказ Министерства просвещения Российской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Федерации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от 31.05.2021 № 287 «Об утверждении федерального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государственного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образовательного стандарта основного общего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образования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», приказ Министерства образования и науки Российской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Федерации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от 17.12.2010 № 1897 (с изменениями 2014–2022 гг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.)).</a:t>
            </a:r>
          </a:p>
          <a:p>
            <a:pPr algn="just">
              <a:buAutoNum type="arabicPeriod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Федеральная образования образовательная (приказ программа основного общего Министерства просвещения Российской Федерации от 18.05.2023 № 370 «Об утверждении федеральной образовательной программы основного общего образования» (с исправлениями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)).</a:t>
            </a:r>
          </a:p>
          <a:p>
            <a:pPr algn="just">
              <a:buAutoNum type="arabicPeriod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Спецификация КИМ для проведения в 2025 г. ОГЭ по иностранным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языкам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[Электронный ресурс]. – Режим доступа: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  <a:hlinkClick r:id="rId2"/>
              </a:rPr>
              <a:t>www.fipi.ru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AutoNum type="arabicPeriod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Демонстрационный вариант КИМ ОГЭ 2025 г. по английскому языку.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Электронный ресурс]. – Режим доступа: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  <a:hlinkClick r:id="rId2"/>
              </a:rPr>
              <a:t>www.fipi.ru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algn="just">
              <a:buAutoNum type="arabicPeriod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Кодификатор элементов содержания и требований к уровню подготовки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выпускников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образовательных организаций для проведения ОГЭ.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Электронный ресурс]. – Режим доступа: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  <a:hlinkClick r:id="rId2"/>
              </a:rPr>
              <a:t>www.fipi.ru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algn="just">
              <a:buAutoNum type="arabicPeriod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Для предметных комиссий субъектов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РФ для проведения ОГЭ по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английскому языку. [Электронный ресурс]. – Режим доступа: </a:t>
            </a:r>
            <a:r>
              <a:rPr lang="ru-RU" sz="1600" dirty="0">
                <a:latin typeface="Times New Roman" pitchFamily="18" charset="0"/>
                <a:cs typeface="Times New Roman" pitchFamily="18" charset="0"/>
                <a:hlinkClick r:id="rId3"/>
              </a:rPr>
              <a:t>www.fipi.ru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67544" y="6525344"/>
            <a:ext cx="8352928" cy="476250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Гилева Елена Витальевна МАОУ лицей №110 </a:t>
            </a:r>
            <a:r>
              <a:rPr lang="ru-RU" dirty="0" err="1" smtClean="0"/>
              <a:t>г.Екатеринбург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92935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2968" y="332656"/>
            <a:ext cx="8229600" cy="1143000"/>
          </a:xfrm>
        </p:spPr>
        <p:txBody>
          <a:bodyPr/>
          <a:lstStyle/>
          <a:p>
            <a:r>
              <a:rPr lang="ru-RU" sz="24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Документы, определяющие содержание КИМ ОГЭ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/>
          <a:lstStyle/>
          <a:p>
            <a:pPr algn="just">
              <a:buAutoNum type="arabicParenR"/>
            </a:pP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приказ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Министерства просвещения Российской Федерации  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31.05.2021 </a:t>
            </a:r>
            <a:endParaRPr lang="ru-RU" sz="1800" dirty="0" smtClean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Aft>
                <a:spcPts val="1200"/>
              </a:spcAft>
              <a:buNone/>
            </a:pP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287 «Об утверждении федерального государственного 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образовательного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стандарта основного общего образования»; 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2) приказ Министерства образования и науки Российской Федерации  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от 17.12.2010 № 1897 (с изменениями 2014–2022 гг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.).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При разработке КИМ ОГЭ учитывается содержание федеральной 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образовательной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программы основного общего образования (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приказ Министерства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просвещения Российской Федерации от 18.05.2023 № 370  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Об утверждении федеральной образовательной программы основного 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общего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образования» (с исправлениями)). 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755576" y="6619875"/>
            <a:ext cx="7776864" cy="476250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Гилева Елена Витальевна МАОУ лицей №110 </a:t>
            </a:r>
            <a:r>
              <a:rPr lang="ru-RU" dirty="0" err="1" smtClean="0"/>
              <a:t>г.Екатеринбург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26402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74638"/>
            <a:ext cx="7355160" cy="1143000"/>
          </a:xfrm>
        </p:spPr>
        <p:txBody>
          <a:bodyPr/>
          <a:lstStyle/>
          <a:p>
            <a:r>
              <a:rPr lang="ru-RU" sz="24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Проверяемые речевые умения в письменной речи</a:t>
            </a:r>
            <a:endParaRPr lang="ru-RU" sz="24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281339"/>
          </a:xfrm>
        </p:spPr>
        <p:txBody>
          <a:bodyPr/>
          <a:lstStyle/>
          <a:p>
            <a:pPr marL="0" indent="0" algn="just">
              <a:buNone/>
            </a:pP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В соответствии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с кодификатором ОГЭ 2025г. к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проверяемым требованиям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к предметным результатам 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освоения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основной образовательной программы основного общего 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образования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на основе ФГОС 2021 г. относится написание 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электронного сообщения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личного характера объёмом  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100–120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слов, соблюдая речевой этикет, принятый в 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стране/странах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изучаемого языка 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(код проверяемого </a:t>
            </a:r>
            <a:endParaRPr lang="ru-RU" sz="1800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требования – 1.4.2).</a:t>
            </a:r>
          </a:p>
          <a:p>
            <a:pPr marL="0" indent="0" algn="just">
              <a:buNone/>
            </a:pP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Проверяются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умения расспрашивать адресата о его жизни, делах, сообщать то же самое о себе, выражать благодарность, извинение, 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просьбу,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используя материал тем, усвоенных в устной речи, употребляя формулы речевого этикета, принятые в стране изучаемого языка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Задание 35 по написанию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личного 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электронного) письма в ответ на 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письмо-стимул  находится в разделе 4 письменной части. Это задание повышенного уровня сложности с развёрнутым ответом. Примерное время выполнения – 30 минут.</a:t>
            </a:r>
            <a:endParaRPr lang="ru-RU" sz="1800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1800" dirty="0" smtClean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755576" y="6525344"/>
            <a:ext cx="7560840" cy="476250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Гилева Елена Витальевна МАОУ лицей №110 </a:t>
            </a:r>
            <a:r>
              <a:rPr lang="ru-RU" dirty="0" err="1" smtClean="0"/>
              <a:t>г.Екатеринбург</a:t>
            </a:r>
            <a:r>
              <a:rPr lang="ru-RU" dirty="0" smtClean="0"/>
              <a:t> 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9066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Задание</a:t>
            </a:r>
            <a:r>
              <a:rPr lang="en-US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35</a:t>
            </a:r>
            <a:endParaRPr lang="ru-RU" sz="32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75856" y="2903240"/>
            <a:ext cx="5711819" cy="2758008"/>
          </a:xfrm>
        </p:spPr>
        <p:txBody>
          <a:bodyPr/>
          <a:lstStyle/>
          <a:p>
            <a:pPr marL="0" indent="0" algn="just">
              <a:buNone/>
            </a:pP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Участнику даётся фрагмент электронного письма от зарубежного друга (письмо-стимул) и предлагается написать ответное электронное письмо, в котором надо дать полные и точные ответы на три вопроса, соблюдая правила письменного общения и нормы вежливости, принятые в англоязычной среде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Выполнение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задания 35 (электронное письмо) оценивается по критериям К1–К4 (максимальное количество баллов – 10).</a:t>
            </a:r>
          </a:p>
          <a:p>
            <a:pPr marL="0" indent="0" algn="just">
              <a:buNone/>
            </a:pPr>
            <a:endParaRPr lang="ru-RU" sz="1800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1043608" y="6525344"/>
            <a:ext cx="7128792" cy="476250"/>
          </a:xfrm>
        </p:spPr>
        <p:txBody>
          <a:bodyPr/>
          <a:lstStyle/>
          <a:p>
            <a:pPr>
              <a:defRPr/>
            </a:pPr>
            <a:r>
              <a:rPr lang="ru-RU" b="1" dirty="0" smtClean="0">
                <a:solidFill>
                  <a:schemeClr val="bg1">
                    <a:lumMod val="65000"/>
                  </a:schemeClr>
                </a:solidFill>
              </a:rPr>
              <a:t>Гилева Елена Витальевна МАОУ лицей №110 </a:t>
            </a:r>
            <a:r>
              <a:rPr lang="ru-RU" b="1" dirty="0" err="1" smtClean="0">
                <a:solidFill>
                  <a:schemeClr val="bg1">
                    <a:lumMod val="65000"/>
                  </a:schemeClr>
                </a:solidFill>
              </a:rPr>
              <a:t>г.Екатеринбург</a:t>
            </a:r>
            <a:endParaRPr lang="es-ES" b="1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85216">
            <a:off x="197773" y="2800033"/>
            <a:ext cx="2754414" cy="2203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7238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188913"/>
            <a:ext cx="8229600" cy="981075"/>
          </a:xfrm>
        </p:spPr>
        <p:txBody>
          <a:bodyPr/>
          <a:lstStyle/>
          <a:p>
            <a:pPr eaLnBrk="1" hangingPunct="1"/>
            <a:r>
              <a:rPr lang="ru-RU" sz="3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Образец задания 35 </a:t>
            </a:r>
            <a:r>
              <a:rPr lang="en-US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из </a:t>
            </a:r>
            <a:r>
              <a:rPr lang="ru-RU" sz="3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демоверсии КИМ ОГЭ 2025 г</a:t>
            </a:r>
            <a:endParaRPr lang="en-US" sz="32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916113"/>
            <a:ext cx="8550275" cy="4464050"/>
          </a:xfrm>
          <a:prstGeom prst="roundRect">
            <a:avLst>
              <a:gd name="adj" fmla="val 16667"/>
            </a:avLst>
          </a:prstGeom>
        </p:spPr>
        <p:txBody>
          <a:bodyPr/>
          <a:lstStyle/>
          <a:p>
            <a:pPr marL="0" indent="0">
              <a:buFontTx/>
              <a:buNone/>
            </a:pPr>
            <a:r>
              <a:rPr lang="en-US" sz="1600" dirty="0" smtClean="0">
                <a:solidFill>
                  <a:srgbClr val="663300"/>
                </a:solidFill>
                <a:latin typeface="TimesNewRoman"/>
              </a:rPr>
              <a:t>     </a:t>
            </a:r>
            <a:r>
              <a:rPr lang="en-US" sz="1600" dirty="0">
                <a:solidFill>
                  <a:srgbClr val="663300"/>
                </a:solidFill>
              </a:rPr>
              <a:t>You have received an email message from your English-speaking pen-friend Ben</a:t>
            </a:r>
            <a:r>
              <a:rPr lang="en-US" sz="1600" dirty="0" smtClean="0">
                <a:solidFill>
                  <a:srgbClr val="663300"/>
                </a:solidFill>
              </a:rPr>
              <a:t>:</a:t>
            </a:r>
          </a:p>
        </p:txBody>
      </p:sp>
      <p:sp>
        <p:nvSpPr>
          <p:cNvPr id="3077" name="Нижний колонтитул 1"/>
          <p:cNvSpPr>
            <a:spLocks noGrp="1"/>
          </p:cNvSpPr>
          <p:nvPr>
            <p:ph type="ftr" sz="quarter" idx="11"/>
          </p:nvPr>
        </p:nvSpPr>
        <p:spPr>
          <a:xfrm>
            <a:off x="1828800" y="6530975"/>
            <a:ext cx="5761038" cy="476250"/>
          </a:xfr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b="1" dirty="0" smtClean="0">
                <a:solidFill>
                  <a:schemeClr val="bg1">
                    <a:lumMod val="65000"/>
                  </a:schemeClr>
                </a:solidFill>
              </a:rPr>
              <a:t>Гилева Елена Витальевна МАОУ лицей №110 </a:t>
            </a:r>
            <a:r>
              <a:rPr lang="ru-RU" b="1" dirty="0" err="1" smtClean="0">
                <a:solidFill>
                  <a:schemeClr val="bg1">
                    <a:lumMod val="65000"/>
                  </a:schemeClr>
                </a:solidFill>
              </a:rPr>
              <a:t>г.Екатеринбург</a:t>
            </a:r>
            <a:endParaRPr lang="es-ES" b="1" dirty="0" smtClean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2636912"/>
            <a:ext cx="6264696" cy="345638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Оформление и объём </a:t>
            </a:r>
            <a:endParaRPr lang="ru-RU" sz="32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276872"/>
            <a:ext cx="8208912" cy="3993307"/>
          </a:xfrm>
        </p:spPr>
        <p:txBody>
          <a:bodyPr/>
          <a:lstStyle/>
          <a:p>
            <a:pPr marL="0" indent="0" algn="just">
              <a:buNone/>
            </a:pP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Участнику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экзамена 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необходимо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написать на бланке 2 номер задания и текст 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ответного письма 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своему зарубежному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другу по 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переписке.</a:t>
            </a:r>
          </a:p>
          <a:p>
            <a:pPr marL="0" indent="0" algn="just">
              <a:buNone/>
            </a:pPr>
            <a:r>
              <a:rPr lang="ru-RU" sz="1800" b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Важно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- Перерисовывать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рамку, строки 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Subject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требуется.</a:t>
            </a:r>
          </a:p>
          <a:p>
            <a:pPr marL="0" indent="0" algn="just">
              <a:buNone/>
            </a:pP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- Указывать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дату и адрес 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также не нужно (это будет считаться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логической ошибкой и 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учтено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по критерию «Организация текста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indent="0" algn="just">
              <a:buNone/>
            </a:pPr>
            <a:r>
              <a:rPr lang="ru-RU" sz="1800" b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Требования к  объему задания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ля учащихся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100–120 слов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одсчёт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слов 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включает весь написанный текст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, начиная 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от обращения/приветствия (например, </a:t>
            </a:r>
            <a:r>
              <a:rPr lang="ru-RU" sz="1800" dirty="0" err="1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Dear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Ben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Hello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Ben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до подписи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автора.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се слова учитываются (включая предлоги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и артикли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раткие формы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глаголов 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(например, </a:t>
            </a:r>
            <a:r>
              <a:rPr lang="ru-RU" sz="1800" dirty="0" err="1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didn’t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can’t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let’s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засчитаются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как 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одно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слово. </a:t>
            </a:r>
          </a:p>
          <a:p>
            <a:pPr marL="0" indent="0" algn="just">
              <a:buNone/>
            </a:pPr>
            <a:endParaRPr lang="ru-RU" sz="1800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1800" dirty="0" smtClean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1800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95536" y="6525344"/>
            <a:ext cx="7776864" cy="476250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Гилева Елена Витальевна МАОУ лицей №110 </a:t>
            </a:r>
            <a:r>
              <a:rPr lang="ru-RU" dirty="0" err="1" smtClean="0"/>
              <a:t>г.Екатеринбург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224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Отклонение от объёма текста</a:t>
            </a:r>
          </a:p>
        </p:txBody>
      </p:sp>
      <p:sp>
        <p:nvSpPr>
          <p:cNvPr id="22531" name="Объект 2"/>
          <p:cNvSpPr>
            <a:spLocks noGrp="1"/>
          </p:cNvSpPr>
          <p:nvPr>
            <p:ph idx="1"/>
          </p:nvPr>
        </p:nvSpPr>
        <p:spPr>
          <a:xfrm>
            <a:off x="440376" y="2323458"/>
            <a:ext cx="8229600" cy="417418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Отклонение от установленного объема допускается в пределах </a:t>
            </a:r>
            <a:r>
              <a:rPr lang="ru-RU" sz="1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1800" b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%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FontTx/>
              <a:buNone/>
            </a:pP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Если в задании написано </a:t>
            </a:r>
            <a:r>
              <a:rPr lang="ru-RU" sz="1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менее 90 слов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, оно не проверяется и оценивается в </a:t>
            </a:r>
            <a:r>
              <a:rPr lang="ru-RU" sz="1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0 баллов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по всем критериям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FontTx/>
              <a:buNone/>
            </a:pP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Если объем превышает допустимый порог (более </a:t>
            </a:r>
            <a:r>
              <a:rPr lang="ru-RU" sz="1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132 слов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), проверке подлежит только первая часть работы объемом </a:t>
            </a:r>
            <a:r>
              <a:rPr lang="ru-RU" sz="1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120 слов</a:t>
            </a:r>
            <a:r>
              <a:rPr lang="ru-RU" sz="1800" b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FontTx/>
              <a:buNone/>
            </a:pP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Таким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образом, при проверке задания 35 учитывается только первые 120 слов.</a:t>
            </a:r>
            <a:endParaRPr lang="ru-RU" sz="1800" dirty="0" smtClean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FontTx/>
              <a:buNone/>
            </a:pPr>
            <a:r>
              <a:rPr lang="ru-RU" sz="1800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Совет</a:t>
            </a:r>
            <a:r>
              <a:rPr lang="ru-RU" sz="1800" b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just">
              <a:buFontTx/>
              <a:buNone/>
            </a:pP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Если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количество слов меньше необходимого, можно добавить короткий постскриптум, например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: P.S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Don’t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forget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send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me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some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photos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your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new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house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please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FontTx/>
              <a:buNone/>
            </a:pP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случае превышения объема рекомендуется убрать второстепенную информацию</a:t>
            </a:r>
            <a:r>
              <a:rPr lang="ru-RU" sz="1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прилагательные или наречия.</a:t>
            </a:r>
            <a:endParaRPr lang="ru-RU" sz="1800" dirty="0" smtClean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FontTx/>
              <a:buNone/>
            </a:pPr>
            <a:endParaRPr lang="ru-RU" sz="1800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FontTx/>
              <a:buNone/>
            </a:pPr>
            <a:endParaRPr lang="ru-RU" sz="1800" dirty="0" smtClean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2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1692275" y="6524625"/>
            <a:ext cx="5759450" cy="476250"/>
          </a:xfr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smtClean="0"/>
              <a:t>Гилева Елена Витальевна МАОУ лицей №110 г.Екатеринбург</a:t>
            </a:r>
            <a:endParaRPr lang="es-ES" smtClean="0"/>
          </a:p>
        </p:txBody>
      </p:sp>
      <p:sp>
        <p:nvSpPr>
          <p:cNvPr id="5" name="Выгнутая влево стрелка 4">
            <a:hlinkClick r:id="rId2" action="ppaction://hlinksldjump"/>
          </p:cNvPr>
          <p:cNvSpPr/>
          <p:nvPr/>
        </p:nvSpPr>
        <p:spPr>
          <a:xfrm flipV="1">
            <a:off x="8675688" y="6497638"/>
            <a:ext cx="360362" cy="36036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88913"/>
            <a:ext cx="8229600" cy="981075"/>
          </a:xfrm>
        </p:spPr>
        <p:txBody>
          <a:bodyPr/>
          <a:lstStyle/>
          <a:p>
            <a:pPr eaLnBrk="1" hangingPunct="1"/>
            <a:r>
              <a:rPr lang="ru-RU" sz="3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Структура и </a:t>
            </a:r>
            <a:r>
              <a:rPr lang="ru-RU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содержание </a:t>
            </a:r>
            <a:r>
              <a:rPr lang="en-US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email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6088" y="1916831"/>
            <a:ext cx="8229600" cy="446449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endParaRPr lang="en-US" dirty="0" smtClean="0"/>
          </a:p>
        </p:txBody>
      </p:sp>
      <p:sp>
        <p:nvSpPr>
          <p:cNvPr id="4" name="Прямоугольник с двумя скругленными соседними углами 3">
            <a:hlinkClick r:id="rId2" action="ppaction://hlinksldjump"/>
          </p:cNvPr>
          <p:cNvSpPr/>
          <p:nvPr/>
        </p:nvSpPr>
        <p:spPr>
          <a:xfrm>
            <a:off x="565115" y="2124458"/>
            <a:ext cx="4333553" cy="377825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dirty="0" smtClean="0">
                <a:solidFill>
                  <a:srgbClr val="663300"/>
                </a:solidFill>
              </a:rPr>
              <a:t>обращение/приветствие</a:t>
            </a:r>
            <a:endParaRPr lang="ru-RU" b="1" dirty="0">
              <a:solidFill>
                <a:srgbClr val="663300"/>
              </a:solidFill>
            </a:endParaRPr>
          </a:p>
        </p:txBody>
      </p:sp>
      <p:sp>
        <p:nvSpPr>
          <p:cNvPr id="5" name="Прямоугольник с двумя скругленными соседними углами 4"/>
          <p:cNvSpPr/>
          <p:nvPr/>
        </p:nvSpPr>
        <p:spPr>
          <a:xfrm>
            <a:off x="539552" y="2636912"/>
            <a:ext cx="7993062" cy="54634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dirty="0">
                <a:solidFill>
                  <a:srgbClr val="663300"/>
                </a:solidFill>
              </a:rPr>
              <a:t>благодарность за полученное письмо или/и выражение радости от его получения </a:t>
            </a:r>
            <a:endParaRPr lang="ru-RU" b="1" dirty="0">
              <a:solidFill>
                <a:srgbClr val="6633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76152" y="3501008"/>
            <a:ext cx="7993063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dirty="0">
                <a:solidFill>
                  <a:srgbClr val="663300"/>
                </a:solidFill>
              </a:rPr>
              <a:t>сообщение: ответы на вопросы зарубежного друга </a:t>
            </a:r>
            <a:endParaRPr lang="ru-RU" b="1" dirty="0">
              <a:solidFill>
                <a:srgbClr val="663300"/>
              </a:solidFill>
            </a:endParaRPr>
          </a:p>
        </p:txBody>
      </p:sp>
      <p:sp>
        <p:nvSpPr>
          <p:cNvPr id="7" name="Прямоугольник с двумя скругленными соседними углами 6"/>
          <p:cNvSpPr/>
          <p:nvPr/>
        </p:nvSpPr>
        <p:spPr>
          <a:xfrm>
            <a:off x="565115" y="4803089"/>
            <a:ext cx="7991475" cy="43841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dirty="0">
                <a:solidFill>
                  <a:srgbClr val="663300"/>
                </a:solidFill>
              </a:rPr>
              <a:t>выражение надежды на дальнейшие контакты </a:t>
            </a:r>
            <a:endParaRPr lang="ru-RU" b="1" dirty="0">
              <a:solidFill>
                <a:srgbClr val="663300"/>
              </a:solidFill>
            </a:endParaRPr>
          </a:p>
        </p:txBody>
      </p:sp>
      <p:sp>
        <p:nvSpPr>
          <p:cNvPr id="8" name="Прямоугольник с двумя скругленными соседними углами 7"/>
          <p:cNvSpPr/>
          <p:nvPr/>
        </p:nvSpPr>
        <p:spPr>
          <a:xfrm>
            <a:off x="622300" y="6056262"/>
            <a:ext cx="1873250" cy="325065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dirty="0">
                <a:solidFill>
                  <a:srgbClr val="663300"/>
                </a:solidFill>
              </a:rPr>
              <a:t>подпись автора </a:t>
            </a:r>
            <a:endParaRPr lang="ru-RU" b="1" dirty="0">
              <a:solidFill>
                <a:srgbClr val="663300"/>
              </a:solidFill>
            </a:endParaRPr>
          </a:p>
        </p:txBody>
      </p:sp>
      <p:sp>
        <p:nvSpPr>
          <p:cNvPr id="4107" name="Нижний колонтитул 8"/>
          <p:cNvSpPr>
            <a:spLocks noGrp="1"/>
          </p:cNvSpPr>
          <p:nvPr>
            <p:ph type="ftr" sz="quarter" idx="11"/>
          </p:nvPr>
        </p:nvSpPr>
        <p:spPr>
          <a:xfrm>
            <a:off x="1699417" y="6529598"/>
            <a:ext cx="5759450" cy="476250"/>
          </a:xfr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b="1" dirty="0" smtClean="0">
                <a:solidFill>
                  <a:schemeClr val="bg1">
                    <a:lumMod val="65000"/>
                  </a:schemeClr>
                </a:solidFill>
              </a:rPr>
              <a:t>Гилева Елена Витальевна МАОУ лицей №110 </a:t>
            </a:r>
            <a:r>
              <a:rPr lang="ru-RU" b="1" dirty="0" err="1" smtClean="0">
                <a:solidFill>
                  <a:schemeClr val="bg1">
                    <a:lumMod val="65000"/>
                  </a:schemeClr>
                </a:solidFill>
              </a:rPr>
              <a:t>г.Екатеринбург</a:t>
            </a:r>
            <a:endParaRPr lang="es-ES" b="1" dirty="0" smtClean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2" name="Выгнутая влево стрелка 11">
            <a:hlinkClick r:id="rId3" action="ppaction://hlinksldjump"/>
          </p:cNvPr>
          <p:cNvSpPr/>
          <p:nvPr/>
        </p:nvSpPr>
        <p:spPr>
          <a:xfrm flipV="1">
            <a:off x="8675688" y="6497638"/>
            <a:ext cx="360362" cy="36036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Прямоугольник с двумя скругленными соседними углами 12"/>
          <p:cNvSpPr/>
          <p:nvPr/>
        </p:nvSpPr>
        <p:spPr>
          <a:xfrm>
            <a:off x="571576" y="5469197"/>
            <a:ext cx="2891284" cy="431800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dirty="0" smtClean="0">
                <a:solidFill>
                  <a:srgbClr val="663300"/>
                </a:solidFill>
              </a:rPr>
              <a:t>завершающая </a:t>
            </a:r>
            <a:r>
              <a:rPr lang="ru-RU" dirty="0">
                <a:solidFill>
                  <a:srgbClr val="663300"/>
                </a:solidFill>
              </a:rPr>
              <a:t>фраза </a:t>
            </a:r>
            <a:endParaRPr lang="ru-RU" b="1" dirty="0">
              <a:solidFill>
                <a:srgbClr val="66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9719</TotalTime>
  <Words>2314</Words>
  <Application>Microsoft Office PowerPoint</Application>
  <PresentationFormat>Экран (4:3)</PresentationFormat>
  <Paragraphs>245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Diseño predeterminado</vt:lpstr>
      <vt:lpstr>Структура написания email в рамках Государственной итоговой аттестации выпускников IX классов общеобразовательных учреждений  2025 года по АНГЛИЙСКОМУ ЯЗЫКУ </vt:lpstr>
      <vt:lpstr>Назначение  контрольных измерительных материалов ОГЭ</vt:lpstr>
      <vt:lpstr>Документы, определяющие содержание КИМ ОГЭ</vt:lpstr>
      <vt:lpstr> Проверяемые речевые умения в письменной речи</vt:lpstr>
      <vt:lpstr>Задание 35</vt:lpstr>
      <vt:lpstr>Образец задания 35  из демоверсии КИМ ОГЭ 2025 г</vt:lpstr>
      <vt:lpstr>Оформление и объём </vt:lpstr>
      <vt:lpstr>Отклонение от объёма текста</vt:lpstr>
      <vt:lpstr>Структура и содержание email</vt:lpstr>
      <vt:lpstr> Правильные речевые формулы</vt:lpstr>
      <vt:lpstr>обращение/приветствие </vt:lpstr>
      <vt:lpstr> Типичные ошибки в обращении:</vt:lpstr>
      <vt:lpstr>Благодарность за полученное письмо  или/и выражение радости от его получения</vt:lpstr>
      <vt:lpstr>Ответы на вопросы зарубежного друга</vt:lpstr>
      <vt:lpstr>Выражение надежды на дальнейшие контакты</vt:lpstr>
      <vt:lpstr>Типичные ошибки</vt:lpstr>
      <vt:lpstr>Завершающая фраза</vt:lpstr>
      <vt:lpstr>Подпись автора</vt:lpstr>
      <vt:lpstr>Оценивание электронного письма</vt:lpstr>
      <vt:lpstr>Первый критерий - решение коммуникативной задачи </vt:lpstr>
      <vt:lpstr>Типичные ошибки по РКЗ</vt:lpstr>
      <vt:lpstr>Второй критерий - организация текста </vt:lpstr>
      <vt:lpstr>Типичные ошибки в организации текста</vt:lpstr>
      <vt:lpstr>Третий критерий - лексико-грамматическое оформление текста </vt:lpstr>
      <vt:lpstr>Четвёртый критерий - орфография и пунктуация </vt:lpstr>
      <vt:lpstr>Шаблон электронного письма</vt:lpstr>
      <vt:lpstr>Литература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Lena</cp:lastModifiedBy>
  <cp:revision>1052</cp:revision>
  <dcterms:created xsi:type="dcterms:W3CDTF">2010-05-23T14:28:12Z</dcterms:created>
  <dcterms:modified xsi:type="dcterms:W3CDTF">2025-03-26T04:51:38Z</dcterms:modified>
</cp:coreProperties>
</file>