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97" r:id="rId2"/>
    <p:sldId id="270" r:id="rId3"/>
    <p:sldId id="256" r:id="rId4"/>
    <p:sldId id="272" r:id="rId5"/>
    <p:sldId id="294" r:id="rId6"/>
    <p:sldId id="268" r:id="rId7"/>
    <p:sldId id="282" r:id="rId8"/>
    <p:sldId id="280" r:id="rId9"/>
    <p:sldId id="259" r:id="rId10"/>
    <p:sldId id="286" r:id="rId11"/>
    <p:sldId id="285" r:id="rId12"/>
    <p:sldId id="287" r:id="rId13"/>
    <p:sldId id="273" r:id="rId14"/>
    <p:sldId id="283" r:id="rId15"/>
    <p:sldId id="290" r:id="rId16"/>
    <p:sldId id="295" r:id="rId17"/>
    <p:sldId id="289" r:id="rId18"/>
    <p:sldId id="288" r:id="rId19"/>
    <p:sldId id="262" r:id="rId20"/>
    <p:sldId id="291" r:id="rId21"/>
    <p:sldId id="293" r:id="rId22"/>
    <p:sldId id="292" r:id="rId23"/>
    <p:sldId id="281" r:id="rId24"/>
    <p:sldId id="26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2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06CC0-FD5D-40C9-A91A-3F9D3D0D3943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0CF58-23AB-4693-80BF-6C288622E7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525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5C1E48-D84D-4343-9A81-47EEA99EA8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176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11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623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1014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816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036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716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808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82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799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18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0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5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228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00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20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163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35DFE-20B2-4F0A-B334-8377140ED9E9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70015B6-FCB1-4F5A-BF7C-1FF70B764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332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image" Target="../media/image8.png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esh.edu.ru/subject/lesson/7232/control/2/3043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822" y="2274785"/>
            <a:ext cx="6485691" cy="351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99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829733" y="471053"/>
            <a:ext cx="10420157" cy="18149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/>
              <a:t>1 задание</a:t>
            </a:r>
            <a:br>
              <a:rPr lang="ru-RU" dirty="0" smtClean="0"/>
            </a:b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Укажите, чему равен показатель степени в выражении </a:t>
            </a:r>
            <a:r>
              <a:rPr lang="en-US" dirty="0" err="1" smtClean="0">
                <a:solidFill>
                  <a:srgbClr val="1D1D1B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baseline="30000" dirty="0" err="1" smtClean="0">
                <a:solidFill>
                  <a:srgbClr val="1D1D1B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=c.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67639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829733" y="2424546"/>
            <a:ext cx="8596668" cy="14962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800" dirty="0"/>
              <a:t>c</a:t>
            </a:r>
            <a:endParaRPr lang="en-US" sz="4800" dirty="0" smtClean="0"/>
          </a:p>
          <a:p>
            <a:pPr algn="ctr"/>
            <a:r>
              <a:rPr lang="en-US" sz="4800" dirty="0"/>
              <a:t>b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ru-RU" sz="4800" dirty="0"/>
          </a:p>
        </p:txBody>
      </p:sp>
      <p:sp>
        <p:nvSpPr>
          <p:cNvPr id="10" name="Заголовок 3"/>
          <p:cNvSpPr txBox="1">
            <a:spLocks/>
          </p:cNvSpPr>
          <p:nvPr/>
        </p:nvSpPr>
        <p:spPr>
          <a:xfrm>
            <a:off x="829733" y="4144820"/>
            <a:ext cx="8596668" cy="8174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800" dirty="0" smtClean="0"/>
              <a:t>m</a:t>
            </a:r>
            <a:br>
              <a:rPr lang="en-US" sz="4800" dirty="0" smtClean="0"/>
            </a:b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46253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116" y="457199"/>
            <a:ext cx="11015902" cy="1759527"/>
          </a:xfrm>
        </p:spPr>
        <p:txBody>
          <a:bodyPr>
            <a:normAutofit fontScale="90000"/>
          </a:bodyPr>
          <a:lstStyle/>
          <a:p>
            <a:pPr algn="ctr" fontAlgn="ctr">
              <a:lnSpc>
                <a:spcPct val="107000"/>
              </a:lnSpc>
              <a:spcAft>
                <a:spcPts val="0"/>
              </a:spcAft>
            </a:pPr>
            <a:r>
              <a:rPr lang="en-US" dirty="0" smtClean="0"/>
              <a:t>2 </a:t>
            </a:r>
            <a:r>
              <a:rPr lang="ru-RU" dirty="0" smtClean="0"/>
              <a:t>задание</a:t>
            </a:r>
            <a:br>
              <a:rPr lang="ru-RU" dirty="0" smtClean="0"/>
            </a:br>
            <a:r>
              <a:rPr lang="ru-RU" b="1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Степень </a:t>
            </a:r>
            <a:r>
              <a:rPr lang="ru-RU" b="1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числа</a:t>
            </a:r>
            <a:br>
              <a:rPr lang="ru-RU" b="1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b="1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Назовите </a:t>
            </a:r>
            <a:r>
              <a:rPr lang="ru-RU" b="1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названия </a:t>
            </a:r>
            <a:r>
              <a:rPr lang="ru-RU" b="1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компонентов выражения.</a:t>
            </a:r>
            <a:r>
              <a:rPr lang="ru-R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681" y="2359007"/>
            <a:ext cx="2929155" cy="2651468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3011649" y="5219975"/>
            <a:ext cx="839913" cy="7470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 </a:t>
            </a:r>
            <a:r>
              <a:rPr lang="en-US" sz="6300" dirty="0" smtClean="0"/>
              <a:t>a-</a:t>
            </a:r>
            <a:endParaRPr lang="ru-RU" sz="63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02304" y="5681384"/>
            <a:ext cx="1149927" cy="63716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  </a:t>
            </a:r>
            <a:r>
              <a:rPr lang="en-US" dirty="0" smtClean="0"/>
              <a:t>n-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952231" y="5320599"/>
            <a:ext cx="3718235" cy="72157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 основание степени</a:t>
            </a:r>
            <a:endParaRPr lang="ru-RU" sz="65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851562" y="5732570"/>
            <a:ext cx="3976256" cy="4993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  </a:t>
            </a:r>
            <a:r>
              <a:rPr lang="ru-RU" sz="3300" dirty="0" smtClean="0"/>
              <a:t>показатель степени</a:t>
            </a:r>
            <a:endParaRPr lang="ru-RU" sz="3300" dirty="0"/>
          </a:p>
        </p:txBody>
      </p:sp>
    </p:spTree>
    <p:extLst>
      <p:ext uri="{BB962C8B-B14F-4D97-AF65-F5344CB8AC3E}">
        <p14:creationId xmlns:p14="http://schemas.microsoft.com/office/powerpoint/2010/main" val="410238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634836"/>
          </a:xfrm>
        </p:spPr>
        <p:txBody>
          <a:bodyPr>
            <a:normAutofit fontScale="90000"/>
          </a:bodyPr>
          <a:lstStyle/>
          <a:p>
            <a:pPr algn="ctr" font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/>
              <a:t>3 задание </a:t>
            </a:r>
            <a:br>
              <a:rPr lang="ru-RU" dirty="0" smtClean="0"/>
            </a:br>
            <a:r>
              <a:rPr lang="ru-RU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Чему равно произведение?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aseline="30000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US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· a</a:t>
            </a:r>
            <a:r>
              <a:rPr lang="en-US" sz="2800" baseline="30000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· a</a:t>
            </a:r>
            <a:r>
              <a:rPr lang="en-US" sz="2800" baseline="30000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· a</a:t>
            </a:r>
            <a:r>
              <a:rPr lang="en-US" sz="2800" baseline="30000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425479" y="2535382"/>
            <a:ext cx="8596668" cy="12330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25479" y="3560618"/>
            <a:ext cx="3645285" cy="257694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dirty="0" smtClean="0"/>
              <a:t> </a:t>
            </a:r>
            <a:r>
              <a:rPr lang="en-US" sz="66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4400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</a:t>
            </a:r>
          </a:p>
          <a:p>
            <a:pPr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66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210</a:t>
            </a:r>
            <a:endParaRPr lang="ru-RU" sz="5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6600" dirty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baseline="30000" dirty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360</a:t>
            </a:r>
            <a:endParaRPr lang="ru-RU" sz="5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89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46363"/>
            <a:ext cx="8596668" cy="1550989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/>
              <a:t>4 задание 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Каждому </a:t>
            </a:r>
            <a:r>
              <a:rPr lang="ru-RU" b="1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выражению поставьте в соответствие его значение.</a:t>
            </a:r>
            <a:r>
              <a:rPr lang="ru-R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ru-RU" sz="3600" dirty="0" smtClean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ru-RU" sz="3600" baseline="30000" dirty="0" smtClean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ru-RU" sz="3600" dirty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3600" dirty="0" smtClean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ru-RU" sz="3600" baseline="30000" dirty="0" smtClean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ru-RU" sz="3600" baseline="30000" dirty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ru-RU" sz="3600" dirty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3600" dirty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ru-RU" sz="3600" baseline="30000" dirty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6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smtClean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ru-RU" sz="3600" dirty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ru-RU" sz="3600" baseline="30000" dirty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ru-RU" sz="3600" dirty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RU" sz="3600" baseline="30000" dirty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ru-RU" sz="3600" dirty="0">
                <a:solidFill>
                  <a:srgbClr val="00000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ru-RU" sz="3600" baseline="30000" dirty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ru-RU" sz="3600" dirty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RU" sz="3600" baseline="30000" dirty="0">
                <a:solidFill>
                  <a:srgbClr val="000000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6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906934" y="1897352"/>
            <a:ext cx="1026775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088929" y="2728625"/>
            <a:ext cx="1026775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30000" dirty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274002" y="3823135"/>
            <a:ext cx="1026775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9404928" y="4807527"/>
            <a:ext cx="1026775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2286000" y="2507673"/>
            <a:ext cx="6438939" cy="636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V="1">
            <a:off x="2175511" y="2465388"/>
            <a:ext cx="6549428" cy="1011743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2175164" y="4279614"/>
            <a:ext cx="6913765" cy="943549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endCxn id="7" idx="1"/>
          </p:cNvCxnSpPr>
          <p:nvPr/>
        </p:nvCxnSpPr>
        <p:spPr>
          <a:xfrm flipV="1">
            <a:off x="2050473" y="4238772"/>
            <a:ext cx="7223529" cy="818137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67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/>
              <a:t> 5 задание</a:t>
            </a:r>
            <a:br>
              <a:rPr lang="ru-RU" dirty="0" smtClean="0"/>
            </a:br>
            <a:r>
              <a:rPr lang="ru-RU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 числа, не выполняя </a:t>
            </a: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вычислений</a:t>
            </a:r>
            <a:b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304102"/>
              </p:ext>
            </p:extLst>
          </p:nvPr>
        </p:nvGraphicFramePr>
        <p:xfrm>
          <a:off x="1017027" y="2441264"/>
          <a:ext cx="801254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0848">
                  <a:extLst>
                    <a:ext uri="{9D8B030D-6E8A-4147-A177-3AD203B41FA5}">
                      <a16:colId xmlns="" xmlns:a16="http://schemas.microsoft.com/office/drawing/2014/main" val="1149789399"/>
                    </a:ext>
                  </a:extLst>
                </a:gridCol>
                <a:gridCol w="2670848">
                  <a:extLst>
                    <a:ext uri="{9D8B030D-6E8A-4147-A177-3AD203B41FA5}">
                      <a16:colId xmlns="" xmlns:a16="http://schemas.microsoft.com/office/drawing/2014/main" val="841073414"/>
                    </a:ext>
                  </a:extLst>
                </a:gridCol>
                <a:gridCol w="2670848">
                  <a:extLst>
                    <a:ext uri="{9D8B030D-6E8A-4147-A177-3AD203B41FA5}">
                      <a16:colId xmlns="" xmlns:a16="http://schemas.microsoft.com/office/drawing/2014/main" val="640478205"/>
                    </a:ext>
                  </a:extLst>
                </a:gridCol>
              </a:tblGrid>
              <a:tr h="37892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effectLst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71</a:t>
                      </a:r>
                      <a:r>
                        <a:rPr lang="ru-RU" sz="3600" baseline="30000" dirty="0" smtClean="0">
                          <a:effectLst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3600" baseline="30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4246820"/>
                  </a:ext>
                </a:extLst>
              </a:tr>
              <a:tr h="37892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effectLst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(−267)</a:t>
                      </a:r>
                      <a:r>
                        <a:rPr kumimoji="0" lang="ru-RU" sz="36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42157583"/>
                  </a:ext>
                </a:extLst>
              </a:tr>
              <a:tr h="37892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>
                          <a:effectLst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(−26)</a:t>
                      </a:r>
                      <a:r>
                        <a:rPr kumimoji="0" lang="ru-RU" sz="36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ru-RU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-1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7506511"/>
                  </a:ext>
                </a:extLst>
              </a:tr>
              <a:tr h="37892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effectLst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(−6,7)</a:t>
                      </a:r>
                      <a:r>
                        <a:rPr kumimoji="0" lang="ru-RU" sz="36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effectLst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(−6,7)</a:t>
                      </a:r>
                      <a:r>
                        <a:rPr lang="ru-RU" sz="3600" baseline="30000" dirty="0" smtClean="0">
                          <a:effectLst/>
                          <a:latin typeface="MJXc-TeX-main-Rw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28522463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052" y="2503689"/>
            <a:ext cx="619211" cy="4667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114" y="3231951"/>
            <a:ext cx="581106" cy="42868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325" y="3723467"/>
            <a:ext cx="523948" cy="48584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052" y="4414031"/>
            <a:ext cx="581106" cy="42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3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20848" cy="1870364"/>
          </a:xfrm>
        </p:spPr>
        <p:txBody>
          <a:bodyPr>
            <a:normAutofit fontScale="90000"/>
          </a:bodyPr>
          <a:lstStyle/>
          <a:p>
            <a:pPr algn="ctr" fontAlgn="ctr">
              <a:spcAft>
                <a:spcPts val="0"/>
              </a:spcAft>
            </a:pPr>
            <a:r>
              <a:rPr lang="ru-RU" dirty="0" smtClean="0"/>
              <a:t>6 задание</a:t>
            </a:r>
            <a:br>
              <a:rPr lang="ru-RU" dirty="0" smtClean="0"/>
            </a:br>
            <a:r>
              <a:rPr lang="ru-RU" sz="4000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Найдите значение выражения.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000" b="1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ru-RU" sz="4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ru-RU" sz="4000" dirty="0" err="1">
                <a:solidFill>
                  <a:srgbClr val="1D1D1B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ru-RU" sz="4000" dirty="0" err="1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ru-RU" sz="4000" dirty="0" err="1">
                <a:solidFill>
                  <a:srgbClr val="1D1D1B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ru-RU" sz="4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RU" sz="4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11</a:t>
            </a:r>
            <a:r>
              <a:rPr lang="ru-RU" sz="4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:(</a:t>
            </a:r>
            <a:r>
              <a:rPr lang="ru-RU" sz="4000" dirty="0" err="1">
                <a:solidFill>
                  <a:srgbClr val="1D1D1B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ru-RU" sz="4000" dirty="0" err="1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ru-RU" sz="4000" dirty="0" err="1">
                <a:solidFill>
                  <a:srgbClr val="1D1D1B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ru-RU" sz="4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RU" sz="4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8</a:t>
            </a:r>
            <a:r>
              <a:rPr lang="ru-RU" sz="4000" b="1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RU" sz="4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12</a:t>
            </a: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369126" y="2479964"/>
            <a:ext cx="5708073" cy="285403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07000"/>
              </a:lnSpc>
            </a:pP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446705" y="2971800"/>
            <a:ext cx="3728411" cy="18703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sz="37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700" dirty="0" err="1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а+в</a:t>
            </a:r>
            <a:r>
              <a:rPr lang="ru-RU" sz="37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700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ru-RU" sz="37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</a:pPr>
            <a:r>
              <a:rPr lang="ru-RU" sz="37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700" dirty="0" err="1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а+в</a:t>
            </a:r>
            <a:r>
              <a:rPr lang="ru-RU" sz="37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700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ru-RU" sz="37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700" dirty="0">
              <a:solidFill>
                <a:srgbClr val="262626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</a:pPr>
            <a:r>
              <a:rPr lang="ru-RU" sz="37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700" dirty="0" err="1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а+в</a:t>
            </a:r>
            <a:r>
              <a:rPr lang="ru-RU" sz="37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700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37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700" dirty="0">
              <a:solidFill>
                <a:srgbClr val="262626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446705" y="4842165"/>
            <a:ext cx="2287538" cy="9836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+в)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3" name="DefaultOcx"/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HTMLOption1"/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HTMLOption2"/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983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916" y="124691"/>
            <a:ext cx="10253902" cy="17179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              7 задание</a:t>
            </a:r>
            <a:br>
              <a:rPr lang="ru-RU" dirty="0" smtClean="0"/>
            </a:br>
            <a:r>
              <a:rPr lang="ru-RU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Найдя значения выражений, </a:t>
            </a: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вы </a:t>
            </a:r>
            <a:r>
              <a:rPr lang="ru-RU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разгадаете </a:t>
            </a: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кроссворд:</a:t>
            </a:r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09298" y="2230582"/>
            <a:ext cx="6000557" cy="17179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5691" y="2639806"/>
            <a:ext cx="3519054" cy="4987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77027" y="3199170"/>
            <a:ext cx="1256574" cy="6108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ru-RU" sz="3200" dirty="0">
                <a:solidFill>
                  <a:srgbClr val="1D1D1B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3200" dirty="0" smtClean="0">
                <a:solidFill>
                  <a:srgbClr val="1D1D1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aseline="30000" dirty="0" smtClean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5 =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21916" y="3948546"/>
            <a:ext cx="1844192" cy="4987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8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(−6)</a:t>
            </a:r>
            <a:r>
              <a:rPr lang="ru-RU" sz="128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ru-RU" sz="12800" dirty="0">
                <a:solidFill>
                  <a:srgbClr val="1D1D1B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12800" dirty="0">
                <a:solidFill>
                  <a:srgbClr val="1D1D1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10=</a:t>
            </a:r>
            <a:endParaRPr lang="ru-RU" sz="1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77027" y="2438402"/>
            <a:ext cx="1589081" cy="622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81</a:t>
            </a:r>
            <a:r>
              <a:rPr lang="ru-RU" sz="3200" dirty="0" smtClean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:3</a:t>
            </a:r>
            <a:r>
              <a:rPr lang="ru-RU" sz="3200" baseline="30000" dirty="0" smtClean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ru-RU" sz="3200" dirty="0" smtClean="0"/>
              <a:t>=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36271" y="2506121"/>
            <a:ext cx="6885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 1</a:t>
            </a:r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745294" y="3186435"/>
            <a:ext cx="6885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96</a:t>
            </a:r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673922" y="3857562"/>
            <a:ext cx="9906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lang="ru-RU" sz="32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689211" y="3931697"/>
            <a:ext cx="8838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360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126887"/>
              </p:ext>
            </p:extLst>
          </p:nvPr>
        </p:nvGraphicFramePr>
        <p:xfrm>
          <a:off x="4045524" y="2536927"/>
          <a:ext cx="6626430" cy="2029176"/>
        </p:xfrm>
        <a:graphic>
          <a:graphicData uri="http://schemas.openxmlformats.org/drawingml/2006/table">
            <a:tbl>
              <a:tblPr firstRow="1" firstCol="1" bandRow="1"/>
              <a:tblGrid>
                <a:gridCol w="662643">
                  <a:extLst>
                    <a:ext uri="{9D8B030D-6E8A-4147-A177-3AD203B41FA5}">
                      <a16:colId xmlns="" xmlns:a16="http://schemas.microsoft.com/office/drawing/2014/main" val="2065469019"/>
                    </a:ext>
                  </a:extLst>
                </a:gridCol>
                <a:gridCol w="662643">
                  <a:extLst>
                    <a:ext uri="{9D8B030D-6E8A-4147-A177-3AD203B41FA5}">
                      <a16:colId xmlns="" xmlns:a16="http://schemas.microsoft.com/office/drawing/2014/main" val="2046961461"/>
                    </a:ext>
                  </a:extLst>
                </a:gridCol>
                <a:gridCol w="662643">
                  <a:extLst>
                    <a:ext uri="{9D8B030D-6E8A-4147-A177-3AD203B41FA5}">
                      <a16:colId xmlns="" xmlns:a16="http://schemas.microsoft.com/office/drawing/2014/main" val="166279209"/>
                    </a:ext>
                  </a:extLst>
                </a:gridCol>
                <a:gridCol w="662643">
                  <a:extLst>
                    <a:ext uri="{9D8B030D-6E8A-4147-A177-3AD203B41FA5}">
                      <a16:colId xmlns="" xmlns:a16="http://schemas.microsoft.com/office/drawing/2014/main" val="2132594689"/>
                    </a:ext>
                  </a:extLst>
                </a:gridCol>
                <a:gridCol w="662643">
                  <a:extLst>
                    <a:ext uri="{9D8B030D-6E8A-4147-A177-3AD203B41FA5}">
                      <a16:colId xmlns="" xmlns:a16="http://schemas.microsoft.com/office/drawing/2014/main" val="4125952974"/>
                    </a:ext>
                  </a:extLst>
                </a:gridCol>
                <a:gridCol w="662643">
                  <a:extLst>
                    <a:ext uri="{9D8B030D-6E8A-4147-A177-3AD203B41FA5}">
                      <a16:colId xmlns="" xmlns:a16="http://schemas.microsoft.com/office/drawing/2014/main" val="168824108"/>
                    </a:ext>
                  </a:extLst>
                </a:gridCol>
                <a:gridCol w="662643">
                  <a:extLst>
                    <a:ext uri="{9D8B030D-6E8A-4147-A177-3AD203B41FA5}">
                      <a16:colId xmlns="" xmlns:a16="http://schemas.microsoft.com/office/drawing/2014/main" val="1342377684"/>
                    </a:ext>
                  </a:extLst>
                </a:gridCol>
                <a:gridCol w="662643">
                  <a:extLst>
                    <a:ext uri="{9D8B030D-6E8A-4147-A177-3AD203B41FA5}">
                      <a16:colId xmlns="" xmlns:a16="http://schemas.microsoft.com/office/drawing/2014/main" val="3498644579"/>
                    </a:ext>
                  </a:extLst>
                </a:gridCol>
                <a:gridCol w="662643">
                  <a:extLst>
                    <a:ext uri="{9D8B030D-6E8A-4147-A177-3AD203B41FA5}">
                      <a16:colId xmlns="" xmlns:a16="http://schemas.microsoft.com/office/drawing/2014/main" val="1102509495"/>
                    </a:ext>
                  </a:extLst>
                </a:gridCol>
                <a:gridCol w="662643">
                  <a:extLst>
                    <a:ext uri="{9D8B030D-6E8A-4147-A177-3AD203B41FA5}">
                      <a16:colId xmlns="" xmlns:a16="http://schemas.microsoft.com/office/drawing/2014/main" val="2013510963"/>
                    </a:ext>
                  </a:extLst>
                </a:gridCol>
              </a:tblGrid>
              <a:tr h="676392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375"/>
                        </a:spcAft>
                      </a:pPr>
                      <a:r>
                        <a:rPr lang="ru-RU" sz="900" b="1" i="1" baseline="30000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900" b="1" dirty="0" smtClean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9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9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9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9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9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8107566"/>
                  </a:ext>
                </a:extLst>
              </a:tr>
              <a:tr h="676392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375"/>
                        </a:spcAft>
                      </a:pPr>
                      <a:r>
                        <a:rPr lang="ru-RU" sz="1400" b="1" i="1" baseline="30000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1145723"/>
                  </a:ext>
                </a:extLst>
              </a:tr>
              <a:tr h="676392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375"/>
                        </a:spcAft>
                      </a:pPr>
                      <a:r>
                        <a:rPr lang="ru-RU" sz="1400" b="1" i="1" baseline="30000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375"/>
                        </a:spcAft>
                      </a:pPr>
                      <a:r>
                        <a:rPr lang="ru-RU" sz="2600" b="1" dirty="0">
                          <a:solidFill>
                            <a:srgbClr val="1D1D1B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6136585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141353" y="2569194"/>
            <a:ext cx="47297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   Т    Е    П    Е    Н    Ь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28266" y="3263466"/>
            <a:ext cx="59090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   С    Н   О    В    А   Н    И    Е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045524" y="3948546"/>
            <a:ext cx="72068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   О    К    А    З    А    Т    </a:t>
            </a:r>
            <a:r>
              <a:rPr lang="ru-RU" sz="320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   Л   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  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28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1" grpId="0"/>
      <p:bldP spid="21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808084" cy="1482436"/>
          </a:xfrm>
        </p:spPr>
        <p:txBody>
          <a:bodyPr>
            <a:normAutofit fontScale="90000"/>
          </a:bodyPr>
          <a:lstStyle/>
          <a:p>
            <a:pPr algn="ctr" fontAlgn="ctr">
              <a:spcAft>
                <a:spcPts val="0"/>
              </a:spcAft>
            </a:pPr>
            <a:r>
              <a:rPr lang="ru-RU" dirty="0" smtClean="0">
                <a:solidFill>
                  <a:srgbClr val="90C226"/>
                </a:solidFill>
              </a:rPr>
              <a:t>А теперь посмотрим, какие есть примеры заданий по нашей  теме на платформе Учи.ру</a:t>
            </a:r>
            <a:br>
              <a:rPr lang="ru-RU" dirty="0" smtClean="0">
                <a:solidFill>
                  <a:srgbClr val="90C226"/>
                </a:solidFill>
              </a:rPr>
            </a:b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Найдите значения выражения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189952" y="2313709"/>
            <a:ext cx="4060921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sz="5400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а</a:t>
            </a:r>
            <a:r>
              <a:rPr lang="ru-RU" sz="5400" dirty="0" smtClean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)10</a:t>
            </a:r>
            <a:r>
              <a:rPr lang="ru-RU" sz="4400" baseline="30000" dirty="0" smtClean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</a:t>
            </a:r>
            <a:r>
              <a:rPr lang="ru-RU" sz="5400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· 10</a:t>
            </a:r>
            <a:r>
              <a:rPr lang="ru-RU" sz="4400" baseline="30000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</a:t>
            </a:r>
            <a:r>
              <a:rPr lang="ru-RU" sz="5400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· 10 : 10</a:t>
            </a:r>
            <a:r>
              <a:rPr lang="ru-RU" sz="4400" baseline="30000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</a:t>
            </a:r>
            <a:r>
              <a:rPr lang="ru-RU" sz="5400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535334" y="2313708"/>
            <a:ext cx="1026775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sz="4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314643" y="3528291"/>
            <a:ext cx="3520593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б</a:t>
            </a:r>
            <a:r>
              <a:rPr lang="ru-RU" dirty="0" smtClean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)(-</a:t>
            </a:r>
            <a:r>
              <a:rPr lang="ru-RU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12)</a:t>
            </a:r>
            <a:r>
              <a:rPr lang="ru-RU" sz="2800" baseline="30000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2 </a:t>
            </a:r>
            <a:r>
              <a:rPr lang="ru-RU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- (-4)</a:t>
            </a:r>
            <a:r>
              <a:rPr lang="ru-RU" sz="2800" baseline="30000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</a:t>
            </a:r>
            <a:r>
              <a:rPr lang="ru-RU" dirty="0">
                <a:solidFill>
                  <a:srgbClr val="1D1D1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7535333" y="3528291"/>
            <a:ext cx="1026775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ru-RU" sz="5400" dirty="0" smtClean="0">
                <a:solidFill>
                  <a:srgbClr val="26262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208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314644" y="4742874"/>
            <a:ext cx="3728412" cy="14131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sz="4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в) </a:t>
            </a:r>
            <a:r>
              <a:rPr lang="ru-RU" sz="4400" u="sng" dirty="0">
                <a:solidFill>
                  <a:srgbClr val="1D1D1B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ru-RU" sz="4400" u="sng" baseline="30000" dirty="0">
                <a:solidFill>
                  <a:srgbClr val="1D1D1B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16</a:t>
            </a:r>
            <a:r>
              <a:rPr lang="ru-RU" sz="4400" u="sng" dirty="0">
                <a:solidFill>
                  <a:srgbClr val="1D1D1B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⋅</a:t>
            </a:r>
            <a:r>
              <a:rPr lang="ru-RU" sz="4400" u="sng" dirty="0">
                <a:solidFill>
                  <a:srgbClr val="1D1D1B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ru-RU" sz="4400" u="sng" baseline="30000" dirty="0">
                <a:solidFill>
                  <a:srgbClr val="1D1D1B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  <a:r>
              <a:rPr lang="ru-RU" sz="4400" u="sng" dirty="0">
                <a:solidFill>
                  <a:srgbClr val="1D1D1B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u-RU" sz="4400" u="sng" dirty="0">
                <a:solidFill>
                  <a:srgbClr val="1D1D1B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4400" dirty="0">
                <a:solidFill>
                  <a:srgbClr val="1D1D1B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     8</a:t>
            </a:r>
            <a:r>
              <a:rPr lang="ru-RU" sz="4400" baseline="30000" dirty="0">
                <a:solidFill>
                  <a:srgbClr val="1D1D1B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24</a:t>
            </a:r>
            <a:r>
              <a:rPr lang="ru-RU" sz="2000" baseline="30000" dirty="0">
                <a:solidFill>
                  <a:srgbClr val="1D1D1B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4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7687733" y="5070764"/>
            <a:ext cx="1026775" cy="1085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>
                <a:solidFill>
                  <a:schemeClr val="tx1"/>
                </a:solidFill>
              </a:rPr>
              <a:t>64 </a:t>
            </a:r>
            <a:endParaRPr lang="ru-RU" sz="4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73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061" y="1205347"/>
            <a:ext cx="2384521" cy="2008908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5400" b="1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</a:t>
            </a:r>
            <a:r>
              <a:rPr lang="ru-RU" sz="5400" b="1" u="sng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5400" b="1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*5</a:t>
            </a:r>
            <a:r>
              <a:rPr lang="ru-RU" sz="5400" b="1" u="sng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br>
              <a:rPr lang="ru-RU" sz="5400" b="1" u="sng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5400" b="1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5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20</a:t>
            </a:r>
            <a:r>
              <a:rPr lang="ru-RU" sz="5400" b="1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ru-RU" sz="4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78570" y="374073"/>
            <a:ext cx="12013430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08061" y="3214254"/>
            <a:ext cx="2814012" cy="16886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4900" dirty="0" smtClean="0">
                <a:solidFill>
                  <a:schemeClr val="tx1"/>
                </a:solidFill>
              </a:rPr>
              <a:t>2) </a:t>
            </a:r>
            <a:r>
              <a:rPr lang="ru-RU" sz="49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900" b="1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4900" b="1" u="sng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ru-RU" sz="4900" b="1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4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4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4900" b="1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4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 8</a:t>
            </a:r>
            <a:r>
              <a:rPr lang="ru-RU" sz="4900" b="1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ru-RU" sz="49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89830" y="5223162"/>
            <a:ext cx="3014133" cy="1440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8062" y="5223162"/>
            <a:ext cx="2814012" cy="2628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49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ru-RU" sz="49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4900" b="1" u="sng" baseline="30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ru-RU" sz="49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9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*27</a:t>
            </a:r>
            <a:r>
              <a:rPr lang="ru-RU" sz="4900" b="1" u="sng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4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9</a:t>
            </a:r>
            <a:r>
              <a:rPr lang="ru-RU" sz="4900" b="1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ru-RU" sz="5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5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01782" y="53842"/>
            <a:ext cx="11693236" cy="12628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07000"/>
              </a:lnSpc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сейчас я хочу вам показать примеры по нашей теме «Степень», которые   у нас встречаются в заданиях ГИА по математике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30290" y="3484034"/>
            <a:ext cx="81741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ru-RU" sz="3600" b="1" dirty="0" smtClean="0">
                <a:solidFill>
                  <a:prstClr val="black"/>
                </a:solidFill>
              </a:rPr>
              <a:t>4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sz="4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50182" y="1636954"/>
            <a:ext cx="762000" cy="655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ru-RU" sz="3600" b="1" dirty="0" smtClean="0">
                <a:solidFill>
                  <a:prstClr val="black"/>
                </a:solidFill>
              </a:rPr>
              <a:t>20 </a:t>
            </a:r>
            <a:endParaRPr lang="ru-RU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30290" y="5749250"/>
            <a:ext cx="1101436" cy="655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sz="3600" b="1" dirty="0" smtClean="0">
                <a:solidFill>
                  <a:prstClr val="black"/>
                </a:solidFill>
              </a:rPr>
              <a:t>9</a:t>
            </a:r>
            <a:endParaRPr lang="ru-RU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15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07818"/>
            <a:ext cx="10309321" cy="15151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90C22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Магический квадрат</a:t>
            </a:r>
            <a:r>
              <a:rPr lang="ru-RU" sz="18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Заполните свободные клетки квадрата так, чтобы произведение выражений каждого столбца, каждой строки и каждой диагонали равнялась </a:t>
            </a:r>
            <a:r>
              <a:rPr lang="en-US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000" b="1" baseline="30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lang="ru-RU" sz="18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8638" y="1927911"/>
            <a:ext cx="5753860" cy="3881437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128260" y="2190459"/>
            <a:ext cx="90588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baseline="300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6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654575" y="2514931"/>
            <a:ext cx="1026775" cy="83127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128032" y="3452994"/>
            <a:ext cx="102677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5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976280" y="2106553"/>
            <a:ext cx="102677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056981" y="2190459"/>
            <a:ext cx="102677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141187" y="4715529"/>
            <a:ext cx="102677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874038" y="4629284"/>
            <a:ext cx="102677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4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868638" y="3484749"/>
            <a:ext cx="102677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 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7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935700" y="4715529"/>
            <a:ext cx="102677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ru-RU" baseline="300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9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5874038" y="3279842"/>
            <a:ext cx="102677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/>
              <a:t> </a:t>
            </a: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ru-RU" baseline="30000" dirty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3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2141187" y="2190459"/>
            <a:ext cx="905885" cy="83127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en-US" sz="54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baseline="30000" dirty="0" smtClean="0">
                <a:solidFill>
                  <a:srgbClr val="26262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6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85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5141" y="734290"/>
            <a:ext cx="7650788" cy="3302691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Умножать и делить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в степень возводить…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эти нам знакомы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давно уже не новы.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Пять несложных правил этих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в классе уж ответил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6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25450" y="781381"/>
            <a:ext cx="2701636" cy="651163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Вариант 2</a:t>
            </a:r>
            <a:endParaRPr lang="ru-RU" sz="1800" dirty="0"/>
          </a:p>
        </p:txBody>
      </p:sp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07374" y="886691"/>
            <a:ext cx="11448040" cy="583319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87927" y="845126"/>
            <a:ext cx="2701636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dirty="0" smtClean="0"/>
              <a:t>Вариант 1 </a:t>
            </a:r>
            <a:endParaRPr lang="ru-RU" sz="20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85855" y="193963"/>
            <a:ext cx="2701636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/>
              <a:t>ТЕСТ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47650" y="1330035"/>
            <a:ext cx="4462896" cy="80356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 algn="ctr" fontAlgn="ctr">
              <a:lnSpc>
                <a:spcPct val="107000"/>
              </a:lnSpc>
              <a:spcBef>
                <a:spcPts val="0"/>
              </a:spcBef>
            </a:pPr>
            <a:r>
              <a:rPr lang="ru-RU" sz="7200" b="1" dirty="0" smtClean="0">
                <a:solidFill>
                  <a:srgbClr val="1D1D1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1.Чему </a:t>
            </a:r>
            <a:r>
              <a:rPr lang="ru-RU" sz="7200" b="1" dirty="0">
                <a:solidFill>
                  <a:srgbClr val="1D1D1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равно значение выражения?</a:t>
            </a:r>
            <a:endParaRPr lang="ru-RU" sz="72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5760" indent="-283464" algn="ctr" defTabSz="912813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ru-RU" sz="8000" dirty="0" smtClean="0">
                <a:solidFill>
                  <a:schemeClr val="tx1"/>
                </a:solidFill>
              </a:rPr>
              <a:t>(2</a:t>
            </a:r>
            <a:r>
              <a:rPr lang="ru-RU" sz="8000" b="1" baseline="30000" dirty="0" smtClean="0">
                <a:solidFill>
                  <a:schemeClr val="tx1"/>
                </a:solidFill>
              </a:rPr>
              <a:t>3</a:t>
            </a:r>
            <a:r>
              <a:rPr lang="ru-RU" sz="8000" b="1" dirty="0" smtClean="0">
                <a:solidFill>
                  <a:schemeClr val="tx1"/>
                </a:solidFill>
              </a:rPr>
              <a:t>)</a:t>
            </a:r>
            <a:r>
              <a:rPr lang="ru-RU" sz="8000" b="1" baseline="30000" dirty="0" smtClean="0">
                <a:solidFill>
                  <a:schemeClr val="tx1"/>
                </a:solidFill>
              </a:rPr>
              <a:t>2</a:t>
            </a:r>
            <a:r>
              <a:rPr lang="ru-RU" sz="8000" dirty="0" smtClean="0">
                <a:solidFill>
                  <a:srgbClr val="1D1D1B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⋅14</a:t>
            </a:r>
            <a:endParaRPr lang="ru-RU" sz="8000" b="1" baseline="30000" dirty="0"/>
          </a:p>
          <a:p>
            <a:pPr marL="365760" indent="-283464" defTabSz="912813">
              <a:spcBef>
                <a:spcPts val="600"/>
              </a:spcBef>
              <a:buClr>
                <a:srgbClr val="3891A7"/>
              </a:buClr>
              <a:buSzPct val="80000"/>
            </a:pPr>
            <a:endParaRPr lang="ru-RU" sz="9600" b="1" baseline="30000" dirty="0">
              <a:solidFill>
                <a:schemeClr val="tx1"/>
              </a:solidFill>
            </a:endParaRPr>
          </a:p>
          <a:p>
            <a:pPr marL="365760" indent="-283464" defTabSz="912813">
              <a:spcBef>
                <a:spcPts val="600"/>
              </a:spcBef>
              <a:buClr>
                <a:srgbClr val="3891A7"/>
              </a:buClr>
              <a:buSzPct val="80000"/>
            </a:pPr>
            <a:endParaRPr lang="ru-RU" sz="9600" b="1" baseline="30000" dirty="0">
              <a:solidFill>
                <a:schemeClr val="tx1"/>
              </a:solidFill>
            </a:endParaRPr>
          </a:p>
          <a:p>
            <a:pPr marL="365760" lvl="0" indent="-283464" defTabSz="912813">
              <a:spcBef>
                <a:spcPts val="600"/>
              </a:spcBef>
              <a:buClr>
                <a:srgbClr val="3891A7"/>
              </a:buClr>
              <a:buSzPct val="80000"/>
            </a:pPr>
            <a:endParaRPr lang="ru-RU" sz="9600" b="1" baseline="30000" dirty="0">
              <a:solidFill>
                <a:prstClr val="black"/>
              </a:solidFill>
              <a:latin typeface="Corbel" panose="020B0503020204020204" pitchFamily="34" charset="0"/>
              <a:ea typeface="+mn-ea"/>
              <a:cs typeface="+mn-cs"/>
            </a:endParaRPr>
          </a:p>
          <a:p>
            <a:pPr fontAlgn="ctr"/>
            <a:endParaRPr lang="ru-RU" sz="7200" dirty="0">
              <a:solidFill>
                <a:schemeClr val="tx1"/>
              </a:solidFill>
            </a:endParaRP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47650" y="2251362"/>
            <a:ext cx="1080655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а)188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065935" y="2251362"/>
            <a:ext cx="970684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б)896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982068" y="2483645"/>
            <a:ext cx="872836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в)250</a:t>
            </a:r>
            <a:endParaRPr lang="ru-RU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53267" y="3134809"/>
            <a:ext cx="3338078" cy="10252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65760" lvl="0" indent="-283464" defTabSz="912813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2.Выполните вычисления:  </a:t>
            </a:r>
          </a:p>
          <a:p>
            <a:pPr marL="365760" lvl="0" indent="-283464" algn="ctr" defTabSz="912813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ru-RU" sz="2000" dirty="0" smtClean="0">
                <a:solidFill>
                  <a:schemeClr val="tx1"/>
                </a:solidFill>
              </a:rPr>
              <a:t> (5</a:t>
            </a:r>
            <a:r>
              <a:rPr lang="ru-RU" sz="2000" dirty="0">
                <a:solidFill>
                  <a:schemeClr val="tx1"/>
                </a:solidFill>
              </a:rPr>
              <a:t>⋅</a:t>
            </a:r>
            <a:r>
              <a:rPr lang="ru-RU" sz="2000" dirty="0" smtClean="0">
                <a:solidFill>
                  <a:schemeClr val="tx1"/>
                </a:solidFill>
              </a:rPr>
              <a:t>2</a:t>
            </a:r>
            <a:r>
              <a:rPr lang="ru-RU" sz="2000" b="1" baseline="30000" dirty="0" smtClean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4</a:t>
            </a:r>
            <a:r>
              <a:rPr lang="ru-RU" sz="2000" dirty="0" smtClean="0">
                <a:solidFill>
                  <a:schemeClr val="tx1"/>
                </a:solidFill>
              </a:rPr>
              <a:t>)</a:t>
            </a:r>
            <a:r>
              <a:rPr lang="ru-RU" sz="2000" baseline="30000" dirty="0" smtClean="0">
                <a:solidFill>
                  <a:schemeClr val="tx1"/>
                </a:solidFill>
              </a:rPr>
              <a:t>3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03068" y="4215462"/>
            <a:ext cx="1373331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а)500 000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592047" y="4215462"/>
            <a:ext cx="1441234" cy="481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б)724 500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19510" y="4596463"/>
            <a:ext cx="3784454" cy="651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ctr">
              <a:spcAft>
                <a:spcPts val="0"/>
              </a:spcAft>
            </a:pPr>
            <a:r>
              <a:rPr lang="ru-RU" sz="2000" b="1" dirty="0" smtClean="0">
                <a:solidFill>
                  <a:srgbClr val="1D1D1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3.Выделите </a:t>
            </a:r>
            <a:r>
              <a:rPr lang="ru-RU" sz="2000" b="1" dirty="0">
                <a:solidFill>
                  <a:srgbClr val="1D1D1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верный ответ.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ctr">
              <a:spcAft>
                <a:spcPts val="0"/>
              </a:spcAft>
            </a:pPr>
            <a:r>
              <a:rPr lang="en-US" sz="2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sz="2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8</a:t>
            </a:r>
            <a:r>
              <a:rPr lang="ru-RU" sz="2000" dirty="0">
                <a:solidFill>
                  <a:srgbClr val="1D1D1B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2000" dirty="0">
                <a:solidFill>
                  <a:srgbClr val="1D1D1B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ru-RU" sz="2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11</a:t>
            </a:r>
            <a:r>
              <a:rPr lang="ru-RU" sz="2000" dirty="0">
                <a:solidFill>
                  <a:srgbClr val="1D1D1B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2000" dirty="0">
                <a:solidFill>
                  <a:srgbClr val="1D1D1B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ru-RU" sz="2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13</a:t>
            </a:r>
            <a:r>
              <a:rPr lang="ru-RU" sz="2000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=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800" dirty="0" smtClean="0"/>
              <a:t>  </a:t>
            </a:r>
            <a:endParaRPr lang="ru-RU" sz="1800" dirty="0"/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033281" y="4215460"/>
            <a:ext cx="1177637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в)512 000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547689" y="5472980"/>
            <a:ext cx="1219200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4200" dirty="0" smtClean="0">
                <a:solidFill>
                  <a:schemeClr val="tx1"/>
                </a:solidFill>
              </a:rPr>
              <a:t>а)m</a:t>
            </a:r>
            <a:r>
              <a:rPr lang="ru-RU" sz="4200" baseline="30000" dirty="0" smtClean="0">
                <a:solidFill>
                  <a:schemeClr val="tx1"/>
                </a:solidFill>
              </a:rPr>
              <a:t>32</a:t>
            </a:r>
            <a:endParaRPr lang="ru-RU" sz="4200" dirty="0">
              <a:solidFill>
                <a:schemeClr val="tx1"/>
              </a:solidFill>
            </a:endParaRP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1834862" y="5530668"/>
            <a:ext cx="1787237" cy="68027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Aft>
                <a:spcPts val="0"/>
              </a:spcAft>
            </a:pPr>
            <a:r>
              <a:rPr lang="ru-RU" sz="8000" dirty="0" smtClean="0">
                <a:solidFill>
                  <a:srgbClr val="262626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б)m</a:t>
            </a:r>
            <a:r>
              <a:rPr lang="ru-RU" sz="8000" baseline="30000" dirty="0" smtClean="0">
                <a:solidFill>
                  <a:srgbClr val="262626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30</a:t>
            </a:r>
            <a:r>
              <a:rPr lang="ru-RU" sz="8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8000" dirty="0">
                <a:solidFill>
                  <a:srgbClr val="262626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z="8000" dirty="0" smtClean="0">
                <a:solidFill>
                  <a:srgbClr val="262626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)m</a:t>
            </a:r>
            <a:r>
              <a:rPr lang="ru-RU" sz="8000" baseline="30000" dirty="0" smtClean="0">
                <a:solidFill>
                  <a:srgbClr val="262626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102</a:t>
            </a:r>
            <a:endParaRPr lang="ru-RU" sz="8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4900" dirty="0" smtClean="0">
                <a:solidFill>
                  <a:srgbClr val="262626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4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600" dirty="0" smtClean="0"/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6698673" y="3093243"/>
            <a:ext cx="2701636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/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7799141" y="2230095"/>
            <a:ext cx="898093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а)1053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8867060" y="2483645"/>
            <a:ext cx="1197837" cy="646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б)1231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10404548" y="2440895"/>
            <a:ext cx="811215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в)156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7827818" y="1219199"/>
            <a:ext cx="4364182" cy="651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ctr">
              <a:lnSpc>
                <a:spcPct val="107000"/>
              </a:lnSpc>
              <a:spcAft>
                <a:spcPts val="0"/>
              </a:spcAft>
            </a:pPr>
            <a:r>
              <a:rPr lang="ru-RU" sz="1800" b="1" dirty="0" smtClean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1.Чему </a:t>
            </a:r>
            <a:r>
              <a:rPr lang="ru-RU" sz="1800" b="1" dirty="0">
                <a:solidFill>
                  <a:srgbClr val="1D1D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равно значение выражения?</a:t>
            </a:r>
            <a:endParaRPr lang="ru-RU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(3</a:t>
            </a:r>
            <a:r>
              <a:rPr lang="ru-RU" sz="2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ru-RU" sz="2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RU" sz="2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ru-RU" sz="2000" dirty="0">
                <a:solidFill>
                  <a:srgbClr val="1D1D1B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2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13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10338859" y="3909040"/>
            <a:ext cx="1134598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в)30 625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7799141" y="3943678"/>
            <a:ext cx="2457761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а)31 275    б)85327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7421513" y="3235254"/>
            <a:ext cx="4643048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ctr">
              <a:spcAft>
                <a:spcPts val="0"/>
              </a:spcAft>
            </a:pPr>
            <a:r>
              <a:rPr lang="ru-RU" sz="8000" b="1" dirty="0" smtClean="0">
                <a:solidFill>
                  <a:srgbClr val="1D1D1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2.Выполните вычисления:</a:t>
            </a:r>
            <a:endParaRPr lang="ru-RU" sz="8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8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8000" dirty="0" smtClean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                     (</a:t>
            </a:r>
            <a:r>
              <a:rPr lang="ru-RU" sz="8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7</a:t>
            </a:r>
            <a:r>
              <a:rPr lang="ru-RU" sz="8000" dirty="0">
                <a:solidFill>
                  <a:srgbClr val="1D1D1B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8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r>
              <a:rPr lang="ru-RU" sz="8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ru-RU" sz="8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RU" sz="8000" baseline="30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ru-RU" sz="8000" dirty="0">
                <a:solidFill>
                  <a:srgbClr val="1D1D1B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=</a:t>
            </a:r>
            <a:endParaRPr lang="ru-RU" sz="8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7924800" y="4696691"/>
            <a:ext cx="3714172" cy="9767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ctr">
              <a:spcAft>
                <a:spcPts val="0"/>
              </a:spcAft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3.Выделите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неверные ответы.</a:t>
            </a:r>
          </a:p>
          <a:p>
            <a:pPr algn="ctr" fontAlgn="ctr">
              <a:spcAft>
                <a:spcPts val="0"/>
              </a:spcAft>
            </a:pPr>
            <a:r>
              <a:rPr lang="ru-RU" sz="2000" dirty="0">
                <a:solidFill>
                  <a:schemeClr val="tx1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lang="ru-RU" sz="2000" baseline="30000" dirty="0">
                <a:solidFill>
                  <a:schemeClr val="tx1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ru-RU" sz="2000" dirty="0">
                <a:solidFill>
                  <a:schemeClr val="tx1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2000" dirty="0">
                <a:solidFill>
                  <a:schemeClr val="tx1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lang="ru-RU" sz="2000" baseline="30000" dirty="0">
                <a:solidFill>
                  <a:schemeClr val="tx1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15</a:t>
            </a:r>
            <a:r>
              <a:rPr lang="ru-RU" sz="2000" dirty="0">
                <a:solidFill>
                  <a:schemeClr val="tx1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ru-RU" sz="2000" dirty="0">
                <a:solidFill>
                  <a:schemeClr val="tx1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lang="ru-RU" sz="2000" baseline="30000" dirty="0">
                <a:solidFill>
                  <a:schemeClr val="tx1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=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8626279" y="5673437"/>
            <a:ext cx="888984" cy="651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</a:rPr>
              <a:t>б)</a:t>
            </a:r>
            <a:r>
              <a:rPr lang="ru-RU" sz="2000" dirty="0">
                <a:solidFill>
                  <a:srgbClr val="262626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 y</a:t>
            </a:r>
            <a:r>
              <a:rPr lang="ru-RU" sz="2000" baseline="30000" dirty="0">
                <a:solidFill>
                  <a:srgbClr val="262626"/>
                </a:solidFill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30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7287491" y="5673437"/>
            <a:ext cx="821748" cy="5003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dirty="0" smtClean="0">
                <a:solidFill>
                  <a:srgbClr val="262626"/>
                </a:solidFill>
                <a:latin typeface="MJXc-TeX-math-Iw"/>
                <a:ea typeface="Calibri" panose="020F0502020204030204" pitchFamily="34" charset="0"/>
                <a:cs typeface="Arial" panose="020B0604020202020204" pitchFamily="34" charset="0"/>
              </a:rPr>
              <a:t>а)y</a:t>
            </a:r>
            <a:r>
              <a:rPr lang="ru-RU" sz="2000" baseline="30000" dirty="0" smtClean="0">
                <a:solidFill>
                  <a:srgbClr val="262626"/>
                </a:solidFill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25        </a:t>
            </a:r>
            <a:r>
              <a:rPr lang="ru-RU" sz="2000" dirty="0" smtClean="0">
                <a:solidFill>
                  <a:srgbClr val="262626"/>
                </a:solidFill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4000" dirty="0" smtClean="0">
                <a:solidFill>
                  <a:srgbClr val="262626"/>
                </a:solidFill>
                <a:latin typeface="MJXc-TeX-math-Iw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10064897" y="5472980"/>
            <a:ext cx="940883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в)</a:t>
            </a:r>
            <a:r>
              <a:rPr lang="ru-RU" dirty="0"/>
              <a:t> </a:t>
            </a:r>
            <a:r>
              <a:rPr lang="ru-RU" sz="2000" dirty="0">
                <a:solidFill>
                  <a:schemeClr val="tx1"/>
                </a:solidFill>
              </a:rPr>
              <a:t>у</a:t>
            </a:r>
            <a:r>
              <a:rPr lang="ru-RU" sz="2000" baseline="30000" dirty="0">
                <a:solidFill>
                  <a:schemeClr val="tx1"/>
                </a:solidFill>
              </a:rPr>
              <a:t>29</a:t>
            </a:r>
            <a:endParaRPr lang="ru-RU" sz="2000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25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25450" y="781381"/>
            <a:ext cx="2701636" cy="651163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Вариант 2</a:t>
            </a:r>
            <a:endParaRPr lang="ru-RU" sz="1800" dirty="0"/>
          </a:p>
        </p:txBody>
      </p:sp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07374" y="886691"/>
            <a:ext cx="11448040" cy="583319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87927" y="845126"/>
            <a:ext cx="2701636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Вариант 1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85855" y="193963"/>
            <a:ext cx="2701636" cy="651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Самопроверка 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47650" y="1330035"/>
            <a:ext cx="4462896" cy="80356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ctr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1.Чему </a:t>
            </a:r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равно значение выражения?</a:t>
            </a: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5760" marR="0" lvl="0" indent="-283464" algn="ctr" defTabSz="9128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(2</a:t>
            </a:r>
            <a:r>
              <a:rPr kumimoji="0" lang="ru-RU" sz="80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3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)</a:t>
            </a:r>
            <a:r>
              <a:rPr kumimoji="0" lang="ru-RU" sz="80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2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⋅14</a:t>
            </a:r>
            <a:endParaRPr kumimoji="0" lang="ru-RU" sz="8000" b="1" i="0" u="none" strike="noStrike" kern="1200" cap="none" spc="0" normalizeH="0" baseline="3000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  <a:p>
            <a:pPr marL="365760" marR="0" lvl="0" indent="-283464" algn="l" defTabSz="9128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endParaRPr kumimoji="0" lang="ru-RU" sz="96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  <a:p>
            <a:pPr marL="365760" marR="0" lvl="0" indent="-283464" algn="l" defTabSz="9128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endParaRPr kumimoji="0" lang="ru-RU" sz="96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  <a:p>
            <a:pPr marL="365760" marR="0" lvl="0" indent="-283464" algn="l" defTabSz="9128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endParaRPr kumimoji="0" lang="ru-RU" sz="96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 pitchFamily="34" charset="0"/>
              <a:ea typeface="+mj-ea"/>
              <a:cs typeface="+mj-cs"/>
            </a:endParaRPr>
          </a:p>
          <a:p>
            <a:pPr marL="0" marR="0" lvl="0" indent="0" algn="l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47650" y="2251362"/>
            <a:ext cx="1080655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969081" y="2185773"/>
            <a:ext cx="970684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б)896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982068" y="2483645"/>
            <a:ext cx="872836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53267" y="3134809"/>
            <a:ext cx="3338078" cy="10252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65760" marR="0" lvl="0" indent="-283464" algn="l" defTabSz="9128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2.Выполните вычисления:  </a:t>
            </a:r>
          </a:p>
          <a:p>
            <a:pPr marL="365760" marR="0" lvl="0" indent="-283464" algn="ctr" defTabSz="9128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(5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⋅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2</a:t>
            </a:r>
            <a:r>
              <a:rPr kumimoji="0" lang="ru-RU" sz="20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 pitchFamily="34" charset="0"/>
                <a:ea typeface="+mj-ea"/>
                <a:cs typeface="+mj-cs"/>
              </a:rPr>
              <a:t>4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)</a:t>
            </a:r>
            <a:r>
              <a:rPr kumimoji="0" lang="ru-RU" sz="20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3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03068" y="4215462"/>
            <a:ext cx="1373331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592047" y="4215462"/>
            <a:ext cx="1441234" cy="481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19510" y="4596463"/>
            <a:ext cx="3784454" cy="651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3.Выделите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верный ответ.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8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kumimoji="0" lang="ru-RU" sz="2000" b="0" i="0" u="none" strike="noStrike" kern="1200" cap="none" spc="0" normalizeH="0" baseline="3000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11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kumimoji="0" lang="ru-RU" sz="2000" b="0" i="0" u="none" strike="noStrike" kern="1200" cap="none" spc="0" normalizeH="0" baseline="3000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13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j-cs"/>
              </a:rPr>
              <a:t>=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233487" y="3950605"/>
            <a:ext cx="1177637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в)512 000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1453861" y="5597671"/>
            <a:ext cx="1219200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а)m</a:t>
            </a:r>
            <a:r>
              <a:rPr kumimoji="0" lang="ru-RU" sz="4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32</a:t>
            </a:r>
            <a:endParaRPr kumimoji="0" lang="ru-RU" sz="4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1834862" y="5530668"/>
            <a:ext cx="1787237" cy="6802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6698673" y="3093243"/>
            <a:ext cx="2701636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9400309" y="2115313"/>
            <a:ext cx="898093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а)1053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8867060" y="2483645"/>
            <a:ext cx="1197837" cy="646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10404548" y="2440895"/>
            <a:ext cx="811215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7827818" y="1219199"/>
            <a:ext cx="4364182" cy="651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ctr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1.Чему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равно значение выражения?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ctr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(3</a:t>
            </a:r>
            <a:r>
              <a:rPr kumimoji="0" lang="ru-RU" sz="2000" b="0" i="0" u="none" strike="noStrike" kern="1200" cap="none" spc="0" normalizeH="0" baseline="3000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kumimoji="0" lang="ru-RU" sz="2000" b="0" i="0" u="none" strike="noStrike" kern="1200" cap="none" spc="0" normalizeH="0" baseline="3000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13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9093952" y="4045528"/>
            <a:ext cx="1134598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в)30 625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7799141" y="3943678"/>
            <a:ext cx="2457761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7421513" y="3235254"/>
            <a:ext cx="4643048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2.Выполните вычисления:</a:t>
            </a:r>
            <a:endParaRPr kumimoji="0" lang="ru-RU" sz="8000" b="1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                     (</a:t>
            </a:r>
            <a:r>
              <a:rPr kumimoji="0" lang="ru-RU" sz="8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7</a:t>
            </a:r>
            <a:r>
              <a:rPr kumimoji="0" lang="ru-RU" sz="8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kumimoji="0" lang="ru-RU" sz="8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r>
              <a:rPr kumimoji="0" lang="ru-RU" sz="8000" b="0" i="0" u="none" strike="noStrike" kern="1200" cap="none" spc="0" normalizeH="0" baseline="3000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ru-RU" sz="8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kumimoji="0" lang="ru-RU" sz="8000" b="0" i="0" u="none" strike="noStrike" kern="1200" cap="none" spc="0" normalizeH="0" baseline="3000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ru-RU" sz="80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=</a:t>
            </a:r>
            <a:endParaRPr kumimoji="0" lang="ru-RU" sz="80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7924800" y="4696691"/>
            <a:ext cx="3714172" cy="9767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3.Выделите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неверные ответы.</a:t>
            </a:r>
          </a:p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kumimoji="0" lang="ru-RU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kumimoji="0" lang="ru-RU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15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kumimoji="0" lang="ru-RU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j-cs"/>
              </a:rPr>
              <a:t>=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10064897" y="5840126"/>
            <a:ext cx="888984" cy="651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б)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 y</a:t>
            </a:r>
            <a:r>
              <a:rPr kumimoji="0" lang="ru-RU" sz="2000" b="0" i="0" u="none" strike="noStrike" kern="1200" cap="none" spc="0" normalizeH="0" baseline="3000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JXc-TeX-main-Rw"/>
                <a:ea typeface="Times New Roman" panose="02020603050405020304" pitchFamily="18" charset="0"/>
                <a:cs typeface="Arial" panose="020B0604020202020204" pitchFamily="34" charset="0"/>
              </a:rPr>
              <a:t>30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8782595" y="5838070"/>
            <a:ext cx="821748" cy="5003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JXc-TeX-math-Iw"/>
                <a:ea typeface="Calibri" panose="020F0502020204030204" pitchFamily="34" charset="0"/>
                <a:cs typeface="Arial" panose="020B0604020202020204" pitchFamily="34" charset="0"/>
              </a:rPr>
              <a:t>а)y</a:t>
            </a:r>
            <a:r>
              <a:rPr kumimoji="0" lang="ru-RU" sz="23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25</a:t>
            </a:r>
            <a:r>
              <a:rPr kumimoji="0" lang="ru-RU" sz="2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JXc-TeX-main-Rw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JXc-TeX-math-Iw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JXc-TeX-math-Iw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10064897" y="5472980"/>
            <a:ext cx="940883" cy="651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303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algn="ctr">
              <a:spcBef>
                <a:spcPts val="1000"/>
              </a:spcBef>
            </a:pPr>
            <a:r>
              <a:rPr lang="ru-RU" b="1" dirty="0" smtClean="0">
                <a:ea typeface="+mn-ea"/>
                <a:cs typeface="+mn-cs"/>
              </a:rPr>
              <a:t>Домашнее задание: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b="1" dirty="0">
                <a:solidFill>
                  <a:schemeClr val="tx1"/>
                </a:solidFill>
              </a:rPr>
              <a:t>Составить задание для своего соседа по теме «Свойства с натуральным показателем» типа «Найди ошибку»</a:t>
            </a:r>
            <a:br>
              <a:rPr lang="ru-RU" sz="4000" b="1" dirty="0">
                <a:solidFill>
                  <a:schemeClr val="tx1"/>
                </a:solidFill>
              </a:rPr>
            </a:br>
            <a:endParaRPr lang="ru-RU" sz="4000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55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42930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2063552" y="5661248"/>
            <a:ext cx="8229600" cy="392907"/>
          </a:xfrm>
        </p:spPr>
        <p:txBody>
          <a:bodyPr>
            <a:normAutofit fontScale="70000" lnSpcReduction="20000"/>
          </a:bodyPr>
          <a:lstStyle/>
          <a:p>
            <a:endParaRPr lang="ru-RU" sz="33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628" name="Прямоугольник 3"/>
          <p:cNvSpPr>
            <a:spLocks noChangeArrowheads="1"/>
          </p:cNvSpPr>
          <p:nvPr/>
        </p:nvSpPr>
        <p:spPr bwMode="auto">
          <a:xfrm>
            <a:off x="4655840" y="620688"/>
            <a:ext cx="4572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dirty="0"/>
              <a:t>урок был интересен и полезен для меня,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 я хорошо работал,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 всё понимал,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 мне было достаточно </a:t>
            </a:r>
            <a:r>
              <a:rPr lang="ru-RU" dirty="0" smtClean="0"/>
              <a:t>комфортно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39492" y="13008"/>
            <a:ext cx="78832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1" name="Прямоугольник 6"/>
          <p:cNvSpPr>
            <a:spLocks noChangeArrowheads="1"/>
          </p:cNvSpPr>
          <p:nvPr/>
        </p:nvSpPr>
        <p:spPr bwMode="auto">
          <a:xfrm>
            <a:off x="3935760" y="2057401"/>
            <a:ext cx="61926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dirty="0"/>
              <a:t>урок был интересен и в определенной степени полезен для меня я принимал участие, но понимал не все задания,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 с домашним заданием, думаю, справлюсь</a:t>
            </a:r>
          </a:p>
        </p:txBody>
      </p:sp>
      <p:sp>
        <p:nvSpPr>
          <p:cNvPr id="26633" name="Прямоугольник 8"/>
          <p:cNvSpPr>
            <a:spLocks noChangeArrowheads="1"/>
          </p:cNvSpPr>
          <p:nvPr/>
        </p:nvSpPr>
        <p:spPr bwMode="auto">
          <a:xfrm>
            <a:off x="3647728" y="3501009"/>
            <a:ext cx="655272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dirty="0"/>
              <a:t>пользы от урока я получил мало, я не очень понимаю, о чем идет речь, мне это не понятно, не нужно, не интересно, 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домашнее задание я не смогу сделать.</a:t>
            </a:r>
          </a:p>
        </p:txBody>
      </p:sp>
      <p:sp>
        <p:nvSpPr>
          <p:cNvPr id="15" name="Пятно 2 14"/>
          <p:cNvSpPr/>
          <p:nvPr/>
        </p:nvSpPr>
        <p:spPr>
          <a:xfrm rot="350348">
            <a:off x="2432838" y="298701"/>
            <a:ext cx="2250976" cy="1712159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17" name="Пятно 2 16"/>
          <p:cNvSpPr/>
          <p:nvPr/>
        </p:nvSpPr>
        <p:spPr>
          <a:xfrm rot="350348">
            <a:off x="1421634" y="1595159"/>
            <a:ext cx="2266550" cy="1896807"/>
          </a:xfrm>
          <a:prstGeom prst="irregularSeal2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/>
              <a:t> </a:t>
            </a:r>
            <a:r>
              <a:rPr lang="ru-RU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18" name="Пятно 2 17"/>
          <p:cNvSpPr/>
          <p:nvPr/>
        </p:nvSpPr>
        <p:spPr>
          <a:xfrm rot="350348">
            <a:off x="1569666" y="3311613"/>
            <a:ext cx="2039189" cy="1962967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/>
              <a:t> </a:t>
            </a:r>
            <a:r>
              <a:rPr lang="ru-RU" sz="4800" b="1" dirty="0">
                <a:solidFill>
                  <a:srgbClr val="FF0000"/>
                </a:solidFill>
              </a:rPr>
              <a:t>3</a:t>
            </a:r>
            <a:r>
              <a:rPr lang="ru-RU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11" name="Улыбающееся лицо 10"/>
          <p:cNvSpPr/>
          <p:nvPr/>
        </p:nvSpPr>
        <p:spPr>
          <a:xfrm>
            <a:off x="3143672" y="764704"/>
            <a:ext cx="792088" cy="792088"/>
          </a:xfrm>
          <a:prstGeom prst="smileyFace">
            <a:avLst>
              <a:gd name="adj" fmla="val 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лыбающееся лицо 11"/>
          <p:cNvSpPr/>
          <p:nvPr/>
        </p:nvSpPr>
        <p:spPr>
          <a:xfrm>
            <a:off x="2207568" y="3993580"/>
            <a:ext cx="720080" cy="792088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лыбающееся лицо 12"/>
          <p:cNvSpPr/>
          <p:nvPr/>
        </p:nvSpPr>
        <p:spPr>
          <a:xfrm>
            <a:off x="2135560" y="2132856"/>
            <a:ext cx="792088" cy="792088"/>
          </a:xfrm>
          <a:prstGeom prst="smileyFace">
            <a:avLst>
              <a:gd name="adj" fmla="val 11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649271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95250" algn="just">
              <a:lnSpc>
                <a:spcPct val="115000"/>
              </a:lnSpc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Итоги урока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кроме понятия «Степень с натуральным показателем» есть и другие понятия как «Степень с отрицательным показателем», «Степень с дробным показателем». Но об этом вы узнаете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позже,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8, 9 классах.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Задания на степени с натуральным показателем присутствуют в ОГЭ и ЕГЭ. Посмотрите на эти примеры. Некоторые из них вы уже можете решить, а другие вам ещё придется  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изучать.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Исаак Ньютон в 1677 году впервые описал действие возведения числа в отрицательную и дробную степени и обобщил формулы для всех видов степеней.  Но это предмет нашего будущего изучения.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2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 smtClean="0"/>
              <a:t>Открытый урок по алгебре в 7 классе «Степень с натуральным показателем»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r>
              <a:rPr lang="ru-RU" sz="2900" dirty="0" smtClean="0"/>
              <a:t>Учитель математики </a:t>
            </a:r>
            <a:r>
              <a:rPr lang="ru-RU" sz="2900" dirty="0" err="1" smtClean="0"/>
              <a:t>Джамбаева</a:t>
            </a:r>
            <a:r>
              <a:rPr lang="ru-RU" sz="2900" dirty="0" smtClean="0"/>
              <a:t> Фатима </a:t>
            </a:r>
            <a:r>
              <a:rPr lang="ru-RU" sz="2900" dirty="0" err="1" smtClean="0"/>
              <a:t>Назировна</a:t>
            </a:r>
            <a:r>
              <a:rPr lang="ru-RU" sz="2900" dirty="0" smtClean="0"/>
              <a:t>,</a:t>
            </a:r>
          </a:p>
          <a:p>
            <a:pPr algn="r"/>
            <a:r>
              <a:rPr lang="ru-RU" sz="2900" dirty="0" smtClean="0"/>
              <a:t>МБОУ </a:t>
            </a:r>
            <a:r>
              <a:rPr lang="ru-RU" sz="2900" dirty="0" smtClean="0"/>
              <a:t>«СОШ а. Верхний Учкулан»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405322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chemeClr val="tx1"/>
                </a:solidFill>
              </a:rPr>
              <a:t>Цели и задачи урока</a:t>
            </a:r>
            <a:r>
              <a:rPr lang="ru-RU" i="1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показать свои знания свойств степени с натуральным показателем и умение применять их при выполнении различных заданий. </a:t>
            </a:r>
          </a:p>
        </p:txBody>
      </p:sp>
    </p:spTree>
    <p:extLst>
      <p:ext uri="{BB962C8B-B14F-4D97-AF65-F5344CB8AC3E}">
        <p14:creationId xmlns:p14="http://schemas.microsoft.com/office/powerpoint/2010/main" val="77998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395543" y="3612111"/>
                <a:ext cx="2052188" cy="1184226"/>
              </a:xfr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b="1" i="1">
                              <a:solidFill>
                                <a:srgbClr val="1225AE"/>
                              </a:solidFill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b="1" i="1">
                                  <a:solidFill>
                                    <a:srgbClr val="1225AE"/>
                                  </a:solidFill>
                                  <a:latin typeface="Cambria Math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b="1" i="1">
                                      <a:solidFill>
                                        <a:srgbClr val="1225AE"/>
                                      </a:solidFill>
                                      <a:latin typeface="Cambria Math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>
                                      <a:solidFill>
                                        <a:srgbClr val="1225AE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1225AE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1" i="1">
                              <a:solidFill>
                                <a:srgbClr val="1225AE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43" y="3612111"/>
                <a:ext cx="2052188" cy="1184226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Заголовок 1"/>
          <p:cNvSpPr txBox="1">
            <a:spLocks/>
          </p:cNvSpPr>
          <p:nvPr/>
        </p:nvSpPr>
        <p:spPr>
          <a:xfrm>
            <a:off x="632305" y="5035465"/>
            <a:ext cx="1068339" cy="65116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ru-RU" sz="36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61941" y="2334492"/>
            <a:ext cx="875914" cy="6511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77333" y="2861354"/>
            <a:ext cx="1234593" cy="6511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24336" y="3423863"/>
            <a:ext cx="2494087" cy="16384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737377" y="2580084"/>
            <a:ext cx="1368519" cy="7147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ctr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117C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9A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48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38910" y="5478738"/>
            <a:ext cx="486448" cy="6511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88759" y="1452137"/>
            <a:ext cx="1038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+mn-cs"/>
              </a:rPr>
              <a:t>a</a:t>
            </a:r>
            <a:r>
              <a:rPr kumimoji="0" lang="en-US" sz="3600" b="0" i="0" u="none" strike="noStrike" kern="1200" cap="none" spc="0" normalizeH="0" baseline="3000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+mn-cs"/>
              </a:rPr>
              <a:t>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+mn-cs"/>
              </a:rPr>
              <a:t> a</a:t>
            </a:r>
            <a:r>
              <a:rPr kumimoji="0" lang="en-US" sz="3600" b="0" i="0" u="none" strike="noStrike" kern="1200" cap="none" spc="0" normalizeH="0" baseline="3000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+mn-cs"/>
              </a:rPr>
              <a:t>n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02104" y="1962611"/>
            <a:ext cx="1039067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ctr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3600" b="0" i="0" u="none" strike="noStrike" kern="1200" cap="none" spc="0" normalizeH="0" baseline="3000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3600" b="0" i="0" u="none" strike="noStrike" kern="1200" cap="none" spc="0" normalizeH="0" baseline="3000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sz="3600" b="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692779" y="1025042"/>
            <a:ext cx="539294" cy="54052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7003990" y="1059678"/>
            <a:ext cx="581892" cy="47125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17" name="Заголовок 1"/>
          <p:cNvSpPr txBox="1">
            <a:spLocks noGrp="1"/>
          </p:cNvSpPr>
          <p:nvPr>
            <p:ph idx="1"/>
          </p:nvPr>
        </p:nvSpPr>
        <p:spPr>
          <a:xfrm>
            <a:off x="337625" y="928468"/>
            <a:ext cx="9143597" cy="53972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</a:pPr>
            <a:r>
              <a:rPr lang="ru-RU" dirty="0" smtClean="0">
                <a:solidFill>
                  <a:srgbClr val="1225AE"/>
                </a:solidFill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1400" strike="sng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804187" y="5927096"/>
            <a:ext cx="1068339" cy="6511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ru-RU" sz="4800" b="0" i="0" u="none" strike="noStrike" kern="1200" cap="none" spc="0" normalizeH="0" baseline="3000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24336" y="656489"/>
            <a:ext cx="1425390" cy="8826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4800" b="0" i="0" u="none" strike="noStrike" kern="1200" cap="none" spc="0" normalizeH="0" baseline="3000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⋅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  <a:r>
              <a:rPr kumimoji="0" lang="en-US" sz="4800" b="0" i="0" u="none" strike="noStrike" kern="1200" cap="none" spc="0" normalizeH="0" baseline="30000" noProof="0" dirty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560275" y="1607964"/>
            <a:ext cx="405880" cy="8826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450294" y="4496547"/>
            <a:ext cx="920445" cy="8826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48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m-n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446620" y="2783661"/>
            <a:ext cx="997389" cy="8826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4800" b="0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m+n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Заголовок 1"/>
              <p:cNvSpPr txBox="1">
                <a:spLocks/>
              </p:cNvSpPr>
              <p:nvPr/>
            </p:nvSpPr>
            <p:spPr>
              <a:xfrm>
                <a:off x="8281895" y="3632032"/>
                <a:ext cx="1257245" cy="1184226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b="1" i="1" u="sng">
                          <a:solidFill>
                            <a:srgbClr val="1225AE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800" b="1" i="1" u="sng" baseline="30000">
                          <a:solidFill>
                            <a:srgbClr val="1225AE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m:t>n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b="1" i="1">
                          <a:solidFill>
                            <a:srgbClr val="1225AE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US" sz="2800" b="1" i="1" baseline="30000">
                          <a:solidFill>
                            <a:srgbClr val="1225AE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m:t>n</m:t>
                      </m:r>
                    </m:oMath>
                  </m:oMathPara>
                </a14:m>
                <a:endParaRPr lang="ru-RU" sz="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90C226"/>
                  </a:solidFill>
                  <a:effectLst/>
                  <a:uLnTx/>
                  <a:uFillTx/>
                  <a:latin typeface="Trebuchet MS" panose="020B0603020202020204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2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1895" y="3632032"/>
                <a:ext cx="1257245" cy="11842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Заголовок 1"/>
          <p:cNvSpPr txBox="1">
            <a:spLocks/>
          </p:cNvSpPr>
          <p:nvPr/>
        </p:nvSpPr>
        <p:spPr>
          <a:xfrm>
            <a:off x="8281895" y="2188304"/>
            <a:ext cx="2606499" cy="7147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4800" b="0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sz="48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en-US" sz="4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ctr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Заголовок 1"/>
              <p:cNvSpPr txBox="1">
                <a:spLocks/>
              </p:cNvSpPr>
              <p:nvPr/>
            </p:nvSpPr>
            <p:spPr>
              <a:xfrm>
                <a:off x="7737121" y="5579529"/>
                <a:ext cx="2052188" cy="1184226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ru-RU" sz="36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1225AE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kumimoji="0" lang="en-US" sz="36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1225AE"/>
                              </a:solidFill>
                              <a:effectLst/>
                              <a:uLnTx/>
                              <a:uFillTx/>
                              <a:latin typeface="Blackadder ITC" panose="04020505051007020D02" pitchFamily="82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kumimoji="0" lang="en-US" sz="3600" b="0" i="0" u="none" strike="noStrike" kern="1200" cap="none" spc="0" normalizeH="0" baseline="30000" noProof="0">
                              <a:ln>
                                <a:noFill/>
                              </a:ln>
                              <a:solidFill>
                                <a:srgbClr val="1225AE"/>
                              </a:solidFill>
                              <a:effectLst/>
                              <a:uLnTx/>
                              <a:uFillTx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n</m:t>
                          </m:r>
                          <m:r>
                            <m:rPr>
                              <m:nor/>
                            </m:rPr>
                            <a:rPr kumimoji="0" lang="en-US" sz="36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1225AE"/>
                              </a:solidFill>
                              <a:effectLst/>
                              <a:uLnTx/>
                              <a:uFillTx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b</m:t>
                          </m:r>
                        </m:e>
                        <m:sup>
                          <m:r>
                            <a:rPr kumimoji="0" lang="en-US" sz="36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1225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kumimoji="0" lang="ru-RU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90C226"/>
                  </a:solidFill>
                  <a:effectLst/>
                  <a:uLnTx/>
                  <a:uFillTx/>
                  <a:latin typeface="Trebuchet MS" panose="020B0603020202020204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2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7121" y="5579529"/>
                <a:ext cx="2052188" cy="11842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Заголовок 1"/>
          <p:cNvSpPr txBox="1">
            <a:spLocks/>
          </p:cNvSpPr>
          <p:nvPr/>
        </p:nvSpPr>
        <p:spPr>
          <a:xfrm>
            <a:off x="8481850" y="1267973"/>
            <a:ext cx="1068339" cy="6511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560275" y="5060021"/>
            <a:ext cx="731290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ctr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3600" b="0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Blackadder ITC" panose="04020505051007020D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mn</a:t>
            </a:r>
            <a:r>
              <a:rPr kumimoji="0" lang="en-US" sz="36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2447731" y="1267973"/>
            <a:ext cx="5965152" cy="2026875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2" idx="1"/>
          </p:cNvCxnSpPr>
          <p:nvPr/>
        </p:nvCxnSpPr>
        <p:spPr>
          <a:xfrm flipH="1">
            <a:off x="8421917" y="4937886"/>
            <a:ext cx="2837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2516626" y="1859805"/>
            <a:ext cx="5941549" cy="295645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3" idx="3"/>
          </p:cNvCxnSpPr>
          <p:nvPr/>
        </p:nvCxnSpPr>
        <p:spPr>
          <a:xfrm>
            <a:off x="1941171" y="2305173"/>
            <a:ext cx="6480746" cy="3065836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2030852" y="3065331"/>
            <a:ext cx="5800731" cy="255127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2271379" y="4204224"/>
            <a:ext cx="5907207" cy="0"/>
          </a:xfrm>
          <a:prstGeom prst="straightConnector1">
            <a:avLst/>
          </a:prstGeom>
          <a:ln w="3810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V="1">
            <a:off x="1626342" y="1464971"/>
            <a:ext cx="6876015" cy="3776064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V="1">
            <a:off x="1465521" y="2096653"/>
            <a:ext cx="7094754" cy="4033249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337625" y="-60876"/>
            <a:ext cx="11854375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1" u="none" strike="noStrike" kern="1200" cap="none" spc="0" normalizeH="0" baseline="0" noProof="0" dirty="0" smtClean="0">
              <a:ln>
                <a:noFill/>
              </a:ln>
              <a:solidFill>
                <a:srgbClr val="1225AE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225A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ПОВТОРИМ основные свойства степени с натуральным показателем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1" u="none" strike="noStrike" kern="1200" cap="none" spc="0" normalizeH="0" baseline="0" noProof="0" dirty="0">
              <a:ln>
                <a:noFill/>
              </a:ln>
              <a:solidFill>
                <a:srgbClr val="1225AE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93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 знаний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b="1" dirty="0">
                <a:solidFill>
                  <a:schemeClr val="tx1"/>
                </a:solidFill>
              </a:rPr>
              <a:t>1)х</a:t>
            </a:r>
            <a:r>
              <a:rPr lang="ru-RU" sz="2800" b="1" baseline="30000" dirty="0">
                <a:solidFill>
                  <a:schemeClr val="tx1"/>
                </a:solidFill>
              </a:rPr>
              <a:t>5</a:t>
            </a:r>
            <a:r>
              <a:rPr lang="ru-RU" sz="2800" b="1" dirty="0">
                <a:solidFill>
                  <a:schemeClr val="tx1"/>
                </a:solidFill>
              </a:rPr>
              <a:t>х</a:t>
            </a:r>
            <a:r>
              <a:rPr lang="ru-RU" sz="2800" b="1" baseline="30000" dirty="0">
                <a:solidFill>
                  <a:schemeClr val="tx1"/>
                </a:solidFill>
              </a:rPr>
              <a:t>7</a:t>
            </a:r>
            <a:r>
              <a:rPr lang="ru-RU" sz="2800" b="1" dirty="0">
                <a:solidFill>
                  <a:schemeClr val="tx1"/>
                </a:solidFill>
              </a:rPr>
              <a:t>;                           </a:t>
            </a:r>
            <a:r>
              <a:rPr lang="ru-RU" sz="2800" b="1" dirty="0" smtClean="0">
                <a:solidFill>
                  <a:schemeClr val="tx1"/>
                </a:solidFill>
              </a:rPr>
              <a:t>8) </a:t>
            </a:r>
            <a:r>
              <a:rPr lang="ru-RU" sz="2800" b="1" dirty="0">
                <a:solidFill>
                  <a:schemeClr val="tx1"/>
                </a:solidFill>
              </a:rPr>
              <a:t>а</a:t>
            </a:r>
            <a:r>
              <a:rPr lang="ru-RU" sz="2800" b="1" baseline="30000" dirty="0">
                <a:solidFill>
                  <a:schemeClr val="tx1"/>
                </a:solidFill>
              </a:rPr>
              <a:t>4</a:t>
            </a:r>
            <a:r>
              <a:rPr lang="ru-RU" sz="2800" b="1" dirty="0">
                <a:solidFill>
                  <a:schemeClr val="tx1"/>
                </a:solidFill>
              </a:rPr>
              <a:t>а</a:t>
            </a:r>
            <a:r>
              <a:rPr lang="ru-RU" sz="2800" b="1" baseline="30000" dirty="0">
                <a:solidFill>
                  <a:schemeClr val="tx1"/>
                </a:solidFill>
              </a:rPr>
              <a:t>0</a:t>
            </a:r>
            <a:r>
              <a:rPr lang="ru-RU" sz="2800" b="1" dirty="0">
                <a:solidFill>
                  <a:schemeClr val="tx1"/>
                </a:solidFill>
              </a:rPr>
              <a:t>;        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2)к</a:t>
            </a:r>
            <a:r>
              <a:rPr lang="ru-RU" sz="2800" b="1" baseline="30000" dirty="0" smtClean="0">
                <a:solidFill>
                  <a:schemeClr val="tx1"/>
                </a:solidFill>
              </a:rPr>
              <a:t>9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: к</a:t>
            </a:r>
            <a:r>
              <a:rPr lang="ru-RU" sz="2800" b="1" baseline="30000" dirty="0">
                <a:solidFill>
                  <a:schemeClr val="tx1"/>
                </a:solidFill>
              </a:rPr>
              <a:t>7</a:t>
            </a:r>
            <a:r>
              <a:rPr lang="ru-RU" sz="2800" b="1" dirty="0">
                <a:solidFill>
                  <a:schemeClr val="tx1"/>
                </a:solidFill>
              </a:rPr>
              <a:t>;</a:t>
            </a:r>
            <a:r>
              <a:rPr lang="en-US" sz="2800" b="1" dirty="0">
                <a:solidFill>
                  <a:schemeClr val="tx1"/>
                </a:solidFill>
              </a:rPr>
              <a:t>         </a:t>
            </a:r>
            <a:r>
              <a:rPr lang="ru-RU" sz="2800" b="1" dirty="0">
                <a:solidFill>
                  <a:schemeClr val="tx1"/>
                </a:solidFill>
              </a:rPr>
              <a:t>             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   </a:t>
            </a:r>
            <a:endParaRPr lang="ru-RU" sz="2800" b="1" dirty="0">
              <a:solidFill>
                <a:schemeClr val="tx1"/>
              </a:solidFill>
            </a:endParaRPr>
          </a:p>
          <a:p>
            <a:r>
              <a:rPr lang="ru-RU" sz="2800" b="1" dirty="0" smtClean="0">
                <a:solidFill>
                  <a:schemeClr val="tx1"/>
                </a:solidFill>
              </a:rPr>
              <a:t>3)5 </a:t>
            </a:r>
            <a:r>
              <a:rPr lang="ru-RU" sz="2800" b="1" dirty="0">
                <a:solidFill>
                  <a:schemeClr val="tx1"/>
                </a:solidFill>
              </a:rPr>
              <a:t>•5</a:t>
            </a:r>
            <a:r>
              <a:rPr lang="ru-RU" sz="2800" b="1" baseline="30000" dirty="0">
                <a:solidFill>
                  <a:schemeClr val="tx1"/>
                </a:solidFill>
              </a:rPr>
              <a:t>2</a:t>
            </a:r>
            <a:r>
              <a:rPr lang="ru-RU" sz="2800" b="1" dirty="0">
                <a:solidFill>
                  <a:schemeClr val="tx1"/>
                </a:solidFill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</a:rPr>
              <a:t>                        9)  </a:t>
            </a:r>
            <a:r>
              <a:rPr lang="ru-RU" sz="2800" b="1" dirty="0">
                <a:solidFill>
                  <a:schemeClr val="tx1"/>
                </a:solidFill>
              </a:rPr>
              <a:t>(-</a:t>
            </a:r>
            <a:r>
              <a:rPr lang="en-US" sz="2800" b="1" dirty="0">
                <a:solidFill>
                  <a:schemeClr val="tx1"/>
                </a:solidFill>
              </a:rPr>
              <a:t>b</a:t>
            </a:r>
            <a:r>
              <a:rPr lang="ru-RU" sz="2800" b="1" dirty="0">
                <a:solidFill>
                  <a:schemeClr val="tx1"/>
                </a:solidFill>
              </a:rPr>
              <a:t>)</a:t>
            </a:r>
            <a:r>
              <a:rPr lang="en-US" sz="2800" b="1" dirty="0">
                <a:solidFill>
                  <a:schemeClr val="tx1"/>
                </a:solidFill>
              </a:rPr>
              <a:t>(-b)</a:t>
            </a:r>
            <a:r>
              <a:rPr lang="en-US" sz="2800" b="1" baseline="30000" dirty="0">
                <a:solidFill>
                  <a:schemeClr val="tx1"/>
                </a:solidFill>
              </a:rPr>
              <a:t>3</a:t>
            </a:r>
            <a:r>
              <a:rPr lang="en-US" sz="2800" b="1" dirty="0">
                <a:solidFill>
                  <a:schemeClr val="tx1"/>
                </a:solidFill>
              </a:rPr>
              <a:t>(-b)</a:t>
            </a:r>
            <a:r>
              <a:rPr lang="ru-RU" sz="2800" b="1" dirty="0">
                <a:solidFill>
                  <a:schemeClr val="tx1"/>
                </a:solidFill>
              </a:rPr>
              <a:t>;       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 4) с</a:t>
            </a:r>
            <a:r>
              <a:rPr lang="ru-RU" sz="2800" b="1" baseline="30000" dirty="0" smtClean="0">
                <a:solidFill>
                  <a:schemeClr val="tx1"/>
                </a:solidFill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: с;</a:t>
            </a:r>
            <a:r>
              <a:rPr lang="en-US" sz="2800" b="1" dirty="0">
                <a:solidFill>
                  <a:schemeClr val="tx1"/>
                </a:solidFill>
              </a:rPr>
              <a:t>  </a:t>
            </a:r>
            <a:r>
              <a:rPr lang="ru-RU" sz="2800" b="1" dirty="0">
                <a:solidFill>
                  <a:schemeClr val="tx1"/>
                </a:solidFill>
              </a:rPr>
              <a:t>                        </a:t>
            </a:r>
            <a:r>
              <a:rPr lang="ru-RU" sz="2800" b="1" dirty="0" smtClean="0">
                <a:solidFill>
                  <a:schemeClr val="tx1"/>
                </a:solidFill>
              </a:rPr>
              <a:t>  </a:t>
            </a:r>
            <a:endParaRPr lang="ru-RU" sz="2800" b="1" dirty="0">
              <a:solidFill>
                <a:schemeClr val="tx1"/>
              </a:solidFill>
            </a:endParaRPr>
          </a:p>
          <a:p>
            <a:r>
              <a:rPr lang="ru-RU" sz="2800" b="1" dirty="0" smtClean="0">
                <a:solidFill>
                  <a:schemeClr val="tx1"/>
                </a:solidFill>
              </a:rPr>
              <a:t> 5)у</a:t>
            </a:r>
            <a:r>
              <a:rPr lang="ru-RU" sz="2800" b="1" baseline="30000" dirty="0" smtClean="0">
                <a:solidFill>
                  <a:schemeClr val="tx1"/>
                </a:solidFill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</a:rPr>
              <a:t>у</a:t>
            </a:r>
            <a:r>
              <a:rPr lang="ru-RU" sz="2800" b="1" baseline="30000" dirty="0" smtClean="0">
                <a:solidFill>
                  <a:schemeClr val="tx1"/>
                </a:solidFill>
              </a:rPr>
              <a:t>6</a:t>
            </a:r>
            <a:r>
              <a:rPr lang="ru-RU" sz="2800" b="1" dirty="0" smtClean="0">
                <a:solidFill>
                  <a:schemeClr val="tx1"/>
                </a:solidFill>
              </a:rPr>
              <a:t>у                              </a:t>
            </a:r>
            <a:endParaRPr lang="ru-RU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    6)ссс</a:t>
            </a:r>
            <a:r>
              <a:rPr lang="ru-RU" sz="2800" b="1" baseline="30000" dirty="0" smtClean="0">
                <a:solidFill>
                  <a:schemeClr val="tx1"/>
                </a:solidFill>
              </a:rPr>
              <a:t>3</a:t>
            </a:r>
            <a:r>
              <a:rPr lang="ru-RU" sz="2800" b="1" dirty="0">
                <a:solidFill>
                  <a:schemeClr val="tx1"/>
                </a:solidFill>
              </a:rPr>
              <a:t>;                           </a:t>
            </a:r>
            <a:r>
              <a:rPr lang="ru-RU" sz="2800" b="1" dirty="0" smtClean="0">
                <a:solidFill>
                  <a:schemeClr val="tx1"/>
                </a:solidFill>
              </a:rPr>
              <a:t>    </a:t>
            </a:r>
            <a:endParaRPr lang="ru-RU" sz="2800" b="1" dirty="0">
              <a:solidFill>
                <a:schemeClr val="tx1"/>
              </a:solidFill>
            </a:endParaRP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 7)х</a:t>
            </a:r>
            <a:r>
              <a:rPr lang="ru-RU" sz="2800" b="1" baseline="30000" dirty="0" smtClean="0">
                <a:solidFill>
                  <a:schemeClr val="tx1"/>
                </a:solidFill>
              </a:rPr>
              <a:t>9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: х</a:t>
            </a:r>
            <a:r>
              <a:rPr lang="en-US" sz="2800" b="1" baseline="30000" dirty="0">
                <a:solidFill>
                  <a:schemeClr val="tx1"/>
                </a:solidFill>
              </a:rPr>
              <a:t>m</a:t>
            </a:r>
            <a:r>
              <a:rPr lang="ru-RU" sz="2800" b="1" dirty="0">
                <a:solidFill>
                  <a:schemeClr val="tx1"/>
                </a:solidFill>
              </a:rPr>
              <a:t>;                         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72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819" y="19204"/>
            <a:ext cx="935834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Овал 23"/>
          <p:cNvSpPr/>
          <p:nvPr/>
        </p:nvSpPr>
        <p:spPr>
          <a:xfrm>
            <a:off x="3309918" y="3643314"/>
            <a:ext cx="1071570" cy="121444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spcBef>
                <a:spcPct val="0"/>
              </a:spcBef>
              <a:defRPr/>
            </a:pPr>
            <a:r>
              <a:rPr lang="ru-RU" sz="4400" b="1" dirty="0">
                <a:solidFill>
                  <a:srgbClr val="0070C0"/>
                </a:solidFill>
                <a:latin typeface="Corbel" panose="020B0503020204020204" pitchFamily="34" charset="0"/>
              </a:rPr>
              <a:t>Исключи лишнее</a:t>
            </a:r>
          </a:p>
        </p:txBody>
      </p:sp>
      <p:cxnSp>
        <p:nvCxnSpPr>
          <p:cNvPr id="26" name="Прямая соединительная линия 25"/>
          <p:cNvCxnSpPr>
            <a:endCxn id="33" idx="6"/>
          </p:cNvCxnSpPr>
          <p:nvPr/>
        </p:nvCxnSpPr>
        <p:spPr>
          <a:xfrm>
            <a:off x="4667240" y="2143117"/>
            <a:ext cx="3786214" cy="35361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4631522" y="3464720"/>
            <a:ext cx="2857521" cy="10715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endCxn id="35" idx="2"/>
          </p:cNvCxnSpPr>
          <p:nvPr/>
        </p:nvCxnSpPr>
        <p:spPr>
          <a:xfrm flipV="1">
            <a:off x="4310050" y="3178968"/>
            <a:ext cx="3714776" cy="8929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5667372" y="3214686"/>
            <a:ext cx="1214446" cy="1357322"/>
            <a:chOff x="3645" y="8640"/>
            <a:chExt cx="1275" cy="1395"/>
          </a:xfrm>
        </p:grpSpPr>
        <p:sp>
          <p:nvSpPr>
            <p:cNvPr id="30" name="Oval 3"/>
            <p:cNvSpPr>
              <a:spLocks noChangeArrowheads="1"/>
            </p:cNvSpPr>
            <p:nvPr/>
          </p:nvSpPr>
          <p:spPr bwMode="auto">
            <a:xfrm>
              <a:off x="3645" y="8640"/>
              <a:ext cx="1275" cy="13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>
              <a:off x="3810" y="8880"/>
              <a:ext cx="915" cy="8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4800" b="1" dirty="0">
                  <a:solidFill>
                    <a:prstClr val="black"/>
                  </a:solidFill>
                  <a:latin typeface="Calibri" pitchFamily="34" charset="0"/>
                </a:rPr>
                <a:t>-1</a:t>
              </a:r>
              <a:endParaRPr lang="ru-RU" sz="4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32" name="Овал 31"/>
          <p:cNvSpPr/>
          <p:nvPr/>
        </p:nvSpPr>
        <p:spPr>
          <a:xfrm>
            <a:off x="3881422" y="1357298"/>
            <a:ext cx="1071570" cy="121444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7381884" y="5072074"/>
            <a:ext cx="1071570" cy="121444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238876" y="1357298"/>
            <a:ext cx="1071570" cy="121444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8024826" y="2571744"/>
            <a:ext cx="1071570" cy="121444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4952992" y="5072074"/>
            <a:ext cx="1071570" cy="12858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graphicFrame>
        <p:nvGraphicFramePr>
          <p:cNvPr id="37" name="Object 10"/>
          <p:cNvGraphicFramePr>
            <a:graphicFrameLocks noChangeAspect="1"/>
          </p:cNvGraphicFramePr>
          <p:nvPr/>
        </p:nvGraphicFramePr>
        <p:xfrm>
          <a:off x="3952861" y="1500175"/>
          <a:ext cx="974725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8" name="Формула" r:id="rId4" imgW="355320" imgH="228600" progId="Equation.3">
                  <p:embed/>
                </p:oleObj>
              </mc:Choice>
              <mc:Fallback>
                <p:oleObj name="Формула" r:id="rId4" imgW="355320" imgH="228600" progId="Equation.3">
                  <p:embed/>
                  <p:pic>
                    <p:nvPicPr>
                      <p:cNvPr id="3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61" y="1500175"/>
                        <a:ext cx="974725" cy="820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8"/>
          <p:cNvGraphicFramePr>
            <a:graphicFrameLocks noChangeAspect="1"/>
          </p:cNvGraphicFramePr>
          <p:nvPr/>
        </p:nvGraphicFramePr>
        <p:xfrm>
          <a:off x="6310315" y="1571612"/>
          <a:ext cx="981892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9" name="Формула" r:id="rId6" imgW="355446" imgH="228501" progId="Equation.3">
                  <p:embed/>
                </p:oleObj>
              </mc:Choice>
              <mc:Fallback>
                <p:oleObj name="Формула" r:id="rId6" imgW="355446" imgH="228501" progId="Equation.3">
                  <p:embed/>
                  <p:pic>
                    <p:nvPicPr>
                      <p:cNvPr id="3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0315" y="1571612"/>
                        <a:ext cx="981892" cy="71438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2"/>
          <p:cNvGraphicFramePr>
            <a:graphicFrameLocks noChangeAspect="1"/>
          </p:cNvGraphicFramePr>
          <p:nvPr/>
        </p:nvGraphicFramePr>
        <p:xfrm>
          <a:off x="3381357" y="3857629"/>
          <a:ext cx="917575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" name="Формула" r:id="rId8" imgW="253890" imgH="190417" progId="Equation.3">
                  <p:embed/>
                </p:oleObj>
              </mc:Choice>
              <mc:Fallback>
                <p:oleObj name="Формула" r:id="rId8" imgW="253890" imgH="190417" progId="Equation.3">
                  <p:embed/>
                  <p:pic>
                    <p:nvPicPr>
                      <p:cNvPr id="3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57" y="3857629"/>
                        <a:ext cx="917575" cy="808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4"/>
          <p:cNvGraphicFramePr>
            <a:graphicFrameLocks noChangeAspect="1"/>
          </p:cNvGraphicFramePr>
          <p:nvPr/>
        </p:nvGraphicFramePr>
        <p:xfrm>
          <a:off x="8096264" y="2786058"/>
          <a:ext cx="91440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1" name="Формула" r:id="rId10" imgW="457200" imgH="228600" progId="Equation.3">
                  <p:embed/>
                </p:oleObj>
              </mc:Choice>
              <mc:Fallback>
                <p:oleObj name="Формула" r:id="rId10" imgW="457200" imgH="228600" progId="Equation.3">
                  <p:embed/>
                  <p:pic>
                    <p:nvPicPr>
                      <p:cNvPr id="4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64" y="2786058"/>
                        <a:ext cx="914400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9"/>
          <p:cNvGraphicFramePr>
            <a:graphicFrameLocks noChangeAspect="1"/>
          </p:cNvGraphicFramePr>
          <p:nvPr/>
        </p:nvGraphicFramePr>
        <p:xfrm>
          <a:off x="4810125" y="5214938"/>
          <a:ext cx="1212850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2" name="Формула" r:id="rId12" imgW="253890" imgH="190417" progId="Equation.3">
                  <p:embed/>
                </p:oleObj>
              </mc:Choice>
              <mc:Fallback>
                <p:oleObj name="Формула" r:id="rId12" imgW="253890" imgH="190417" progId="Equation.3">
                  <p:embed/>
                  <p:pic>
                    <p:nvPicPr>
                      <p:cNvPr id="4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25" y="5214938"/>
                        <a:ext cx="1212850" cy="70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7"/>
          <p:cNvGraphicFramePr>
            <a:graphicFrameLocks noChangeAspect="1"/>
          </p:cNvGraphicFramePr>
          <p:nvPr/>
        </p:nvGraphicFramePr>
        <p:xfrm>
          <a:off x="7524760" y="5286388"/>
          <a:ext cx="806450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3" name="Формула" r:id="rId14" imgW="457200" imgH="228600" progId="Equation.3">
                  <p:embed/>
                </p:oleObj>
              </mc:Choice>
              <mc:Fallback>
                <p:oleObj name="Формула" r:id="rId14" imgW="457200" imgH="228600" progId="Equation.3">
                  <p:embed/>
                  <p:pic>
                    <p:nvPicPr>
                      <p:cNvPr id="4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60" y="5286388"/>
                        <a:ext cx="806450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543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246496"/>
            <a:ext cx="11069782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dirty="0" smtClean="0">
                <a:solidFill>
                  <a:schemeClr val="folHlink"/>
                </a:solidFill>
              </a:rPr>
              <a:t>А сейчас немного истории. Наверняка найдутся такие, кого интересуют вопросы: </a:t>
            </a:r>
            <a:endParaRPr lang="ru-RU" altLang="ru-RU" sz="2000" dirty="0">
              <a:solidFill>
                <a:schemeClr val="folHlink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ru-RU" altLang="ru-RU" sz="2000" dirty="0" smtClean="0">
                <a:solidFill>
                  <a:schemeClr val="folHlink"/>
                </a:solidFill>
              </a:rPr>
              <a:t>-Откуда появилось степень?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 dirty="0" smtClean="0">
                <a:solidFill>
                  <a:schemeClr val="folHlink"/>
                </a:solidFill>
              </a:rPr>
              <a:t>-Кто её придумал?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 dirty="0" smtClean="0">
                <a:solidFill>
                  <a:schemeClr val="folHlink"/>
                </a:solidFill>
              </a:rPr>
              <a:t>-Как раньше её записывали?</a:t>
            </a:r>
            <a:endParaRPr lang="ru-RU" altLang="ru-RU" sz="2000" dirty="0">
              <a:solidFill>
                <a:schemeClr val="folHlink"/>
              </a:solidFill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797918" y="3483955"/>
            <a:ext cx="7775575" cy="272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dirty="0"/>
              <a:t>Симон </a:t>
            </a:r>
            <a:r>
              <a:rPr lang="ru-RU" altLang="ru-RU" dirty="0" err="1"/>
              <a:t>Стевин</a:t>
            </a:r>
            <a:r>
              <a:rPr lang="ru-RU" altLang="ru-RU" dirty="0"/>
              <a:t> занимался степенями и придумал запись для обозначения степеней, например,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400" dirty="0" smtClean="0">
                <a:solidFill>
                  <a:schemeClr val="hlink"/>
                </a:solidFill>
              </a:rPr>
              <a:t>3(3</a:t>
            </a:r>
            <a:r>
              <a:rPr lang="ru-RU" altLang="ru-RU" sz="2400" dirty="0">
                <a:solidFill>
                  <a:schemeClr val="hlink"/>
                </a:solidFill>
              </a:rPr>
              <a:t>) + </a:t>
            </a:r>
            <a:r>
              <a:rPr lang="ru-RU" altLang="ru-RU" sz="2400" dirty="0" smtClean="0">
                <a:solidFill>
                  <a:schemeClr val="hlink"/>
                </a:solidFill>
              </a:rPr>
              <a:t>5(2</a:t>
            </a:r>
            <a:r>
              <a:rPr lang="ru-RU" altLang="ru-RU" sz="2400" dirty="0">
                <a:solidFill>
                  <a:schemeClr val="hlink"/>
                </a:solidFill>
              </a:rPr>
              <a:t>) – 4</a:t>
            </a:r>
            <a:r>
              <a:rPr lang="ru-RU" altLang="ru-RU" dirty="0"/>
              <a:t> обозначала такую современную запись: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400" dirty="0">
                <a:solidFill>
                  <a:schemeClr val="hlink"/>
                </a:solidFill>
              </a:rPr>
              <a:t>3</a:t>
            </a:r>
            <a:r>
              <a:rPr lang="ru-RU" altLang="ru-RU" sz="2400" baseline="30000" dirty="0">
                <a:solidFill>
                  <a:schemeClr val="hlink"/>
                </a:solidFill>
              </a:rPr>
              <a:t>3</a:t>
            </a:r>
            <a:r>
              <a:rPr lang="ru-RU" altLang="ru-RU" sz="2400" dirty="0">
                <a:solidFill>
                  <a:schemeClr val="hlink"/>
                </a:solidFill>
              </a:rPr>
              <a:t> + 5</a:t>
            </a:r>
            <a:r>
              <a:rPr lang="ru-RU" altLang="ru-RU" sz="2400" baseline="30000" dirty="0">
                <a:solidFill>
                  <a:schemeClr val="hlink"/>
                </a:solidFill>
              </a:rPr>
              <a:t>2</a:t>
            </a:r>
            <a:r>
              <a:rPr lang="ru-RU" altLang="ru-RU" sz="2400" dirty="0">
                <a:solidFill>
                  <a:schemeClr val="hlink"/>
                </a:solidFill>
              </a:rPr>
              <a:t> – 4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altLang="ru-RU" dirty="0"/>
              <a:t>Приведите на современный язык пример и найдите его значение: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400" dirty="0">
                <a:solidFill>
                  <a:schemeClr val="hlink"/>
                </a:solidFill>
              </a:rPr>
              <a:t>5(3) – 8(2) </a:t>
            </a:r>
            <a:r>
              <a:rPr lang="ru-RU" altLang="ru-RU" sz="2400" dirty="0">
                <a:solidFill>
                  <a:schemeClr val="hlink"/>
                </a:solidFill>
                <a:cs typeface="Arial" panose="020B0604020202020204" pitchFamily="34" charset="0"/>
              </a:rPr>
              <a:t>∙ 2(0) + 2(3)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144282" y="6207778"/>
            <a:ext cx="6192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dirty="0">
                <a:solidFill>
                  <a:schemeClr val="hlink"/>
                </a:solidFill>
              </a:rPr>
              <a:t>5</a:t>
            </a:r>
            <a:r>
              <a:rPr lang="ru-RU" altLang="ru-RU" sz="2400" baseline="30000" dirty="0">
                <a:solidFill>
                  <a:schemeClr val="hlink"/>
                </a:solidFill>
              </a:rPr>
              <a:t>3</a:t>
            </a:r>
            <a:r>
              <a:rPr lang="ru-RU" altLang="ru-RU" sz="2400" dirty="0">
                <a:solidFill>
                  <a:schemeClr val="hlink"/>
                </a:solidFill>
              </a:rPr>
              <a:t> – 8</a:t>
            </a:r>
            <a:r>
              <a:rPr lang="ru-RU" altLang="ru-RU" sz="2400" baseline="30000" dirty="0">
                <a:solidFill>
                  <a:schemeClr val="hlink"/>
                </a:solidFill>
              </a:rPr>
              <a:t>2</a:t>
            </a:r>
            <a:r>
              <a:rPr lang="ru-RU" altLang="ru-RU" sz="2400" dirty="0">
                <a:solidFill>
                  <a:schemeClr val="hlink"/>
                </a:solidFill>
              </a:rPr>
              <a:t> </a:t>
            </a:r>
            <a:r>
              <a:rPr lang="ru-RU" altLang="ru-RU" sz="2400" dirty="0">
                <a:solidFill>
                  <a:schemeClr val="hlink"/>
                </a:solidFill>
                <a:cs typeface="Arial" panose="020B0604020202020204" pitchFamily="34" charset="0"/>
              </a:rPr>
              <a:t>∙ 2</a:t>
            </a:r>
            <a:r>
              <a:rPr lang="ru-RU" altLang="ru-RU" sz="2400" baseline="30000" dirty="0">
                <a:solidFill>
                  <a:schemeClr val="hlink"/>
                </a:solidFill>
                <a:cs typeface="Arial" panose="020B0604020202020204" pitchFamily="34" charset="0"/>
              </a:rPr>
              <a:t>0</a:t>
            </a:r>
            <a:r>
              <a:rPr lang="ru-RU" altLang="ru-RU" sz="2400" dirty="0">
                <a:solidFill>
                  <a:schemeClr val="hlink"/>
                </a:solidFill>
                <a:cs typeface="Arial" panose="020B0604020202020204" pitchFamily="34" charset="0"/>
              </a:rPr>
              <a:t> + 2</a:t>
            </a:r>
            <a:r>
              <a:rPr lang="ru-RU" altLang="ru-RU" sz="2400" baseline="30000" dirty="0">
                <a:solidFill>
                  <a:schemeClr val="hlink"/>
                </a:solidFill>
                <a:cs typeface="Arial" panose="020B0604020202020204" pitchFamily="34" charset="0"/>
              </a:rPr>
              <a:t>3</a:t>
            </a:r>
            <a:r>
              <a:rPr lang="ru-RU" altLang="ru-RU" sz="2400" dirty="0">
                <a:solidFill>
                  <a:schemeClr val="hlink"/>
                </a:solidFill>
                <a:cs typeface="Arial" panose="020B0604020202020204" pitchFamily="34" charset="0"/>
              </a:rPr>
              <a:t> = 125 – 64 ∙ 1 + 8 = 69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7200" y="2157612"/>
            <a:ext cx="11069782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eaLnBrk="1" hangingPunct="1"/>
            <a:r>
              <a:rPr lang="ru-RU" altLang="ru-RU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400 лет назад французский математик Рене Декарт предложил такой способ записи произведения нескольких одинаковых </a:t>
            </a:r>
            <a:r>
              <a:rPr lang="ru-RU" altLang="ru-RU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множителей</a:t>
            </a:r>
          </a:p>
          <a:p>
            <a:pPr lvl="0" algn="ctr" eaLnBrk="1" hangingPunct="1"/>
            <a:r>
              <a:rPr lang="ru-RU" altLang="ru-RU" sz="2000" dirty="0">
                <a:solidFill>
                  <a:prstClr val="black"/>
                </a:solidFill>
                <a:latin typeface="Comic Sans MS" panose="030F0702030302020204" pitchFamily="66" charset="0"/>
              </a:rPr>
              <a:t>5·5·5·5=5</a:t>
            </a:r>
            <a:r>
              <a:rPr lang="ru-RU" altLang="ru-RU" sz="2000" baseline="30000" dirty="0">
                <a:solidFill>
                  <a:prstClr val="black"/>
                </a:solidFill>
                <a:latin typeface="Comic Sans MS" panose="030F0702030302020204" pitchFamily="66" charset="0"/>
              </a:rPr>
              <a:t>4</a:t>
            </a:r>
            <a:endParaRPr lang="ru-RU" altLang="ru-RU" sz="2000" baseline="300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algn="ctr" eaLnBrk="1" hangingPunct="1"/>
            <a:endParaRPr lang="ru-RU" altLang="ru-RU" sz="24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 algn="ctr" eaLnBrk="1" hangingPunct="1"/>
            <a:endParaRPr lang="ru-RU" altLang="ru-RU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207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852121" cy="253538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116" y="1953101"/>
            <a:ext cx="8596668" cy="2383762"/>
          </a:xfrm>
        </p:spPr>
        <p:txBody>
          <a:bodyPr/>
          <a:lstStyle/>
          <a:p>
            <a:endParaRPr lang="ru-RU" u="sng" dirty="0" smtClean="0">
              <a:hlinkClick r:id="rId2"/>
            </a:endParaRPr>
          </a:p>
          <a:p>
            <a:endParaRPr lang="ru-RU" u="sng" dirty="0" smtClean="0">
              <a:hlinkClick r:id="rId2"/>
            </a:endParaRPr>
          </a:p>
          <a:p>
            <a:endParaRPr lang="ru-RU" u="sng" dirty="0" smtClean="0">
              <a:hlinkClick r:id="rId2"/>
            </a:endParaRPr>
          </a:p>
          <a:p>
            <a:pPr marL="0" indent="0">
              <a:buNone/>
            </a:pPr>
            <a:endParaRPr lang="ru-RU" u="sng" dirty="0" smtClean="0">
              <a:hlinkClick r:id="rId2"/>
            </a:endParaRPr>
          </a:p>
          <a:p>
            <a:endParaRPr lang="ru-RU" u="sng" dirty="0" smtClean="0">
              <a:hlinkClick r:id="rId2"/>
            </a:endParaRPr>
          </a:p>
          <a:p>
            <a:r>
              <a:rPr lang="ru-RU" u="sng" dirty="0" smtClean="0">
                <a:solidFill>
                  <a:schemeClr val="tx1"/>
                </a:solidFill>
                <a:hlinkClick r:id="rId2"/>
              </a:rPr>
              <a:t>https</a:t>
            </a:r>
            <a:r>
              <a:rPr lang="ru-RU" u="sng" dirty="0">
                <a:solidFill>
                  <a:schemeClr val="tx1"/>
                </a:solidFill>
                <a:hlinkClick r:id="rId2"/>
              </a:rPr>
              <a:t>://</a:t>
            </a:r>
            <a:r>
              <a:rPr lang="ru-RU" u="sng" dirty="0" smtClean="0">
                <a:solidFill>
                  <a:schemeClr val="tx1"/>
                </a:solidFill>
                <a:hlinkClick r:id="rId2"/>
              </a:rPr>
              <a:t>resh.edu.ru/subject/lesson/7232/control/2/304309</a:t>
            </a:r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pPr marL="0" indent="0">
              <a:buNone/>
            </a:pPr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8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3350</TotalTime>
  <Words>846</Words>
  <Application>Microsoft Office PowerPoint</Application>
  <PresentationFormat>Произвольный</PresentationFormat>
  <Paragraphs>274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Аспект</vt:lpstr>
      <vt:lpstr>Формула</vt:lpstr>
      <vt:lpstr> </vt:lpstr>
      <vt:lpstr>Умножать и делить Степень в степень возводить… Свойства эти нам знакомы И давно уже не новы. Пять несложных правил этих Каждый в классе уж ответил </vt:lpstr>
      <vt:lpstr>Открытый урок по алгебре в 7 классе «Степень с натуральным показателем»</vt:lpstr>
      <vt:lpstr>Цели и задачи урока:</vt:lpstr>
      <vt:lpstr>(a/b)^n</vt:lpstr>
      <vt:lpstr>Актуализация знаний</vt:lpstr>
      <vt:lpstr>Презентация PowerPoint</vt:lpstr>
      <vt:lpstr>Презентация PowerPoint</vt:lpstr>
      <vt:lpstr> </vt:lpstr>
      <vt:lpstr>Презентация PowerPoint</vt:lpstr>
      <vt:lpstr>2 задание Степень числа Назовите названия компонентов выражения. </vt:lpstr>
      <vt:lpstr>3 задание  Чему равно произведение? a2 · a4 · a5 · a9 </vt:lpstr>
      <vt:lpstr>4 задание  Каждому выражению поставьте в соответствие его значение. </vt:lpstr>
      <vt:lpstr> 5 задание Сравните числа, не выполняя вычислений    </vt:lpstr>
      <vt:lpstr>6 задание Найдите значение выражения. ((а+b)11:(a+b)8)12 </vt:lpstr>
      <vt:lpstr>                7 задание Найдя значения выражений,  вы разгадаете кроссворд:</vt:lpstr>
      <vt:lpstr>А теперь посмотрим, какие есть примеры заданий по нашей  теме на платформе Учи.ру Найдите значения выражения </vt:lpstr>
      <vt:lpstr>  82 *53     202</vt:lpstr>
      <vt:lpstr>Магический квадрат Заполните свободные клетки квадрата так, чтобы произведение выражений каждого столбца, каждой строки и каждой диагонали равнялась X15 </vt:lpstr>
      <vt:lpstr>Вариант 2</vt:lpstr>
      <vt:lpstr>Вариант 2</vt:lpstr>
      <vt:lpstr>Домашнее задание:</vt:lpstr>
      <vt:lpstr> 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по алгебре в 7 классе «Степень с натуральным показателем»</dc:title>
  <dc:creator>Пользователь</dc:creator>
  <cp:lastModifiedBy>Admin</cp:lastModifiedBy>
  <cp:revision>143</cp:revision>
  <dcterms:created xsi:type="dcterms:W3CDTF">2022-02-12T10:00:57Z</dcterms:created>
  <dcterms:modified xsi:type="dcterms:W3CDTF">2025-03-14T11:14:20Z</dcterms:modified>
</cp:coreProperties>
</file>