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41"/>
  </p:notesMasterIdLst>
  <p:sldIdLst>
    <p:sldId id="337" r:id="rId2"/>
    <p:sldId id="334" r:id="rId3"/>
    <p:sldId id="271" r:id="rId4"/>
    <p:sldId id="273" r:id="rId5"/>
    <p:sldId id="272" r:id="rId6"/>
    <p:sldId id="269" r:id="rId7"/>
    <p:sldId id="274" r:id="rId8"/>
    <p:sldId id="267" r:id="rId9"/>
    <p:sldId id="304" r:id="rId10"/>
    <p:sldId id="305" r:id="rId11"/>
    <p:sldId id="294" r:id="rId12"/>
    <p:sldId id="306" r:id="rId13"/>
    <p:sldId id="301" r:id="rId14"/>
    <p:sldId id="331" r:id="rId15"/>
    <p:sldId id="339" r:id="rId16"/>
    <p:sldId id="298" r:id="rId17"/>
    <p:sldId id="297" r:id="rId18"/>
    <p:sldId id="290" r:id="rId19"/>
    <p:sldId id="296" r:id="rId20"/>
    <p:sldId id="283" r:id="rId21"/>
    <p:sldId id="276" r:id="rId22"/>
    <p:sldId id="293" r:id="rId23"/>
    <p:sldId id="292" r:id="rId24"/>
    <p:sldId id="281" r:id="rId25"/>
    <p:sldId id="310" r:id="rId26"/>
    <p:sldId id="286" r:id="rId27"/>
    <p:sldId id="284" r:id="rId28"/>
    <p:sldId id="285" r:id="rId29"/>
    <p:sldId id="287" r:id="rId30"/>
    <p:sldId id="288" r:id="rId31"/>
    <p:sldId id="275" r:id="rId32"/>
    <p:sldId id="277" r:id="rId33"/>
    <p:sldId id="280" r:id="rId34"/>
    <p:sldId id="279" r:id="rId35"/>
    <p:sldId id="268" r:id="rId36"/>
    <p:sldId id="332" r:id="rId37"/>
    <p:sldId id="324" r:id="rId38"/>
    <p:sldId id="338" r:id="rId39"/>
    <p:sldId id="33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9999"/>
    <a:srgbClr val="1F497D"/>
    <a:srgbClr val="03D4A8"/>
    <a:srgbClr val="FFFF99"/>
    <a:srgbClr val="CCFFFF"/>
    <a:srgbClr val="CCECFF"/>
    <a:srgbClr val="FFFFD5"/>
    <a:srgbClr val="FFFFCC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45" autoAdjust="0"/>
  </p:normalViewPr>
  <p:slideViewPr>
    <p:cSldViewPr>
      <p:cViewPr varScale="1">
        <p:scale>
          <a:sx n="77" d="100"/>
          <a:sy n="77" d="100"/>
        </p:scale>
        <p:origin x="-168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07A8D-C051-486E-BB35-D2372972A6D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E5D10-04BA-4480-8BEB-A7B18FC17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перехода с титульного слайда ко всем темам игры необходимо щёлкнуть мышью на поле слайда.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479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68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6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48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финале при щелчке мышью на знак «Минус» красного цвета исчезают вопросы, которые финалисты исключают из списка. Оставшийся единственный вопрос открывается щелчком мышью на гиперссылку с названием номинации. </a:t>
            </a:r>
            <a:endParaRPr lang="ru-RU" dirty="0" smtClean="0"/>
          </a:p>
          <a:p>
            <a:r>
              <a:rPr lang="ru-RU" dirty="0" smtClean="0"/>
              <a:t>После</a:t>
            </a:r>
            <a:r>
              <a:rPr lang="ru-RU" baseline="0" dirty="0" smtClean="0"/>
              <a:t> </a:t>
            </a:r>
            <a:r>
              <a:rPr lang="ru-RU" baseline="0" dirty="0"/>
              <a:t>выявления победителя по баллам учитель щёлкает мышью на кнопку «Окончание игры», и появляется «кубок победителя».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69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Музыка звучит автоматически. Игроку предоставляется возможность выбрать правильный ответ из нескольких предложенных вариантов.</a:t>
            </a:r>
            <a:r>
              <a:rPr lang="ru-RU" baseline="0" dirty="0" smtClean="0"/>
              <a:t> Необходимо</a:t>
            </a:r>
            <a:r>
              <a:rPr lang="ru-RU" dirty="0" smtClean="0"/>
              <a:t> щелкнуть мышью на выбранный учащимся вариант ответа. Правильный ответ остаётся на слайде («пульсирует»), а неверный ответ по щелчку на него исчезает.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982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Навигация в презентации осуществляется c помощью гиперссылок и  управляющих кнопок.</a:t>
            </a:r>
          </a:p>
          <a:p>
            <a:r>
              <a:rPr lang="ru-RU" dirty="0"/>
              <a:t>Переход к списку тем (номинаций) каждого раунда викторины происходит при помощи кнопки «Домой», расположенной в нижнем правом углу слайдов.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91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 содержанию вопроса в каждом раунде викторины нужно перейти через гиперссылки на цифры, которые указывают на количество баллов за правильный ответ. </a:t>
            </a:r>
          </a:p>
          <a:p>
            <a:r>
              <a:rPr lang="ru-RU" dirty="0"/>
              <a:t>Чтобы перейти к следующему раунду, надо щелкнуть мышью на соответствующую номеру раунда кнопку внизу слайда.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83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слайдах с изображением «скрипичного ключа» необходимо щёлкнуть мышью на него, чтобы послушать музыкальный фрагмент,</a:t>
            </a:r>
            <a:r>
              <a:rPr lang="ru-RU" baseline="0" dirty="0" smtClean="0"/>
              <a:t> а затем дать возможность учащемуся ответить на вопрос.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щелчке на кнопку «Ответ» появляется правильный ответ на вопрос.</a:t>
            </a:r>
          </a:p>
          <a:p>
            <a:r>
              <a:rPr lang="ru-RU" dirty="0"/>
              <a:t>Закончить викторину можно в любой момент урока, щёлкнув мышью на кнопку «Завершить показ</a:t>
            </a:r>
            <a:r>
              <a:rPr lang="ru-RU" dirty="0" smtClean="0"/>
              <a:t>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87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516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003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46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Музыка звучит автоматически.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96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Учащимся</a:t>
            </a:r>
            <a:r>
              <a:rPr lang="ru-RU" baseline="0" dirty="0" smtClean="0"/>
              <a:t> предлагается исполнить песню.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81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36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 userDrawn="1"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страиваемая 7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ест 8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9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83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8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Управляющая кнопка: настраиваемая 6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рест 7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8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Управляющая кнопка: настраиваемая 6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рест 7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Управляющая кнопка: настраиваемая 7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ест 8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страиваемая 9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22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Управляющая кнопка: настраиваемая 9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ест 10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04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49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 userDrawn="1"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страиваемая 14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Крест 15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правляющая кнопка: настраиваемая 16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60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 userDrawn="1"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13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 userDrawn="1"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69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59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3.wdp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6.xml"/><Relationship Id="rId7" Type="http://schemas.openxmlformats.org/officeDocument/2006/relationships/slide" Target="slide20.xml"/><Relationship Id="rId12" Type="http://schemas.openxmlformats.org/officeDocument/2006/relationships/slide" Target="slide25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9.xml"/><Relationship Id="rId11" Type="http://schemas.openxmlformats.org/officeDocument/2006/relationships/slide" Target="slide24.xml"/><Relationship Id="rId5" Type="http://schemas.openxmlformats.org/officeDocument/2006/relationships/slide" Target="slide18.xml"/><Relationship Id="rId10" Type="http://schemas.openxmlformats.org/officeDocument/2006/relationships/slide" Target="slide23.xml"/><Relationship Id="rId4" Type="http://schemas.openxmlformats.org/officeDocument/2006/relationships/slide" Target="slide17.xml"/><Relationship Id="rId9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2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5.jpe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7.jpe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0.jpeg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27.xml"/><Relationship Id="rId7" Type="http://schemas.openxmlformats.org/officeDocument/2006/relationships/slide" Target="slide31.xml"/><Relationship Id="rId12" Type="http://schemas.openxmlformats.org/officeDocument/2006/relationships/slide" Target="slide36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openxmlformats.org/officeDocument/2006/relationships/slide" Target="slide29.xml"/><Relationship Id="rId10" Type="http://schemas.openxmlformats.org/officeDocument/2006/relationships/slide" Target="slide34.xml"/><Relationship Id="rId4" Type="http://schemas.openxmlformats.org/officeDocument/2006/relationships/slide" Target="slide28.xml"/><Relationship Id="rId9" Type="http://schemas.openxmlformats.org/officeDocument/2006/relationships/slide" Target="slide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7.wdp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5.jpe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8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6.jpe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7.jpg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9.jpg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38.xml"/><Relationship Id="rId4" Type="http://schemas.microsoft.com/office/2007/relationships/hdphoto" Target="../media/hdphoto1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0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slide" Target="slide36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slide" Target="slide36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2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3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7346" y="1772816"/>
            <a:ext cx="880933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Небесное и земное</a:t>
            </a:r>
          </a:p>
          <a:p>
            <a:pPr algn="ctr"/>
            <a:r>
              <a:rPr lang="ru-RU" sz="80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8000" b="1" dirty="0" smtClean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звуках и красках</a:t>
            </a:r>
            <a:endParaRPr lang="ru-RU" sz="8000" b="1" cap="none" spc="0" dirty="0">
              <a:ln w="11430"/>
              <a:solidFill>
                <a:srgbClr val="FF644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30" y="4653136"/>
            <a:ext cx="8496944" cy="166199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Учитель музыки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МАОУ «Лицей № 11» г. Ростова-на-Дону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Палецких Елена Викторовна</a:t>
            </a:r>
            <a:endParaRPr kumimoji="0" lang="ru-RU" sz="3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30" y="260652"/>
            <a:ext cx="84969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Викторина </a:t>
            </a:r>
            <a:r>
              <a:rPr kumimoji="0" lang="ru-RU" sz="3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по музыке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для </a:t>
            </a:r>
            <a:r>
              <a:rPr kumimoji="0" lang="ru-RU" sz="3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учащихся </a:t>
            </a:r>
            <a:r>
              <a:rPr lang="ru-RU" sz="34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kumimoji="0" lang="ru-RU" sz="3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класса</a:t>
            </a:r>
            <a:endParaRPr kumimoji="0" lang="ru-RU" sz="3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13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5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Великое событие, которое произошло на реке Иордан при  участии Иоанна Предтечи и Иисуса Христа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08462" y="5787232"/>
            <a:ext cx="2127073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Крещение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88F6D9-A6BF-4117-B5FD-F763F09BE1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63" y="2400935"/>
            <a:ext cx="2127073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9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Церковный праздник на последней неделе перед </a:t>
            </a:r>
            <a:r>
              <a:rPr lang="ru-RU" sz="3400" dirty="0" smtClean="0">
                <a:solidFill>
                  <a:srgbClr val="1F497D"/>
                </a:solidFill>
              </a:rPr>
              <a:t>Пасхой, которому посвящена песня А. Гречанинова на стихотворение А. Блока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pic>
        <p:nvPicPr>
          <p:cNvPr id="1026" name="Picture 2" descr="C:\Users\Палецких Елена\Desktop\Духовная музыка\68ac5dea896aa23765913fe0089125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9"/>
          <a:stretch/>
        </p:blipFill>
        <p:spPr bwMode="auto">
          <a:xfrm>
            <a:off x="2541307" y="2438884"/>
            <a:ext cx="4061387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«Вербочки» Слова Александра Блока, музыка Александра Гречанинов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9385" y="2728144"/>
            <a:ext cx="609600" cy="60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5516" y="2438884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41307" y="5787232"/>
            <a:ext cx="4061387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Вербное воскресенье</a:t>
            </a:r>
          </a:p>
        </p:txBody>
      </p:sp>
    </p:spTree>
    <p:extLst>
      <p:ext uri="{BB962C8B-B14F-4D97-AF65-F5344CB8AC3E}">
        <p14:creationId xmlns:p14="http://schemas.microsoft.com/office/powerpoint/2010/main" val="387111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0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Духовная музыка\aceb118e48ed0eaa948b77f88f721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832532"/>
            <a:ext cx="48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26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Светлый </a:t>
            </a:r>
            <a:r>
              <a:rPr lang="ru-RU" sz="3400" dirty="0" smtClean="0"/>
              <a:t>праздник, который является главным христианским праздником</a:t>
            </a:r>
            <a:endParaRPr lang="ru-RU" sz="3400" dirty="0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83923" y="5787232"/>
            <a:ext cx="1776154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Пасха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22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7862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Праздник поклонения матушке-природе, во время которого девушки «завивают» берёзу, поют ей песни, водят хороводы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36330" y="5787232"/>
            <a:ext cx="227134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Троица</a:t>
            </a:r>
          </a:p>
        </p:txBody>
      </p:sp>
      <p:pic>
        <p:nvPicPr>
          <p:cNvPr id="3074" name="Picture 2" descr="C:\Users\Палецких Елена\Desktop\Духовная музыка\3c37cc96b4bf265561978819f0d67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30" y="2403241"/>
            <a:ext cx="227134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496563"/>
              </p:ext>
            </p:extLst>
          </p:nvPr>
        </p:nvGraphicFramePr>
        <p:xfrm>
          <a:off x="477888" y="1844825"/>
          <a:ext cx="8208912" cy="212291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56117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Духовная музыка</a:t>
                      </a:r>
                      <a:r>
                        <a:rPr lang="ru-RU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композиторов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2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3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4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5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6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FF0000"/>
                          </a:solidFill>
                        </a:rPr>
                        <a:t>Иконы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7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8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9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0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1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59805" y="10379"/>
            <a:ext cx="36243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ru-RU" sz="8000" b="1" cap="none" spc="0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раунд</a:t>
            </a:r>
          </a:p>
        </p:txBody>
      </p:sp>
      <p:sp>
        <p:nvSpPr>
          <p:cNvPr id="10" name="Управляющая кнопка: настраиваемая 9">
            <a:hlinkClick r:id="rId12" action="ppaction://hlinksldjump" highlightClick="1"/>
          </p:cNvPr>
          <p:cNvSpPr/>
          <p:nvPr/>
        </p:nvSpPr>
        <p:spPr>
          <a:xfrm>
            <a:off x="3671900" y="5661248"/>
            <a:ext cx="1800200" cy="720000"/>
          </a:xfrm>
          <a:prstGeom prst="actionButtonBlank">
            <a:avLst/>
          </a:prstGeom>
          <a:solidFill>
            <a:srgbClr val="FF644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раунд</a:t>
            </a:r>
          </a:p>
        </p:txBody>
      </p:sp>
    </p:spTree>
    <p:extLst>
      <p:ext uri="{BB962C8B-B14F-4D97-AF65-F5344CB8AC3E}">
        <p14:creationId xmlns:p14="http://schemas.microsoft.com/office/powerpoint/2010/main" val="28569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хманинов - Светлый праздн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725144"/>
            <a:ext cx="609600" cy="609600"/>
          </a:xfrm>
          <a:prstGeom prst="rect">
            <a:avLst/>
          </a:prstGeom>
        </p:spPr>
      </p:pic>
      <p:pic>
        <p:nvPicPr>
          <p:cNvPr id="1035" name="Picture 11" descr="C:\Users\Палецких Елена\Desktop\Содружество муз\1200px-Софийский_Собор_в_Детинце_(вид_с_юго-востока_-_востока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2"/>
          <a:stretch/>
        </p:blipFill>
        <p:spPr bwMode="auto">
          <a:xfrm>
            <a:off x="457201" y="3272532"/>
            <a:ext cx="2946399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лецких Елена\Desktop\Содружество муз\0432c8cc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14801" y="-11815763"/>
            <a:ext cx="168589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90364" y="274638"/>
            <a:ext cx="8363272" cy="2700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>
                <a:solidFill>
                  <a:srgbClr val="1F497D"/>
                </a:solidFill>
              </a:rPr>
              <a:t>Светлый праздник, в честь которого названа 4-я </a:t>
            </a:r>
            <a:r>
              <a:rPr lang="ru-RU" sz="3400" dirty="0">
                <a:solidFill>
                  <a:srgbClr val="1F497D"/>
                </a:solidFill>
              </a:rPr>
              <a:t>часть сюиты для двух </a:t>
            </a:r>
            <a:r>
              <a:rPr lang="ru-RU" sz="3400" dirty="0" smtClean="0">
                <a:solidFill>
                  <a:srgbClr val="1F497D"/>
                </a:solidFill>
              </a:rPr>
              <a:t>фортепиано №1 С.В</a:t>
            </a:r>
            <a:r>
              <a:rPr lang="ru-RU" sz="3400" dirty="0">
                <a:solidFill>
                  <a:srgbClr val="1F497D"/>
                </a:solidFill>
              </a:rPr>
              <a:t>. Рахманинова, </a:t>
            </a:r>
            <a:r>
              <a:rPr lang="ru-RU" sz="3400" dirty="0" smtClean="0">
                <a:solidFill>
                  <a:srgbClr val="1F497D"/>
                </a:solidFill>
              </a:rPr>
              <a:t>созданная </a:t>
            </a:r>
            <a:r>
              <a:rPr lang="ru-RU" sz="3400" dirty="0">
                <a:solidFill>
                  <a:srgbClr val="1F497D"/>
                </a:solidFill>
              </a:rPr>
              <a:t>на основе </a:t>
            </a:r>
            <a:r>
              <a:rPr lang="ru-RU" sz="3400" dirty="0" smtClean="0">
                <a:solidFill>
                  <a:srgbClr val="1F497D"/>
                </a:solidFill>
              </a:rPr>
              <a:t>детских </a:t>
            </a:r>
            <a:r>
              <a:rPr lang="ru-RU" sz="3400" dirty="0">
                <a:solidFill>
                  <a:srgbClr val="1F497D"/>
                </a:solidFill>
              </a:rPr>
              <a:t>воспоминаний о звоне колоколов Софийского собора в Новгороде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19812" y="5787232"/>
            <a:ext cx="1704375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Пасха</a:t>
            </a:r>
          </a:p>
        </p:txBody>
      </p:sp>
      <p:sp>
        <p:nvSpPr>
          <p:cNvPr id="22" name="Блок-схема: процесс 21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pic>
        <p:nvPicPr>
          <p:cNvPr id="1037" name="Picture 13" descr="C:\Users\Палецких Елена\Desktop\Содружество муз\1664421256_10-kartinkof-club-p-kartinki-ikoni-khristos-voskresene-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812" y="3272532"/>
            <a:ext cx="170437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Палецких Елена\Desktop\Содружество муз\46879_9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r="4846"/>
          <a:stretch/>
        </p:blipFill>
        <p:spPr bwMode="auto">
          <a:xfrm>
            <a:off x="5740399" y="3272531"/>
            <a:ext cx="2921113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47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. Чайковский. В церкв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3921" y="2782156"/>
            <a:ext cx="609600" cy="60960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890052" y="249289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>
                <a:solidFill>
                  <a:srgbClr val="1F497D"/>
                </a:solidFill>
              </a:rPr>
              <a:t>Пьеса П.И. Чайковского из цикла пьес для фортепиано «Детский альбом», </a:t>
            </a:r>
            <a:r>
              <a:rPr lang="ru-RU" sz="3400" dirty="0">
                <a:solidFill>
                  <a:srgbClr val="1F497D"/>
                </a:solidFill>
              </a:rPr>
              <a:t>в </a:t>
            </a:r>
            <a:r>
              <a:rPr lang="ru-RU" sz="3400" dirty="0" smtClean="0">
                <a:solidFill>
                  <a:srgbClr val="1F497D"/>
                </a:solidFill>
              </a:rPr>
              <a:t>которой звучит подлинная мелодия молитвы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49573" y="5787232"/>
            <a:ext cx="366879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церкви»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3" descr="C:\Users\Палецких Елена\Desktop\Детский альбом\1200px-В_церкви_Богданов-Бельский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9573" y="2492896"/>
            <a:ext cx="3668790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77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окофьев. Вставайте, люди русск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7790" y="2656088"/>
            <a:ext cx="609600" cy="60960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420888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 descr="C:\Users\Палецких Елена\Desktop\Содружество муз\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r="-146"/>
          <a:stretch/>
        </p:blipFill>
        <p:spPr bwMode="auto">
          <a:xfrm>
            <a:off x="457200" y="2420888"/>
            <a:ext cx="7350826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>
                <a:solidFill>
                  <a:srgbClr val="1F497D"/>
                </a:solidFill>
              </a:rPr>
              <a:t>Название кантаты С.С. Прокофьева, которая посвящена подвигу русского полководца, причисленного к лику святых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11760" y="5787232"/>
            <a:ext cx="432048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«Александр Невский»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83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В. Гаврилин - Перезвоны - Молитва (№1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3331" y="3070188"/>
            <a:ext cx="609600" cy="60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780928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/>
              <a:t>Название симфонии-действа для солистов, хора и ударных инструментов                    В.А</a:t>
            </a:r>
            <a:r>
              <a:rPr lang="ru-RU" sz="3400" dirty="0"/>
              <a:t>. </a:t>
            </a:r>
            <a:r>
              <a:rPr lang="ru-RU" sz="3400" dirty="0" smtClean="0"/>
              <a:t>Гаврилина, созданной после прочтения рассказов В.М. Шукшина </a:t>
            </a:r>
            <a:endParaRPr lang="ru-RU" sz="3400" dirty="0"/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36068" y="5787232"/>
            <a:ext cx="4871864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«Перезвоны»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Палецких Елена\Desktop\Духовная музыка\22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68" y="2780928"/>
            <a:ext cx="4871864" cy="274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93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. Березовский - 1-я час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3331" y="3096836"/>
            <a:ext cx="609600" cy="60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80757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>
                <a:solidFill>
                  <a:srgbClr val="1F497D"/>
                </a:solidFill>
              </a:rPr>
              <a:t>Жанр многоголосной церковной музыки, в котором написано произведение            М.С. Березовского «Не </a:t>
            </a:r>
            <a:r>
              <a:rPr lang="ru-RU" sz="3400" dirty="0" err="1" smtClean="0">
                <a:solidFill>
                  <a:srgbClr val="1F497D"/>
                </a:solidFill>
              </a:rPr>
              <a:t>отвержи</a:t>
            </a:r>
            <a:r>
              <a:rPr lang="ru-RU" sz="3400" dirty="0" smtClean="0">
                <a:solidFill>
                  <a:srgbClr val="1F497D"/>
                </a:solidFill>
              </a:rPr>
              <a:t> мене во время старости»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5787232"/>
            <a:ext cx="403244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Духовный концерт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Палецких Елена\Desktop\Духовная музыка\oxMIhIgo54lqrUX1XUUQc3O7Y25fiIvglewfQDPS-Zp9Gd8J2PdsofE_VRtu0ETQ2yXQzStaAbgUte4V-VddI5R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139" y="2807576"/>
            <a:ext cx="3417721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45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171176"/>
              </p:ext>
            </p:extLst>
          </p:nvPr>
        </p:nvGraphicFramePr>
        <p:xfrm>
          <a:off x="467544" y="1844825"/>
          <a:ext cx="8208912" cy="377681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58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Песнопения</a:t>
                      </a:r>
                      <a:endParaRPr kumimoji="0" lang="ru-RU" sz="3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400" dirty="0" smtClean="0">
                          <a:solidFill>
                            <a:srgbClr val="1F497D"/>
                          </a:solidFill>
                        </a:rPr>
                        <a:t>Христианские </a:t>
                      </a:r>
                    </a:p>
                    <a:p>
                      <a:r>
                        <a:rPr lang="ru-RU" sz="3400" dirty="0" smtClean="0">
                          <a:solidFill>
                            <a:srgbClr val="1F497D"/>
                          </a:solidFill>
                        </a:rPr>
                        <a:t>праздники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8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400" dirty="0" smtClean="0">
                          <a:solidFill>
                            <a:srgbClr val="1F497D"/>
                          </a:solidFill>
                        </a:rPr>
                        <a:t>Духовная музыка </a:t>
                      </a:r>
                      <a:r>
                        <a:rPr kumimoji="0" lang="ru-RU" sz="3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композиторов</a:t>
                      </a:r>
                      <a:endParaRPr lang="ru-RU" sz="3400" dirty="0" smtClean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400" dirty="0" smtClean="0">
                          <a:solidFill>
                            <a:srgbClr val="1F497D"/>
                          </a:solidFill>
                        </a:rPr>
                        <a:t>Иконы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8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400" dirty="0" smtClean="0">
                          <a:solidFill>
                            <a:srgbClr val="1F497D"/>
                          </a:solidFill>
                        </a:rPr>
                        <a:t>Колокольные звоны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400" dirty="0" smtClean="0">
                          <a:solidFill>
                            <a:srgbClr val="1F497D"/>
                          </a:solidFill>
                        </a:rPr>
                        <a:t>Святые земли русской</a:t>
                      </a:r>
                      <a:endParaRPr lang="ru-RU" sz="340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420419" y="10379"/>
            <a:ext cx="43031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темы</a:t>
            </a:r>
          </a:p>
        </p:txBody>
      </p:sp>
    </p:spTree>
    <p:extLst>
      <p:ext uri="{BB962C8B-B14F-4D97-AF65-F5344CB8AC3E}">
        <p14:creationId xmlns:p14="http://schemas.microsoft.com/office/powerpoint/2010/main" val="179912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>
                <a:solidFill>
                  <a:srgbClr val="1F497D"/>
                </a:solidFill>
              </a:rPr>
              <a:t>Икона Андрея Рублёва, на которой изображены Бог Отец, Бог Сын Иисус Христос и Бог Дух Святой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24734" y="5787232"/>
            <a:ext cx="2457214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Троица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Палецких Елена\Desktop\Духовная музыка\Angelsatmamre-trinity-rublev-1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33" y="2420888"/>
            <a:ext cx="2457214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22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алецких Елена\Desktop\Содружество муз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000" y="1844824"/>
            <a:ext cx="27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381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>
                <a:solidFill>
                  <a:srgbClr val="1F497D"/>
                </a:solidFill>
              </a:rPr>
              <a:t>Величайшая святыня Руси, икона небесной заступницы Москвы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5787232"/>
            <a:ext cx="5184576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Богоматерь Владимирская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78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>
                <a:solidFill>
                  <a:srgbClr val="1F497D"/>
                </a:solidFill>
              </a:rPr>
              <a:t>На этой иконе толпа людей восклицает: «Осанна! Слава в вышних Богу!», а дети приветствуют Его ветками пальм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33024" y="5787232"/>
            <a:ext cx="5477953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Господень в Иерусалим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Палецких Елена\Desktop\Духовная музыка\11535-f7891a6b01412b68a7c0cf93828e673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3166" r="3874" b="3166"/>
          <a:stretch/>
        </p:blipFill>
        <p:spPr bwMode="auto">
          <a:xfrm>
            <a:off x="3326913" y="2383705"/>
            <a:ext cx="2490174" cy="3126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5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>
                <a:solidFill>
                  <a:srgbClr val="1F497D"/>
                </a:solidFill>
              </a:rPr>
              <a:t>Иисус Христос протягивает руки Адаму, Еве и другим умершим людям и выводит их из мрака смерти к свету райской жизни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69540" y="5787232"/>
            <a:ext cx="3004919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Воскресение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:\Users\Палецких Елена\Desktop\Духовная музыка\697-voskrese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539" y="2420888"/>
            <a:ext cx="300492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7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алецких Елена\Desktop\Духовная музыка\Ikona-Vseh-Svyatyh-v-chem-pomogaet-i-kak-vyglyadit-obraz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20" y="2434180"/>
            <a:ext cx="243576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>
                <a:solidFill>
                  <a:srgbClr val="1F497D"/>
                </a:solidFill>
              </a:rPr>
              <a:t>На этой иконе изображены и князья, и крестьяне, и цари, и купцы, у каждого из которых в жизни был подвиг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72485" y="5787232"/>
            <a:ext cx="399903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Икона </a:t>
            </a: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сех Святых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037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031364"/>
              </p:ext>
            </p:extLst>
          </p:nvPr>
        </p:nvGraphicFramePr>
        <p:xfrm>
          <a:off x="467544" y="1844824"/>
          <a:ext cx="8208910" cy="2133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17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17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17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17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17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Колокольные звоны</a:t>
                      </a:r>
                      <a:endParaRPr lang="ru-RU" sz="32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2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3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4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5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6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Святые земли русской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7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8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9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0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1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59805" y="10379"/>
            <a:ext cx="3624390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ru-RU" sz="8000" b="1" cap="none" spc="0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раунд</a:t>
            </a:r>
          </a:p>
        </p:txBody>
      </p:sp>
      <p:sp>
        <p:nvSpPr>
          <p:cNvPr id="7" name="Управляющая кнопка: настраиваемая 6">
            <a:hlinkClick r:id="rId12" action="ppaction://hlinksldjump" highlightClick="1"/>
          </p:cNvPr>
          <p:cNvSpPr/>
          <p:nvPr/>
        </p:nvSpPr>
        <p:spPr>
          <a:xfrm>
            <a:off x="3671900" y="5661248"/>
            <a:ext cx="1800200" cy="720000"/>
          </a:xfrm>
          <a:prstGeom prst="actionButtonBlank">
            <a:avLst/>
          </a:prstGeom>
          <a:solidFill>
            <a:srgbClr val="FF6446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Финал</a:t>
            </a:r>
          </a:p>
        </p:txBody>
      </p:sp>
    </p:spTree>
    <p:extLst>
      <p:ext uri="{BB962C8B-B14F-4D97-AF65-F5344CB8AC3E}">
        <p14:creationId xmlns:p14="http://schemas.microsoft.com/office/powerpoint/2010/main" val="41193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Благовес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3331" y="2089264"/>
            <a:ext cx="609600" cy="60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800004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381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Колокольный звон, который призывает прихожан к богослужению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83988" y="5787232"/>
            <a:ext cx="2376024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Благовест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94C874-816F-4786-BBE0-02BCBECF50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00" y="1800004"/>
            <a:ext cx="64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59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Наба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3331" y="2125268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836008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1381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Колокольный звон, который сообщает о каком-либо происшествии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10393" y="5787232"/>
            <a:ext cx="2523214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Набат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8B3B843-DAB6-4522-B285-A5351EA3A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92" y="1800004"/>
            <a:ext cx="2523214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2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ерезв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3331" y="2125268"/>
            <a:ext cx="609600" cy="60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836008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A6089D9-5197-4BF3-85BA-0692460DC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27" y="1836008"/>
            <a:ext cx="5097345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2101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Колокольный звон, во время которого звонарь перебирает колокола по очереди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5787232"/>
            <a:ext cx="2304256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Перезвон</a:t>
            </a:r>
          </a:p>
        </p:txBody>
      </p:sp>
    </p:spTree>
    <p:extLst>
      <p:ext uri="{BB962C8B-B14F-4D97-AF65-F5344CB8AC3E}">
        <p14:creationId xmlns:p14="http://schemas.microsoft.com/office/powerpoint/2010/main" val="22435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резв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3646" y="3055583"/>
            <a:ext cx="609600" cy="60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766323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Три удара в несколько колоколов, идущие </a:t>
            </a:r>
            <a:r>
              <a:rPr lang="ru-RU" sz="3400" dirty="0" smtClean="0"/>
              <a:t>подряд. Этот звон </a:t>
            </a:r>
            <a:r>
              <a:rPr lang="ru-RU" sz="3400" dirty="0"/>
              <a:t>бывает великий, средний и красный. </a:t>
            </a:r>
            <a:r>
              <a:rPr lang="ru-RU" sz="3400" dirty="0" smtClean="0"/>
              <a:t>Красный звон длится </a:t>
            </a:r>
            <a:r>
              <a:rPr lang="ru-RU" sz="3400" dirty="0"/>
              <a:t>весь день в Пасху 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03987" y="5787232"/>
            <a:ext cx="2136024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Трезвон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1DEFE52-F319-4423-909C-A9782E275A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" t="2245" r="1594" b="1744"/>
          <a:stretch/>
        </p:blipFill>
        <p:spPr>
          <a:xfrm>
            <a:off x="2884500" y="2766323"/>
            <a:ext cx="3375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40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20462"/>
              </p:ext>
            </p:extLst>
          </p:nvPr>
        </p:nvGraphicFramePr>
        <p:xfrm>
          <a:off x="467544" y="1828800"/>
          <a:ext cx="8208912" cy="2133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Песнопения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3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4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5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6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7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l"/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Христианские </a:t>
                      </a:r>
                    </a:p>
                    <a:p>
                      <a:pPr algn="l"/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праздники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hlinkClick r:id="rId8" action="ppaction://hlinksldjump"/>
                        </a:rPr>
                        <a:t>1</a:t>
                      </a:r>
                      <a:endParaRPr lang="ru-RU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1"/>
                          </a:solidFill>
                          <a:hlinkClick r:id="rId9" action="ppaction://hlinksldjump"/>
                        </a:rPr>
                        <a:t>2</a:t>
                      </a:r>
                      <a:endParaRPr lang="ru-RU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1"/>
                          </a:solidFill>
                          <a:hlinkClick r:id="rId10" action="ppaction://hlinksldjump"/>
                        </a:rPr>
                        <a:t>3</a:t>
                      </a:r>
                      <a:endParaRPr lang="ru-RU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1"/>
                          </a:solidFill>
                          <a:hlinkClick r:id="rId11" action="ppaction://hlinksldjump"/>
                        </a:rPr>
                        <a:t>4</a:t>
                      </a:r>
                      <a:endParaRPr lang="ru-RU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1"/>
                          </a:solidFill>
                          <a:hlinkClick r:id="rId12" action="ppaction://hlinksldjump"/>
                        </a:rPr>
                        <a:t>5</a:t>
                      </a:r>
                      <a:endParaRPr lang="ru-RU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759805" y="10379"/>
            <a:ext cx="36243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ru-RU" sz="8000" b="1" cap="none" spc="0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раунд</a:t>
            </a:r>
          </a:p>
        </p:txBody>
      </p:sp>
      <p:sp>
        <p:nvSpPr>
          <p:cNvPr id="5" name="Управляющая кнопка: настраиваемая 4">
            <a:hlinkClick r:id="rId13" action="ppaction://hlinksldjump" highlightClick="1"/>
          </p:cNvPr>
          <p:cNvSpPr/>
          <p:nvPr/>
        </p:nvSpPr>
        <p:spPr>
          <a:xfrm>
            <a:off x="3671900" y="5661248"/>
            <a:ext cx="1800200" cy="720000"/>
          </a:xfrm>
          <a:prstGeom prst="actionButtonBlank">
            <a:avLst/>
          </a:prstGeom>
          <a:solidFill>
            <a:srgbClr val="FF644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раунд</a:t>
            </a:r>
          </a:p>
        </p:txBody>
      </p:sp>
    </p:spTree>
    <p:extLst>
      <p:ext uri="{BB962C8B-B14F-4D97-AF65-F5344CB8AC3E}">
        <p14:creationId xmlns:p14="http://schemas.microsoft.com/office/powerpoint/2010/main" val="41896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34317" y="5787232"/>
            <a:ext cx="3075366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Царь-колокол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Самый большой колокол в мире, стоящий теперь на каменном постаменте у подножия колокольни Ивана Великого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65EE0D7-C4FC-4C77-80B9-41C4DE4C1F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01" r="2077" b="1701"/>
          <a:stretch/>
        </p:blipFill>
        <p:spPr>
          <a:xfrm>
            <a:off x="3590162" y="2391580"/>
            <a:ext cx="1963676" cy="3114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17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Великий </a:t>
            </a:r>
            <a:r>
              <a:rPr lang="ru-RU" sz="3400" dirty="0" smtClean="0"/>
              <a:t>полководец, который был </a:t>
            </a:r>
            <a:r>
              <a:rPr lang="ru-RU" sz="3400" dirty="0"/>
              <a:t>причислен к лику святых за защиту </a:t>
            </a:r>
            <a:r>
              <a:rPr lang="ru-RU" sz="3400" dirty="0" smtClean="0"/>
              <a:t>Руси от врагов, глубокую веру и верность Христу</a:t>
            </a:r>
            <a:endParaRPr lang="ru-RU" sz="3400" dirty="0"/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43283" y="5787232"/>
            <a:ext cx="4057434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Невский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593FF56-1CD1-4167-8107-64F3A5EB1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71" y="2420160"/>
            <a:ext cx="2280058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6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Духовная музыка\370499.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99" y="2435385"/>
            <a:ext cx="4095602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/>
              <a:t>Игумен Русской церкви, который благословил </a:t>
            </a:r>
            <a:r>
              <a:rPr lang="ru-RU" sz="3400" dirty="0"/>
              <a:t>Дмитрия Донского на Куликовскую битву с </a:t>
            </a:r>
            <a:r>
              <a:rPr lang="ru-RU" sz="3400" dirty="0" smtClean="0"/>
              <a:t>монголо-татарами</a:t>
            </a:r>
            <a:endParaRPr lang="ru-RU" sz="3400" dirty="0"/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24198" y="5787232"/>
            <a:ext cx="4095603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Сергий Радонежский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3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С именем </a:t>
            </a:r>
            <a:r>
              <a:rPr lang="ru-RU" sz="3400" dirty="0" smtClean="0"/>
              <a:t>этого святого великого князя связано выдающееся </a:t>
            </a:r>
            <a:r>
              <a:rPr lang="ru-RU" sz="3400" dirty="0"/>
              <a:t>событие в истории нашего народа – Крещение Руси в 988 </a:t>
            </a:r>
            <a:r>
              <a:rPr lang="ru-RU" sz="3400" dirty="0" smtClean="0"/>
              <a:t>году</a:t>
            </a:r>
            <a:endParaRPr lang="ru-RU" sz="3400" dirty="0"/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68363" y="5787232"/>
            <a:ext cx="4607276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Князь Владимир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Палецких Елена\Desktop\Духовная музыка\0608600f115b3fb071638aeed9e23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62" y="2420887"/>
            <a:ext cx="4607277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0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/>
              <a:t>Эта мудрая женщина первая </a:t>
            </a:r>
            <a:r>
              <a:rPr lang="ru-RU" sz="3400" dirty="0"/>
              <a:t>на Руси приняла крещение </a:t>
            </a:r>
            <a:r>
              <a:rPr lang="ru-RU" sz="3400" dirty="0" smtClean="0"/>
              <a:t>и содействовала распространению христианской веры</a:t>
            </a:r>
            <a:endParaRPr lang="ru-RU" sz="3400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51820" y="5787232"/>
            <a:ext cx="324036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Княгиня Ольга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:\Users\Палецких Елена\Desktop\Духовная музыка\21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15" y="2429109"/>
            <a:ext cx="1385756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алецких Елена\Desktop\Духовная музыка\3c79e75fcec82a1050ade11fb83ae5e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3133" r="3621" b="2894"/>
          <a:stretch/>
        </p:blipFill>
        <p:spPr bwMode="auto">
          <a:xfrm>
            <a:off x="3330076" y="2429109"/>
            <a:ext cx="2483848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4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С</a:t>
            </a:r>
            <a:r>
              <a:rPr lang="ru-RU" sz="3400" dirty="0" smtClean="0"/>
              <a:t>оздатели славянской азбуки, бескорыстные служители Богу и людям</a:t>
            </a:r>
            <a:endParaRPr lang="ru-RU" sz="3400" dirty="0"/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55777" y="5787232"/>
            <a:ext cx="4032447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Кирилл и Мефодий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Палецких Елена\Desktop\Духовная музыка\full_6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838" y="1785764"/>
            <a:ext cx="2206321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5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782897" y="3861047"/>
            <a:ext cx="1578203" cy="1800000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8" b="99069" l="12769" r="885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43608" y="2276792"/>
            <a:ext cx="7056783" cy="720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3400" dirty="0" smtClean="0">
                <a:solidFill>
                  <a:srgbClr val="FF0000"/>
                </a:solidFill>
                <a:hlinkClick r:id="rId5" action="ppaction://hlinksldjump"/>
              </a:rPr>
              <a:t>Поющие под окнами</a:t>
            </a:r>
            <a:r>
              <a:rPr lang="ru-RU" sz="3400" dirty="0" smtClean="0">
                <a:solidFill>
                  <a:srgbClr val="FF0000"/>
                </a:solidFill>
              </a:rPr>
              <a:t>                            </a:t>
            </a:r>
            <a:r>
              <a:rPr lang="ru-RU" sz="3400" b="1" dirty="0">
                <a:solidFill>
                  <a:srgbClr val="FF0000"/>
                </a:solidFill>
              </a:rPr>
              <a:t>–</a:t>
            </a:r>
            <a:r>
              <a:rPr lang="ru-RU" sz="34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43608" y="2996792"/>
            <a:ext cx="7056783" cy="720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3400" dirty="0" smtClean="0">
                <a:solidFill>
                  <a:srgbClr val="FF0000"/>
                </a:solidFill>
                <a:hlinkClick r:id="rId6" action="ppaction://hlinksldjump"/>
              </a:rPr>
              <a:t>Древнейшая песнь материнства</a:t>
            </a:r>
            <a:r>
              <a:rPr lang="ru-RU" sz="3400" dirty="0" smtClean="0">
                <a:solidFill>
                  <a:srgbClr val="FF0000"/>
                </a:solidFill>
              </a:rPr>
              <a:t>       </a:t>
            </a:r>
            <a:r>
              <a:rPr lang="ru-RU" sz="3400" b="1" dirty="0">
                <a:solidFill>
                  <a:srgbClr val="FF0000"/>
                </a:solidFill>
              </a:rPr>
              <a:t>–</a:t>
            </a:r>
          </a:p>
        </p:txBody>
      </p:sp>
      <p:sp>
        <p:nvSpPr>
          <p:cNvPr id="15" name="Управляющая кнопка: настраиваемая 14">
            <a:hlinkClick r:id="" action="ppaction://noaction" highlightClick="1"/>
          </p:cNvPr>
          <p:cNvSpPr/>
          <p:nvPr/>
        </p:nvSpPr>
        <p:spPr>
          <a:xfrm>
            <a:off x="2879812" y="5843221"/>
            <a:ext cx="3384376" cy="720000"/>
          </a:xfrm>
          <a:prstGeom prst="actionButtonBlank">
            <a:avLst/>
          </a:prstGeom>
          <a:solidFill>
            <a:srgbClr val="FF6446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Окончание игры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20134" y="10379"/>
            <a:ext cx="31037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Финал</a:t>
            </a:r>
            <a:endParaRPr lang="ru-RU" sz="8000" b="1" cap="none" spc="0" dirty="0">
              <a:ln w="11430"/>
              <a:solidFill>
                <a:srgbClr val="FF644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556792"/>
            <a:ext cx="7056783" cy="720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3400" dirty="0" smtClean="0">
                <a:solidFill>
                  <a:srgbClr val="FF0000"/>
                </a:solidFill>
                <a:hlinkClick r:id="rId7" action="ppaction://hlinksldjump"/>
              </a:rPr>
              <a:t>Застывшая музыка</a:t>
            </a:r>
            <a:r>
              <a:rPr lang="ru-RU" sz="3400" dirty="0" smtClean="0">
                <a:solidFill>
                  <a:srgbClr val="FF0000"/>
                </a:solidFill>
              </a:rPr>
              <a:t>                                </a:t>
            </a:r>
            <a:r>
              <a:rPr lang="ru-RU" sz="3400" b="1" dirty="0" smtClean="0">
                <a:solidFill>
                  <a:srgbClr val="FF0000"/>
                </a:solidFill>
              </a:rPr>
              <a:t>–</a:t>
            </a:r>
            <a:r>
              <a:rPr lang="ru-RU" sz="3400" dirty="0" smtClean="0">
                <a:solidFill>
                  <a:srgbClr val="FF0000"/>
                </a:solidFill>
              </a:rPr>
              <a:t>       </a:t>
            </a:r>
            <a:endParaRPr lang="ru-RU" sz="3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4891771" y="4335772"/>
            <a:ext cx="3767752" cy="2160000"/>
            <a:chOff x="4891771" y="4329220"/>
            <a:chExt cx="3767752" cy="2160000"/>
          </a:xfrm>
        </p:grpSpPr>
        <p:pic>
          <p:nvPicPr>
            <p:cNvPr id="23" name="Picture 4" descr="C:\Users\Палецких Елена\Desktop\Содружество муз\1920x1276_665960_[www.ArtFile.ru]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99"/>
            <a:stretch/>
          </p:blipFill>
          <p:spPr bwMode="auto">
            <a:xfrm>
              <a:off x="5467835" y="4329220"/>
              <a:ext cx="3191688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891771" y="4329220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86335" y="4335772"/>
            <a:ext cx="3817685" cy="2160000"/>
            <a:chOff x="486335" y="4335772"/>
            <a:chExt cx="3817685" cy="2160000"/>
          </a:xfrm>
        </p:grpSpPr>
        <p:pic>
          <p:nvPicPr>
            <p:cNvPr id="20" name="Picture 8" descr="C:\Users\Палецких Елена\Desktop\Содружество муз\35d22b99dc8148e5609b99777c3b7b59.jpe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99" y="4335772"/>
              <a:ext cx="3241621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6335" y="4335772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69796" y="1779772"/>
            <a:ext cx="3831157" cy="2160000"/>
            <a:chOff x="4855643" y="1779772"/>
            <a:chExt cx="3831157" cy="2160000"/>
          </a:xfrm>
        </p:grpSpPr>
        <p:pic>
          <p:nvPicPr>
            <p:cNvPr id="17" name="Picture 3" descr="C:\Users\Палецких Елена\Desktop\Содружество муз\0A6C74E67F0001014BA9D5E8AA28B9B8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6800" y="1779772"/>
              <a:ext cx="3240000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855643" y="1779772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pic>
        <p:nvPicPr>
          <p:cNvPr id="7" name="П. Чайковский - Богородице Дево, радуйс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3212976"/>
            <a:ext cx="609600" cy="6096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274638"/>
            <a:ext cx="8229600" cy="11448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Архитектурное сооружение, в котором может звучать эта </a:t>
            </a:r>
            <a:r>
              <a:rPr lang="ru-RU" sz="3400" dirty="0" smtClean="0">
                <a:solidFill>
                  <a:srgbClr val="1F497D"/>
                </a:solidFill>
              </a:rPr>
              <a:t>музыка</a:t>
            </a:r>
            <a:endParaRPr lang="ru-RU" sz="3400" dirty="0">
              <a:solidFill>
                <a:srgbClr val="1F497D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855643" y="1779771"/>
            <a:ext cx="3803880" cy="2160000"/>
            <a:chOff x="4855643" y="1779770"/>
            <a:chExt cx="3803880" cy="2160000"/>
          </a:xfrm>
        </p:grpSpPr>
        <p:pic>
          <p:nvPicPr>
            <p:cNvPr id="1027" name="Picture 3" descr="C:\Users\Палецких Елена\Desktop\Содружество муз\1650515256_50-sportishka-com-p-dostoprimechatelnosti-vladimira-uspenskii-57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5" b="5425"/>
            <a:stretch/>
          </p:blipFill>
          <p:spPr bwMode="auto">
            <a:xfrm>
              <a:off x="5467835" y="1779770"/>
              <a:ext cx="3191688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855643" y="1779771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25" name="Управляющая кнопка: домой 24">
            <a:hlinkClick r:id="rId10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Управляющая кнопка: настраиваемая 25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Крест 26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8" name="Управляющая кнопка: настраиваемая 27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4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нсамбль Сирин - Не шум шумит Пасхальная коляд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3331" y="3096569"/>
            <a:ext cx="609600" cy="60960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807309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C:\Users\Палецких Елена\Desktop\Духовная музыка\3ee8a6c7-c333-514b-9aab-c13664995cd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012" y="2807128"/>
            <a:ext cx="4809976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омой 7">
            <a:hlinkClick r:id="rId7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Крест 9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274636"/>
            <a:ext cx="822960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>
                <a:solidFill>
                  <a:srgbClr val="1F497D"/>
                </a:solidFill>
              </a:rPr>
              <a:t>Эти песни на Пасху пели русские крестьяне, которые обходили дома один за другим, поздравляли </a:t>
            </a:r>
            <a:r>
              <a:rPr lang="ru-RU" sz="3400" dirty="0">
                <a:solidFill>
                  <a:srgbClr val="1F497D"/>
                </a:solidFill>
              </a:rPr>
              <a:t>своих </a:t>
            </a:r>
            <a:r>
              <a:rPr lang="ru-RU" sz="3400" dirty="0" smtClean="0">
                <a:solidFill>
                  <a:srgbClr val="1F497D"/>
                </a:solidFill>
              </a:rPr>
              <a:t>соседей, играли на волынках и </a:t>
            </a:r>
            <a:r>
              <a:rPr lang="ru-RU" sz="3400" dirty="0">
                <a:solidFill>
                  <a:srgbClr val="1F497D"/>
                </a:solidFill>
              </a:rPr>
              <a:t>ждали </a:t>
            </a:r>
            <a:r>
              <a:rPr lang="ru-RU" sz="3400" dirty="0" smtClean="0">
                <a:solidFill>
                  <a:srgbClr val="1F497D"/>
                </a:solidFill>
              </a:rPr>
              <a:t>подарков 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67012" y="5778000"/>
            <a:ext cx="4809976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Волочебные</a:t>
            </a:r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песни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45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страиваемая 9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ест 10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>
                <a:solidFill>
                  <a:srgbClr val="1F497D"/>
                </a:solidFill>
              </a:rPr>
              <a:t>Иконы с её изображением имеют названия «Утоли мои печали», «Неувядаемый цвет», «Умиление», «Милостивая» 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17400" y="5787232"/>
            <a:ext cx="25092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Богородица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Палецких Елена\Desktop\Духовная музыка\65458088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00" y="2420888"/>
            <a:ext cx="250920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73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Чайковский Отче на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3331" y="3070188"/>
            <a:ext cx="609600" cy="60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780928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457200" y="274636"/>
            <a:ext cx="822960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Обращение человека к Богу или к Его святым (Богородице, ангелам, душам праведников) с целью покаяния, хвалы, </a:t>
            </a:r>
            <a:r>
              <a:rPr lang="ru-RU" sz="3400" dirty="0" err="1"/>
              <a:t>испрашивания</a:t>
            </a:r>
            <a:r>
              <a:rPr lang="ru-RU" sz="3400" dirty="0"/>
              <a:t> милостей или благодарения</a:t>
            </a:r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222000" y="5787232"/>
            <a:ext cx="27000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Молитва</a:t>
            </a:r>
          </a:p>
        </p:txBody>
      </p:sp>
      <p:pic>
        <p:nvPicPr>
          <p:cNvPr id="2" name="Picture 2" descr="C:\Users\Палецких Елена\Desktop\Духовная музыка\69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3145" y="2780928"/>
            <a:ext cx="1957709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46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еличание Вход Господень в Иерусали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3331" y="2710148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420888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C:\Users\Палецких Елена\Desktop\Новая папка\russia-XVII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"/>
          <a:stretch/>
        </p:blipFill>
        <p:spPr bwMode="auto">
          <a:xfrm>
            <a:off x="1965756" y="2420888"/>
            <a:ext cx="5212488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Торжественное молитвенное песнопение, прославляющее Иисуса Христа, Богородицу или какого-либо святого</a:t>
            </a:r>
          </a:p>
        </p:txBody>
      </p:sp>
      <p:sp>
        <p:nvSpPr>
          <p:cNvPr id="37" name="Блок-схема: процесс 36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222000" y="5787232"/>
            <a:ext cx="27000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Величание</a:t>
            </a:r>
          </a:p>
        </p:txBody>
      </p:sp>
    </p:spTree>
    <p:extLst>
      <p:ext uri="{BB962C8B-B14F-4D97-AF65-F5344CB8AC3E}">
        <p14:creationId xmlns:p14="http://schemas.microsoft.com/office/powerpoint/2010/main" val="138681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емле русская, стихира русским святы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8502" y="206207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44633" y="1772814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C:\Users\Палецких Елена\Desktop\Новая папка\c86d76db6d70c0183a2e7d4fa1d6b57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57" r="-7"/>
          <a:stretch/>
        </p:blipFill>
        <p:spPr bwMode="auto">
          <a:xfrm>
            <a:off x="3272593" y="1772814"/>
            <a:ext cx="2598813" cy="360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457200" y="274638"/>
            <a:ext cx="8229600" cy="1144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Торжественная песнь-гимн в честь русских святых, состоящая из нескольких стихов</a:t>
            </a:r>
          </a:p>
        </p:txBody>
      </p:sp>
      <p:sp>
        <p:nvSpPr>
          <p:cNvPr id="36" name="Блок-схема: процесс 35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272593" y="5787232"/>
            <a:ext cx="2598813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Стихира</a:t>
            </a:r>
          </a:p>
        </p:txBody>
      </p:sp>
    </p:spTree>
    <p:extLst>
      <p:ext uri="{BB962C8B-B14F-4D97-AF65-F5344CB8AC3E}">
        <p14:creationId xmlns:p14="http://schemas.microsoft.com/office/powerpoint/2010/main" val="9772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ропарь Владимирской иконе Божией Матер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3331" y="2710148"/>
            <a:ext cx="609600" cy="6096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420888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 descr="C:\Users\Палецких Елена\Desktop\Содружество муз\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4499" y="2420888"/>
            <a:ext cx="229500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Краткое песнопение, в котором раскрывается сущность церковного праздника или прославляется святой</a:t>
            </a:r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24499" y="5787232"/>
            <a:ext cx="22950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Тропарь</a:t>
            </a:r>
          </a:p>
        </p:txBody>
      </p:sp>
    </p:spTree>
    <p:extLst>
      <p:ext uri="{BB962C8B-B14F-4D97-AF65-F5344CB8AC3E}">
        <p14:creationId xmlns:p14="http://schemas.microsoft.com/office/powerpoint/2010/main" val="198461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Палецких Елена\Desktop\Содружество муз\bc968445dcc033be530bc75dc767237c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855" y="1757899"/>
            <a:ext cx="3596198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Греческий распев XVII в. - Богородице Дево, радуйс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3331" y="2047159"/>
            <a:ext cx="609600" cy="6096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Основной вид древнерусского церковного одноголосного пения без сопровождения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08855" y="5787232"/>
            <a:ext cx="359619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Знаменный распев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38801" y="3140969"/>
            <a:ext cx="3166252" cy="41693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757899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79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6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ождественская песен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4273" y="4653136"/>
            <a:ext cx="609600" cy="609600"/>
          </a:xfrm>
          <a:prstGeom prst="rect">
            <a:avLst/>
          </a:prstGeom>
        </p:spPr>
      </p:pic>
      <p:sp>
        <p:nvSpPr>
          <p:cNvPr id="7" name="Вертикальный свиток 6"/>
          <p:cNvSpPr/>
          <p:nvPr/>
        </p:nvSpPr>
        <p:spPr>
          <a:xfrm>
            <a:off x="4757542" y="3030935"/>
            <a:ext cx="3939309" cy="18000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1F497D"/>
                </a:solidFill>
              </a:rPr>
              <a:t>   Добрый тебе вечер,</a:t>
            </a:r>
            <a:br>
              <a:rPr lang="ru-RU" sz="2400" dirty="0">
                <a:solidFill>
                  <a:srgbClr val="1F497D"/>
                </a:solidFill>
              </a:rPr>
            </a:br>
            <a:r>
              <a:rPr lang="ru-RU" sz="2400" dirty="0">
                <a:solidFill>
                  <a:srgbClr val="1F497D"/>
                </a:solidFill>
              </a:rPr>
              <a:t>   Ласковый хозяин.</a:t>
            </a:r>
            <a:br>
              <a:rPr lang="ru-RU" sz="2400" dirty="0">
                <a:solidFill>
                  <a:srgbClr val="1F497D"/>
                </a:solidFill>
              </a:rPr>
            </a:br>
            <a:r>
              <a:rPr lang="ru-RU" sz="2400" dirty="0">
                <a:solidFill>
                  <a:srgbClr val="1F497D"/>
                </a:solidFill>
              </a:rPr>
              <a:t>   Радуйся! Радуйся, земля,</a:t>
            </a:r>
            <a:br>
              <a:rPr lang="ru-RU" sz="2400" dirty="0">
                <a:solidFill>
                  <a:srgbClr val="1F497D"/>
                </a:solidFill>
              </a:rPr>
            </a:br>
            <a:r>
              <a:rPr lang="ru-RU" sz="2400" dirty="0">
                <a:solidFill>
                  <a:srgbClr val="1F497D"/>
                </a:solidFill>
              </a:rPr>
              <a:t>   Сын Божий в мир родился.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Праздник Русской православной церкви, </a:t>
            </a:r>
            <a:r>
              <a:rPr lang="ru-RU" sz="3400" dirty="0" smtClean="0"/>
              <a:t>о котором говорится в славянском  песнопении </a:t>
            </a:r>
            <a:r>
              <a:rPr lang="ru-RU" sz="3400" dirty="0"/>
              <a:t>«Добрый тебе вечер»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37266" y="5787232"/>
            <a:ext cx="266946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Рождество</a:t>
            </a:r>
          </a:p>
        </p:txBody>
      </p:sp>
      <p:pic>
        <p:nvPicPr>
          <p:cNvPr id="2" name="Picture 2" descr="C:\Users\Палецких Елена\Desktop\Духовная музыка\1d49e54e-e5f6-557f-8631-0166290877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61447"/>
            <a:ext cx="3980835" cy="293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99">
      <a:dk1>
        <a:srgbClr val="1F497D"/>
      </a:dk1>
      <a:lt1>
        <a:srgbClr val="FFFFFF"/>
      </a:lt1>
      <a:dk2>
        <a:srgbClr val="FF0000"/>
      </a:dk2>
      <a:lt2>
        <a:srgbClr val="EEECE1"/>
      </a:lt2>
      <a:accent1>
        <a:srgbClr val="F79646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FF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14264</TotalTime>
  <Words>1012</Words>
  <Application>Microsoft Office PowerPoint</Application>
  <PresentationFormat>Экран (4:3)</PresentationFormat>
  <Paragraphs>192</Paragraphs>
  <Slides>39</Slides>
  <Notes>14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Палецких Елена Викторовна</dc:creator>
  <cp:lastModifiedBy>Палецких Елена</cp:lastModifiedBy>
  <cp:revision>487</cp:revision>
  <dcterms:created xsi:type="dcterms:W3CDTF">2017-07-04T13:18:16Z</dcterms:created>
  <dcterms:modified xsi:type="dcterms:W3CDTF">2025-03-12T16:23:00Z</dcterms:modified>
</cp:coreProperties>
</file>