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5" r:id="rId2"/>
    <p:sldId id="302" r:id="rId3"/>
    <p:sldId id="257" r:id="rId4"/>
    <p:sldId id="260" r:id="rId5"/>
    <p:sldId id="269" r:id="rId6"/>
    <p:sldId id="271" r:id="rId7"/>
    <p:sldId id="263" r:id="rId8"/>
    <p:sldId id="273" r:id="rId9"/>
    <p:sldId id="274" r:id="rId10"/>
    <p:sldId id="275" r:id="rId11"/>
    <p:sldId id="291" r:id="rId12"/>
    <p:sldId id="278" r:id="rId13"/>
    <p:sldId id="279" r:id="rId14"/>
    <p:sldId id="280" r:id="rId15"/>
    <p:sldId id="292" r:id="rId16"/>
    <p:sldId id="296" r:id="rId17"/>
    <p:sldId id="297" r:id="rId18"/>
    <p:sldId id="300" r:id="rId19"/>
    <p:sldId id="301" r:id="rId20"/>
    <p:sldId id="286" r:id="rId21"/>
    <p:sldId id="287" r:id="rId22"/>
    <p:sldId id="289" r:id="rId23"/>
    <p:sldId id="295" r:id="rId24"/>
    <p:sldId id="288" r:id="rId25"/>
    <p:sldId id="290" r:id="rId26"/>
    <p:sldId id="298" r:id="rId27"/>
    <p:sldId id="29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F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37" autoAdjust="0"/>
  </p:normalViewPr>
  <p:slideViewPr>
    <p:cSldViewPr>
      <p:cViewPr>
        <p:scale>
          <a:sx n="60" d="100"/>
          <a:sy n="60" d="100"/>
        </p:scale>
        <p:origin x="-800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8F6DB-167E-406F-85C1-5C3F822BE1F2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F7049-3068-460A-A1D6-5FA3A58B3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83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907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8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69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7049-3068-460A-A1D6-5FA3A58B305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04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3.xml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OU\2025\707852\&#1056;&#1080;&#1084;&#1089;&#1082;&#1080;&#1081;-&#1050;&#1086;&#1088;&#1089;&#1072;&#1082;&#1086;&#1074;%20&#8211;%20&#1055;&#1086;&#1083;&#1077;&#1090;%20&#1096;&#1084;&#1077;&#1083;&#1103;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slide" Target="slide3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3.xml"/><Relationship Id="rId18" Type="http://schemas.openxmlformats.org/officeDocument/2006/relationships/slide" Target="slide17.xml"/><Relationship Id="rId26" Type="http://schemas.openxmlformats.org/officeDocument/2006/relationships/slide" Target="slide24.xml"/><Relationship Id="rId3" Type="http://schemas.openxmlformats.org/officeDocument/2006/relationships/slide" Target="slide6.xml"/><Relationship Id="rId21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slide" Target="slide19.xml"/><Relationship Id="rId17" Type="http://schemas.openxmlformats.org/officeDocument/2006/relationships/slide" Target="slide12.xml"/><Relationship Id="rId25" Type="http://schemas.openxmlformats.org/officeDocument/2006/relationships/slide" Target="slide20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14.xml"/><Relationship Id="rId24" Type="http://schemas.openxmlformats.org/officeDocument/2006/relationships/slide" Target="slide18.xml"/><Relationship Id="rId5" Type="http://schemas.openxmlformats.org/officeDocument/2006/relationships/slide" Target="slide13.xml"/><Relationship Id="rId15" Type="http://schemas.openxmlformats.org/officeDocument/2006/relationships/slide" Target="slide4.xml"/><Relationship Id="rId23" Type="http://schemas.openxmlformats.org/officeDocument/2006/relationships/slide" Target="slide15.xml"/><Relationship Id="rId10" Type="http://schemas.openxmlformats.org/officeDocument/2006/relationships/slide" Target="slide11.xml"/><Relationship Id="rId19" Type="http://schemas.openxmlformats.org/officeDocument/2006/relationships/slide" Target="slide21.xml"/><Relationship Id="rId4" Type="http://schemas.openxmlformats.org/officeDocument/2006/relationships/slide" Target="slide8.xml"/><Relationship Id="rId9" Type="http://schemas.openxmlformats.org/officeDocument/2006/relationships/slide" Target="slide5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6213" y="248056"/>
            <a:ext cx="8696659" cy="6336704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1983031"/>
            <a:ext cx="38048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hnschrift SemiCondensed" pitchFamily="34" charset="0"/>
              </a:rPr>
              <a:t>ТУРНИР </a:t>
            </a: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hnschrift SemiCondensed" pitchFamily="34" charset="0"/>
              </a:rPr>
              <a:t>В МИРЕ НАСЕКОМЫХ</a:t>
            </a:r>
            <a:endParaRPr lang="ru-RU" sz="54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ahnschrift SemiCondensed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645024"/>
            <a:ext cx="89336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	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	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1254">
            <a:off x="453210" y="326724"/>
            <a:ext cx="5521939" cy="53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5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554461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600" dirty="0" smtClean="0">
              <a:solidFill>
                <a:schemeClr val="tx1"/>
              </a:solidFill>
            </a:endParaRPr>
          </a:p>
          <a:p>
            <a:r>
              <a:rPr lang="ru-RU" sz="3200" dirty="0" smtClean="0">
                <a:solidFill>
                  <a:schemeClr val="tx1"/>
                </a:solidFill>
              </a:rPr>
              <a:t>Каждая гусеница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плодожорки портит,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как правило, два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яблока.  Средний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урожай  молодой яблони –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примерно 400 яблок.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Сколько бабочек могут отложить яйца, чтобы уничтожить урожай одной молодой яблони, если предположить, что одна бабочка </a:t>
            </a:r>
            <a:r>
              <a:rPr lang="ru-RU" sz="3600" b="1" dirty="0" smtClean="0">
                <a:solidFill>
                  <a:schemeClr val="tx1"/>
                </a:solidFill>
              </a:rPr>
              <a:t>откладывает примерно 100 яиц?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5" y="5801385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" b="100000" l="0" r="100000">
                        <a14:backgroundMark x1="12125" y1="86867" x2="12125" y2="86867"/>
                        <a14:backgroundMark x1="2875" y1="70544" x2="2875" y2="70544"/>
                        <a14:backgroundMark x1="7500" y1="72233" x2="7500" y2="72233"/>
                        <a14:backgroundMark x1="9625" y1="72233" x2="9625" y2="72233"/>
                        <a14:backgroundMark x1="14500" y1="74296" x2="14500" y2="74296"/>
                        <a14:backgroundMark x1="18125" y1="72983" x2="18125" y2="72983"/>
                        <a14:backgroundMark x1="21125" y1="73358" x2="21125" y2="73358"/>
                        <a14:backgroundMark x1="26000" y1="75422" x2="26000" y2="75422"/>
                        <a14:backgroundMark x1="30625" y1="76360" x2="30625" y2="76360"/>
                        <a14:backgroundMark x1="34500" y1="76360" x2="35875" y2="76360"/>
                        <a14:backgroundMark x1="36875" y1="76360" x2="38000" y2="79174"/>
                        <a14:backgroundMark x1="38500" y1="97936" x2="38500" y2="97936"/>
                        <a14:backgroundMark x1="41500" y1="91745" x2="41500" y2="91745"/>
                        <a14:backgroundMark x1="43500" y1="88931" x2="43500" y2="88931"/>
                        <a14:backgroundMark x1="45625" y1="85741" x2="45625" y2="85741"/>
                        <a14:backgroundMark x1="3375" y1="95872" x2="3375" y2="95872"/>
                        <a14:backgroundMark x1="7125" y1="96248" x2="7125" y2="96248"/>
                        <a14:backgroundMark x1="12875" y1="97936" x2="12875" y2="97936"/>
                        <a14:backgroundMark x1="18125" y1="97186" x2="20250" y2="97186"/>
                        <a14:backgroundMark x1="25500" y1="97186" x2="26500" y2="97186"/>
                        <a14:backgroundMark x1="30125" y1="97186" x2="30125" y2="97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26" y="29522"/>
            <a:ext cx="5394176" cy="359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23528" y="-294844"/>
            <a:ext cx="9018186" cy="6096229"/>
            <a:chOff x="9630514" y="-172981"/>
            <a:chExt cx="9018186" cy="6096229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9211" y="388597"/>
              <a:ext cx="8596313" cy="5534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0052387" y="4869652"/>
              <a:ext cx="85963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/>
                <a:t>4 бабочки</a:t>
              </a:r>
              <a:endParaRPr lang="ru-RU" sz="3000" dirty="0"/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85" b="66462" l="4918" r="502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" r="50058" b="25970"/>
            <a:stretch/>
          </p:blipFill>
          <p:spPr bwMode="auto">
            <a:xfrm>
              <a:off x="13947368" y="-172981"/>
              <a:ext cx="3657701" cy="320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85" b="66462" l="4918" r="502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" r="50058" b="25970"/>
            <a:stretch/>
          </p:blipFill>
          <p:spPr bwMode="auto">
            <a:xfrm>
              <a:off x="10053938" y="1586168"/>
              <a:ext cx="3945896" cy="3458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514" y="-172981"/>
              <a:ext cx="3852936" cy="3375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9834" y="2133799"/>
              <a:ext cx="3782324" cy="3313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50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7" y="5793214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488" y="241284"/>
            <a:ext cx="8568952" cy="554461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tx1"/>
                </a:solidFill>
              </a:rPr>
              <a:t>Из яйца дубового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 шелкопряда выходит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гусеница, образующая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кокон с куколкой.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На все три стадии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уходит 100 дней. </a:t>
            </a:r>
          </a:p>
          <a:p>
            <a:endParaRPr lang="ru-RU" sz="3200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Определите продолжительность каждой стадии, если первая составляет 1/6, а третья – половину продолжительности второй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4583">
            <a:off x="3640218" y="479359"/>
            <a:ext cx="5233392" cy="348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54800" y="237610"/>
            <a:ext cx="8706406" cy="5534651"/>
            <a:chOff x="9900592" y="251249"/>
            <a:chExt cx="8706406" cy="5534651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0592" y="251249"/>
              <a:ext cx="8596313" cy="5534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9932565" y="321895"/>
              <a:ext cx="5152603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b="1" dirty="0" smtClean="0"/>
                <a:t>Первая стадия – 10 дней</a:t>
              </a:r>
            </a:p>
            <a:p>
              <a:endParaRPr lang="ru-RU" sz="4800" b="1" dirty="0" smtClean="0"/>
            </a:p>
            <a:p>
              <a:r>
                <a:rPr lang="ru-RU" sz="4800" b="1" dirty="0" smtClean="0"/>
                <a:t>Вторая – 60 дней</a:t>
              </a:r>
            </a:p>
            <a:p>
              <a:endParaRPr lang="ru-RU" sz="4800" b="1" dirty="0" smtClean="0"/>
            </a:p>
            <a:p>
              <a:r>
                <a:rPr lang="ru-RU" sz="4800" b="1" dirty="0" smtClean="0"/>
                <a:t>Третья – 30 дней</a:t>
              </a:r>
              <a:endParaRPr lang="ru-RU" sz="4800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0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4583">
              <a:off x="14180512" y="517213"/>
              <a:ext cx="4426486" cy="2950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2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55555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Эти бабочки с «царским» названием из Северной Америки летят зимовать на Багамские острова. </a:t>
            </a:r>
            <a:r>
              <a:rPr lang="ru-RU" sz="4400" b="1" dirty="0" smtClean="0"/>
              <a:t>Как вы думаете, о какой бабочке идет речь?</a:t>
            </a:r>
            <a:endParaRPr lang="ru-RU" sz="4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5783720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411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0" y="302126"/>
            <a:ext cx="8656595" cy="551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4408989"/>
            <a:ext cx="381642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МОНАРХ</a:t>
            </a: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500" r="9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" t="1669" r="2863" b="3126"/>
          <a:stretch/>
        </p:blipFill>
        <p:spPr bwMode="auto">
          <a:xfrm>
            <a:off x="1113781" y="-315416"/>
            <a:ext cx="7184489" cy="490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51530" cy="55446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Оказывается, бабочки, названные в честь колючего растения, в отличие от других видов, совершают перелет один раз в жизни – они летят в Северную Африку, а затем возвращаются в Европу.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Как вы думаете, о какой бабочке идет речь?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3" y="5733256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948"/>
            <a:ext cx="8697167" cy="552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17108" y="4626928"/>
            <a:ext cx="60083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РЕПЕЙНИЦА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91" y="0"/>
            <a:ext cx="6452624" cy="460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8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63" y="143054"/>
            <a:ext cx="8652976" cy="55181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Это бабочка проникает в улей, подражая жужжанию пчел, и протыкает соты, похищая мед. Однако иногда пчелы все же обнаруживают грабителя и жалят его насмерть.</a:t>
            </a:r>
          </a:p>
          <a:p>
            <a:pPr algn="ctr"/>
            <a:r>
              <a:rPr lang="ru-RU" sz="4000" b="1" dirty="0" smtClean="0"/>
              <a:t> Как вы думаете , о каком насекомом идет речь?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7601" y="127178"/>
            <a:ext cx="8666338" cy="557169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>
              <a:solidFill>
                <a:prstClr val="white"/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ru-RU" sz="3200" b="1" dirty="0" smtClean="0">
                <a:solidFill>
                  <a:prstClr val="white"/>
                </a:solidFill>
              </a:rPr>
              <a:t>БРАЖНИК «МЕРТВАЯ ГОЛОВА»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1" b="96489" l="2167" r="97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98" b="8780"/>
          <a:stretch/>
        </p:blipFill>
        <p:spPr bwMode="auto">
          <a:xfrm>
            <a:off x="446715" y="322458"/>
            <a:ext cx="8536001" cy="421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63" y="143054"/>
            <a:ext cx="8652976" cy="55181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Родина этого жука – Северная Америка. В естественных условиях он жил по склонам гор и питался дикими пасленовыми растениями. А попав в Европу, он стал злейшим врагом картофеля.</a:t>
            </a:r>
          </a:p>
          <a:p>
            <a:pPr algn="ctr"/>
            <a:r>
              <a:rPr lang="ru-RU" sz="4000" b="1" dirty="0" smtClean="0"/>
              <a:t>Назовите его</a:t>
            </a:r>
            <a:endParaRPr lang="ru-RU" sz="40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67601" y="170681"/>
            <a:ext cx="8666338" cy="5571690"/>
            <a:chOff x="9828584" y="143054"/>
            <a:chExt cx="8666338" cy="557169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9828584" y="143054"/>
              <a:ext cx="8666338" cy="557169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>
                <a:solidFill>
                  <a:prstClr val="white"/>
                </a:solidFill>
              </a:endParaRPr>
            </a:p>
            <a:p>
              <a:pPr lvl="0">
                <a:defRPr/>
              </a:pPr>
              <a:endParaRPr lang="ru-RU" b="1" dirty="0" smtClean="0">
                <a:solidFill>
                  <a:prstClr val="white"/>
                </a:solidFill>
              </a:endParaRPr>
            </a:p>
            <a:p>
              <a:pPr lvl="0" algn="ctr">
                <a:defRPr/>
              </a:pPr>
              <a:r>
                <a:rPr lang="ru-RU" sz="3200" b="1" dirty="0" smtClean="0">
                  <a:solidFill>
                    <a:prstClr val="white"/>
                  </a:solidFill>
                </a:rPr>
                <a:t>КОЛОРАДСКИЙ ЖУК</a:t>
              </a:r>
              <a:endParaRPr lang="ru-RU" sz="3200" b="1" dirty="0">
                <a:solidFill>
                  <a:prstClr val="white"/>
                </a:solidFill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06" b="8993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3" t="8722" r="13687"/>
            <a:stretch/>
          </p:blipFill>
          <p:spPr bwMode="auto">
            <a:xfrm>
              <a:off x="11604010" y="283928"/>
              <a:ext cx="6607722" cy="5181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1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63" y="143054"/>
            <a:ext cx="8652976" cy="5518194"/>
          </a:xfrm>
          <a:prstGeom prst="rect">
            <a:avLst/>
          </a:prstGeom>
          <a:solidFill>
            <a:srgbClr val="B8F4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Одним из способов борьбы с вредителями плодовых деревьев является механический способ </a:t>
            </a:r>
            <a:r>
              <a:rPr lang="ru-RU" sz="4000" dirty="0" err="1" smtClean="0">
                <a:solidFill>
                  <a:schemeClr val="tx1"/>
                </a:solidFill>
              </a:rPr>
              <a:t>стряхивания</a:t>
            </a:r>
            <a:r>
              <a:rPr lang="ru-RU" sz="4000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В какое время суток лучше стряхивать жуков? Почему?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93841" y="165865"/>
            <a:ext cx="8652976" cy="5518194"/>
            <a:chOff x="9612560" y="165865"/>
            <a:chExt cx="8652976" cy="551819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12560" y="165865"/>
              <a:ext cx="8652976" cy="5518194"/>
            </a:xfrm>
            <a:prstGeom prst="rect">
              <a:avLst/>
            </a:prstGeom>
            <a:solidFill>
              <a:srgbClr val="B8F4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4000" dirty="0" smtClean="0">
                  <a:solidFill>
                    <a:schemeClr val="tx1"/>
                  </a:solidFill>
                </a:rPr>
                <a:t>Стряхивать жуков лучше рано утром, пока прохладно и влажно. В это время насекомые малоподвижны.</a:t>
              </a:r>
              <a:endParaRPr lang="ru-RU" sz="40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8784" y="375902"/>
              <a:ext cx="4536504" cy="3152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365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709" y="192973"/>
            <a:ext cx="8652976" cy="5518194"/>
          </a:xfrm>
          <a:prstGeom prst="rect">
            <a:avLst/>
          </a:prstGeom>
          <a:solidFill>
            <a:srgbClr val="B8F4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Насекомые – вредители наносят огромный урон народному хозяйству. В борьбе с ними в сельском хозяйстве используют химикаты, </a:t>
            </a:r>
            <a:r>
              <a:rPr lang="ru-RU" sz="4000" dirty="0" err="1" smtClean="0">
                <a:solidFill>
                  <a:schemeClr val="tx1"/>
                </a:solidFill>
              </a:rPr>
              <a:t>агроприемы</a:t>
            </a:r>
            <a:r>
              <a:rPr lang="ru-RU" sz="4000" dirty="0" smtClean="0">
                <a:solidFill>
                  <a:schemeClr val="tx1"/>
                </a:solidFill>
              </a:rPr>
              <a:t>. Однако эффективным оказалось только применение этих мер в комплексе.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Почему?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5701667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25341" y="192973"/>
            <a:ext cx="8652976" cy="5518194"/>
            <a:chOff x="9828584" y="178643"/>
            <a:chExt cx="8652976" cy="551819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828584" y="178643"/>
              <a:ext cx="8652976" cy="5518194"/>
            </a:xfrm>
            <a:prstGeom prst="rect">
              <a:avLst/>
            </a:prstGeom>
            <a:solidFill>
              <a:srgbClr val="B8F4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4000" dirty="0" smtClean="0">
                  <a:solidFill>
                    <a:schemeClr val="tx1"/>
                  </a:solidFill>
                </a:rPr>
                <a:t>Так как </a:t>
              </a:r>
            </a:p>
            <a:p>
              <a:r>
                <a:rPr lang="ru-RU" sz="4000" dirty="0" smtClean="0">
                  <a:solidFill>
                    <a:schemeClr val="tx1"/>
                  </a:solidFill>
                </a:rPr>
                <a:t>насекомые-вредители</a:t>
              </a:r>
            </a:p>
            <a:p>
              <a:r>
                <a:rPr lang="ru-RU" sz="4000" dirty="0" smtClean="0">
                  <a:solidFill>
                    <a:schemeClr val="tx1"/>
                  </a:solidFill>
                </a:rPr>
                <a:t>быстро </a:t>
              </a:r>
            </a:p>
            <a:p>
              <a:r>
                <a:rPr lang="ru-RU" sz="4000" dirty="0" smtClean="0">
                  <a:solidFill>
                    <a:schemeClr val="tx1"/>
                  </a:solidFill>
                </a:rPr>
                <a:t>приспосабливаются</a:t>
              </a:r>
            </a:p>
            <a:p>
              <a:r>
                <a:rPr lang="ru-RU" sz="4000" dirty="0" smtClean="0">
                  <a:solidFill>
                    <a:schemeClr val="tx1"/>
                  </a:solidFill>
                </a:rPr>
                <a:t>к ядохимикатам и </a:t>
              </a:r>
            </a:p>
            <a:p>
              <a:r>
                <a:rPr lang="ru-RU" sz="4000" dirty="0" err="1" smtClean="0">
                  <a:solidFill>
                    <a:schemeClr val="tx1"/>
                  </a:solidFill>
                </a:rPr>
                <a:t>агроприемам</a:t>
              </a:r>
              <a:r>
                <a:rPr lang="ru-RU" sz="4000" dirty="0" smtClean="0">
                  <a:solidFill>
                    <a:schemeClr val="tx1"/>
                  </a:solidFill>
                </a:rPr>
                <a:t> для эффективности их применяют в комплексе</a:t>
              </a:r>
              <a:endParaRPr lang="ru-RU" sz="40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20" b="99477" l="1916" r="952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5128" y="211634"/>
              <a:ext cx="3523134" cy="3523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22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709" y="192973"/>
            <a:ext cx="8652976" cy="5518194"/>
          </a:xfrm>
          <a:prstGeom prst="rect">
            <a:avLst/>
          </a:prstGeom>
          <a:solidFill>
            <a:srgbClr val="B8F4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Много лет люди пользовались нафталином как средством уничтожения моли. А теперь этот способ стал неэффективен.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Как вы думаете, почему?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51709" y="90865"/>
            <a:ext cx="8652976" cy="5620302"/>
            <a:chOff x="9756576" y="230548"/>
            <a:chExt cx="8652976" cy="562030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756576" y="332656"/>
              <a:ext cx="8652976" cy="5518194"/>
            </a:xfrm>
            <a:prstGeom prst="rect">
              <a:avLst/>
            </a:prstGeom>
            <a:solidFill>
              <a:srgbClr val="B8F4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4000" dirty="0" smtClean="0">
                  <a:solidFill>
                    <a:schemeClr val="tx1"/>
                  </a:solidFill>
                </a:rPr>
                <a:t>Моль за годы использования нафталина приспособилась к этому отравляющему веществу.</a:t>
              </a:r>
              <a:endParaRPr lang="ru-RU" sz="40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10" b="100000" l="2963" r="95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3080" y="230548"/>
              <a:ext cx="3857625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709" y="192973"/>
            <a:ext cx="8652976" cy="5518194"/>
          </a:xfrm>
          <a:prstGeom prst="rect">
            <a:avLst/>
          </a:prstGeom>
          <a:solidFill>
            <a:srgbClr val="B8F4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Замечено, что на рынке многие грамотные покупатели предпочитают покупать корнеплоды и капусту, поврежденные личинками насекомых, а не идеально чистые продукты.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Как вы думаете, почему?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51709" y="193926"/>
            <a:ext cx="8652976" cy="5518194"/>
            <a:chOff x="10218620" y="148838"/>
            <a:chExt cx="8652976" cy="551819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0218620" y="148838"/>
              <a:ext cx="8652976" cy="5518194"/>
            </a:xfrm>
            <a:prstGeom prst="rect">
              <a:avLst/>
            </a:prstGeom>
            <a:solidFill>
              <a:srgbClr val="B8F4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4000" dirty="0" smtClean="0">
                  <a:solidFill>
                    <a:schemeClr val="tx1"/>
                  </a:solidFill>
                </a:rPr>
                <a:t>Эти признаки показывают, что при выращивании этих культур не применялись ядохимикатов</a:t>
              </a:r>
              <a:endParaRPr lang="ru-RU" sz="40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78" b="100000" l="0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04848" y="193926"/>
              <a:ext cx="5236115" cy="3460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77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3024336"/>
          </a:xfrm>
        </p:spPr>
        <p:txBody>
          <a:bodyPr>
            <a:normAutofit/>
          </a:bodyPr>
          <a:lstStyle/>
          <a:p>
            <a:r>
              <a:rPr lang="ru-RU" sz="3800" dirty="0"/>
              <a:t>Это животное — тяжеловес в мире насекомых. Оно может переносить груз в 850 раз тяжелее собственного веса. Если бы это насекомое было человеком, то могло бы поднимать 60 тонн. </a:t>
            </a:r>
            <a:r>
              <a:rPr lang="ru-RU" sz="3800" b="1" dirty="0"/>
              <a:t>Кто это?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33" y="3068960"/>
            <a:ext cx="836732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04079" cy="562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5013176"/>
            <a:ext cx="424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</a:rPr>
              <a:t>ЖУК-ГОЛИАФ</a:t>
            </a:r>
            <a:endParaRPr lang="ru-RU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5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4"/>
            <a:ext cx="8640960" cy="555022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Каким насекомым называют человека-бездельника? Почему?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4" y="5783491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372" y="6305750"/>
            <a:ext cx="591363" cy="5425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71095" y="233264"/>
            <a:ext cx="8640960" cy="5531290"/>
            <a:chOff x="9616102" y="252202"/>
            <a:chExt cx="8640960" cy="553129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9616102" y="252202"/>
              <a:ext cx="8640960" cy="5531290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b="1" dirty="0" smtClean="0"/>
            </a:p>
            <a:p>
              <a:pPr algn="ctr"/>
              <a:endParaRPr lang="ru-RU" sz="5400" b="1" dirty="0" smtClean="0"/>
            </a:p>
            <a:p>
              <a:pPr algn="ctr"/>
              <a:endParaRPr lang="ru-RU" sz="5400" b="1" dirty="0"/>
            </a:p>
            <a:p>
              <a:pPr algn="ctr"/>
              <a:endParaRPr lang="ru-RU" sz="5400" b="1" dirty="0"/>
            </a:p>
            <a:p>
              <a:pPr algn="ctr"/>
              <a:r>
                <a:rPr lang="ru-RU" sz="5400" b="1" dirty="0" smtClean="0"/>
                <a:t>ТРУТЕНЬ</a:t>
              </a:r>
              <a:endParaRPr lang="ru-RU" sz="5400" b="1" dirty="0"/>
            </a:p>
          </p:txBody>
        </p:sp>
        <p:pic>
          <p:nvPicPr>
            <p:cNvPr id="3079" name="Picture 7" descr="Picture backgrou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5" t="9588" r="9371" b="18133"/>
            <a:stretch/>
          </p:blipFill>
          <p:spPr bwMode="auto">
            <a:xfrm>
              <a:off x="10638673" y="503798"/>
              <a:ext cx="6596228" cy="3774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5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4"/>
            <a:ext cx="8640960" cy="55746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Чей голос вы сейчас слышите? К какому отряду относится это насекомое?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807944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432" y="6228966"/>
            <a:ext cx="591363" cy="54259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64134" y="233264"/>
            <a:ext cx="8670830" cy="5574680"/>
            <a:chOff x="9618481" y="233265"/>
            <a:chExt cx="8670830" cy="557468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8481" y="233265"/>
              <a:ext cx="8670830" cy="557468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0596272" y="4131939"/>
              <a:ext cx="679315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СВЕРЧОК ДОМОВОЙ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отряд </a:t>
              </a:r>
              <a:r>
                <a:rPr lang="ru-RU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ПРЯМОКРЫЛЫЕ</a:t>
              </a:r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0" b="7722"/>
            <a:stretch/>
          </p:blipFill>
          <p:spPr bwMode="auto">
            <a:xfrm>
              <a:off x="10185445" y="830221"/>
              <a:ext cx="7620000" cy="3295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241" y="908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5868006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33263"/>
            <a:ext cx="8640960" cy="556492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/>
              <a:t>Назовите </a:t>
            </a:r>
            <a:r>
              <a:rPr lang="ru-RU" sz="3600" dirty="0" smtClean="0"/>
              <a:t>произведение</a:t>
            </a:r>
          </a:p>
          <a:p>
            <a:r>
              <a:rPr lang="ru-RU" sz="3600" dirty="0" smtClean="0"/>
              <a:t> </a:t>
            </a:r>
            <a:r>
              <a:rPr lang="ru-RU" sz="3600" dirty="0"/>
              <a:t>и его автора, </a:t>
            </a:r>
            <a:endParaRPr lang="ru-RU" sz="3600" dirty="0" smtClean="0"/>
          </a:p>
          <a:p>
            <a:r>
              <a:rPr lang="ru-RU" sz="3600" dirty="0" smtClean="0"/>
              <a:t>знаменитого </a:t>
            </a:r>
          </a:p>
          <a:p>
            <a:r>
              <a:rPr lang="ru-RU" sz="3600" dirty="0" smtClean="0"/>
              <a:t>русского </a:t>
            </a:r>
            <a:r>
              <a:rPr lang="ru-RU" sz="3600" dirty="0"/>
              <a:t>композитора.</a:t>
            </a:r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023" y="6279992"/>
            <a:ext cx="591363" cy="542591"/>
          </a:xfrm>
          <a:prstGeom prst="rect">
            <a:avLst/>
          </a:prstGeom>
        </p:spPr>
      </p:pic>
      <p:pic>
        <p:nvPicPr>
          <p:cNvPr id="7" name="Римский-Корсаков – Полет шмел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55576" y="548680"/>
            <a:ext cx="1296144" cy="129614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18" y="261901"/>
            <a:ext cx="4109102" cy="556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51520" y="261901"/>
            <a:ext cx="8708784" cy="5525127"/>
            <a:chOff x="12276856" y="523982"/>
            <a:chExt cx="8708784" cy="552512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2276856" y="523982"/>
              <a:ext cx="8708784" cy="552512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400" b="1" dirty="0" smtClean="0"/>
            </a:p>
            <a:p>
              <a:pPr algn="ctr"/>
              <a:endParaRPr lang="ru-RU" sz="4400" b="1" dirty="0"/>
            </a:p>
            <a:p>
              <a:pPr algn="ctr"/>
              <a:endParaRPr lang="ru-RU" sz="4400" b="1" dirty="0"/>
            </a:p>
            <a:p>
              <a:endPara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</a:t>
              </a:r>
              <a:r>
                <a: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Полет шмеля», </a:t>
              </a:r>
              <a:r>
                <a:rPr lang="ru-RU" sz="3200" b="1" dirty="0">
                  <a:solidFill>
                    <a:schemeClr val="bg1"/>
                  </a:solidFill>
                </a:rPr>
                <a:t>из оперы «Сказка </a:t>
              </a:r>
            </a:p>
            <a:p>
              <a:r>
                <a:rPr lang="ru-RU" sz="3200" b="1" dirty="0">
                  <a:solidFill>
                    <a:schemeClr val="bg1"/>
                  </a:solidFill>
                </a:rPr>
                <a:t>о царе </a:t>
              </a:r>
              <a:r>
                <a:rPr lang="ru-RU" sz="3200" b="1" dirty="0" err="1">
                  <a:solidFill>
                    <a:schemeClr val="bg1"/>
                  </a:solidFill>
                </a:rPr>
                <a:t>Салтане</a:t>
              </a:r>
              <a:r>
                <a:rPr lang="ru-RU" sz="3200" b="1" dirty="0">
                  <a:solidFill>
                    <a:schemeClr val="bg1"/>
                  </a:solidFill>
                </a:rPr>
                <a:t>»</a:t>
              </a:r>
            </a:p>
            <a:p>
              <a:r>
                <a:rPr lang="ru-RU" sz="3200" b="1" dirty="0">
                  <a:solidFill>
                    <a:schemeClr val="bg1"/>
                  </a:solidFill>
                </a:rPr>
                <a:t>Автор</a:t>
              </a:r>
              <a:r>
                <a: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- Николай Андреевич</a:t>
              </a:r>
            </a:p>
            <a:p>
              <a:r>
                <a: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Римский-Корсаков</a:t>
              </a:r>
            </a:p>
            <a:p>
              <a:endPara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9264" y="764704"/>
              <a:ext cx="4681537" cy="3133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947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5868006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33263"/>
            <a:ext cx="8640960" cy="556492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В старинной рукописи об отшельнике написано: «… и ушел он в пустыню, и поселился в пещере, и питался сушеными акридами». </a:t>
            </a:r>
          </a:p>
          <a:p>
            <a:pPr algn="ctr"/>
            <a:r>
              <a:rPr lang="ru-RU" sz="4400" b="1" dirty="0" smtClean="0"/>
              <a:t>Как вы думаете, чем мог питаться отшельник?</a:t>
            </a:r>
            <a:endParaRPr lang="ru-RU" sz="4400" b="1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023" y="6279992"/>
            <a:ext cx="591363" cy="5425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67481" y="274649"/>
            <a:ext cx="9190891" cy="5525127"/>
            <a:chOff x="10104585" y="-23157"/>
            <a:chExt cx="9190891" cy="552512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104585" y="-23157"/>
              <a:ext cx="8708784" cy="552512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400" b="1" dirty="0" smtClean="0"/>
            </a:p>
            <a:p>
              <a:pPr algn="ctr"/>
              <a:endParaRPr lang="ru-RU" sz="4400" b="1" dirty="0"/>
            </a:p>
            <a:p>
              <a:pPr algn="ctr"/>
              <a:endParaRPr lang="ru-RU" sz="4400" b="1" dirty="0"/>
            </a:p>
            <a:p>
              <a:endPara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ru-RU" sz="4000" b="1" dirty="0" smtClean="0">
                  <a:solidFill>
                    <a:schemeClr val="bg1"/>
                  </a:solidFill>
                </a:rPr>
                <a:t>Отшельник</a:t>
              </a:r>
            </a:p>
            <a:p>
              <a:r>
                <a:rPr lang="ru-RU" sz="4000" b="1" dirty="0" smtClean="0">
                  <a:solidFill>
                    <a:schemeClr val="bg1"/>
                  </a:solidFill>
                </a:rPr>
                <a:t>питался саранчой,</a:t>
              </a:r>
            </a:p>
            <a:p>
              <a:r>
                <a:rPr lang="ru-RU" sz="4000" b="1" dirty="0" smtClean="0">
                  <a:solidFill>
                    <a:schemeClr val="bg1"/>
                  </a:solidFill>
                </a:rPr>
                <a:t>в Африке для </a:t>
              </a:r>
            </a:p>
            <a:p>
              <a:r>
                <a:rPr lang="ru-RU" sz="4000" b="1" dirty="0" smtClean="0">
                  <a:solidFill>
                    <a:schemeClr val="bg1"/>
                  </a:solidFill>
                </a:rPr>
                <a:t>многих племён </a:t>
              </a:r>
            </a:p>
            <a:p>
              <a:r>
                <a:rPr lang="ru-RU" sz="4000" b="1" dirty="0" smtClean="0">
                  <a:solidFill>
                    <a:schemeClr val="bg1"/>
                  </a:solidFill>
                </a:rPr>
                <a:t>она самое обычное блюдо.</a:t>
              </a:r>
              <a:endParaRPr lang="ru-RU" sz="4000" b="1" dirty="0">
                <a:solidFill>
                  <a:schemeClr val="bg1"/>
                </a:solidFill>
              </a:endParaRPr>
            </a:p>
            <a:p>
              <a:endPara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21" b="92395" l="828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0376" y="66989"/>
              <a:ext cx="5555100" cy="4174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49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3"/>
            <a:ext cx="8640960" cy="549560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В некоторых районах Южной Германии его называют русаком, на севере швабом, В Западной Германии – французом. В России он называется прусак. </a:t>
            </a:r>
            <a:endParaRPr lang="ru-RU" sz="4400" dirty="0" smtClean="0"/>
          </a:p>
          <a:p>
            <a:pPr algn="ctr"/>
            <a:r>
              <a:rPr lang="ru-RU" sz="4400" b="1" dirty="0" smtClean="0"/>
              <a:t>О </a:t>
            </a:r>
            <a:r>
              <a:rPr lang="ru-RU" sz="4400" b="1" dirty="0"/>
              <a:t>ком идет речь?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5728868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8557587" y="6373368"/>
            <a:ext cx="561267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251520" y="219377"/>
            <a:ext cx="8640960" cy="5509491"/>
            <a:chOff x="14868530" y="928868"/>
            <a:chExt cx="8640960" cy="550949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4868530" y="928868"/>
              <a:ext cx="8640960" cy="5509491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 smtClean="0"/>
            </a:p>
            <a:p>
              <a:pPr algn="ctr"/>
              <a:endParaRPr lang="en-US" sz="4400" dirty="0"/>
            </a:p>
            <a:p>
              <a:pPr algn="ctr"/>
              <a:endParaRPr lang="ru-RU" sz="4400" dirty="0" smtClean="0"/>
            </a:p>
            <a:p>
              <a:pPr algn="ctr"/>
              <a:endParaRPr lang="ru-RU" sz="4400" dirty="0"/>
            </a:p>
            <a:p>
              <a:pPr algn="ctr"/>
              <a:endParaRPr lang="ru-RU" sz="4400" dirty="0" smtClean="0"/>
            </a:p>
            <a:p>
              <a:pPr algn="ctr"/>
              <a:endParaRPr lang="ru-RU" sz="4400" dirty="0" smtClean="0"/>
            </a:p>
            <a:p>
              <a:pPr algn="ctr"/>
              <a:endParaRPr lang="en-US" sz="4400" b="1" dirty="0" smtClean="0"/>
            </a:p>
            <a:p>
              <a:pPr algn="ctr"/>
              <a:r>
                <a:rPr lang="ru-RU" sz="4000" b="1" dirty="0" smtClean="0"/>
                <a:t>РЫЖИЙ ТАРАКАН</a:t>
              </a:r>
              <a:endParaRPr lang="ru-RU" sz="4000" b="1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64" b="9868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1288" y="1084722"/>
              <a:ext cx="6543958" cy="47390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62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33263"/>
            <a:ext cx="8640960" cy="56347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Это бескрылое кровососущее насекомое знали еще до н.э. в Греции и Риме. В другие страны Европы оно попало лишь в 10 веке и сразу получило прозвище «ночной кошмар</a:t>
            </a:r>
            <a:r>
              <a:rPr lang="ru-RU" sz="4400" dirty="0" smtClean="0">
                <a:solidFill>
                  <a:schemeClr val="bg1"/>
                </a:solidFill>
              </a:rPr>
              <a:t>».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Назовите это насекомое</a:t>
            </a:r>
            <a:endParaRPr lang="ru-RU" sz="4400" b="1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92674" y="228251"/>
            <a:ext cx="8671647" cy="6060777"/>
            <a:chOff x="9540551" y="717572"/>
            <a:chExt cx="8671647" cy="60607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05" b="100000" l="0" r="99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551" y="717572"/>
              <a:ext cx="8671647" cy="60607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10374858" y="954191"/>
              <a:ext cx="6150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4000" b="1" dirty="0" smtClean="0">
                  <a:solidFill>
                    <a:schemeClr val="bg1"/>
                  </a:solidFill>
                </a:rPr>
                <a:t>ПОСТЕЛЬНЫЙ КЛОП</a:t>
              </a:r>
              <a:endParaRPr lang="ru-RU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68006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637" y="6289028"/>
            <a:ext cx="59136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0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63" y="143054"/>
            <a:ext cx="8652976" cy="551819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Муха цеце – «бич божий», ограничивающий освоение территории Африки. Несмотря на то, что кровососущие цеце досаждают всем животным, зебры в этих местах себя чувствуют весьма комфортно.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Как вы думаете почему?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73679" y="-277344"/>
            <a:ext cx="8901218" cy="5938592"/>
            <a:chOff x="251709" y="-254533"/>
            <a:chExt cx="8901218" cy="593859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51709" y="165865"/>
              <a:ext cx="8652976" cy="551819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chemeClr val="bg1"/>
                  </a:solidFill>
                </a:rPr>
                <a:t>Муха цеце на зебр не нападает, так как воспринимает их лишь как мелькание черных и белых полос</a:t>
              </a: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70" b="78168" l="2441" r="97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23"/>
            <a:stretch/>
          </p:blipFill>
          <p:spPr bwMode="auto">
            <a:xfrm>
              <a:off x="1004007" y="-254533"/>
              <a:ext cx="8148920" cy="4316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547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63" y="143054"/>
            <a:ext cx="8652976" cy="551819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Платяная моль, вышедшая из куколки, выбираясь из полиэтиленового пакета с шерстью, может прогрызть отверстие в его стенке. Проделает она отверстие и в стенках мешочка из шерстяной ткани. Однако ткань из хлопка или льна ей не по зубам. </a:t>
            </a:r>
            <a:r>
              <a:rPr lang="ru-RU" sz="4000" b="1" dirty="0" smtClean="0">
                <a:solidFill>
                  <a:schemeClr val="bg1"/>
                </a:solidFill>
              </a:rPr>
              <a:t>Почему?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5684059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749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73679" y="187677"/>
            <a:ext cx="8652976" cy="5518194"/>
            <a:chOff x="173679" y="187677"/>
            <a:chExt cx="8652976" cy="551819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73679" y="187677"/>
              <a:ext cx="8652976" cy="551819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dirty="0">
                <a:solidFill>
                  <a:schemeClr val="tx1"/>
                </a:solidFill>
              </a:endParaRPr>
            </a:p>
            <a:p>
              <a:pPr algn="ctr"/>
              <a:endParaRPr lang="ru-RU" sz="4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3600" dirty="0" smtClean="0">
                  <a:solidFill>
                    <a:schemeClr val="bg1"/>
                  </a:solidFill>
                </a:rPr>
                <a:t>Платяная моль относится к группе молей </a:t>
              </a:r>
              <a:r>
                <a:rPr lang="ru-RU" sz="3600" dirty="0" err="1" smtClean="0">
                  <a:solidFill>
                    <a:schemeClr val="bg1"/>
                  </a:solidFill>
                </a:rPr>
                <a:t>кератофагов</a:t>
              </a:r>
              <a:r>
                <a:rPr lang="ru-RU" sz="3600" dirty="0" smtClean="0">
                  <a:solidFill>
                    <a:schemeClr val="bg1"/>
                  </a:solidFill>
                </a:rPr>
                <a:t>, личинки которых питаются продуктами животного происхождения (пух, перо, шерсть, мех).</a:t>
              </a:r>
              <a:endParaRPr lang="ru-RU" sz="36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9" r="5900"/>
            <a:stretch/>
          </p:blipFill>
          <p:spPr bwMode="auto">
            <a:xfrm>
              <a:off x="2375931" y="478178"/>
              <a:ext cx="4248471" cy="2893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90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922232"/>
              </p:ext>
            </p:extLst>
          </p:nvPr>
        </p:nvGraphicFramePr>
        <p:xfrm>
          <a:off x="-1" y="0"/>
          <a:ext cx="9144001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756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9724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НАСЕКОМЫЕ В ЛИТЕРАТУРЕ</a:t>
                      </a:r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НАСЕКОМЫЕ  и МАТЕМАТИКА</a:t>
                      </a:r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КАК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МЕНЯ ЗОВУТ</a:t>
                      </a:r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БОРЬБА</a:t>
                      </a:r>
                      <a:r>
                        <a:rPr lang="ru-RU" sz="1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С ВРЕДИТЕЛЯМИ</a:t>
                      </a:r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РАЗНОЕ…</a:t>
                      </a:r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НАСЕКОМЫЕ ПАРАЗИТЫ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0921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4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5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6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4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20921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0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1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3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4" action="ppaction://hlinksldjump"/>
                        </a:rPr>
                        <a:t>3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0921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5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6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7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8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19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20" action="ppaction://hlinksldjump"/>
                        </a:rPr>
                        <a:t>2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97994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21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22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23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24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25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>
                          <a:solidFill>
                            <a:schemeClr val="tx1"/>
                          </a:solidFill>
                          <a:hlinkClick r:id="rId26" action="ppaction://hlinksldjump"/>
                        </a:rPr>
                        <a:t>1</a:t>
                      </a:r>
                      <a:endParaRPr lang="ru-RU" sz="8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0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7"/>
            <a:ext cx="8712968" cy="53940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Оцените правдоподобность утверждения (по мотивам стихотворения Б. </a:t>
            </a:r>
            <a:r>
              <a:rPr lang="ru-RU" sz="2400" b="1" dirty="0" err="1" smtClean="0">
                <a:solidFill>
                  <a:schemeClr val="tx1"/>
                </a:solidFill>
              </a:rPr>
              <a:t>Заходера</a:t>
            </a:r>
            <a:r>
              <a:rPr lang="ru-RU" sz="2400" b="1" dirty="0" smtClean="0">
                <a:solidFill>
                  <a:schemeClr val="tx1"/>
                </a:solidFill>
              </a:rPr>
              <a:t> «Диета термита»):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«Говорил термит термиту: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-- Ел я все по алфавиту: ел амбары и ангары, барабаны, вазелин, гуттаперчу, деготь, еле съел жестянку, еле-еле канифоль, лук, мазут и мыло, натриевый цианид, папиросы и папирус, резину с содой, из аптеки стрептоцид, но ни разу не был сыт.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-- М-да, -сказал другой термит. - От диеты толку мало. Лучше лопай что попало!»</a:t>
            </a:r>
          </a:p>
          <a:p>
            <a:pPr algn="ctr"/>
            <a:endParaRPr lang="ru-RU" sz="28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Что из перечисленного термит мог действительно есть,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а что не мог? Почему?</a:t>
            </a:r>
          </a:p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7" y="5654701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84" y="627619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50102" y="-376077"/>
            <a:ext cx="8712968" cy="6030777"/>
            <a:chOff x="9468544" y="-376076"/>
            <a:chExt cx="8712968" cy="603077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9468544" y="260648"/>
              <a:ext cx="8712968" cy="539405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4000" b="1" dirty="0" smtClean="0">
                  <a:solidFill>
                    <a:schemeClr val="tx1"/>
                  </a:solidFill>
                </a:rPr>
                <a:t>Термит </a:t>
              </a:r>
              <a:r>
                <a:rPr lang="ru-RU" sz="4000" dirty="0" smtClean="0">
                  <a:solidFill>
                    <a:schemeClr val="tx1"/>
                  </a:solidFill>
                </a:rPr>
                <a:t>ест </a:t>
              </a:r>
            </a:p>
            <a:p>
              <a:r>
                <a:rPr lang="ru-RU" sz="4000" dirty="0" smtClean="0">
                  <a:solidFill>
                    <a:schemeClr val="tx1"/>
                  </a:solidFill>
                </a:rPr>
                <a:t>органику, </a:t>
              </a:r>
              <a:r>
                <a:rPr lang="ru-RU" sz="4000" b="1" dirty="0" smtClean="0">
                  <a:solidFill>
                    <a:schemeClr val="tx1"/>
                  </a:solidFill>
                </a:rPr>
                <a:t>в </a:t>
              </a:r>
            </a:p>
            <a:p>
              <a:r>
                <a:rPr lang="ru-RU" sz="4000" b="1" dirty="0" smtClean="0">
                  <a:solidFill>
                    <a:schemeClr val="tx1"/>
                  </a:solidFill>
                </a:rPr>
                <a:t>основном </a:t>
              </a:r>
            </a:p>
            <a:p>
              <a:r>
                <a:rPr lang="ru-RU" sz="4000" b="1" dirty="0" smtClean="0">
                  <a:solidFill>
                    <a:schemeClr val="tx1"/>
                  </a:solidFill>
                </a:rPr>
                <a:t>целлюлозу</a:t>
              </a:r>
              <a:r>
                <a:rPr lang="ru-RU" sz="4000" dirty="0" smtClean="0">
                  <a:solidFill>
                    <a:schemeClr val="tx1"/>
                  </a:solidFill>
                </a:rPr>
                <a:t>, благодаря </a:t>
              </a:r>
            </a:p>
            <a:p>
              <a:r>
                <a:rPr lang="ru-RU" sz="4000" dirty="0" smtClean="0">
                  <a:solidFill>
                    <a:schemeClr val="tx1"/>
                  </a:solidFill>
                </a:rPr>
                <a:t>присутствию в кишечнике жгутиковых простейших и бактерий (специфика питания), все остальное перечисленное-вымысел автора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71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2762" y="-376076"/>
              <a:ext cx="5238750" cy="333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59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30373"/>
            <a:ext cx="8784976" cy="554265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В </a:t>
            </a:r>
            <a:r>
              <a:rPr lang="en-US" sz="3200" dirty="0" smtClean="0">
                <a:solidFill>
                  <a:schemeClr val="tx1"/>
                </a:solidFill>
              </a:rPr>
              <a:t>XVIII</a:t>
            </a:r>
            <a:r>
              <a:rPr lang="ru-RU" sz="3200" dirty="0" smtClean="0">
                <a:solidFill>
                  <a:schemeClr val="tx1"/>
                </a:solidFill>
              </a:rPr>
              <a:t> – начале </a:t>
            </a:r>
            <a:r>
              <a:rPr lang="en-US" sz="3200" dirty="0" smtClean="0">
                <a:solidFill>
                  <a:schemeClr val="tx1"/>
                </a:solidFill>
              </a:rPr>
              <a:t>XIX</a:t>
            </a:r>
            <a:r>
              <a:rPr lang="ru-RU" sz="3200" dirty="0" smtClean="0">
                <a:solidFill>
                  <a:schemeClr val="tx1"/>
                </a:solidFill>
              </a:rPr>
              <a:t> вв. в разговорной речи слова «стрекоза» служило общим названием для разных насекомых. «Попрыгунья Стрекоза лето красное пропела; оглянуться не успела, как зима катит в глаза».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На основании этих строк предположите, какое именно насекомое описывал в басне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И.А. Крылов?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5" y="5737196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43" y="6254837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https://dzen.ru/lz5XeGt8f/tU1091H19/732c86TqcPPc/1ol9xA7wQ6dndz2cU_L349vHuygOlZavK9yGodr67vmuV4nlT3MPAatv9FNYAfSPcxgdVzHvU6IhkXD0DmGXuNN4HDEK0AL3RaNsTEJHwgZbQq-dWhHn3r6cgnAOT-sPLgOI4Yrm6gdL_4QiqvNWvpRe3_QGGCQltKVF5I_Qk44Q2Yu1XMAStjUVeN5RcYXzC9S4Krpn5XpJ_Hc0e7otmKzU2vDLllgEDbqQJcpyNg0GbU-lxZt3p4dEtxYIozKdgUzYto-hMJc1BWjeQdH2UbuHajtalOWYiY1VFKh5nEgdNOjx2ndpBD3oQ1b5ImbcRD9dtWS4BkfElJeEKYMg_7E_WVeMkPJ1p2WrnoMhxaLYF1q7W0U3Cztd1yVr2n4o7QTawWqESmW8utFECiJ17PfcPWQEKyfn1UelVhoBQA1RjJoUDOICNSSlWC7z04aDKaUpSwjEhztp_DdFeXpsyrx2OuM5ZAsWDYhCdelxtw60Te5npgsVh2T01zdrcVG_sC-rl54wYXZVZHkOoqPXEdkHGCsLNiUIuvxlNIsIrFg8RvlDyaVrBu-YQ9b58Le8VW0NpHZbVIYEhccnWjHwj_MfSVVvcWFHpsapjHAB1SPrV4tJePY02eu8xOQ6Chy5D5cKg4uWaLbsyLNUy_Ol7_RNvoR22jfU9GZm5kvi807xf7lFvXMwFHVUeH7gMhURqiaoGorUNqko_mXUqCg8ek4HWbIp9HsEz2rTVZkxt_5EDU3lNFtGJbSkdfcakoFc8C6YJ27iAIcUJCpcYAPHQdsVSLprJmd7u19X9fh6_Poe1GsiiHe6Jh_4k0UocAQ81F-PhWa7FKQlpXU1G7CwXQGsuKTd4INFhBVq7xER5fMpNHga-ybVKYoPpSXpCp64HLZZAJvEahWuyhKlG8GX3eUcrBeGGiX3FtXH5jpQIfxDb_hmPcMxh0bkie9wkjWi6ERKODtmhovqrpSma4mMmr-VSpHqJPrVr4ugBzgA1l-FXH9kRit3tvR29hUKcxBe0E7aNT0BEFeU9tm-89I2k7i3OJirdAdbmQ1F1prKj1q85dmTCNQ49-wJs7UL4jfO1B3OFjcIlJbXxnQ1ebLzTGGtSJdsE_AkVWR5zyMSteHadpt6KtR0ixvspvf4SN24fCUbcItUuMcsaFP0CYEl3yUOPcX3GgZnlMS21pig440x_fkGz_JiZjYmmk1yQGWAamepqlq2ZvnqvOU2m6svCKx0abPoRjgmzjnzVjsy1ezEvj2VR_jHhYTV1zdqU8IfkmyaVxzjY8VE1ir-syA1Itnl-qpbdfeI2W7nZYsaDNjthkpxWjW4t54YQRcJcne9hX88ZGfZ9GWVdeelejEwz6HP-7YsAfFnFVea_oMxxFE59Qq5WEbEucnOpNY4ef8qLvXYsRplKMbOqwMEqzIknrdNn2X0e_bVRrQFd1tjkJ5gTTgEnjFiRFVk6W9y4cVT-8X4uqr0RIp5TiTFmwie6d53KKOIxDjkD7hxdbhAxz-UXK6VhvhHtyd01RRJ0aPu0f3r52yjQrf29Bp_InJGMwt1m2pJRxXa2Q6n1Js7PwjMRnswuOQ41j344Lf7EwYvpFweBQQrBeUWRUSkiCFSLvKOCfR_AcK1FhVbzYEgh5Mah1k5iQWHuMueVsfbOzyKzPT400olOoWMygHEiACE_vccX4QkS_T152aVJSuTQC_QbVmFTRJj5ZanKP5D8Scx-RZ5KnomVrj6PlRF6FkdCO-VasH5xbk3zKpDBgpw5-x2PC1lZbhmJkdmFoT7AdOs4f06pX4QsBbWdkr8wIJ0cHtnaOqbFseZegx3xCu6LyrdlliDK-SYx-_Yc3XL8sfdJP5OZRX69MY15sUneUHBfLGfC9RvcUJ2dBcqDQER9DBqBHmJaFX0ianOtxVbmayIbZXYc_n3WnYuOsNkKxHl7uY_b-S2SMQEBPaHxkqRwJ0CfPuUT6Axp5TG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04568" y="230373"/>
            <a:ext cx="8734864" cy="5542658"/>
            <a:chOff x="9396536" y="90311"/>
            <a:chExt cx="8734864" cy="554265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9396536" y="90311"/>
              <a:ext cx="8734864" cy="554265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b="1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b="1" dirty="0">
                <a:solidFill>
                  <a:schemeClr val="tx1"/>
                </a:solidFill>
              </a:endParaRPr>
            </a:p>
            <a:p>
              <a:pPr algn="ctr"/>
              <a:endParaRPr lang="ru-RU" sz="4000" b="1" dirty="0" smtClean="0">
                <a:solidFill>
                  <a:schemeClr val="tx1"/>
                </a:solidFill>
              </a:endParaRPr>
            </a:p>
            <a:p>
              <a:pPr algn="ctr"/>
              <a:endParaRPr lang="ru-RU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396536" y="3863430"/>
              <a:ext cx="87348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/>
                <a:t>В </a:t>
              </a:r>
              <a:r>
                <a:rPr lang="ru-RU" sz="3200" b="1" dirty="0"/>
                <a:t>басне И.А. Крылова «Стрекоза и Муравей» стрекозой </a:t>
              </a:r>
              <a:r>
                <a:rPr lang="ru-RU" sz="3200" b="1" dirty="0" smtClean="0"/>
                <a:t>назван КУЗНЕЧИК (ЦИКАДА) – </a:t>
              </a:r>
              <a:r>
                <a:rPr lang="ru-RU" sz="3200" b="1" dirty="0"/>
                <a:t>описание подходит </a:t>
              </a:r>
              <a:r>
                <a:rPr lang="ru-RU" sz="3200" b="1" dirty="0" smtClean="0"/>
                <a:t>именно к ним</a:t>
              </a:r>
              <a:endParaRPr lang="ru-RU" sz="3200" b="1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5159" y="252205"/>
              <a:ext cx="6448616" cy="361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062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8297" y="188639"/>
            <a:ext cx="8816981" cy="565162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Оказывается, название известного романа начала</a:t>
            </a:r>
            <a:r>
              <a:rPr lang="en-US" sz="4800" dirty="0" smtClean="0">
                <a:solidFill>
                  <a:schemeClr val="tx1"/>
                </a:solidFill>
              </a:rPr>
              <a:t> XX</a:t>
            </a:r>
            <a:r>
              <a:rPr lang="ru-RU" sz="4800" dirty="0" smtClean="0">
                <a:solidFill>
                  <a:schemeClr val="tx1"/>
                </a:solidFill>
              </a:rPr>
              <a:t> в. Э.Л. </a:t>
            </a:r>
            <a:r>
              <a:rPr lang="ru-RU" sz="4800" dirty="0" err="1" smtClean="0">
                <a:solidFill>
                  <a:schemeClr val="tx1"/>
                </a:solidFill>
              </a:rPr>
              <a:t>Войнич</a:t>
            </a:r>
            <a:r>
              <a:rPr lang="ru-RU" sz="4800" dirty="0" smtClean="0">
                <a:solidFill>
                  <a:schemeClr val="tx1"/>
                </a:solidFill>
              </a:rPr>
              <a:t> «Овод» переведено на русский язык неверно. </a:t>
            </a:r>
          </a:p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А как вы думаете, каким должно быть его название?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7" y="5833268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99" y="6315075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86003" y="-34991"/>
            <a:ext cx="8925833" cy="5875253"/>
            <a:chOff x="173613" y="-41986"/>
            <a:chExt cx="8925833" cy="587525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73613" y="188639"/>
              <a:ext cx="8801665" cy="564462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4400" b="1" dirty="0" smtClean="0">
                  <a:solidFill>
                    <a:schemeClr val="tx1"/>
                  </a:solidFill>
                </a:rPr>
                <a:t>  </a:t>
              </a:r>
            </a:p>
            <a:p>
              <a:r>
                <a:rPr lang="ru-RU" sz="4400" b="1" dirty="0" smtClean="0">
                  <a:solidFill>
                    <a:schemeClr val="tx1"/>
                  </a:solidFill>
                </a:rPr>
                <a:t>    СЛЕПЕНЬ</a:t>
              </a:r>
            </a:p>
            <a:p>
              <a:pPr algn="ctr"/>
              <a:endParaRPr lang="ru-RU" sz="3600" dirty="0" smtClean="0">
                <a:solidFill>
                  <a:schemeClr val="tx1"/>
                </a:solidFill>
              </a:endParaRPr>
            </a:p>
            <a:p>
              <a:pPr algn="ctr"/>
              <a:endParaRPr lang="ru-RU" sz="3600" dirty="0">
                <a:solidFill>
                  <a:schemeClr val="tx1"/>
                </a:solidFill>
              </a:endParaRPr>
            </a:p>
            <a:p>
              <a:r>
                <a:rPr lang="ru-RU" sz="3600" dirty="0" smtClean="0">
                  <a:solidFill>
                    <a:schemeClr val="tx1"/>
                  </a:solidFill>
                </a:rPr>
                <a:t>Так как овод не кусает </a:t>
              </a:r>
            </a:p>
            <a:p>
              <a:r>
                <a:rPr lang="ru-RU" sz="3600" dirty="0" smtClean="0">
                  <a:solidFill>
                    <a:schemeClr val="tx1"/>
                  </a:solidFill>
                </a:rPr>
                <a:t>вообще, а слепень кусает </a:t>
              </a:r>
            </a:p>
            <a:p>
              <a:r>
                <a:rPr lang="ru-RU" sz="3600" dirty="0" smtClean="0">
                  <a:solidFill>
                    <a:schemeClr val="tx1"/>
                  </a:solidFill>
                </a:rPr>
                <a:t>весьма чувствительно и досаждает животным и человеку (иногда при этом заражает сибирской язвой)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59" b="100000" l="2000" r="94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446" y="-41986"/>
              <a:ext cx="5715000" cy="4295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607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408" y="245299"/>
            <a:ext cx="8640960" cy="561693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3600" dirty="0">
                <a:solidFill>
                  <a:prstClr val="black"/>
                </a:solidFill>
              </a:rPr>
              <a:t> </a:t>
            </a:r>
            <a:r>
              <a:rPr lang="ru-RU" sz="3600" dirty="0" smtClean="0">
                <a:solidFill>
                  <a:prstClr val="black"/>
                </a:solidFill>
              </a:rPr>
              <a:t>В </a:t>
            </a:r>
            <a:r>
              <a:rPr lang="ru-RU" sz="3600" dirty="0">
                <a:solidFill>
                  <a:prstClr val="black"/>
                </a:solidFill>
              </a:rPr>
              <a:t>сказке «Конёк-горбунок» так Иван называет кобылицу, которая повадилась ходить на поле и есть пшеницу. В произведении </a:t>
            </a:r>
            <a:r>
              <a:rPr lang="ru-RU" sz="3600" dirty="0" smtClean="0">
                <a:solidFill>
                  <a:prstClr val="black"/>
                </a:solidFill>
              </a:rPr>
              <a:t>название этого насекомого </a:t>
            </a:r>
            <a:r>
              <a:rPr lang="ru-RU" sz="3600" dirty="0">
                <a:solidFill>
                  <a:prstClr val="black"/>
                </a:solidFill>
              </a:rPr>
              <a:t>имеет подтекст — жадная сила, не оставляющая после себя ничего</a:t>
            </a:r>
            <a:r>
              <a:rPr lang="ru-RU" sz="3600" dirty="0" smtClean="0">
                <a:solidFill>
                  <a:prstClr val="black"/>
                </a:solidFill>
              </a:rPr>
              <a:t>.</a:t>
            </a:r>
          </a:p>
          <a:p>
            <a:pPr lvl="0" algn="ctr">
              <a:spcBef>
                <a:spcPct val="20000"/>
              </a:spcBef>
            </a:pPr>
            <a:r>
              <a:rPr lang="ru-RU" sz="3600" b="1" dirty="0" smtClean="0">
                <a:solidFill>
                  <a:prstClr val="black"/>
                </a:solidFill>
              </a:rPr>
              <a:t>Назовите </a:t>
            </a:r>
            <a:r>
              <a:rPr lang="ru-RU" sz="3600" b="1" dirty="0">
                <a:solidFill>
                  <a:prstClr val="black"/>
                </a:solidFill>
              </a:rPr>
              <a:t>это насекомое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6" y="5805577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11" y="6297994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29546" y="188640"/>
            <a:ext cx="8640960" cy="5616937"/>
            <a:chOff x="-4068960" y="1603039"/>
            <a:chExt cx="8640960" cy="5616937"/>
          </a:xfrm>
        </p:grpSpPr>
        <p:sp>
          <p:nvSpPr>
            <p:cNvPr id="7" name="TextBox 6"/>
            <p:cNvSpPr txBox="1"/>
            <p:nvPr/>
          </p:nvSpPr>
          <p:spPr>
            <a:xfrm>
              <a:off x="2195736" y="16288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4068960" y="1603039"/>
              <a:ext cx="8640960" cy="561693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ct val="20000"/>
                </a:spcBef>
              </a:pPr>
              <a:endParaRPr lang="ru-RU" sz="3600" b="1" dirty="0">
                <a:solidFill>
                  <a:prstClr val="black"/>
                </a:solidFill>
              </a:endParaRPr>
            </a:p>
          </p:txBody>
        </p:sp>
        <p:pic>
          <p:nvPicPr>
            <p:cNvPr id="16" name="Picture 2" descr="Picture backgroun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914" y="1813466"/>
              <a:ext cx="7108445" cy="4654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-3323597" y="6504057"/>
              <a:ext cx="71084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/>
                <a:t>САРАНЧА ПЕРЕЛЁТНАЯ</a:t>
              </a:r>
              <a:endParaRPr lang="ru-RU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387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9"/>
            <a:ext cx="8568952" cy="557679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Одна самка комнатной мухи откладывает 120 яиц в кладку, и в течение лета появляется более пяти поколений мух, половина из которых самки. </a:t>
            </a:r>
            <a:endParaRPr lang="ru-RU" sz="3600" dirty="0" smtClean="0">
              <a:solidFill>
                <a:schemeClr val="tx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Подсчитайте</a:t>
            </a:r>
            <a:r>
              <a:rPr lang="ru-RU" sz="3600" b="1" dirty="0">
                <a:solidFill>
                  <a:schemeClr val="tx1"/>
                </a:solidFill>
              </a:rPr>
              <a:t>, сколько мух появится за пять поколений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32162" y="-238382"/>
            <a:ext cx="8849413" cy="6547580"/>
            <a:chOff x="11919506" y="-304844"/>
            <a:chExt cx="8665631" cy="654758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1919506" y="112699"/>
              <a:ext cx="8596313" cy="5739768"/>
              <a:chOff x="11919506" y="112699"/>
              <a:chExt cx="8596313" cy="5739768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19506" y="112699"/>
                <a:ext cx="8596313" cy="573976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6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12250502" y="1018858"/>
                <a:ext cx="7930748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4400" dirty="0" smtClean="0"/>
                  <a:t>Поколение </a:t>
                </a:r>
              </a:p>
              <a:p>
                <a:r>
                  <a:rPr lang="ru-RU" sz="4400" dirty="0" smtClean="0"/>
                  <a:t>1 - 120 яиц</a:t>
                </a:r>
              </a:p>
              <a:p>
                <a:r>
                  <a:rPr lang="ru-RU" sz="4400" dirty="0" smtClean="0"/>
                  <a:t>2 – 7 200 яиц</a:t>
                </a:r>
              </a:p>
              <a:p>
                <a:r>
                  <a:rPr lang="ru-RU" sz="4400" dirty="0" smtClean="0"/>
                  <a:t>3 – 432 000 яиц</a:t>
                </a:r>
              </a:p>
              <a:p>
                <a:r>
                  <a:rPr lang="ru-RU" sz="4400" dirty="0" smtClean="0"/>
                  <a:t>4 – 25 920 000 яиц </a:t>
                </a:r>
              </a:p>
              <a:p>
                <a:r>
                  <a:rPr lang="ru-RU" sz="4400" b="1" dirty="0" smtClean="0"/>
                  <a:t>5 – 1 555 200 000 яиц</a:t>
                </a:r>
                <a:endParaRPr lang="ru-RU" sz="4400" b="1" dirty="0"/>
              </a:p>
            </p:txBody>
          </p:sp>
        </p:grp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42" b="100000" l="0" r="34571">
                          <a14:backgroundMark x1="35286" y1="43042" x2="35286" y2="43042"/>
                          <a14:backgroundMark x1="34571" y1="65049" x2="34571" y2="65049"/>
                          <a14:backgroundMark x1="36286" y1="57929" x2="36286" y2="57929"/>
                          <a14:backgroundMark x1="38714" y1="55987" x2="38714" y2="55987"/>
                          <a14:backgroundMark x1="43714" y1="55340" x2="43714" y2="55340"/>
                          <a14:backgroundMark x1="46571" y1="55340" x2="46571" y2="55340"/>
                          <a14:backgroundMark x1="48857" y1="54369" x2="49714" y2="54045"/>
                          <a14:backgroundMark x1="52429" y1="53398" x2="52429" y2="53398"/>
                          <a14:backgroundMark x1="53000" y1="53398" x2="55143" y2="53398"/>
                          <a14:backgroundMark x1="58000" y1="53398" x2="58000" y2="53398"/>
                          <a14:backgroundMark x1="59714" y1="54045" x2="59714" y2="54045"/>
                          <a14:backgroundMark x1="61714" y1="59223" x2="61714" y2="59223"/>
                          <a14:backgroundMark x1="62143" y1="66343" x2="62143" y2="66343"/>
                          <a14:backgroundMark x1="61286" y1="67638" x2="61286" y2="67638"/>
                          <a14:backgroundMark x1="59286" y1="70227" x2="59286" y2="70227"/>
                          <a14:backgroundMark x1="57000" y1="70227" x2="57000" y2="70227"/>
                          <a14:backgroundMark x1="56429" y1="69903" x2="56429" y2="69903"/>
                          <a14:backgroundMark x1="54000" y1="68608" x2="54000" y2="68608"/>
                          <a14:backgroundMark x1="50714" y1="68285" x2="50286" y2="68285"/>
                          <a14:backgroundMark x1="48000" y1="68932" x2="48000" y2="68932"/>
                          <a14:backgroundMark x1="46429" y1="69903" x2="46429" y2="69903"/>
                          <a14:backgroundMark x1="45286" y1="69256" x2="45286" y2="69256"/>
                          <a14:backgroundMark x1="41143" y1="68932" x2="41143" y2="68932"/>
                          <a14:backgroundMark x1="38286" y1="68608" x2="38286" y2="68608"/>
                          <a14:backgroundMark x1="37000" y1="68608" x2="37000" y2="68608"/>
                          <a14:backgroundMark x1="29143" y1="72168" x2="28714" y2="70550"/>
                          <a14:backgroundMark x1="28000" y1="68932" x2="27000" y2="64078"/>
                          <a14:backgroundMark x1="26857" y1="63754" x2="26857" y2="61165"/>
                          <a14:backgroundMark x1="26857" y1="59547" x2="26714" y2="56958"/>
                          <a14:backgroundMark x1="26714" y1="56311" x2="26714" y2="53074"/>
                          <a14:backgroundMark x1="26714" y1="51133" x2="26714" y2="51133"/>
                          <a14:backgroundMark x1="27000" y1="50485" x2="27000" y2="50485"/>
                          <a14:backgroundMark x1="28000" y1="50485" x2="28000" y2="50485"/>
                          <a14:backgroundMark x1="28000" y1="50485" x2="28000" y2="50485"/>
                          <a14:backgroundMark x1="30143" y1="56634" x2="30143" y2="56634"/>
                          <a14:backgroundMark x1="30429" y1="64401" x2="30429" y2="64401"/>
                          <a14:backgroundMark x1="31143" y1="50485" x2="31143" y2="50485"/>
                          <a14:backgroundMark x1="31143" y1="50162" x2="31143" y2="50162"/>
                          <a14:backgroundMark x1="32429" y1="50162" x2="32429" y2="50162"/>
                          <a14:backgroundMark x1="33429" y1="52104" x2="33714" y2="53074"/>
                          <a14:backgroundMark x1="34000" y1="53722" x2="34000" y2="53722"/>
                          <a14:backgroundMark x1="34429" y1="57282" x2="34429" y2="58576"/>
                          <a14:backgroundMark x1="34143" y1="60194" x2="34143" y2="61489"/>
                          <a14:backgroundMark x1="34143" y1="70550" x2="34143" y2="70550"/>
                          <a14:backgroundMark x1="33429" y1="71845" x2="33429" y2="71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543"/>
            <a:stretch/>
          </p:blipFill>
          <p:spPr bwMode="auto">
            <a:xfrm>
              <a:off x="16215877" y="-304844"/>
              <a:ext cx="4369260" cy="6547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2" y="5837442"/>
            <a:ext cx="88090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8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784" y="181999"/>
            <a:ext cx="8568952" cy="565544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solidFill>
                <a:schemeClr val="tx1"/>
              </a:solidFill>
            </a:endParaRPr>
          </a:p>
          <a:p>
            <a:r>
              <a:rPr lang="ru-RU" sz="4000" dirty="0" smtClean="0">
                <a:solidFill>
                  <a:schemeClr val="tx1"/>
                </a:solidFill>
              </a:rPr>
              <a:t>Появившаяся</a:t>
            </a:r>
          </a:p>
          <a:p>
            <a:r>
              <a:rPr lang="ru-RU" sz="4000" dirty="0" smtClean="0">
                <a:solidFill>
                  <a:schemeClr val="tx1"/>
                </a:solidFill>
              </a:rPr>
              <a:t>гусеница</a:t>
            </a:r>
          </a:p>
          <a:p>
            <a:r>
              <a:rPr lang="ru-RU" sz="4000" dirty="0" smtClean="0">
                <a:solidFill>
                  <a:schemeClr val="tx1"/>
                </a:solidFill>
              </a:rPr>
              <a:t>тутового</a:t>
            </a:r>
          </a:p>
          <a:p>
            <a:r>
              <a:rPr lang="ru-RU" sz="4000" dirty="0" smtClean="0">
                <a:solidFill>
                  <a:schemeClr val="tx1"/>
                </a:solidFill>
              </a:rPr>
              <a:t>шелкопряда весит всего 0,004 г, а гусеница пятого возраста весит уже </a:t>
            </a:r>
          </a:p>
          <a:p>
            <a:r>
              <a:rPr lang="ru-RU" sz="4000" dirty="0" smtClean="0">
                <a:solidFill>
                  <a:schemeClr val="tx1"/>
                </a:solidFill>
              </a:rPr>
              <a:t>3,56 г. Рассчитайте, во сколько раз увеличился вес гусеницы тутового шелкопряда 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20" b="700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83" b="27373"/>
          <a:stretch/>
        </p:blipFill>
        <p:spPr bwMode="auto">
          <a:xfrm>
            <a:off x="3329646" y="16024"/>
            <a:ext cx="5524500" cy="38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5" y="181999"/>
            <a:ext cx="8596313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1" y="5837442"/>
            <a:ext cx="88090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19249"/>
            <a:ext cx="5921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2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1192</Words>
  <Application>Microsoft Office PowerPoint</Application>
  <PresentationFormat>Экран (4:3)</PresentationFormat>
  <Paragraphs>245</Paragraphs>
  <Slides>27</Slides>
  <Notes>4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Это животное — тяжеловес в мире насекомых. Оно может переносить груз в 850 раз тяжелее собственного веса. Если бы это насекомое было человеком, то могло бы поднимать 60 тонн. Кто это?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Надежда</cp:lastModifiedBy>
  <cp:revision>150</cp:revision>
  <dcterms:created xsi:type="dcterms:W3CDTF">2019-02-23T04:47:14Z</dcterms:created>
  <dcterms:modified xsi:type="dcterms:W3CDTF">2025-03-28T09:24:26Z</dcterms:modified>
</cp:coreProperties>
</file>