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94" r:id="rId2"/>
    <p:sldId id="256" r:id="rId3"/>
    <p:sldId id="257" r:id="rId4"/>
    <p:sldId id="258" r:id="rId5"/>
    <p:sldId id="272" r:id="rId6"/>
    <p:sldId id="276" r:id="rId7"/>
    <p:sldId id="277" r:id="rId8"/>
    <p:sldId id="259" r:id="rId9"/>
    <p:sldId id="266" r:id="rId10"/>
    <p:sldId id="271" r:id="rId11"/>
    <p:sldId id="261" r:id="rId12"/>
    <p:sldId id="284" r:id="rId13"/>
    <p:sldId id="263" r:id="rId14"/>
    <p:sldId id="292" r:id="rId15"/>
    <p:sldId id="295" r:id="rId16"/>
    <p:sldId id="296" r:id="rId1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10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1F45-C4A0-4C74-8CF4-521FA1076B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496124-0173-4A12-B9EF-1E209E14D865}">
      <dgm:prSet custT="1"/>
      <dgm:spPr/>
      <dgm:t>
        <a:bodyPr/>
        <a:lstStyle/>
        <a:p>
          <a:r>
            <a:rPr lang="ru-RU" sz="2400" b="1" dirty="0">
              <a:solidFill>
                <a:schemeClr val="accent2"/>
              </a:solidFill>
            </a:rPr>
            <a:t>Направления авангарда:</a:t>
          </a:r>
        </a:p>
      </dgm:t>
    </dgm:pt>
    <dgm:pt modelId="{6BABF2C8-5332-4DFB-8775-2B4F2B104CB7}" type="parTrans" cxnId="{69D9AFFA-A5E7-4E47-8E15-AAED124C06D9}">
      <dgm:prSet/>
      <dgm:spPr/>
      <dgm:t>
        <a:bodyPr/>
        <a:lstStyle/>
        <a:p>
          <a:endParaRPr lang="ru-RU"/>
        </a:p>
      </dgm:t>
    </dgm:pt>
    <dgm:pt modelId="{FBE06928-5C58-491B-BA9B-ABA79A2CE0D3}" type="sibTrans" cxnId="{69D9AFFA-A5E7-4E47-8E15-AAED124C06D9}">
      <dgm:prSet/>
      <dgm:spPr/>
      <dgm:t>
        <a:bodyPr/>
        <a:lstStyle/>
        <a:p>
          <a:endParaRPr lang="ru-RU"/>
        </a:p>
      </dgm:t>
    </dgm:pt>
    <dgm:pt modelId="{73BADA87-B165-4972-9905-1C6F70137928}">
      <dgm:prSet/>
      <dgm:spPr/>
      <dgm:t>
        <a:bodyPr/>
        <a:lstStyle/>
        <a:p>
          <a:r>
            <a:rPr lang="ru-RU" b="1" dirty="0"/>
            <a:t>Абстракционизм</a:t>
          </a:r>
        </a:p>
      </dgm:t>
    </dgm:pt>
    <dgm:pt modelId="{63D63099-1BE2-4EFA-A651-787E7C40C563}" type="parTrans" cxnId="{77EBF381-608E-479B-8142-F7662A8CB269}">
      <dgm:prSet/>
      <dgm:spPr/>
      <dgm:t>
        <a:bodyPr/>
        <a:lstStyle/>
        <a:p>
          <a:endParaRPr lang="ru-RU"/>
        </a:p>
      </dgm:t>
    </dgm:pt>
    <dgm:pt modelId="{5F604D47-0C6B-436A-B418-0552739459BA}" type="sibTrans" cxnId="{77EBF381-608E-479B-8142-F7662A8CB269}">
      <dgm:prSet/>
      <dgm:spPr/>
      <dgm:t>
        <a:bodyPr/>
        <a:lstStyle/>
        <a:p>
          <a:endParaRPr lang="ru-RU"/>
        </a:p>
      </dgm:t>
    </dgm:pt>
    <dgm:pt modelId="{5C9E28E4-1FE7-4869-8D69-3539B35BBD05}">
      <dgm:prSet/>
      <dgm:spPr/>
      <dgm:t>
        <a:bodyPr/>
        <a:lstStyle/>
        <a:p>
          <a:r>
            <a:rPr lang="ru-RU" b="1" dirty="0"/>
            <a:t>Лучизм</a:t>
          </a:r>
        </a:p>
      </dgm:t>
    </dgm:pt>
    <dgm:pt modelId="{271AEC17-D0ED-459E-99F4-46DAC9B3D7D1}" type="parTrans" cxnId="{48C72850-7C58-4A39-A461-5CFA22A1E6A3}">
      <dgm:prSet/>
      <dgm:spPr/>
      <dgm:t>
        <a:bodyPr/>
        <a:lstStyle/>
        <a:p>
          <a:endParaRPr lang="ru-RU"/>
        </a:p>
      </dgm:t>
    </dgm:pt>
    <dgm:pt modelId="{65E2D36C-1680-40BF-9EAE-3297535B726C}" type="sibTrans" cxnId="{48C72850-7C58-4A39-A461-5CFA22A1E6A3}">
      <dgm:prSet/>
      <dgm:spPr/>
      <dgm:t>
        <a:bodyPr/>
        <a:lstStyle/>
        <a:p>
          <a:endParaRPr lang="ru-RU"/>
        </a:p>
      </dgm:t>
    </dgm:pt>
    <dgm:pt modelId="{C152568C-D09E-4E4F-82E2-1A4C887C4582}">
      <dgm:prSet/>
      <dgm:spPr/>
      <dgm:t>
        <a:bodyPr/>
        <a:lstStyle/>
        <a:p>
          <a:r>
            <a:rPr lang="ru-RU" b="1" dirty="0"/>
            <a:t>Конструктивизм</a:t>
          </a:r>
        </a:p>
      </dgm:t>
    </dgm:pt>
    <dgm:pt modelId="{B69678C3-A7B0-41BA-8335-D6DDB1D72CC2}" type="parTrans" cxnId="{C66AA7E7-1C9E-4F9F-B4AD-405EBADAD645}">
      <dgm:prSet/>
      <dgm:spPr/>
      <dgm:t>
        <a:bodyPr/>
        <a:lstStyle/>
        <a:p>
          <a:endParaRPr lang="ru-RU"/>
        </a:p>
      </dgm:t>
    </dgm:pt>
    <dgm:pt modelId="{A0BEC4BC-BAA5-4BAF-8184-FC38187DB696}" type="sibTrans" cxnId="{C66AA7E7-1C9E-4F9F-B4AD-405EBADAD645}">
      <dgm:prSet/>
      <dgm:spPr/>
      <dgm:t>
        <a:bodyPr/>
        <a:lstStyle/>
        <a:p>
          <a:endParaRPr lang="ru-RU"/>
        </a:p>
      </dgm:t>
    </dgm:pt>
    <dgm:pt modelId="{5C1F8624-1EA1-4D8D-BD57-DB5B0538247B}">
      <dgm:prSet/>
      <dgm:spPr/>
      <dgm:t>
        <a:bodyPr/>
        <a:lstStyle/>
        <a:p>
          <a:r>
            <a:rPr lang="ru-RU" b="1" dirty="0"/>
            <a:t>Кубофутуризм</a:t>
          </a:r>
        </a:p>
      </dgm:t>
    </dgm:pt>
    <dgm:pt modelId="{C1ED92C8-564C-49A5-8530-ABC4183A407B}" type="parTrans" cxnId="{955C7642-43DC-4E70-806D-B177AB5FE7FE}">
      <dgm:prSet/>
      <dgm:spPr/>
      <dgm:t>
        <a:bodyPr/>
        <a:lstStyle/>
        <a:p>
          <a:endParaRPr lang="ru-RU"/>
        </a:p>
      </dgm:t>
    </dgm:pt>
    <dgm:pt modelId="{6D26B4A3-D99E-420C-98E6-CC4D6D9D54CC}" type="sibTrans" cxnId="{955C7642-43DC-4E70-806D-B177AB5FE7FE}">
      <dgm:prSet/>
      <dgm:spPr/>
      <dgm:t>
        <a:bodyPr/>
        <a:lstStyle/>
        <a:p>
          <a:endParaRPr lang="ru-RU"/>
        </a:p>
      </dgm:t>
    </dgm:pt>
    <dgm:pt modelId="{A89515E6-68C5-4CCE-AA4D-F912E185A827}">
      <dgm:prSet/>
      <dgm:spPr/>
      <dgm:t>
        <a:bodyPr/>
        <a:lstStyle/>
        <a:p>
          <a:r>
            <a:rPr lang="ru-RU" b="1" dirty="0"/>
            <a:t>Супрематизм</a:t>
          </a:r>
        </a:p>
      </dgm:t>
    </dgm:pt>
    <dgm:pt modelId="{68B5FDCF-9381-4AAB-822F-D8C6F139FCB1}" type="parTrans" cxnId="{6B2D1E06-2446-426C-83C8-711790895068}">
      <dgm:prSet/>
      <dgm:spPr/>
      <dgm:t>
        <a:bodyPr/>
        <a:lstStyle/>
        <a:p>
          <a:endParaRPr lang="ru-RU"/>
        </a:p>
      </dgm:t>
    </dgm:pt>
    <dgm:pt modelId="{F4E90222-6C8C-4D6D-9CC1-7AF15FBFD588}" type="sibTrans" cxnId="{6B2D1E06-2446-426C-83C8-711790895068}">
      <dgm:prSet/>
      <dgm:spPr/>
      <dgm:t>
        <a:bodyPr/>
        <a:lstStyle/>
        <a:p>
          <a:endParaRPr lang="ru-RU"/>
        </a:p>
      </dgm:t>
    </dgm:pt>
    <dgm:pt modelId="{9E05BFDC-8E53-4B56-ACBF-26173FBE71CE}">
      <dgm:prSet/>
      <dgm:spPr/>
      <dgm:t>
        <a:bodyPr/>
        <a:lstStyle/>
        <a:p>
          <a:r>
            <a:rPr lang="ru-RU" b="1" dirty="0"/>
            <a:t>Футуризм</a:t>
          </a:r>
        </a:p>
      </dgm:t>
    </dgm:pt>
    <dgm:pt modelId="{506FD433-733E-44CE-A907-A58D6B5F0E60}" type="parTrans" cxnId="{F175AEE9-DB06-4B80-B073-E5115EF4E48C}">
      <dgm:prSet/>
      <dgm:spPr/>
      <dgm:t>
        <a:bodyPr/>
        <a:lstStyle/>
        <a:p>
          <a:endParaRPr lang="ru-RU"/>
        </a:p>
      </dgm:t>
    </dgm:pt>
    <dgm:pt modelId="{DD402E4E-0366-4118-B6A3-DFE09B4FAAC8}" type="sibTrans" cxnId="{F175AEE9-DB06-4B80-B073-E5115EF4E48C}">
      <dgm:prSet/>
      <dgm:spPr/>
      <dgm:t>
        <a:bodyPr/>
        <a:lstStyle/>
        <a:p>
          <a:endParaRPr lang="ru-RU"/>
        </a:p>
      </dgm:t>
    </dgm:pt>
    <dgm:pt modelId="{8AF7ABFF-077F-4C2F-B984-952AC137DF42}" type="pres">
      <dgm:prSet presAssocID="{BC681F45-C4A0-4C74-8CF4-521FA1076B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3E56DC6-DD1D-4783-B520-F2F6135FB7C8}" type="pres">
      <dgm:prSet presAssocID="{BC681F45-C4A0-4C74-8CF4-521FA1076B8A}" presName="pyramid" presStyleLbl="node1" presStyleIdx="0" presStyleCnt="1"/>
      <dgm:spPr/>
    </dgm:pt>
    <dgm:pt modelId="{EC464271-A53E-49BD-9F4D-CF60FD2D7E85}" type="pres">
      <dgm:prSet presAssocID="{BC681F45-C4A0-4C74-8CF4-521FA1076B8A}" presName="theList" presStyleCnt="0"/>
      <dgm:spPr/>
    </dgm:pt>
    <dgm:pt modelId="{23986E12-35E1-49FC-AA87-567D2DAA7004}" type="pres">
      <dgm:prSet presAssocID="{C6496124-0173-4A12-B9EF-1E209E14D865}" presName="aNode" presStyleLbl="fgAcc1" presStyleIdx="0" presStyleCnt="7" custScaleX="139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A611-242A-4622-B0FF-22949DDAA6E4}" type="pres">
      <dgm:prSet presAssocID="{C6496124-0173-4A12-B9EF-1E209E14D865}" presName="aSpace" presStyleCnt="0"/>
      <dgm:spPr/>
    </dgm:pt>
    <dgm:pt modelId="{FBA6F679-3861-416C-8EB3-5D15723CB36A}" type="pres">
      <dgm:prSet presAssocID="{73BADA87-B165-4972-9905-1C6F70137928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89CC-3397-4B45-80A9-AD760C8A7C7B}" type="pres">
      <dgm:prSet presAssocID="{73BADA87-B165-4972-9905-1C6F70137928}" presName="aSpace" presStyleCnt="0"/>
      <dgm:spPr/>
    </dgm:pt>
    <dgm:pt modelId="{790526FA-8CA8-478A-ACB6-B8D533DD74D3}" type="pres">
      <dgm:prSet presAssocID="{5C9E28E4-1FE7-4869-8D69-3539B35BBD0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94D84-FDE7-4404-B84D-934FE3FFFA71}" type="pres">
      <dgm:prSet presAssocID="{5C9E28E4-1FE7-4869-8D69-3539B35BBD05}" presName="aSpace" presStyleCnt="0"/>
      <dgm:spPr/>
    </dgm:pt>
    <dgm:pt modelId="{CA89C393-2BD5-42FE-9DD0-FEAD4EC4FCD7}" type="pres">
      <dgm:prSet presAssocID="{C152568C-D09E-4E4F-82E2-1A4C887C4582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8BCCA-17AF-4C96-B9C0-BC31B3456633}" type="pres">
      <dgm:prSet presAssocID="{C152568C-D09E-4E4F-82E2-1A4C887C4582}" presName="aSpace" presStyleCnt="0"/>
      <dgm:spPr/>
    </dgm:pt>
    <dgm:pt modelId="{39AA92C5-872A-4D12-8DA3-77BCB69E0055}" type="pres">
      <dgm:prSet presAssocID="{5C1F8624-1EA1-4D8D-BD57-DB5B0538247B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B633-6466-4762-8E6E-5B2D5D7FC108}" type="pres">
      <dgm:prSet presAssocID="{5C1F8624-1EA1-4D8D-BD57-DB5B0538247B}" presName="aSpace" presStyleCnt="0"/>
      <dgm:spPr/>
    </dgm:pt>
    <dgm:pt modelId="{B0EC7993-C288-4D37-AB26-F1B27B1D3BF6}" type="pres">
      <dgm:prSet presAssocID="{A89515E6-68C5-4CCE-AA4D-F912E185A827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36FA3-1906-4EE9-B7B7-19AB17A85052}" type="pres">
      <dgm:prSet presAssocID="{A89515E6-68C5-4CCE-AA4D-F912E185A827}" presName="aSpace" presStyleCnt="0"/>
      <dgm:spPr/>
    </dgm:pt>
    <dgm:pt modelId="{73F99916-FEBB-44B0-B0A9-E6CDDAA09EED}" type="pres">
      <dgm:prSet presAssocID="{9E05BFDC-8E53-4B56-ACBF-26173FBE71CE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C2C1C-5105-4C80-87B5-A01487D095DB}" type="pres">
      <dgm:prSet presAssocID="{9E05BFDC-8E53-4B56-ACBF-26173FBE71CE}" presName="aSpace" presStyleCnt="0"/>
      <dgm:spPr/>
    </dgm:pt>
  </dgm:ptLst>
  <dgm:cxnLst>
    <dgm:cxn modelId="{6B2D1E06-2446-426C-83C8-711790895068}" srcId="{BC681F45-C4A0-4C74-8CF4-521FA1076B8A}" destId="{A89515E6-68C5-4CCE-AA4D-F912E185A827}" srcOrd="5" destOrd="0" parTransId="{68B5FDCF-9381-4AAB-822F-D8C6F139FCB1}" sibTransId="{F4E90222-6C8C-4D6D-9CC1-7AF15FBFD588}"/>
    <dgm:cxn modelId="{5B6724AF-D45B-448F-992A-059814AEAC40}" type="presOf" srcId="{5C9E28E4-1FE7-4869-8D69-3539B35BBD05}" destId="{790526FA-8CA8-478A-ACB6-B8D533DD74D3}" srcOrd="0" destOrd="0" presId="urn:microsoft.com/office/officeart/2005/8/layout/pyramid2"/>
    <dgm:cxn modelId="{48C72850-7C58-4A39-A461-5CFA22A1E6A3}" srcId="{BC681F45-C4A0-4C74-8CF4-521FA1076B8A}" destId="{5C9E28E4-1FE7-4869-8D69-3539B35BBD05}" srcOrd="2" destOrd="0" parTransId="{271AEC17-D0ED-459E-99F4-46DAC9B3D7D1}" sibTransId="{65E2D36C-1680-40BF-9EAE-3297535B726C}"/>
    <dgm:cxn modelId="{F771238A-E1C0-479B-ABD2-1B6B8FC0E0ED}" type="presOf" srcId="{A89515E6-68C5-4CCE-AA4D-F912E185A827}" destId="{B0EC7993-C288-4D37-AB26-F1B27B1D3BF6}" srcOrd="0" destOrd="0" presId="urn:microsoft.com/office/officeart/2005/8/layout/pyramid2"/>
    <dgm:cxn modelId="{89A17459-14A5-450A-A93F-FD2CEE7E370D}" type="presOf" srcId="{BC681F45-C4A0-4C74-8CF4-521FA1076B8A}" destId="{8AF7ABFF-077F-4C2F-B984-952AC137DF42}" srcOrd="0" destOrd="0" presId="urn:microsoft.com/office/officeart/2005/8/layout/pyramid2"/>
    <dgm:cxn modelId="{7AA41545-F88F-4362-A510-584CE167BDFD}" type="presOf" srcId="{C6496124-0173-4A12-B9EF-1E209E14D865}" destId="{23986E12-35E1-49FC-AA87-567D2DAA7004}" srcOrd="0" destOrd="0" presId="urn:microsoft.com/office/officeart/2005/8/layout/pyramid2"/>
    <dgm:cxn modelId="{3895FB16-F419-4F74-866E-A41B0BECE8C0}" type="presOf" srcId="{73BADA87-B165-4972-9905-1C6F70137928}" destId="{FBA6F679-3861-416C-8EB3-5D15723CB36A}" srcOrd="0" destOrd="0" presId="urn:microsoft.com/office/officeart/2005/8/layout/pyramid2"/>
    <dgm:cxn modelId="{69D9AFFA-A5E7-4E47-8E15-AAED124C06D9}" srcId="{BC681F45-C4A0-4C74-8CF4-521FA1076B8A}" destId="{C6496124-0173-4A12-B9EF-1E209E14D865}" srcOrd="0" destOrd="0" parTransId="{6BABF2C8-5332-4DFB-8775-2B4F2B104CB7}" sibTransId="{FBE06928-5C58-491B-BA9B-ABA79A2CE0D3}"/>
    <dgm:cxn modelId="{F175AEE9-DB06-4B80-B073-E5115EF4E48C}" srcId="{BC681F45-C4A0-4C74-8CF4-521FA1076B8A}" destId="{9E05BFDC-8E53-4B56-ACBF-26173FBE71CE}" srcOrd="6" destOrd="0" parTransId="{506FD433-733E-44CE-A907-A58D6B5F0E60}" sibTransId="{DD402E4E-0366-4118-B6A3-DFE09B4FAAC8}"/>
    <dgm:cxn modelId="{77EBF381-608E-479B-8142-F7662A8CB269}" srcId="{BC681F45-C4A0-4C74-8CF4-521FA1076B8A}" destId="{73BADA87-B165-4972-9905-1C6F70137928}" srcOrd="1" destOrd="0" parTransId="{63D63099-1BE2-4EFA-A651-787E7C40C563}" sibTransId="{5F604D47-0C6B-436A-B418-0552739459BA}"/>
    <dgm:cxn modelId="{B04A3CDB-9044-4EDF-A606-F26762480103}" type="presOf" srcId="{C152568C-D09E-4E4F-82E2-1A4C887C4582}" destId="{CA89C393-2BD5-42FE-9DD0-FEAD4EC4FCD7}" srcOrd="0" destOrd="0" presId="urn:microsoft.com/office/officeart/2005/8/layout/pyramid2"/>
    <dgm:cxn modelId="{792C8280-1D5E-4AA0-87C6-E461ED8D446C}" type="presOf" srcId="{5C1F8624-1EA1-4D8D-BD57-DB5B0538247B}" destId="{39AA92C5-872A-4D12-8DA3-77BCB69E0055}" srcOrd="0" destOrd="0" presId="urn:microsoft.com/office/officeart/2005/8/layout/pyramid2"/>
    <dgm:cxn modelId="{C66AA7E7-1C9E-4F9F-B4AD-405EBADAD645}" srcId="{BC681F45-C4A0-4C74-8CF4-521FA1076B8A}" destId="{C152568C-D09E-4E4F-82E2-1A4C887C4582}" srcOrd="3" destOrd="0" parTransId="{B69678C3-A7B0-41BA-8335-D6DDB1D72CC2}" sibTransId="{A0BEC4BC-BAA5-4BAF-8184-FC38187DB696}"/>
    <dgm:cxn modelId="{955C7642-43DC-4E70-806D-B177AB5FE7FE}" srcId="{BC681F45-C4A0-4C74-8CF4-521FA1076B8A}" destId="{5C1F8624-1EA1-4D8D-BD57-DB5B0538247B}" srcOrd="4" destOrd="0" parTransId="{C1ED92C8-564C-49A5-8530-ABC4183A407B}" sibTransId="{6D26B4A3-D99E-420C-98E6-CC4D6D9D54CC}"/>
    <dgm:cxn modelId="{B2A5F04E-0DA3-4CA7-81D0-6AC0D1095BEA}" type="presOf" srcId="{9E05BFDC-8E53-4B56-ACBF-26173FBE71CE}" destId="{73F99916-FEBB-44B0-B0A9-E6CDDAA09EED}" srcOrd="0" destOrd="0" presId="urn:microsoft.com/office/officeart/2005/8/layout/pyramid2"/>
    <dgm:cxn modelId="{A5FCFB29-053E-444F-8FBD-25BEEAA5AF3D}" type="presParOf" srcId="{8AF7ABFF-077F-4C2F-B984-952AC137DF42}" destId="{A3E56DC6-DD1D-4783-B520-F2F6135FB7C8}" srcOrd="0" destOrd="0" presId="urn:microsoft.com/office/officeart/2005/8/layout/pyramid2"/>
    <dgm:cxn modelId="{2446151F-D280-4135-B234-2FD80CB49104}" type="presParOf" srcId="{8AF7ABFF-077F-4C2F-B984-952AC137DF42}" destId="{EC464271-A53E-49BD-9F4D-CF60FD2D7E85}" srcOrd="1" destOrd="0" presId="urn:microsoft.com/office/officeart/2005/8/layout/pyramid2"/>
    <dgm:cxn modelId="{AD26D9BD-FC8C-4D2A-92D8-1960AF6EB0DE}" type="presParOf" srcId="{EC464271-A53E-49BD-9F4D-CF60FD2D7E85}" destId="{23986E12-35E1-49FC-AA87-567D2DAA7004}" srcOrd="0" destOrd="0" presId="urn:microsoft.com/office/officeart/2005/8/layout/pyramid2"/>
    <dgm:cxn modelId="{EFC1639C-9C19-4D89-BA62-1B2C1A3C7FE9}" type="presParOf" srcId="{EC464271-A53E-49BD-9F4D-CF60FD2D7E85}" destId="{CB16A611-242A-4622-B0FF-22949DDAA6E4}" srcOrd="1" destOrd="0" presId="urn:microsoft.com/office/officeart/2005/8/layout/pyramid2"/>
    <dgm:cxn modelId="{E213638A-1C9F-4A85-BE5D-E1E7EA915407}" type="presParOf" srcId="{EC464271-A53E-49BD-9F4D-CF60FD2D7E85}" destId="{FBA6F679-3861-416C-8EB3-5D15723CB36A}" srcOrd="2" destOrd="0" presId="urn:microsoft.com/office/officeart/2005/8/layout/pyramid2"/>
    <dgm:cxn modelId="{901351FD-8815-4377-907A-3A236B4B07FA}" type="presParOf" srcId="{EC464271-A53E-49BD-9F4D-CF60FD2D7E85}" destId="{700A89CC-3397-4B45-80A9-AD760C8A7C7B}" srcOrd="3" destOrd="0" presId="urn:microsoft.com/office/officeart/2005/8/layout/pyramid2"/>
    <dgm:cxn modelId="{E2413075-F20B-44F6-BC6B-F7197E4161B0}" type="presParOf" srcId="{EC464271-A53E-49BD-9F4D-CF60FD2D7E85}" destId="{790526FA-8CA8-478A-ACB6-B8D533DD74D3}" srcOrd="4" destOrd="0" presId="urn:microsoft.com/office/officeart/2005/8/layout/pyramid2"/>
    <dgm:cxn modelId="{29F736CB-E2DD-40B2-8C56-810E397AE9BD}" type="presParOf" srcId="{EC464271-A53E-49BD-9F4D-CF60FD2D7E85}" destId="{B7394D84-FDE7-4404-B84D-934FE3FFFA71}" srcOrd="5" destOrd="0" presId="urn:microsoft.com/office/officeart/2005/8/layout/pyramid2"/>
    <dgm:cxn modelId="{A516679B-E7B8-478D-A1C4-C86DC170E4EF}" type="presParOf" srcId="{EC464271-A53E-49BD-9F4D-CF60FD2D7E85}" destId="{CA89C393-2BD5-42FE-9DD0-FEAD4EC4FCD7}" srcOrd="6" destOrd="0" presId="urn:microsoft.com/office/officeart/2005/8/layout/pyramid2"/>
    <dgm:cxn modelId="{901CB8C4-7F27-42A8-BD69-6F60802E8A39}" type="presParOf" srcId="{EC464271-A53E-49BD-9F4D-CF60FD2D7E85}" destId="{B538BCCA-17AF-4C96-B9C0-BC31B3456633}" srcOrd="7" destOrd="0" presId="urn:microsoft.com/office/officeart/2005/8/layout/pyramid2"/>
    <dgm:cxn modelId="{8A9CABC0-82BE-44CA-B4DE-89DB942A7FDD}" type="presParOf" srcId="{EC464271-A53E-49BD-9F4D-CF60FD2D7E85}" destId="{39AA92C5-872A-4D12-8DA3-77BCB69E0055}" srcOrd="8" destOrd="0" presId="urn:microsoft.com/office/officeart/2005/8/layout/pyramid2"/>
    <dgm:cxn modelId="{1189BD7F-2D7B-4601-9591-B6756161EC93}" type="presParOf" srcId="{EC464271-A53E-49BD-9F4D-CF60FD2D7E85}" destId="{6124B633-6466-4762-8E6E-5B2D5D7FC108}" srcOrd="9" destOrd="0" presId="urn:microsoft.com/office/officeart/2005/8/layout/pyramid2"/>
    <dgm:cxn modelId="{3F785C00-75B2-4A47-B947-5CF7D24222EA}" type="presParOf" srcId="{EC464271-A53E-49BD-9F4D-CF60FD2D7E85}" destId="{B0EC7993-C288-4D37-AB26-F1B27B1D3BF6}" srcOrd="10" destOrd="0" presId="urn:microsoft.com/office/officeart/2005/8/layout/pyramid2"/>
    <dgm:cxn modelId="{75B7AF01-FF56-484E-BF84-2E04FA7DBF7A}" type="presParOf" srcId="{EC464271-A53E-49BD-9F4D-CF60FD2D7E85}" destId="{FA936FA3-1906-4EE9-B7B7-19AB17A85052}" srcOrd="11" destOrd="0" presId="urn:microsoft.com/office/officeart/2005/8/layout/pyramid2"/>
    <dgm:cxn modelId="{D57E12A2-F84C-41C5-821C-3F460474258E}" type="presParOf" srcId="{EC464271-A53E-49BD-9F4D-CF60FD2D7E85}" destId="{73F99916-FEBB-44B0-B0A9-E6CDDAA09EED}" srcOrd="12" destOrd="0" presId="urn:microsoft.com/office/officeart/2005/8/layout/pyramid2"/>
    <dgm:cxn modelId="{76F316D6-4A98-4CAD-B3C5-9E84FC6B16DA}" type="presParOf" srcId="{EC464271-A53E-49BD-9F4D-CF60FD2D7E85}" destId="{5ABC2C1C-5105-4C80-87B5-A01487D095D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56DC6-DD1D-4783-B520-F2F6135FB7C8}">
      <dsp:nvSpPr>
        <dsp:cNvPr id="0" name=""/>
        <dsp:cNvSpPr/>
      </dsp:nvSpPr>
      <dsp:spPr>
        <a:xfrm>
          <a:off x="1199558" y="0"/>
          <a:ext cx="4023360" cy="40233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86E12-35E1-49FC-AA87-567D2DAA7004}">
      <dsp:nvSpPr>
        <dsp:cNvPr id="0" name=""/>
        <dsp:cNvSpPr/>
      </dsp:nvSpPr>
      <dsp:spPr>
        <a:xfrm>
          <a:off x="2693419" y="402728"/>
          <a:ext cx="3650823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2"/>
              </a:solidFill>
            </a:rPr>
            <a:t>Направления авангарда:</a:t>
          </a:r>
        </a:p>
      </dsp:txBody>
      <dsp:txXfrm>
        <a:off x="2713366" y="422675"/>
        <a:ext cx="3610929" cy="368728"/>
      </dsp:txXfrm>
    </dsp:sp>
    <dsp:sp modelId="{FBA6F679-3861-416C-8EB3-5D15723CB36A}">
      <dsp:nvSpPr>
        <dsp:cNvPr id="0" name=""/>
        <dsp:cNvSpPr/>
      </dsp:nvSpPr>
      <dsp:spPr>
        <a:xfrm>
          <a:off x="3211238" y="862429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Абстракционизм</a:t>
          </a:r>
        </a:p>
      </dsp:txBody>
      <dsp:txXfrm>
        <a:off x="3231185" y="882376"/>
        <a:ext cx="2575290" cy="368728"/>
      </dsp:txXfrm>
    </dsp:sp>
    <dsp:sp modelId="{790526FA-8CA8-478A-ACB6-B8D533DD74D3}">
      <dsp:nvSpPr>
        <dsp:cNvPr id="0" name=""/>
        <dsp:cNvSpPr/>
      </dsp:nvSpPr>
      <dsp:spPr>
        <a:xfrm>
          <a:off x="3211238" y="1322129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Лучизм</a:t>
          </a:r>
        </a:p>
      </dsp:txBody>
      <dsp:txXfrm>
        <a:off x="3231185" y="1342076"/>
        <a:ext cx="2575290" cy="368728"/>
      </dsp:txXfrm>
    </dsp:sp>
    <dsp:sp modelId="{CA89C393-2BD5-42FE-9DD0-FEAD4EC4FCD7}">
      <dsp:nvSpPr>
        <dsp:cNvPr id="0" name=""/>
        <dsp:cNvSpPr/>
      </dsp:nvSpPr>
      <dsp:spPr>
        <a:xfrm>
          <a:off x="3211238" y="1781829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Конструктивизм</a:t>
          </a:r>
        </a:p>
      </dsp:txBody>
      <dsp:txXfrm>
        <a:off x="3231185" y="1801776"/>
        <a:ext cx="2575290" cy="368728"/>
      </dsp:txXfrm>
    </dsp:sp>
    <dsp:sp modelId="{39AA92C5-872A-4D12-8DA3-77BCB69E0055}">
      <dsp:nvSpPr>
        <dsp:cNvPr id="0" name=""/>
        <dsp:cNvSpPr/>
      </dsp:nvSpPr>
      <dsp:spPr>
        <a:xfrm>
          <a:off x="3211238" y="2241530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Кубофутуризм</a:t>
          </a:r>
        </a:p>
      </dsp:txBody>
      <dsp:txXfrm>
        <a:off x="3231185" y="2261477"/>
        <a:ext cx="2575290" cy="368728"/>
      </dsp:txXfrm>
    </dsp:sp>
    <dsp:sp modelId="{B0EC7993-C288-4D37-AB26-F1B27B1D3BF6}">
      <dsp:nvSpPr>
        <dsp:cNvPr id="0" name=""/>
        <dsp:cNvSpPr/>
      </dsp:nvSpPr>
      <dsp:spPr>
        <a:xfrm>
          <a:off x="3211238" y="2701230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Супрематизм</a:t>
          </a:r>
        </a:p>
      </dsp:txBody>
      <dsp:txXfrm>
        <a:off x="3231185" y="2721177"/>
        <a:ext cx="2575290" cy="368728"/>
      </dsp:txXfrm>
    </dsp:sp>
    <dsp:sp modelId="{73F99916-FEBB-44B0-B0A9-E6CDDAA09EED}">
      <dsp:nvSpPr>
        <dsp:cNvPr id="0" name=""/>
        <dsp:cNvSpPr/>
      </dsp:nvSpPr>
      <dsp:spPr>
        <a:xfrm>
          <a:off x="3211238" y="3160930"/>
          <a:ext cx="2615184" cy="408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Футуризм</a:t>
          </a:r>
        </a:p>
      </dsp:txBody>
      <dsp:txXfrm>
        <a:off x="3231185" y="3180877"/>
        <a:ext cx="2575290" cy="36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675F1-D419-4EB0-8326-2FD8862B5304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155A4-802C-4C7F-905A-ADECEA28C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1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2AF1D-BDCF-4FF2-A43B-FE6B0E54EFEC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F12EF-4B4C-4EDD-89C7-13DBF7EF5D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5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5EBED-E809-4B8F-ADE9-5341FD3F94F6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A9ECD-9D99-4374-8835-B54EFC25D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1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92CCF-50BA-4F38-AA46-7B071CFDBB06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9B715-BD4B-48D8-9257-840E5F73B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6A382-85CB-4289-8D72-10CFED04E76B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5B69A-8F01-4941-8C84-1328C638A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5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2E812-0954-48A4-81BC-99042F8E86C3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6626-B67D-403D-84D5-EF28FF48A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3C907-3692-429A-B8C6-324FA20EBC12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8B27B-9437-4ECB-816B-74C45CC22C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0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29002D-4288-4105-85D2-794787EB6AA4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AF0E8-587E-4A89-BFB7-128F43ED6F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9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DD87B-E118-4325-B7DF-91504947D84C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F73FE-A5E3-4DFF-9FAF-CA13520C7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82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FC39C7E-469C-4574-A44B-2E2C78832FAE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3B0C6A-226F-405A-B518-3C509FFF95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0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B7CBEF-524E-462A-88C2-B156A58B6283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6011C-D2BB-4EDD-A592-376D1B2EDF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1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656638-7BD9-4953-920C-F92FC4CCCCAD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866405-4CC2-44DA-A2CC-16755571BB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ттестация\ролики\free-icon-paint-canvas-40845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2" y="1844824"/>
            <a:ext cx="4228728" cy="445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Авангард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24736"/>
            <a:ext cx="5184576" cy="4168286"/>
          </a:xfrm>
        </p:spPr>
        <p:txBody>
          <a:bodyPr/>
          <a:lstStyle/>
          <a:p>
            <a:r>
              <a:rPr lang="ru-RU" b="1" dirty="0">
                <a:solidFill>
                  <a:srgbClr val="AE510C"/>
                </a:solidFill>
              </a:rPr>
              <a:t>«Не ставить себе никаких границ и пределов в смысле художественных дости­жений. </a:t>
            </a:r>
            <a:endParaRPr lang="ru-RU" b="1" dirty="0" smtClean="0">
              <a:solidFill>
                <a:srgbClr val="AE510C"/>
              </a:solidFill>
            </a:endParaRPr>
          </a:p>
          <a:p>
            <a:r>
              <a:rPr lang="ru-RU" b="1" dirty="0" smtClean="0">
                <a:solidFill>
                  <a:srgbClr val="AE510C"/>
                </a:solidFill>
              </a:rPr>
              <a:t>Всегда </a:t>
            </a:r>
            <a:r>
              <a:rPr lang="ru-RU" b="1" dirty="0">
                <a:solidFill>
                  <a:srgbClr val="AE510C"/>
                </a:solidFill>
              </a:rPr>
              <a:t>пользоваться всеми современными завоеваниями и открытиями в искусстве».</a:t>
            </a:r>
          </a:p>
          <a:p>
            <a:endParaRPr lang="ru-RU" dirty="0"/>
          </a:p>
          <a:p>
            <a:r>
              <a:rPr lang="ru-RU" b="1" i="1" dirty="0">
                <a:solidFill>
                  <a:srgbClr val="C00000"/>
                </a:solidFill>
              </a:rPr>
              <a:t>Наталия Гончарова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61" y="63813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Рожкова Ольга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93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Конструктивизм</a:t>
            </a:r>
          </a:p>
        </p:txBody>
      </p:sp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139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Конструктивизм иногда называют «производственным искусством». Он возник после Октябрьской революции в качестве одного из направлений нового, авангардного, пролетарского искусства, хотя, как и любое явление в искусстве.</a:t>
            </a:r>
          </a:p>
          <a:p>
            <a:r>
              <a:rPr lang="ru-RU" dirty="0"/>
              <a:t> В условиях непрекращающегося поиска новых форм, подразумевавшем забвение всего «старого», новаторы провозглашали отказ от «искусства ради искусства». Отныне искусство должно было служить… производству.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287079" cy="24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0495" y="3244334"/>
            <a:ext cx="4903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Конструктивизм в архитектуре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592288" cy="24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80040"/>
            <a:ext cx="2810381" cy="243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3528392" cy="478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Кубофутуризм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96" y="1844824"/>
            <a:ext cx="4680520" cy="4762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Направление в искусстве авангарда в начале ХХ века, в живописи соединившее в себе наработки итальянских футуристов (например, </a:t>
            </a:r>
            <a:r>
              <a:rPr lang="ru-RU" dirty="0" err="1"/>
              <a:t>Боччони</a:t>
            </a:r>
            <a:r>
              <a:rPr lang="ru-RU" dirty="0"/>
              <a:t>) и французских кубистов (таких, как Брак).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rgbClr val="C00000"/>
                </a:solidFill>
              </a:rPr>
              <a:t>Ольга Розанова, Любовь Попова</a:t>
            </a:r>
            <a:r>
              <a:rPr lang="ru-RU" dirty="0"/>
              <a:t>, Надежда Удальцова, Александра </a:t>
            </a:r>
            <a:r>
              <a:rPr lang="ru-RU" dirty="0" err="1"/>
              <a:t>Эстер</a:t>
            </a:r>
            <a:r>
              <a:rPr lang="ru-RU" dirty="0"/>
              <a:t> – художницы, которые внесли значительный вклад в развитие </a:t>
            </a:r>
            <a:r>
              <a:rPr lang="ru-RU" dirty="0" err="1"/>
              <a:t>кубофутуризма</a:t>
            </a:r>
            <a:r>
              <a:rPr lang="ru-RU" dirty="0"/>
              <a:t> в России.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К </a:t>
            </a:r>
            <a:r>
              <a:rPr lang="ru-RU" dirty="0" err="1"/>
              <a:t>поэтам-кубофутуристам</a:t>
            </a:r>
            <a:r>
              <a:rPr lang="ru-RU" dirty="0"/>
              <a:t> относились </a:t>
            </a:r>
            <a:r>
              <a:rPr lang="ru-RU" dirty="0" err="1"/>
              <a:t>Велимир</a:t>
            </a:r>
            <a:r>
              <a:rPr lang="ru-RU" dirty="0"/>
              <a:t> Хлебников, Елена </a:t>
            </a:r>
            <a:r>
              <a:rPr lang="ru-RU" dirty="0" err="1"/>
              <a:t>Гуро</a:t>
            </a:r>
            <a:r>
              <a:rPr lang="ru-RU" dirty="0"/>
              <a:t>, Давид и Николай </a:t>
            </a:r>
            <a:r>
              <a:rPr lang="ru-RU" dirty="0" err="1"/>
              <a:t>Бурлюки</a:t>
            </a:r>
            <a:r>
              <a:rPr lang="ru-RU" dirty="0"/>
              <a:t>, Василий Каменский, Владимир Маяковский, Алексей Кручёных, Бенедикт Лившиц.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83671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Супрематизм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7924" y="1843091"/>
            <a:ext cx="4572000" cy="44843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l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Направление в авангардистском искусстве, основанное в 1-й половине 1910-х гг. К. С. Малевичем. Являясь разновидностью абстракционизма, супрематизм выражался в лишённых изобразительного смысла комбинациях разноцветных плоскостей простейших геометрических очертаний (в геометрических формах прямой линии, квадрата, круга и прямоугольника). На начальном этапе этот термин, восходивший к латинскому корню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suprem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означал доминирование, превосходство цвета над всеми остальными свойствами живописи.</a:t>
            </a:r>
          </a:p>
          <a:p>
            <a:pPr marL="274320" indent="-274320" algn="l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/>
              <a:buChar char="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Супрематизм стал одним из центральных явлений русского авангарда.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3" y="548680"/>
            <a:ext cx="5472609" cy="542925"/>
          </a:xfrm>
        </p:spPr>
        <p:txBody>
          <a:bodyPr wrap="square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b="1" dirty="0">
                <a:ln>
                  <a:noFill/>
                </a:ln>
                <a:solidFill>
                  <a:srgbClr val="C00000"/>
                </a:solidFill>
              </a:rPr>
              <a:t>Работы Ольги Розановой</a:t>
            </a:r>
          </a:p>
        </p:txBody>
      </p:sp>
      <p:pic>
        <p:nvPicPr>
          <p:cNvPr id="37895" name="Picture 7" descr="Ольга Розанова «Беспредметная композиция. Супрематизм»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469500"/>
            <a:ext cx="2662113" cy="43751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7897" name="Picture 9" descr="Ольга Розанова «Беспредметная композиция»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476053"/>
            <a:ext cx="2592288" cy="43926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76053"/>
            <a:ext cx="3240360" cy="43926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40466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Любовь Попова </a:t>
            </a:r>
          </a:p>
          <a:p>
            <a:r>
              <a:rPr lang="ru-RU" b="1" dirty="0">
                <a:solidFill>
                  <a:srgbClr val="C00000"/>
                </a:solidFill>
              </a:rPr>
              <a:t>«Человек + воздух + пространство.», 1912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617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Первая картина и вторая – беспредметные композиции 1916 года написания.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Футуризм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Футуризм - одно из направлений русского авангарда; термин, используемый для обозначения группы российских поэтов, писателей и художников, перенявших положения манифеста </a:t>
            </a:r>
            <a:r>
              <a:rPr lang="ru-RU" dirty="0" err="1"/>
              <a:t>Томмазо</a:t>
            </a:r>
            <a:r>
              <a:rPr lang="ru-RU" dirty="0"/>
              <a:t> </a:t>
            </a:r>
            <a:r>
              <a:rPr lang="ru-RU" dirty="0" err="1"/>
              <a:t>Филиппо</a:t>
            </a:r>
            <a:r>
              <a:rPr lang="ru-RU" dirty="0"/>
              <a:t> </a:t>
            </a:r>
            <a:r>
              <a:rPr lang="ru-RU" dirty="0" err="1"/>
              <a:t>Маринетти</a:t>
            </a:r>
            <a:r>
              <a:rPr lang="ru-RU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Основные черты: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1) бунтарство, анархичность мировоззрения, выражение массовых настроений толпы;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2) отрицание культурных традиций, попытка создать искусство, устремлённое в будущее;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3) бунт против привычных норм стихотворной речи, </a:t>
            </a:r>
            <a:r>
              <a:rPr lang="ru-RU" dirty="0" err="1"/>
              <a:t>экспериментаторство</a:t>
            </a:r>
            <a:r>
              <a:rPr lang="ru-RU" dirty="0"/>
              <a:t> в области ритмики, рифмы, ориентация на произносимый стих, лозунг, плакат;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4) поиски раскрепощённого «</a:t>
            </a:r>
            <a:r>
              <a:rPr lang="ru-RU" dirty="0" err="1"/>
              <a:t>самовитого</a:t>
            </a:r>
            <a:r>
              <a:rPr lang="ru-RU" dirty="0"/>
              <a:t>» слова, эксперименты по созданию «заумного» языка.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457200"/>
            <a:ext cx="8334375" cy="542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Давид </a:t>
            </a:r>
            <a:r>
              <a:rPr lang="ru-RU" dirty="0" err="1"/>
              <a:t>Бурлюк</a:t>
            </a:r>
            <a:r>
              <a:rPr lang="ru-RU" dirty="0"/>
              <a:t>.</a:t>
            </a:r>
          </a:p>
        </p:txBody>
      </p:sp>
      <p:pic>
        <p:nvPicPr>
          <p:cNvPr id="44033" name="Содержимое 4" descr="150px-Bur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2786062" cy="44386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14688" y="214313"/>
            <a:ext cx="5551487" cy="2206575"/>
          </a:xfrm>
        </p:spPr>
        <p:txBody>
          <a:bodyPr>
            <a:normAutofit/>
          </a:bodyPr>
          <a:lstStyle/>
          <a:p>
            <a:pPr fontAlgn="auto"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Родился 9 (21) июля 1882 в семье агронома-самоучки. В детстве потерял глаз в драке с родным братом. Ходил со стеклянным глазом, это стало частью его стиля. В 1898—1910 учился в Казанском и Одесском художественных училищах. В печати дебютировал в 1899.</a:t>
            </a:r>
          </a:p>
          <a:p>
            <a:pPr fontAlgn="auto"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Картины и рисунки </a:t>
            </a:r>
            <a:r>
              <a:rPr lang="ru-RU" dirty="0" err="1">
                <a:solidFill>
                  <a:schemeClr val="tx1"/>
                </a:solidFill>
              </a:rPr>
              <a:t>Бурлюка</a:t>
            </a:r>
            <a:r>
              <a:rPr lang="ru-RU" dirty="0">
                <a:solidFill>
                  <a:schemeClr val="tx1"/>
                </a:solidFill>
              </a:rPr>
              <a:t> разбросаны по всему свету в музеях и частных коллекциях. «Отец российского футуризма», </a:t>
            </a:r>
            <a:r>
              <a:rPr lang="ru-RU" dirty="0" err="1">
                <a:solidFill>
                  <a:schemeClr val="tx1"/>
                </a:solidFill>
              </a:rPr>
              <a:t>Бурлюк</a:t>
            </a:r>
            <a:r>
              <a:rPr lang="ru-RU" dirty="0">
                <a:solidFill>
                  <a:schemeClr val="tx1"/>
                </a:solidFill>
              </a:rPr>
              <a:t> принимал активное участие в выступлениях футуристов, являясь их теоретиком, поэтом, художником и критиком.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92896"/>
            <a:ext cx="518457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376" y="40535"/>
            <a:ext cx="2438095" cy="24380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8415" y="1338320"/>
            <a:ext cx="784197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i="1" dirty="0" smtClean="0">
                <a:solidFill>
                  <a:srgbClr val="AE510C"/>
                </a:solidFill>
              </a:rPr>
              <a:t>Изучив  </a:t>
            </a:r>
            <a:r>
              <a:rPr lang="ru-RU" sz="1600" dirty="0" smtClean="0">
                <a:solidFill>
                  <a:srgbClr val="AE510C"/>
                </a:solidFill>
              </a:rPr>
              <a:t>различные </a:t>
            </a:r>
            <a:r>
              <a:rPr lang="ru-RU" sz="1600" dirty="0">
                <a:solidFill>
                  <a:srgbClr val="AE510C"/>
                </a:solidFill>
              </a:rPr>
              <a:t>новаторские </a:t>
            </a:r>
            <a:r>
              <a:rPr lang="ru-RU" sz="1600" dirty="0" smtClean="0">
                <a:solidFill>
                  <a:srgbClr val="AE510C"/>
                </a:solidFill>
              </a:rPr>
              <a:t>направления,</a:t>
            </a:r>
          </a:p>
          <a:p>
            <a:r>
              <a:rPr lang="ru-RU" sz="1600" i="1" dirty="0" smtClean="0">
                <a:solidFill>
                  <a:srgbClr val="AE510C"/>
                </a:solidFill>
              </a:rPr>
              <a:t>создадим особое настроение и рисунок:</a:t>
            </a:r>
          </a:p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  </a:t>
            </a:r>
            <a:r>
              <a:rPr lang="ru-RU" sz="1600" b="1" u="sng" dirty="0" smtClean="0">
                <a:solidFill>
                  <a:srgbClr val="FF6600"/>
                </a:solidFill>
              </a:rPr>
              <a:t>«Музыка и цвет, форма и идея» </a:t>
            </a:r>
          </a:p>
          <a:p>
            <a:pPr algn="ctr"/>
            <a:endParaRPr lang="ru-RU" sz="1600" b="1" u="sng" dirty="0" smtClean="0">
              <a:solidFill>
                <a:srgbClr val="FF6600"/>
              </a:solidFill>
            </a:endParaRPr>
          </a:p>
          <a:p>
            <a:pPr algn="l"/>
            <a:r>
              <a:rPr lang="ru-RU" dirty="0" smtClean="0"/>
              <a:t>   1. Подумай и назови свою композицию: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«Музыка города» или «Ночные огни», или «Морской ветер» и т.д. </a:t>
            </a:r>
          </a:p>
          <a:p>
            <a:endParaRPr lang="ru-RU" dirty="0" smtClean="0"/>
          </a:p>
          <a:p>
            <a:r>
              <a:rPr lang="ru-RU" dirty="0" smtClean="0"/>
              <a:t> 2. Для творческой работы используем художественные материалы:</a:t>
            </a:r>
          </a:p>
          <a:p>
            <a:r>
              <a:rPr lang="ru-RU" dirty="0" smtClean="0"/>
              <a:t>               </a:t>
            </a:r>
          </a:p>
          <a:p>
            <a:r>
              <a:rPr lang="ru-RU" dirty="0" smtClean="0"/>
              <a:t>                 - маркеры</a:t>
            </a:r>
            <a:r>
              <a:rPr lang="ru-RU" dirty="0"/>
              <a:t>, фломастеры и </a:t>
            </a:r>
            <a:r>
              <a:rPr lang="ru-RU" dirty="0" smtClean="0"/>
              <a:t>ручки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- акварельные краски или гуашь</a:t>
            </a:r>
          </a:p>
          <a:p>
            <a:endParaRPr lang="ru-RU" dirty="0"/>
          </a:p>
          <a:p>
            <a:r>
              <a:rPr lang="ru-RU" dirty="0" smtClean="0"/>
              <a:t> 3. При помощи выразительных средств графики: точка, линия</a:t>
            </a:r>
            <a:r>
              <a:rPr lang="ru-RU" dirty="0"/>
              <a:t>, пятно  </a:t>
            </a:r>
            <a:r>
              <a:rPr lang="ru-RU" dirty="0" smtClean="0"/>
              <a:t>составим композицию. Используя цвет создадим фон и определим </a:t>
            </a:r>
            <a:r>
              <a:rPr lang="ru-RU" dirty="0"/>
              <a:t>композиционный центр (доминанту).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540568" y="260648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</a:rPr>
              <a:t>Творческое Задание: </a:t>
            </a:r>
          </a:p>
          <a:p>
            <a:r>
              <a:rPr lang="ru-RU" sz="2000" b="1" dirty="0" smtClean="0">
                <a:solidFill>
                  <a:srgbClr val="FF6600"/>
                </a:solidFill>
              </a:rPr>
              <a:t>Создание рисунка в стиле </a:t>
            </a:r>
          </a:p>
          <a:p>
            <a:r>
              <a:rPr lang="ru-RU" sz="2000" b="1" dirty="0" smtClean="0">
                <a:solidFill>
                  <a:srgbClr val="FF6600"/>
                </a:solidFill>
              </a:rPr>
              <a:t>«Модернизм» и «Новое искусство»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79" y="3573016"/>
            <a:ext cx="782557" cy="782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86" y="4437112"/>
            <a:ext cx="940814" cy="9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ттестация\ролик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1785"/>
            <a:ext cx="3024336" cy="202291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ттестация\ролики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3371"/>
            <a:ext cx="3024336" cy="22050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ттестация\ролики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785"/>
            <a:ext cx="2939281" cy="20123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ттестация\ролики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30223"/>
            <a:ext cx="2198736" cy="21202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ттестация\ролики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54728"/>
            <a:ext cx="2939281" cy="198238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ттестация\ролики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00" y="261785"/>
            <a:ext cx="2212363" cy="30581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ттестация\ролики\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67" y="3445920"/>
            <a:ext cx="2212363" cy="31712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ттестация\ролики\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976" y="4114260"/>
            <a:ext cx="1981440" cy="302433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63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7E4A33D-D8F2-4224-B736-94BA226E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20888"/>
            <a:ext cx="3831433" cy="383143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6422" y="-68768"/>
            <a:ext cx="822960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Авангард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3" name="Содержимое 1"/>
          <p:cNvSpPr>
            <a:spLocks noGrp="1"/>
          </p:cNvSpPr>
          <p:nvPr>
            <p:ph idx="1"/>
          </p:nvPr>
        </p:nvSpPr>
        <p:spPr>
          <a:xfrm>
            <a:off x="608774" y="1268760"/>
            <a:ext cx="8229600" cy="45720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Русский авангард – общий термин для обозначения значительного явления в искусстве, процветавшем в России с 1890 по 1930 гг.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r>
              <a:rPr lang="ru-RU" sz="2800" dirty="0"/>
              <a:t>К русскому авангарду можно отнести самые различные новаторские направления: </a:t>
            </a:r>
            <a:r>
              <a:rPr lang="ru-RU" sz="2800" b="1" dirty="0">
                <a:solidFill>
                  <a:srgbClr val="C00000"/>
                </a:solidFill>
              </a:rPr>
              <a:t>«модернизм», «новое искусство»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7376" y="4797152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Авангард не был единым течением. Художники вступали в союзы, спорили и враждовали. Они обвиняли друг друга в плагиате и, наоборот, находили учеников, которым преподавали свой стиль.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BB1E09B-228C-4B02-B094-5BFEB49607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56100"/>
              </p:ext>
            </p:extLst>
          </p:nvPr>
        </p:nvGraphicFramePr>
        <p:xfrm>
          <a:off x="1043608" y="250041"/>
          <a:ext cx="754380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3ED3E51-A59D-4C8D-B8A8-0169153F2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" y="4267736"/>
            <a:ext cx="9144000" cy="2762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8581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Абстракционизм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6616"/>
            <a:ext cx="8229600" cy="535781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Направление </a:t>
            </a:r>
            <a:r>
              <a:rPr lang="ru-RU" dirty="0" err="1"/>
              <a:t>нефигуративного</a:t>
            </a:r>
            <a:r>
              <a:rPr lang="ru-RU" dirty="0"/>
              <a:t> искусства, отказавшегося от приближённого к действительности изображения форм в живописи и скульптуре. Одна из целей абстракционизма — достижение «гармонизации», создание определённых цветовых сочетаний и геометрических форм, чтобы вызвать у созерцателя разнообразные ассоциации.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 живописи России XX века главными представителями абстракционизма были: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Кандинский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работавший в Германии, где и создал первые абстрактные композиции), и, считавший себя основоположником нового типа творчества </a:t>
            </a:r>
            <a:r>
              <a:rPr lang="ru-RU" sz="1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супрематизма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Казимир Малевич, создатель знаменитого «Чёрного квадрата».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8950" y="635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Василий Кандинский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7538" y="1412875"/>
            <a:ext cx="4329112" cy="50720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Василий Васильевич Кандинский (1866–1944) — русский художник и теоретик изобразительного искусства, стоявший у истоков абстракционизма.</a:t>
            </a:r>
          </a:p>
        </p:txBody>
      </p:sp>
      <p:pic>
        <p:nvPicPr>
          <p:cNvPr id="16387" name="Рисунок 3" descr="p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394493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5327421"/>
            <a:ext cx="4680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rgbClr val="C00000"/>
                </a:solidFill>
              </a:rPr>
              <a:t>Эксперименты с цветом и формой - как оторванными от реальности инструментами. Кандинский верил, что у каждого цвета есть </a:t>
            </a:r>
            <a:r>
              <a:rPr lang="ru-RU" sz="1600" b="1" dirty="0">
                <a:solidFill>
                  <a:srgbClr val="C00000"/>
                </a:solidFill>
              </a:rPr>
              <a:t>звук</a:t>
            </a:r>
            <a:r>
              <a:rPr lang="ru-RU" sz="1400" dirty="0">
                <a:solidFill>
                  <a:srgbClr val="C00000"/>
                </a:solidFill>
              </a:rPr>
              <a:t>, слышал их и научно обосновывал свои картины-композиции.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60" y="2839560"/>
            <a:ext cx="3407831" cy="24878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7" y="260648"/>
            <a:ext cx="4320480" cy="614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Казимир Малевич</a:t>
            </a:r>
          </a:p>
        </p:txBody>
      </p:sp>
      <p:pic>
        <p:nvPicPr>
          <p:cNvPr id="20481" name="Содержимое 4" descr="Casimir_Malevich_phot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88640"/>
            <a:ext cx="2304256" cy="3329238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21103" y="1052736"/>
            <a:ext cx="5184576" cy="2160240"/>
          </a:xfrm>
        </p:spPr>
        <p:txBody>
          <a:bodyPr>
            <a:normAutofit fontScale="92500" lnSpcReduction="20000"/>
          </a:bodyPr>
          <a:lstStyle/>
          <a:p>
            <a:pPr fontAlgn="auto">
              <a:buFont typeface="Wingdings 2"/>
              <a:buNone/>
              <a:defRPr/>
            </a:pPr>
            <a:r>
              <a:rPr lang="ru-RU" sz="1900" dirty="0">
                <a:solidFill>
                  <a:schemeClr val="tx1"/>
                </a:solidFill>
              </a:rPr>
              <a:t>Казимир Малевич родился 11(23) февраля 1879 года в Киеве. Родители Малевича и сам он были поляками по происхождению. У четы Малевичей родилось четырнадцать детей, но только девять из них дожили до зрелого возраста. Казимир был первенцем. Рисовать начал учиться самостоятельно, после того, как в возрасте 15 лет мать подарила ему набор красок. В возрасте 17 лет некоторое время провёл в Киевской художественной школе Н. И. Мурашко.</a:t>
            </a:r>
          </a:p>
          <a:p>
            <a:pPr fontAlgn="auto">
              <a:buFont typeface="Wingdings 2"/>
              <a:buNone/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645023"/>
            <a:ext cx="5472608" cy="30908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38170" y="3584559"/>
            <a:ext cx="2882302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100" dirty="0"/>
              <a:t>Написана в 1928—1932 годах. </a:t>
            </a:r>
          </a:p>
          <a:p>
            <a:pPr algn="l"/>
            <a:r>
              <a:rPr lang="ru-RU" sz="1100" dirty="0"/>
              <a:t>Картина долгое время была единственной из абстрактных работ художника, признаваемая официальной историей советского искусства, чему способствовало её название и изображение событий Октябрьской революции.</a:t>
            </a:r>
          </a:p>
          <a:p>
            <a:pPr algn="l"/>
            <a:r>
              <a:rPr lang="ru-RU" sz="1100" dirty="0"/>
              <a:t> Картина разделена на три части: небо, земля и люди (красная конница). Отношение ширина земли и неба в пропорции 0,618 (золотое сечение). Конница из трех групп по четыре всадника, каждый всадник расплывается, возможно конница из четырёх рядов. Земля нарисована из 12 цветов.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131840" y="404664"/>
            <a:ext cx="5904656" cy="4248472"/>
          </a:xfrm>
        </p:spPr>
        <p:txBody>
          <a:bodyPr>
            <a:normAutofit fontScale="55000" lnSpcReduction="2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Работа была выполнена летом и осенью </a:t>
            </a:r>
            <a:r>
              <a:rPr lang="ru-RU" sz="3000" dirty="0">
                <a:solidFill>
                  <a:srgbClr val="C00000"/>
                </a:solidFill>
              </a:rPr>
              <a:t>191</a:t>
            </a:r>
            <a:r>
              <a:rPr lang="ru-RU" sz="3000" dirty="0">
                <a:solidFill>
                  <a:schemeClr val="tx1"/>
                </a:solidFill>
              </a:rPr>
              <a:t>5 года. Работа была выставлена на футуристической выставке, открывшейся в Петербурге 19декабря 1915 года. </a:t>
            </a:r>
          </a:p>
          <a:p>
            <a:r>
              <a:rPr lang="ru-RU" sz="3000" dirty="0">
                <a:solidFill>
                  <a:schemeClr val="tx1"/>
                </a:solidFill>
              </a:rPr>
              <a:t>Интересно, что на самом деле «Чёрный квадрат» — это четырёхугольник, </a:t>
            </a:r>
            <a:r>
              <a:rPr lang="ru-RU" sz="3000" dirty="0">
                <a:solidFill>
                  <a:srgbClr val="C00000"/>
                </a:solidFill>
              </a:rPr>
              <a:t>ни одна из его сторон не параллельна другой</a:t>
            </a:r>
            <a:r>
              <a:rPr lang="ru-RU" sz="3000" dirty="0">
                <a:solidFill>
                  <a:schemeClr val="tx1"/>
                </a:solidFill>
              </a:rPr>
              <a:t>.</a:t>
            </a:r>
          </a:p>
          <a:p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И это — принципиальная задумка автора, подразумевающая динамику жизни, постоянное движение.  Про «Чёрный квадрат», даже спустя 100 лет после его создания, существует больше вопросов, чем ответов. Например, только в 2015 году стало известно, что картина, экспонируемая в Третьяковской галерее с 1929 года, висела вверх ногами. Это удалось выяснить благодаря исследованию, проведённому сотрудниками музея к 100-летию шедевра.</a:t>
            </a:r>
          </a:p>
          <a:p>
            <a:pPr fontAlgn="auto">
              <a:buFont typeface="Wingdings 2"/>
              <a:buNone/>
              <a:defRPr/>
            </a:pPr>
            <a:endParaRPr lang="ru-RU" dirty="0"/>
          </a:p>
          <a:p>
            <a:pPr fontAlgn="auto">
              <a:buFont typeface="Wingdings 2"/>
              <a:buNone/>
              <a:defRPr/>
            </a:pPr>
            <a:endParaRPr lang="ru-RU" dirty="0"/>
          </a:p>
          <a:p>
            <a:pPr fontAlgn="auto"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1510" name="Picture 6" descr="Безымянный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658" y="692696"/>
            <a:ext cx="2088232" cy="20956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5" y="4154828"/>
            <a:ext cx="2237455" cy="21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39" y="4725144"/>
            <a:ext cx="59046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lnSpc>
                <a:spcPct val="125000"/>
              </a:lnSpc>
              <a:spcBef>
                <a:spcPts val="600"/>
              </a:spcBef>
              <a:spcAft>
                <a:spcPts val="1000"/>
              </a:spcAft>
              <a:buClr>
                <a:srgbClr val="F3A447"/>
              </a:buClr>
              <a:buSzPct val="85000"/>
              <a:defRPr/>
            </a:pPr>
            <a:r>
              <a:rPr lang="ru-RU" sz="1600" dirty="0">
                <a:latin typeface="Constantia"/>
                <a:cs typeface="+mn-cs"/>
              </a:rPr>
              <a:t>Написана в </a:t>
            </a:r>
            <a:r>
              <a:rPr lang="ru-RU" sz="1600" dirty="0">
                <a:solidFill>
                  <a:srgbClr val="C00000"/>
                </a:solidFill>
                <a:latin typeface="Constantia"/>
                <a:cs typeface="+mn-cs"/>
              </a:rPr>
              <a:t>1915</a:t>
            </a:r>
            <a:r>
              <a:rPr lang="ru-RU" sz="1600" dirty="0">
                <a:latin typeface="Constantia"/>
                <a:cs typeface="+mn-cs"/>
              </a:rPr>
              <a:t> году. Назван на обороте </a:t>
            </a:r>
            <a:r>
              <a:rPr lang="ru-RU" sz="1600" dirty="0">
                <a:solidFill>
                  <a:srgbClr val="C00000"/>
                </a:solidFill>
                <a:latin typeface="Constantia"/>
                <a:cs typeface="+mn-cs"/>
              </a:rPr>
              <a:t>«Женщина в двух измерениях». </a:t>
            </a:r>
            <a:r>
              <a:rPr lang="ru-RU" sz="1600" dirty="0">
                <a:latin typeface="Constantia"/>
                <a:cs typeface="+mn-cs"/>
              </a:rPr>
              <a:t>Представляет собой красный четырёхугольник на белом фоне, несколько отличающийся по форме от квадрата. В 1920 году Малевич писал об этой картине, что «в общежитии он получил ещё значение как сигнал революции».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Лучизм</a:t>
            </a:r>
          </a:p>
        </p:txBody>
      </p:sp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направление в живописи в русском искусстве 1910-х гг., относится к абстрактному искусству. Основоположниками </a:t>
            </a:r>
            <a:r>
              <a:rPr lang="ru-RU" dirty="0" err="1"/>
              <a:t>лучизма</a:t>
            </a:r>
            <a:r>
              <a:rPr lang="ru-RU" dirty="0"/>
              <a:t> стали художники М. Ф. Ларионов и Н. С. Гончарова.</a:t>
            </a:r>
          </a:p>
          <a:p>
            <a:r>
              <a:rPr lang="ru-RU" dirty="0" err="1"/>
              <a:t>Районизм</a:t>
            </a:r>
            <a:r>
              <a:rPr lang="ru-RU" dirty="0"/>
              <a:t> (Лучизм) — это абстрактное искусство, основанное на вмещении световых спектров и светопередачи. Особое развитие </a:t>
            </a:r>
            <a:r>
              <a:rPr lang="ru-RU" dirty="0" err="1"/>
              <a:t>лучизм</a:t>
            </a:r>
            <a:r>
              <a:rPr lang="ru-RU" dirty="0"/>
              <a:t> получил в творчестве С. М. Романовича, который колористические идеи </a:t>
            </a:r>
            <a:r>
              <a:rPr lang="ru-RU" dirty="0" err="1"/>
              <a:t>лучизма</a:t>
            </a:r>
            <a:r>
              <a:rPr lang="ru-RU" dirty="0"/>
              <a:t> сделал основой «</a:t>
            </a:r>
            <a:r>
              <a:rPr lang="ru-RU" dirty="0" err="1"/>
              <a:t>пространственности</a:t>
            </a:r>
            <a:r>
              <a:rPr lang="ru-RU" dirty="0"/>
              <a:t>» красочного слоя фигуративной картины.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7762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Михаил Васильевич Ларионов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47864" y="1196752"/>
            <a:ext cx="5424239" cy="259228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/>
              <a:t>Фактическим создателем одного из направления авангардного искусства, а именно, </a:t>
            </a:r>
            <a:r>
              <a:rPr lang="ru-RU" sz="1400" dirty="0" err="1"/>
              <a:t>лучизма</a:t>
            </a:r>
            <a:r>
              <a:rPr lang="ru-RU" sz="1400" dirty="0"/>
              <a:t> был Михаил Васильевич Ларионов.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/>
              <a:t>С начала 1900 годов Ларионов активно участвовал в художественной жизни, выставляясь не только в России, но и в Европе, и большое влияние на Ларионова оказали французские живописцы, с творчеством которых впервые он познакомился в московском собрании С. И. Щукина. На выставке 1909 года в Москве Михаил Ларионов представил первую работу в этом стиле — картину </a:t>
            </a:r>
            <a:r>
              <a:rPr lang="ru-RU" sz="1400" b="1" dirty="0">
                <a:solidFill>
                  <a:srgbClr val="C00000"/>
                </a:solidFill>
              </a:rPr>
              <a:t>«Стекло». </a:t>
            </a:r>
            <a:r>
              <a:rPr lang="ru-RU" sz="1400" dirty="0"/>
              <a:t>А вскоре в России стали появляться и другие экспериментирующие с </a:t>
            </a:r>
            <a:r>
              <a:rPr lang="ru-RU" sz="1400" dirty="0" err="1"/>
              <a:t>лучизмом</a:t>
            </a:r>
            <a:r>
              <a:rPr lang="ru-RU" sz="1400" dirty="0"/>
              <a:t> художники, например Наталия Гончарова Михаил </a:t>
            </a:r>
            <a:r>
              <a:rPr lang="ru-RU" sz="1400" dirty="0" err="1"/>
              <a:t>Ле-Дантю</a:t>
            </a:r>
            <a:r>
              <a:rPr lang="ru-RU" sz="1400" dirty="0"/>
              <a:t>, Александр Шевченко, Сергей Романович.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sz="1400" dirty="0"/>
          </a:p>
        </p:txBody>
      </p:sp>
      <p:pic>
        <p:nvPicPr>
          <p:cNvPr id="26627" name="Рисунок 2" descr="larionov1910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30003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0689"/>
            <a:ext cx="2952328" cy="246736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5173048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«Стекло», 1909 г. </a:t>
            </a:r>
          </a:p>
          <a:p>
            <a:r>
              <a:rPr lang="ru-RU" dirty="0"/>
              <a:t>Михаил Федорович Ларионов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2282</TotalTime>
  <Words>994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Русский Авангард</vt:lpstr>
      <vt:lpstr>Русский Авангард</vt:lpstr>
      <vt:lpstr>Презентация PowerPoint</vt:lpstr>
      <vt:lpstr>Абстракционизм</vt:lpstr>
      <vt:lpstr>Василий Кандинский</vt:lpstr>
      <vt:lpstr>Казимир Малевич</vt:lpstr>
      <vt:lpstr>Презентация PowerPoint</vt:lpstr>
      <vt:lpstr>Лучизм</vt:lpstr>
      <vt:lpstr>Михаил Васильевич Ларионов</vt:lpstr>
      <vt:lpstr>Конструктивизм</vt:lpstr>
      <vt:lpstr>Кубофутуризм</vt:lpstr>
      <vt:lpstr>Работы Ольги Розановой</vt:lpstr>
      <vt:lpstr>Футуризм</vt:lpstr>
      <vt:lpstr>Давид Бурлюк.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Ольга Рожкова</cp:lastModifiedBy>
  <cp:revision>84</cp:revision>
  <dcterms:created xsi:type="dcterms:W3CDTF">2010-11-09T16:44:34Z</dcterms:created>
  <dcterms:modified xsi:type="dcterms:W3CDTF">2025-02-10T17:15:00Z</dcterms:modified>
</cp:coreProperties>
</file>