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5" r:id="rId2"/>
    <p:sldId id="264" r:id="rId3"/>
    <p:sldId id="268" r:id="rId4"/>
    <p:sldId id="256" r:id="rId5"/>
    <p:sldId id="269" r:id="rId6"/>
    <p:sldId id="293" r:id="rId7"/>
    <p:sldId id="258" r:id="rId8"/>
    <p:sldId id="270" r:id="rId9"/>
    <p:sldId id="261" r:id="rId10"/>
    <p:sldId id="272" r:id="rId11"/>
    <p:sldId id="274" r:id="rId12"/>
    <p:sldId id="275" r:id="rId13"/>
    <p:sldId id="294" r:id="rId14"/>
    <p:sldId id="259" r:id="rId15"/>
    <p:sldId id="267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7" r:id="rId28"/>
    <p:sldId id="288" r:id="rId29"/>
    <p:sldId id="289" r:id="rId30"/>
    <p:sldId id="291" r:id="rId31"/>
    <p:sldId id="292" r:id="rId3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  <a:srgbClr val="FF5DAE"/>
    <a:srgbClr val="FF0582"/>
    <a:srgbClr val="C800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06" autoAdjust="0"/>
    <p:restoredTop sz="94660"/>
  </p:normalViewPr>
  <p:slideViewPr>
    <p:cSldViewPr snapToGrid="0">
      <p:cViewPr varScale="1">
        <p:scale>
          <a:sx n="83" d="100"/>
          <a:sy n="83" d="100"/>
        </p:scale>
        <p:origin x="-78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C3B747-5D31-423A-8412-F2A95420F7E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F63F1A-2DF8-489D-B318-259733079BB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0092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63F1A-2DF8-489D-B318-259733079BBF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4423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774841B-512F-8CAC-0254-272781FEFA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9F421860-8761-C0A8-2DFF-6B093BD4684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764FCC7D-D239-7B47-EE32-5E6A546DC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82235B0B-BA6D-C362-2AFA-4615339948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63F1A-2DF8-489D-B318-259733079BBF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9707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63F1A-2DF8-489D-B318-259733079BBF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39300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0251ADC-0291-A257-9E54-C3BA556280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7CBDAAA9-D351-DE19-C1D2-AF6C37866F2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F8B0349D-69D8-A8A7-26B4-2979B2EFF8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0138998-461E-841D-AF1F-55333BB1823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63F1A-2DF8-489D-B318-259733079BBF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6114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63F1A-2DF8-489D-B318-259733079BBF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936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C68D5E-9B8E-3AB7-AE96-875F0CEC4C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:a16="http://schemas.microsoft.com/office/drawing/2014/main" xmlns="" id="{4E5A63DE-F5DE-6C55-6F5D-BDE10FD8D9A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>
            <a:extLst>
              <a:ext uri="{FF2B5EF4-FFF2-40B4-BE49-F238E27FC236}">
                <a16:creationId xmlns:a16="http://schemas.microsoft.com/office/drawing/2014/main" xmlns="" id="{E96FBB1E-F312-75B7-4FA0-9B40F16F8AA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104AFABF-A125-0C1B-BE10-2985A5594C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63F1A-2DF8-489D-B318-259733079BBF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6981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F63F1A-2DF8-489D-B318-259733079BBF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95665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E24E016-0C42-BAA0-5F8E-57C0381FBA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7CFE86F-9468-E926-53D2-5BE9DF518B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B753DB2-AFA8-60FF-A316-EE963B7094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9B8D09-44C7-997F-1C40-1D8217B90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2298E62-9DCF-3794-49DD-4E3BA03AED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9473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F7973FC-E324-6C4F-DA91-C1EF20D23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83B1F8BF-2576-AE99-2C4C-31658894F7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3414C0C-4AC1-515B-515D-222E9E8EA0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34F6C9E-F0CF-4537-4967-4364D126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23AC56A-2E5E-AC72-A0DF-98864F8A5C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0614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9F85A22C-82CB-E94F-58C8-34889692EE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726EC69-5D62-2A50-AF1B-38F53113B9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94EC2A9-EF86-51CE-C391-1FE5291F7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13AE0C6-6DA7-46D5-224C-812D3C878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22DCA2C-7009-F491-9FB6-0B43879C5F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2962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C9D34F-8A3C-2732-373C-3537551BA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B74C200-90FD-AF2A-119F-7E42AD5EE88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DAFF8DCF-1E85-444C-056C-18F48429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282A7D73-E5D2-8612-2E51-A48588CEE5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9E052D-98CA-FDC8-EFAF-E4E9E9704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56694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3055FEE-DF91-09B3-09CD-EDF425553D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A3F8F42-45AA-E642-7B41-24A9D7BB7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F3F051E-F42B-6A93-37F8-3128F1672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1746328-834A-22DD-5FA3-6060D27BF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2213BED-1DF3-9CA1-34D6-C77EE33F26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693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2C4516F-4086-618C-E52E-B3F7E505C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6DF5DACC-BFEA-7CD9-8A35-50952B4995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172D7589-2051-DEF8-1DC4-7245030FA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E62F6D5B-5B54-F931-AED0-0067E5D49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D537EC5-F618-4807-BB69-B8204C009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AB1DF52-EF94-F130-04FA-047FE64CC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371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6B53A81-7877-29B9-9EE0-4C40FD528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B4D24ED9-DB27-55BA-3C02-AB61F3C4A6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6E6DC82-B806-C7C9-716A-2902A9740D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64D60388-1620-4D05-BBE6-5AA61272F9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C69ECB3A-0809-29B2-002A-079A81C512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53325A4F-85A8-29EB-5283-71266BE81C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434C0332-A87E-2490-87D9-618ADFDE9E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77187F8-769E-83BA-614A-68FD29BDB7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44017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CB05D1-634D-8A7B-3E3C-9300D9B40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DFC4839D-7223-A083-9EE5-24C5E64A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7ADF527C-F5A4-ECE2-EAE3-2E52A9438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6B4F4E5-54C7-57D7-399B-C90B580659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156161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E90DA89F-3123-3EEC-EAB5-69B43FFFA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BCF3F755-E583-B353-A117-7CB57A143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B31DB30-108F-13FB-2372-6D519CE79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3414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66126D8-C6E5-DB83-B251-BD30FD753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B58CD5A-C37D-01C2-5857-A29BCC36C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DFE394D-FAB5-6FC7-D204-AA95887968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07C8F71-AEB3-22FD-E9A0-2001346D0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E7015C3-0808-CEB4-0256-416AD5286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71AFED6E-DE47-0D66-4437-6A1408F15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56679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2367ED-23FF-D569-2CA3-DBEAB9761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E5CD8DA1-2575-DD0E-EAFE-89BA830BA6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3D4729C-148D-19B1-A8E2-8A5EA2B991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03BA20D5-E9E1-5E37-79AE-B3D347B0BD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696B9C52-D805-9B06-91BD-057C013C7E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944B8B6D-06DF-E738-E6E4-1838CD73A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07005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C91AC3-34C0-1BFC-B461-D575E7E71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F73525E-ACED-DD21-603D-4F3FBAA79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D985836-4537-73CD-5235-C9D22917F5A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BDD0B0-6656-49E8-81DE-652441A1A2C5}" type="datetimeFigureOut">
              <a:rPr lang="ru-RU" smtClean="0"/>
              <a:t>06.02.2025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FE9EFCF-CD7B-B9AB-6581-86F95C056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9E93AAC-BEAE-080E-8E2C-D54760E2FFA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03F02-A8C3-496A-B2C9-09C1804D621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849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2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8.png"/><Relationship Id="rId4" Type="http://schemas.microsoft.com/office/2007/relationships/hdphoto" Target="../media/hdphoto3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microsoft.com/office/2007/relationships/hdphoto" Target="../media/hdphoto5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6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fif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794D24B-7CE2-0417-F43F-1B06A63B717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ECC26C2-FE05-6584-429A-F53734E6DA9A}"/>
              </a:ext>
            </a:extLst>
          </p:cNvPr>
          <p:cNvSpPr txBox="1"/>
          <p:nvPr/>
        </p:nvSpPr>
        <p:spPr>
          <a:xfrm>
            <a:off x="2675859" y="2349795"/>
            <a:ext cx="1048370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>
                <a:solidFill>
                  <a:srgbClr val="660033"/>
                </a:solidFill>
                <a:latin typeface="Segoe Print" panose="02000600000000000000" pitchFamily="2" charset="0"/>
              </a:rPr>
              <a:t>Романтизм </a:t>
            </a:r>
          </a:p>
          <a:p>
            <a:pPr algn="ctr"/>
            <a:r>
              <a:rPr lang="ru-RU" sz="8000" dirty="0">
                <a:solidFill>
                  <a:srgbClr val="660033"/>
                </a:solidFill>
                <a:latin typeface="Segoe Print" panose="02000600000000000000" pitchFamily="2" charset="0"/>
              </a:rPr>
              <a:t>в литературе</a:t>
            </a:r>
          </a:p>
        </p:txBody>
      </p:sp>
    </p:spTree>
    <p:extLst>
      <p:ext uri="{BB962C8B-B14F-4D97-AF65-F5344CB8AC3E}">
        <p14:creationId xmlns:p14="http://schemas.microsoft.com/office/powerpoint/2010/main" val="1139857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70521AB-2CF3-46FF-278A-EDCA433E89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AF1E89A-34B7-3E20-1B79-1DAA8BCF543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C0BAD27-6231-AF23-AFBA-40D79F2CA482}"/>
              </a:ext>
            </a:extLst>
          </p:cNvPr>
          <p:cNvSpPr txBox="1"/>
          <p:nvPr/>
        </p:nvSpPr>
        <p:spPr>
          <a:xfrm>
            <a:off x="1851498" y="45932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Йенская школа</a:t>
            </a:r>
            <a:endParaRPr lang="en-US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A5663BA-8B5E-87FE-CF34-56D7E0B1D17A}"/>
              </a:ext>
            </a:extLst>
          </p:cNvPr>
          <p:cNvSpPr txBox="1"/>
          <p:nvPr/>
        </p:nvSpPr>
        <p:spPr>
          <a:xfrm>
            <a:off x="775878" y="5510464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Новалис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1772-1801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351B1A9-ACBD-EFC1-4854-042ED69D47CF}"/>
              </a:ext>
            </a:extLst>
          </p:cNvPr>
          <p:cNvSpPr txBox="1"/>
          <p:nvPr/>
        </p:nvSpPr>
        <p:spPr>
          <a:xfrm>
            <a:off x="4450391" y="5561957"/>
            <a:ext cx="3344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>
                <a:solidFill>
                  <a:srgbClr val="660033"/>
                </a:solidFill>
                <a:latin typeface="Segoe Print" panose="02000600000000000000" pitchFamily="2" charset="0"/>
              </a:rPr>
              <a:t>А.Шлегель</a:t>
            </a:r>
            <a:endParaRPr lang="ru-RU" sz="44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1767-1845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F0E5AD7-93C0-B752-9D57-B9766BA159BE}"/>
              </a:ext>
            </a:extLst>
          </p:cNvPr>
          <p:cNvSpPr txBox="1"/>
          <p:nvPr/>
        </p:nvSpPr>
        <p:spPr>
          <a:xfrm>
            <a:off x="8399748" y="5510464"/>
            <a:ext cx="3391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>
                <a:solidFill>
                  <a:srgbClr val="660033"/>
                </a:solidFill>
                <a:latin typeface="Segoe Print" panose="02000600000000000000" pitchFamily="2" charset="0"/>
              </a:rPr>
              <a:t>Ф.Шлегель</a:t>
            </a:r>
            <a:endParaRPr lang="ru-RU" sz="44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1772-1801</a:t>
            </a:r>
          </a:p>
        </p:txBody>
      </p:sp>
      <p:pic>
        <p:nvPicPr>
          <p:cNvPr id="7" name="Picture 2" descr="СКАЗКИ ГЕРМАНИИ : НОВАЛИС — ПЕРВЫЙ НЕМЕЦКИЙ ПОЭТ-РОМАНТИК">
            <a:extLst>
              <a:ext uri="{FF2B5EF4-FFF2-40B4-BE49-F238E27FC236}">
                <a16:creationId xmlns:a16="http://schemas.microsoft.com/office/drawing/2014/main" xmlns="" id="{0C29271B-EC55-A83B-7049-06925F2DA7A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90085" y="1494676"/>
            <a:ext cx="3381596" cy="386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ib.ru/Классика: Шлегель Август Вильгельм. Информация об авторе">
            <a:extLst>
              <a:ext uri="{FF2B5EF4-FFF2-40B4-BE49-F238E27FC236}">
                <a16:creationId xmlns:a16="http://schemas.microsoft.com/office/drawing/2014/main" xmlns="" id="{D00183F6-D4AB-B6BE-DF25-39581D07DD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499995" y="1494676"/>
            <a:ext cx="3333750" cy="386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Шлегель, Фридрих — Википедия">
            <a:extLst>
              <a:ext uri="{FF2B5EF4-FFF2-40B4-BE49-F238E27FC236}">
                <a16:creationId xmlns:a16="http://schemas.microsoft.com/office/drawing/2014/main" xmlns="" id="{7482223A-13C9-C790-DD26-6EC94D4A09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325837" y="1494676"/>
            <a:ext cx="3539802" cy="3868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54712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0AE679-9E7E-668F-A21F-E726CCB1DF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3E59415-12F9-2C7F-B252-CED13511CDE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16B86E6-24F7-ED41-4A08-68ABF4CA68D5}"/>
              </a:ext>
            </a:extLst>
          </p:cNvPr>
          <p:cNvSpPr txBox="1"/>
          <p:nvPr/>
        </p:nvSpPr>
        <p:spPr>
          <a:xfrm>
            <a:off x="51161" y="4795849"/>
            <a:ext cx="31398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>
                <a:solidFill>
                  <a:srgbClr val="660033"/>
                </a:solidFill>
                <a:latin typeface="Segoe Print" panose="02000600000000000000" pitchFamily="2" charset="0"/>
              </a:rPr>
              <a:t>Брентано</a:t>
            </a:r>
            <a:endParaRPr lang="ru-RU" sz="44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1778-1842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41789C0-5888-50B7-E7D5-89BEB8C524AE}"/>
              </a:ext>
            </a:extLst>
          </p:cNvPr>
          <p:cNvSpPr txBox="1"/>
          <p:nvPr/>
        </p:nvSpPr>
        <p:spPr>
          <a:xfrm>
            <a:off x="3222870" y="4807047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>
                <a:solidFill>
                  <a:srgbClr val="660033"/>
                </a:solidFill>
                <a:latin typeface="Segoe Print" panose="02000600000000000000" pitchFamily="2" charset="0"/>
              </a:rPr>
              <a:t>Арним</a:t>
            </a:r>
            <a:endParaRPr lang="ru-RU" sz="44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1781-1831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6060156C-0D33-8A1F-C7F8-D399674800B3}"/>
              </a:ext>
            </a:extLst>
          </p:cNvPr>
          <p:cNvSpPr txBox="1"/>
          <p:nvPr/>
        </p:nvSpPr>
        <p:spPr>
          <a:xfrm>
            <a:off x="9307267" y="4807047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>
                <a:solidFill>
                  <a:srgbClr val="660033"/>
                </a:solidFill>
                <a:latin typeface="Segoe Print" panose="02000600000000000000" pitchFamily="2" charset="0"/>
              </a:rPr>
              <a:t>В.Гримм</a:t>
            </a:r>
            <a:endParaRPr lang="ru-RU" sz="44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1786-1859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AC051B7-2B0E-EE38-9A09-36E11F43B772}"/>
              </a:ext>
            </a:extLst>
          </p:cNvPr>
          <p:cNvSpPr txBox="1"/>
          <p:nvPr/>
        </p:nvSpPr>
        <p:spPr>
          <a:xfrm>
            <a:off x="6287174" y="4807047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 err="1">
                <a:solidFill>
                  <a:srgbClr val="660033"/>
                </a:solidFill>
                <a:latin typeface="Segoe Print" panose="02000600000000000000" pitchFamily="2" charset="0"/>
              </a:rPr>
              <a:t>Я.Гримм</a:t>
            </a:r>
            <a:endParaRPr lang="ru-RU" sz="44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1785-1863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12038DD-846C-C2A7-39FF-E055FE834E2B}"/>
              </a:ext>
            </a:extLst>
          </p:cNvPr>
          <p:cNvSpPr txBox="1"/>
          <p:nvPr/>
        </p:nvSpPr>
        <p:spPr>
          <a:xfrm>
            <a:off x="1851498" y="45932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Гейдельбергская школа</a:t>
            </a:r>
            <a:endParaRPr lang="en-US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2EF9814-9E58-2D25-8D9C-CFF33C3FC7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225" y="1001115"/>
            <a:ext cx="2784075" cy="36749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07368BDF-898F-3206-FCCF-FF56F6999A2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3207181" y="993506"/>
            <a:ext cx="2757378" cy="3715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6ACCEC8-E646-22FE-51AC-9A7058501CB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187553" y="1036311"/>
            <a:ext cx="2945662" cy="36825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A6F0F4B-0688-AD36-951E-654E4189BA33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372260" y="1028794"/>
            <a:ext cx="2757378" cy="36976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788909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40CB4C0-A5B9-8597-2D02-39F9CF511D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1ADB44A-6738-BE0B-9B21-C90C5AF2DE2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0F05F24-07C5-B9C9-227B-F4B5CD39D1AE}"/>
              </a:ext>
            </a:extLst>
          </p:cNvPr>
          <p:cNvSpPr txBox="1"/>
          <p:nvPr/>
        </p:nvSpPr>
        <p:spPr>
          <a:xfrm>
            <a:off x="1851498" y="45932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Берлинская школа</a:t>
            </a:r>
            <a:endParaRPr lang="en-US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680A8825-98E3-1A5C-20CF-04387F49BECD}"/>
              </a:ext>
            </a:extLst>
          </p:cNvPr>
          <p:cNvSpPr txBox="1"/>
          <p:nvPr/>
        </p:nvSpPr>
        <p:spPr>
          <a:xfrm>
            <a:off x="2395178" y="5517927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Гофман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1776-1822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8AAC567-5645-C3D7-07F7-51BAC32FA0C0}"/>
              </a:ext>
            </a:extLst>
          </p:cNvPr>
          <p:cNvSpPr txBox="1"/>
          <p:nvPr/>
        </p:nvSpPr>
        <p:spPr>
          <a:xfrm>
            <a:off x="7206175" y="5378184"/>
            <a:ext cx="3344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Клейст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1777-1811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61E0B7B-845F-3FE4-4279-96FC11E5321E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16810" y="922861"/>
            <a:ext cx="3344930" cy="445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01C24F2-0B5C-C0B4-64BA-31F0C993A6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6988065" y="876929"/>
            <a:ext cx="3584306" cy="44553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13972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48DAD28-66E7-52E5-CC42-2E733E04F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F9CC453-E8E6-72C6-9E95-2B703DDCFD7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4396819" cy="10356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84C0BC6-C371-9600-2B0C-A50419FAC160}"/>
              </a:ext>
            </a:extLst>
          </p:cNvPr>
          <p:cNvSpPr txBox="1"/>
          <p:nvPr/>
        </p:nvSpPr>
        <p:spPr>
          <a:xfrm>
            <a:off x="1851498" y="110824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Каноны романтизма</a:t>
            </a:r>
            <a:endParaRPr lang="en-US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7E34FA7A-DF02-E8D3-38A4-1C1D40F98D36}"/>
              </a:ext>
            </a:extLst>
          </p:cNvPr>
          <p:cNvSpPr txBox="1"/>
          <p:nvPr/>
        </p:nvSpPr>
        <p:spPr>
          <a:xfrm>
            <a:off x="882502" y="1244009"/>
            <a:ext cx="7378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0103133-291F-D827-2341-31A9326FD8EF}"/>
              </a:ext>
            </a:extLst>
          </p:cNvPr>
          <p:cNvSpPr txBox="1"/>
          <p:nvPr/>
        </p:nvSpPr>
        <p:spPr>
          <a:xfrm>
            <a:off x="669851" y="1148316"/>
            <a:ext cx="448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24F755-DEA3-2DC8-08C2-A604C4F47EC9}"/>
              </a:ext>
            </a:extLst>
          </p:cNvPr>
          <p:cNvSpPr txBox="1"/>
          <p:nvPr/>
        </p:nvSpPr>
        <p:spPr>
          <a:xfrm>
            <a:off x="-21266" y="981822"/>
            <a:ext cx="10504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1. Мир непостоянен, сложен, он всё время меняется. 	И человек, как часть этого мира, тоже.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73D0216-BF30-BA71-2832-D7A7B60FBDAD}"/>
              </a:ext>
            </a:extLst>
          </p:cNvPr>
          <p:cNvSpPr txBox="1"/>
          <p:nvPr/>
        </p:nvSpPr>
        <p:spPr>
          <a:xfrm>
            <a:off x="-19329" y="1930578"/>
            <a:ext cx="1050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2. Полная свобода художника в выражении чувств.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7E990C9-F458-62BD-3C68-5398A16A2A81}"/>
              </a:ext>
            </a:extLst>
          </p:cNvPr>
          <p:cNvSpPr txBox="1"/>
          <p:nvPr/>
        </p:nvSpPr>
        <p:spPr>
          <a:xfrm>
            <a:off x="-21270" y="2508492"/>
            <a:ext cx="128760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3. Исключительный герой в исключительных обстоятельствах.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E003CE4-00F0-E893-2E08-46D01ECC3E71}"/>
              </a:ext>
            </a:extLst>
          </p:cNvPr>
          <p:cNvSpPr txBox="1"/>
          <p:nvPr/>
        </p:nvSpPr>
        <p:spPr>
          <a:xfrm>
            <a:off x="5308" y="3065075"/>
            <a:ext cx="1050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4. Конфликт всегда один: «Я –не Я».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B88EA384-AF40-2210-98C9-ECAC8F80CDCC}"/>
              </a:ext>
            </a:extLst>
          </p:cNvPr>
          <p:cNvSpPr txBox="1"/>
          <p:nvPr/>
        </p:nvSpPr>
        <p:spPr>
          <a:xfrm>
            <a:off x="5307" y="3691328"/>
            <a:ext cx="1050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5. Характер героя отражает идеалы автора.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DA8B603-FC81-F3E3-9548-B86101DAD30F}"/>
              </a:ext>
            </a:extLst>
          </p:cNvPr>
          <p:cNvSpPr txBox="1"/>
          <p:nvPr/>
        </p:nvSpPr>
        <p:spPr>
          <a:xfrm>
            <a:off x="5307" y="4286934"/>
            <a:ext cx="1050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6. Внутренний мир героя иррационален.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342CE9C-0898-53B8-0CC2-1057013FB5E0}"/>
              </a:ext>
            </a:extLst>
          </p:cNvPr>
          <p:cNvSpPr txBox="1"/>
          <p:nvPr/>
        </p:nvSpPr>
        <p:spPr>
          <a:xfrm>
            <a:off x="-21269" y="4877417"/>
            <a:ext cx="1050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7. Романтический сюжет фрагментарен.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A8C616FB-97E9-2B2F-845C-8DD718137B9E}"/>
              </a:ext>
            </a:extLst>
          </p:cNvPr>
          <p:cNvSpPr txBox="1"/>
          <p:nvPr/>
        </p:nvSpPr>
        <p:spPr>
          <a:xfrm>
            <a:off x="5307" y="5471502"/>
            <a:ext cx="105049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8. Интерес к экзотике, к загадочному и туманному.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A463F3C-1CC4-5D01-53D4-C08F73DA70A9}"/>
              </a:ext>
            </a:extLst>
          </p:cNvPr>
          <p:cNvSpPr txBox="1"/>
          <p:nvPr/>
        </p:nvSpPr>
        <p:spPr>
          <a:xfrm>
            <a:off x="5307" y="6019453"/>
            <a:ext cx="124241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9. Интерес к национальной культурно-исторической традиции.</a:t>
            </a:r>
          </a:p>
        </p:txBody>
      </p:sp>
    </p:spTree>
    <p:extLst>
      <p:ext uri="{BB962C8B-B14F-4D97-AF65-F5344CB8AC3E}">
        <p14:creationId xmlns:p14="http://schemas.microsoft.com/office/powerpoint/2010/main" val="132314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9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4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3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8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7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1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4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6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4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2EA24BA-56DB-073D-88AA-C0C51118657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14396819" cy="1035611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74F9714-9157-5289-37B0-1EE5E4E3958A}"/>
              </a:ext>
            </a:extLst>
          </p:cNvPr>
          <p:cNvSpPr txBox="1"/>
          <p:nvPr/>
        </p:nvSpPr>
        <p:spPr>
          <a:xfrm>
            <a:off x="1646274" y="221626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Излюбленные жанры</a:t>
            </a:r>
            <a:endParaRPr lang="en-US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AD56C00-43BD-8400-8542-9E8F94A56005}"/>
              </a:ext>
            </a:extLst>
          </p:cNvPr>
          <p:cNvSpPr txBox="1"/>
          <p:nvPr/>
        </p:nvSpPr>
        <p:spPr>
          <a:xfrm>
            <a:off x="882502" y="1244009"/>
            <a:ext cx="73789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CF1470D-3759-6806-4008-BB63EE54FAC7}"/>
              </a:ext>
            </a:extLst>
          </p:cNvPr>
          <p:cNvSpPr txBox="1"/>
          <p:nvPr/>
        </p:nvSpPr>
        <p:spPr>
          <a:xfrm>
            <a:off x="669851" y="1148316"/>
            <a:ext cx="44869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BC78E37-16C5-C4E1-AEEC-2A1F50382EBA}"/>
              </a:ext>
            </a:extLst>
          </p:cNvPr>
          <p:cNvSpPr txBox="1"/>
          <p:nvPr/>
        </p:nvSpPr>
        <p:spPr>
          <a:xfrm>
            <a:off x="843515" y="1659507"/>
            <a:ext cx="10504967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исторический роман</a:t>
            </a:r>
          </a:p>
          <a:p>
            <a:pPr algn="ctr"/>
            <a:r>
              <a:rPr lang="ru-RU" sz="4000" dirty="0">
                <a:solidFill>
                  <a:srgbClr val="660033"/>
                </a:solidFill>
                <a:latin typeface="Segoe Print" panose="02000600000000000000" pitchFamily="2" charset="0"/>
              </a:rPr>
              <a:t>элегия</a:t>
            </a:r>
          </a:p>
          <a:p>
            <a:pPr algn="ctr"/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поэма</a:t>
            </a:r>
          </a:p>
          <a:p>
            <a:pPr algn="ctr"/>
            <a:r>
              <a:rPr lang="ru-RU" sz="4000" dirty="0">
                <a:solidFill>
                  <a:srgbClr val="660033"/>
                </a:solidFill>
                <a:latin typeface="Segoe Print" panose="02000600000000000000" pitchFamily="2" charset="0"/>
              </a:rPr>
              <a:t>баллада</a:t>
            </a:r>
          </a:p>
          <a:p>
            <a:pPr algn="ctr"/>
            <a:r>
              <a:rPr lang="ru-RU" sz="4000" dirty="0">
                <a:solidFill>
                  <a:schemeClr val="tx2">
                    <a:lumMod val="50000"/>
                  </a:schemeClr>
                </a:solidFill>
                <a:latin typeface="Segoe Print" panose="02000600000000000000" pitchFamily="2" charset="0"/>
              </a:rPr>
              <a:t>литературная сказка</a:t>
            </a:r>
          </a:p>
          <a:p>
            <a:pPr algn="ctr"/>
            <a:r>
              <a:rPr lang="ru-RU" sz="4000" dirty="0">
                <a:solidFill>
                  <a:srgbClr val="660033"/>
                </a:solidFill>
                <a:latin typeface="Segoe Print" panose="02000600000000000000" pitchFamily="2" charset="0"/>
              </a:rPr>
              <a:t>готический роман</a:t>
            </a:r>
          </a:p>
        </p:txBody>
      </p:sp>
    </p:spTree>
    <p:extLst>
      <p:ext uri="{BB962C8B-B14F-4D97-AF65-F5344CB8AC3E}">
        <p14:creationId xmlns:p14="http://schemas.microsoft.com/office/powerpoint/2010/main" val="1177219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4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0AFCF0-2498-3077-8743-94A30F3FC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E770277-7FDC-E26D-F346-8D0618FEB5A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88" y="0"/>
            <a:ext cx="122699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0452E2E-2939-443C-8CFF-E44380169CDA}"/>
              </a:ext>
            </a:extLst>
          </p:cNvPr>
          <p:cNvSpPr txBox="1"/>
          <p:nvPr/>
        </p:nvSpPr>
        <p:spPr>
          <a:xfrm>
            <a:off x="2509284" y="170121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Английские романтики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03754BA-A1FD-53EF-DD08-4F9FFA27A07C}"/>
              </a:ext>
            </a:extLst>
          </p:cNvPr>
          <p:cNvSpPr txBox="1"/>
          <p:nvPr/>
        </p:nvSpPr>
        <p:spPr>
          <a:xfrm>
            <a:off x="136225" y="4795849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Бёрнс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1759-1796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86C840B-A42A-2454-2230-FF802433C58E}"/>
              </a:ext>
            </a:extLst>
          </p:cNvPr>
          <p:cNvSpPr txBox="1"/>
          <p:nvPr/>
        </p:nvSpPr>
        <p:spPr>
          <a:xfrm>
            <a:off x="3276035" y="4807047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Скотт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1771-1832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975C25C-7407-FB9F-3251-F4E59A10261D}"/>
              </a:ext>
            </a:extLst>
          </p:cNvPr>
          <p:cNvSpPr txBox="1"/>
          <p:nvPr/>
        </p:nvSpPr>
        <p:spPr>
          <a:xfrm>
            <a:off x="9307267" y="4807047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Шелли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1797-1851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41F9894-DCFF-8EF0-F0C9-04BCC52F13A6}"/>
              </a:ext>
            </a:extLst>
          </p:cNvPr>
          <p:cNvSpPr txBox="1"/>
          <p:nvPr/>
        </p:nvSpPr>
        <p:spPr>
          <a:xfrm>
            <a:off x="6287174" y="4807047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Байрон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1788-1824</a:t>
            </a:r>
          </a:p>
        </p:txBody>
      </p:sp>
      <p:pic>
        <p:nvPicPr>
          <p:cNvPr id="2050" name="Picture 2" descr="Цурганова Е.А. Роберт Бернс (1759-1796), шотландский поэт">
            <a:extLst>
              <a:ext uri="{FF2B5EF4-FFF2-40B4-BE49-F238E27FC236}">
                <a16:creationId xmlns:a16="http://schemas.microsoft.com/office/drawing/2014/main" xmlns="" id="{A4B44B74-E92E-54CD-76BF-2C726AABD76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6118" y="1001115"/>
            <a:ext cx="2865907" cy="368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Вальтер Скотт. Исторические приключенческие романы. Книговоз - заказ книг с  бесплатной доставкой">
            <a:extLst>
              <a:ext uri="{FF2B5EF4-FFF2-40B4-BE49-F238E27FC236}">
                <a16:creationId xmlns:a16="http://schemas.microsoft.com/office/drawing/2014/main" xmlns="" id="{76E8E698-C9C4-51EA-E17D-DD48C3CCE8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241034" y="1001115"/>
            <a:ext cx="2906640" cy="3686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E17AEF1-7B24-712E-81F6-3F887F152F8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35538" y="1012313"/>
            <a:ext cx="2865907" cy="370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4" name="Picture 6" descr="Байрон Джордж – Московское общество греков | Σύλλογος Ελλήνων Μόσχας">
            <a:extLst>
              <a:ext uri="{FF2B5EF4-FFF2-40B4-BE49-F238E27FC236}">
                <a16:creationId xmlns:a16="http://schemas.microsoft.com/office/drawing/2014/main" xmlns="" id="{0EF5C362-29D1-0C2E-7470-F133093FCB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28027" y="1002108"/>
            <a:ext cx="2757377" cy="37065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567885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E5A3718-34BA-22FB-FDAA-5CE1258182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E30DF7D-5568-BE22-F723-22FB55FA110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D4AFD33-6514-FF08-BBA0-0DFFCD3BBD68}"/>
              </a:ext>
            </a:extLst>
          </p:cNvPr>
          <p:cNvSpPr txBox="1"/>
          <p:nvPr/>
        </p:nvSpPr>
        <p:spPr>
          <a:xfrm>
            <a:off x="2802582" y="152405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«Озёрная школа»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0FBB27B-8D73-D133-1550-2F9D68C95DDF}"/>
              </a:ext>
            </a:extLst>
          </p:cNvPr>
          <p:cNvSpPr txBox="1"/>
          <p:nvPr/>
        </p:nvSpPr>
        <p:spPr>
          <a:xfrm>
            <a:off x="377724" y="4789660"/>
            <a:ext cx="2945662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  <a:latin typeface="Segoe Print" panose="02000600000000000000" pitchFamily="2" charset="0"/>
              </a:rPr>
              <a:t>Вордсворт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1770-1850</a:t>
            </a:r>
          </a:p>
          <a:p>
            <a:pPr algn="ctr"/>
            <a:endParaRPr lang="ru-RU" sz="36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endParaRPr lang="ru-RU" sz="3600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9FAB462-F8F0-75CF-7A78-4D2B7694C320}"/>
              </a:ext>
            </a:extLst>
          </p:cNvPr>
          <p:cNvSpPr txBox="1"/>
          <p:nvPr/>
        </p:nvSpPr>
        <p:spPr>
          <a:xfrm>
            <a:off x="3821567" y="4859913"/>
            <a:ext cx="462683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660033"/>
                </a:solidFill>
                <a:latin typeface="Segoe Print" panose="02000600000000000000" pitchFamily="2" charset="0"/>
              </a:rPr>
              <a:t>Кольридж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1772-1834</a:t>
            </a:r>
          </a:p>
          <a:p>
            <a:pPr algn="ctr"/>
            <a:endParaRPr lang="ru-RU" sz="40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endParaRPr lang="ru-RU" sz="2400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4057B3AF-EF21-F6C8-7A1B-CDDABB940643}"/>
              </a:ext>
            </a:extLst>
          </p:cNvPr>
          <p:cNvSpPr txBox="1"/>
          <p:nvPr/>
        </p:nvSpPr>
        <p:spPr>
          <a:xfrm>
            <a:off x="8448405" y="4859912"/>
            <a:ext cx="29456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err="1">
                <a:solidFill>
                  <a:srgbClr val="660033"/>
                </a:solidFill>
                <a:latin typeface="Segoe Print" panose="02000600000000000000" pitchFamily="2" charset="0"/>
              </a:rPr>
              <a:t>Саути</a:t>
            </a:r>
            <a:endParaRPr lang="ru-RU" sz="40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1774-1843</a:t>
            </a:r>
          </a:p>
          <a:p>
            <a:pPr algn="ctr"/>
            <a:endParaRPr lang="ru-RU" sz="4000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65F515A-FD28-DA88-CB0A-BDD92F45DC5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082" y="1080814"/>
            <a:ext cx="2844440" cy="3637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A293CFC-E24B-C585-0D30-1DA73EEE6FE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6139" y="1080814"/>
            <a:ext cx="2949560" cy="3584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B239F9F5-6CB8-5494-8DE4-F3E02167E9F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68661" y="1080814"/>
            <a:ext cx="2958257" cy="36654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652819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CBDC769D-410E-8A62-41C5-465021A338A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4302" y="0"/>
            <a:ext cx="12280604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6BC4C98-2D40-6A83-1AC7-F3891BC44587}"/>
              </a:ext>
            </a:extLst>
          </p:cNvPr>
          <p:cNvSpPr txBox="1"/>
          <p:nvPr/>
        </p:nvSpPr>
        <p:spPr>
          <a:xfrm>
            <a:off x="2106717" y="31633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Французские романтики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92CD5C10-2277-A9E5-727E-772C2A014A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7934" y="894263"/>
            <a:ext cx="3547965" cy="44940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99B271AE-5102-427E-FE5E-27743377238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6280" y="894263"/>
            <a:ext cx="3202649" cy="44296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4933D6E-08B9-3A2B-5A9F-ED448FC23095}"/>
              </a:ext>
            </a:extLst>
          </p:cNvPr>
          <p:cNvSpPr txBox="1"/>
          <p:nvPr/>
        </p:nvSpPr>
        <p:spPr>
          <a:xfrm>
            <a:off x="1124625" y="5428439"/>
            <a:ext cx="48218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Виктор Гюго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1802-1885</a:t>
            </a:r>
          </a:p>
          <a:p>
            <a:pPr algn="ctr"/>
            <a:endParaRPr lang="ru-RU" sz="4400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2DBEE034-BADA-8374-9C2E-21159F2B9B22}"/>
              </a:ext>
            </a:extLst>
          </p:cNvPr>
          <p:cNvSpPr txBox="1"/>
          <p:nvPr/>
        </p:nvSpPr>
        <p:spPr>
          <a:xfrm>
            <a:off x="5478573" y="5444199"/>
            <a:ext cx="6211018" cy="1877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Жорж Санд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1804-1876</a:t>
            </a:r>
          </a:p>
          <a:p>
            <a:pPr algn="ctr"/>
            <a:endParaRPr lang="ru-RU" sz="4400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77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55C14D6-AE87-F205-7CA6-0A976299F6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046" y="-76595"/>
            <a:ext cx="12917409" cy="808629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4D3B518-02AC-04B7-E867-E0FB2A0BB117}"/>
              </a:ext>
            </a:extLst>
          </p:cNvPr>
          <p:cNvSpPr txBox="1"/>
          <p:nvPr/>
        </p:nvSpPr>
        <p:spPr>
          <a:xfrm>
            <a:off x="2106717" y="31633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Американские романтики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70723499-75B1-003F-8CFD-AEA463F1EC65}"/>
              </a:ext>
            </a:extLst>
          </p:cNvPr>
          <p:cNvSpPr txBox="1"/>
          <p:nvPr/>
        </p:nvSpPr>
        <p:spPr>
          <a:xfrm>
            <a:off x="-378102" y="4893774"/>
            <a:ext cx="6144271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>
                <a:solidFill>
                  <a:srgbClr val="660033"/>
                </a:solidFill>
                <a:latin typeface="Segoe Print" panose="02000600000000000000" pitchFamily="2" charset="0"/>
              </a:rPr>
              <a:t> Вашингтон Ирвинг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1783-1859</a:t>
            </a:r>
          </a:p>
          <a:p>
            <a:pPr algn="ctr"/>
            <a:endParaRPr lang="ru-RU" sz="40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endParaRPr lang="ru-RU" sz="4000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51FE5D58-05D9-223F-813D-2EDAD51AF636}"/>
              </a:ext>
            </a:extLst>
          </p:cNvPr>
          <p:cNvSpPr txBox="1"/>
          <p:nvPr/>
        </p:nvSpPr>
        <p:spPr>
          <a:xfrm>
            <a:off x="7272609" y="4862996"/>
            <a:ext cx="482185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Эдгар Аллан По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1809-1849</a:t>
            </a:r>
          </a:p>
          <a:p>
            <a:pPr algn="ctr"/>
            <a:endParaRPr lang="ru-RU" sz="4400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DFA0CE3-78D2-9C13-10A4-B51CFCD3EE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7904" y="1049801"/>
            <a:ext cx="2782960" cy="3779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116B45C-46D0-8A0C-46CF-BC65576845E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15420" y="970858"/>
            <a:ext cx="2820543" cy="37799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54236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5A67F21-CC21-558C-56AA-2472BBBE2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4D5512C-DDB2-6147-FC58-5A855BC685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58200" cy="767363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F885546-9387-298B-40F9-0F724F3C31E7}"/>
              </a:ext>
            </a:extLst>
          </p:cNvPr>
          <p:cNvSpPr txBox="1"/>
          <p:nvPr/>
        </p:nvSpPr>
        <p:spPr>
          <a:xfrm>
            <a:off x="2106717" y="31633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Американские романтики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231DB99-545B-C258-7A15-8228F30D57D9}"/>
              </a:ext>
            </a:extLst>
          </p:cNvPr>
          <p:cNvSpPr txBox="1"/>
          <p:nvPr/>
        </p:nvSpPr>
        <p:spPr>
          <a:xfrm>
            <a:off x="-125162" y="5440361"/>
            <a:ext cx="6328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Эмили Диксон</a:t>
            </a:r>
            <a:endParaRPr kumimoji="0" lang="ru-RU" sz="4400" b="0" i="0" u="none" strike="noStrike" kern="1200" cap="none" spc="0" normalizeH="0" baseline="0" noProof="0" dirty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Segoe Print" panose="02000600000000000000" pitchFamily="2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1830-1886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FC02FB97-9799-2A38-96E1-0C30157AFF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3333" y="1000984"/>
            <a:ext cx="3025227" cy="42835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68A8572-E955-D99D-2D56-D129DDE7C16F}"/>
              </a:ext>
            </a:extLst>
          </p:cNvPr>
          <p:cNvSpPr txBox="1"/>
          <p:nvPr/>
        </p:nvSpPr>
        <p:spPr>
          <a:xfrm>
            <a:off x="5940181" y="5431558"/>
            <a:ext cx="632839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Уолт Уитмен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18</a:t>
            </a:r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19</a:t>
            </a: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Segoe Print" panose="02000600000000000000" pitchFamily="2" charset="0"/>
                <a:ea typeface="+mn-ea"/>
                <a:cs typeface="+mn-cs"/>
              </a:rPr>
              <a:t>-1892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34693D38-042E-728F-A30C-0BC270D36C54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45572" y="1037204"/>
            <a:ext cx="2917610" cy="4228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3454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06068BA-B124-4E4B-FA63-D33C226EDB8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lasticWrap smoothness="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9440" cy="7936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DDA313-9763-183B-DBC3-50C2E6B5F07D}"/>
              </a:ext>
            </a:extLst>
          </p:cNvPr>
          <p:cNvSpPr txBox="1"/>
          <p:nvPr/>
        </p:nvSpPr>
        <p:spPr>
          <a:xfrm>
            <a:off x="-323385" y="167268"/>
            <a:ext cx="5497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Романтизм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7B83F94-7446-E7B9-93C6-83AD2370EB3A}"/>
              </a:ext>
            </a:extLst>
          </p:cNvPr>
          <p:cNvSpPr txBox="1"/>
          <p:nvPr/>
        </p:nvSpPr>
        <p:spPr>
          <a:xfrm>
            <a:off x="6917475" y="178419"/>
            <a:ext cx="5497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Классицизм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37CEA6-3820-A357-A52A-D32BA6444F80}"/>
              </a:ext>
            </a:extLst>
          </p:cNvPr>
          <p:cNvSpPr txBox="1"/>
          <p:nvPr/>
        </p:nvSpPr>
        <p:spPr>
          <a:xfrm>
            <a:off x="5429489" y="917525"/>
            <a:ext cx="158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разум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4388E2C-54E7-52DE-241B-0CF83F2B2DEE}"/>
              </a:ext>
            </a:extLst>
          </p:cNvPr>
          <p:cNvSpPr txBox="1"/>
          <p:nvPr/>
        </p:nvSpPr>
        <p:spPr>
          <a:xfrm>
            <a:off x="4212077" y="4082521"/>
            <a:ext cx="215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страсть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29FB96C5-09FB-FC31-3E8E-C97BEB67FBDC}"/>
              </a:ext>
            </a:extLst>
          </p:cNvPr>
          <p:cNvSpPr txBox="1"/>
          <p:nvPr/>
        </p:nvSpPr>
        <p:spPr>
          <a:xfrm>
            <a:off x="830368" y="1892252"/>
            <a:ext cx="31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рационализм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EBFFF47-8A4E-6C87-838A-8C1BCD3E13C6}"/>
              </a:ext>
            </a:extLst>
          </p:cNvPr>
          <p:cNvSpPr txBox="1"/>
          <p:nvPr/>
        </p:nvSpPr>
        <p:spPr>
          <a:xfrm>
            <a:off x="8122625" y="1128115"/>
            <a:ext cx="3258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психологизм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A3C1B1A2-AEE7-6A57-906B-E8FBCED1BDEC}"/>
              </a:ext>
            </a:extLst>
          </p:cNvPr>
          <p:cNvSpPr txBox="1"/>
          <p:nvPr/>
        </p:nvSpPr>
        <p:spPr>
          <a:xfrm>
            <a:off x="8561660" y="3157558"/>
            <a:ext cx="406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субъективизм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F9BF854-A827-35B8-14C1-F24D34935319}"/>
              </a:ext>
            </a:extLst>
          </p:cNvPr>
          <p:cNvSpPr txBox="1"/>
          <p:nvPr/>
        </p:nvSpPr>
        <p:spPr>
          <a:xfrm>
            <a:off x="863666" y="3094390"/>
            <a:ext cx="6642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недостижимость идеала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8039F9D-06F3-7545-18A6-B2A62122F2C4}"/>
              </a:ext>
            </a:extLst>
          </p:cNvPr>
          <p:cNvSpPr txBox="1"/>
          <p:nvPr/>
        </p:nvSpPr>
        <p:spPr>
          <a:xfrm>
            <a:off x="7533412" y="3997265"/>
            <a:ext cx="426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упорядоченность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5B6E6D7-258C-68A6-13C5-7D20DC090814}"/>
              </a:ext>
            </a:extLst>
          </p:cNvPr>
          <p:cNvSpPr txBox="1"/>
          <p:nvPr/>
        </p:nvSpPr>
        <p:spPr>
          <a:xfrm>
            <a:off x="2980173" y="5252071"/>
            <a:ext cx="564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иррациональность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B70751F-7E16-87F2-BF02-2BC48379E98F}"/>
              </a:ext>
            </a:extLst>
          </p:cNvPr>
          <p:cNvSpPr txBox="1"/>
          <p:nvPr/>
        </p:nvSpPr>
        <p:spPr>
          <a:xfrm>
            <a:off x="7906725" y="4837104"/>
            <a:ext cx="406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высокие идеалы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42A36C19-4E39-364E-EB6F-2C4CFB08B146}"/>
              </a:ext>
            </a:extLst>
          </p:cNvPr>
          <p:cNvSpPr txBox="1"/>
          <p:nvPr/>
        </p:nvSpPr>
        <p:spPr>
          <a:xfrm>
            <a:off x="8167006" y="2242940"/>
            <a:ext cx="31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гармония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5AACB4D-1697-E02A-650D-C0D468B261D6}"/>
              </a:ext>
            </a:extLst>
          </p:cNvPr>
          <p:cNvSpPr txBox="1"/>
          <p:nvPr/>
        </p:nvSpPr>
        <p:spPr>
          <a:xfrm>
            <a:off x="4498687" y="2139907"/>
            <a:ext cx="31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660033"/>
                </a:solidFill>
                <a:latin typeface="Segoe Print" panose="02000600000000000000" pitchFamily="2" charset="0"/>
              </a:rPr>
              <a:t>двоемирие</a:t>
            </a:r>
            <a:endParaRPr lang="ru-RU" sz="3200" b="1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45A789D-1AEF-52F8-E901-502A450B6756}"/>
              </a:ext>
            </a:extLst>
          </p:cNvPr>
          <p:cNvSpPr txBox="1"/>
          <p:nvPr/>
        </p:nvSpPr>
        <p:spPr>
          <a:xfrm>
            <a:off x="4024994" y="6079625"/>
            <a:ext cx="370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симметрия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A8CC935-2219-3033-3990-F94938E9A374}"/>
              </a:ext>
            </a:extLst>
          </p:cNvPr>
          <p:cNvSpPr txBox="1"/>
          <p:nvPr/>
        </p:nvSpPr>
        <p:spPr>
          <a:xfrm>
            <a:off x="272346" y="1078132"/>
            <a:ext cx="31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патриотизм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B973F2D1-5184-ACB6-3ACA-F202B733FFF1}"/>
              </a:ext>
            </a:extLst>
          </p:cNvPr>
          <p:cNvSpPr txBox="1"/>
          <p:nvPr/>
        </p:nvSpPr>
        <p:spPr>
          <a:xfrm>
            <a:off x="7603556" y="6223338"/>
            <a:ext cx="31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chemeClr val="bg1"/>
                </a:solidFill>
                <a:latin typeface="Segoe Print" panose="02000600000000000000" pitchFamily="2" charset="0"/>
              </a:rPr>
              <a:t>мистицизм</a:t>
            </a:r>
          </a:p>
        </p:txBody>
      </p:sp>
    </p:spTree>
    <p:extLst>
      <p:ext uri="{BB962C8B-B14F-4D97-AF65-F5344CB8AC3E}">
        <p14:creationId xmlns:p14="http://schemas.microsoft.com/office/powerpoint/2010/main" val="5979317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7BDE318-B6CC-67A6-85BD-F2F87C72A60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217" y="0"/>
            <a:ext cx="12364434" cy="93392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AC2D19B-67A5-9DE5-C5B2-4C15F53703FC}"/>
              </a:ext>
            </a:extLst>
          </p:cNvPr>
          <p:cNvSpPr txBox="1"/>
          <p:nvPr/>
        </p:nvSpPr>
        <p:spPr>
          <a:xfrm>
            <a:off x="657463" y="227684"/>
            <a:ext cx="1220296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>
                <a:solidFill>
                  <a:srgbClr val="660033"/>
                </a:solidFill>
                <a:latin typeface="Segoe Print" panose="02000600000000000000" pitchFamily="2" charset="0"/>
              </a:rPr>
              <a:t>ИСТОРИЧЕСКИЕ ПРЕДПОСЫЛКИ </a:t>
            </a:r>
          </a:p>
          <a:p>
            <a:endParaRPr lang="ru-RU" sz="44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5295173-A746-026C-4724-A177173F436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0404" y="1191684"/>
            <a:ext cx="10348100" cy="543863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123624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401B7C2-1981-B091-7AC7-7859C82339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D9168402-1F4F-BF80-A176-0A22CE6144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27424" cy="1242742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AF1229DD-46C1-9B94-82A6-7F8D1ACCB861}"/>
              </a:ext>
            </a:extLst>
          </p:cNvPr>
          <p:cNvSpPr txBox="1"/>
          <p:nvPr/>
        </p:nvSpPr>
        <p:spPr>
          <a:xfrm>
            <a:off x="161473" y="361331"/>
            <a:ext cx="12202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РУССКИЙ РОМАНТИЗМ</a:t>
            </a:r>
          </a:p>
          <a:p>
            <a:endParaRPr lang="ru-RU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B585421-24CD-7E8E-1FF6-094EEEF8D7A8}"/>
              </a:ext>
            </a:extLst>
          </p:cNvPr>
          <p:cNvSpPr txBox="1"/>
          <p:nvPr/>
        </p:nvSpPr>
        <p:spPr>
          <a:xfrm>
            <a:off x="0" y="1701591"/>
            <a:ext cx="11900493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srgbClr val="660033"/>
                </a:solidFill>
                <a:latin typeface="Segoe Print" panose="02000600000000000000" pitchFamily="2" charset="0"/>
              </a:rPr>
              <a:t>«Романтизм – это душа»</a:t>
            </a:r>
          </a:p>
          <a:p>
            <a:pPr algn="ctr"/>
            <a:endParaRPr lang="ru-RU" sz="48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4800" dirty="0">
                <a:solidFill>
                  <a:srgbClr val="660033"/>
                </a:solidFill>
                <a:latin typeface="Segoe Print" panose="02000600000000000000" pitchFamily="2" charset="0"/>
              </a:rPr>
              <a:t>«В душе моей цветет мой рай…»</a:t>
            </a:r>
          </a:p>
          <a:p>
            <a:pPr algn="ctr"/>
            <a:endParaRPr lang="ru-RU" sz="48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4800" dirty="0">
                <a:solidFill>
                  <a:srgbClr val="660033"/>
                </a:solidFill>
                <a:latin typeface="Segoe Print" panose="02000600000000000000" pitchFamily="2" charset="0"/>
              </a:rPr>
              <a:t>«Жизнь и Поэзия – одно…»</a:t>
            </a:r>
          </a:p>
          <a:p>
            <a:pPr algn="ctr"/>
            <a:endParaRPr lang="ru-RU" sz="4800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4800" dirty="0">
                <a:solidFill>
                  <a:srgbClr val="660033"/>
                </a:solidFill>
                <a:latin typeface="Segoe Print" panose="02000600000000000000" pitchFamily="2" charset="0"/>
              </a:rPr>
              <a:t>						(В. А. Жуковский)</a:t>
            </a:r>
          </a:p>
        </p:txBody>
      </p:sp>
    </p:spTree>
    <p:extLst>
      <p:ext uri="{BB962C8B-B14F-4D97-AF65-F5344CB8AC3E}">
        <p14:creationId xmlns:p14="http://schemas.microsoft.com/office/powerpoint/2010/main" val="5760112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F4FAF247-653B-FFF8-4987-EF8E1FEDFF6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88"/>
          <a:stretch/>
        </p:blipFill>
        <p:spPr>
          <a:xfrm>
            <a:off x="0" y="-847426"/>
            <a:ext cx="12581378" cy="7705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37821E3-EDA1-A60C-FCFF-607D8B434ED7}"/>
              </a:ext>
            </a:extLst>
          </p:cNvPr>
          <p:cNvSpPr txBox="1"/>
          <p:nvPr/>
        </p:nvSpPr>
        <p:spPr>
          <a:xfrm>
            <a:off x="341014" y="309253"/>
            <a:ext cx="135040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>
                <a:solidFill>
                  <a:srgbClr val="660033"/>
                </a:solidFill>
                <a:latin typeface="Segoe Print" panose="02000600000000000000" pitchFamily="2" charset="0"/>
              </a:rPr>
              <a:t>«ГИГАНТЫ» </a:t>
            </a:r>
          </a:p>
          <a:p>
            <a:r>
              <a:rPr lang="ru-RU" sz="4400" i="1" dirty="0">
                <a:solidFill>
                  <a:srgbClr val="660033"/>
                </a:solidFill>
                <a:latin typeface="Segoe Print" panose="02000600000000000000" pitchFamily="2" charset="0"/>
              </a:rPr>
              <a:t>	</a:t>
            </a:r>
            <a:r>
              <a:rPr lang="ru-RU" sz="4400" u="sng" dirty="0">
                <a:solidFill>
                  <a:srgbClr val="660033"/>
                </a:solidFill>
                <a:latin typeface="Segoe Print" panose="02000600000000000000" pitchFamily="2" charset="0"/>
              </a:rPr>
              <a:t>РУССКОГО </a:t>
            </a:r>
          </a:p>
          <a:p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		</a:t>
            </a:r>
            <a:r>
              <a:rPr lang="ru-RU" sz="4400" u="sng" dirty="0">
                <a:solidFill>
                  <a:srgbClr val="660033"/>
                </a:solidFill>
                <a:latin typeface="Segoe Print" panose="02000600000000000000" pitchFamily="2" charset="0"/>
              </a:rPr>
              <a:t>РОМАНТИЗМА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48E5741-FC33-A64F-6B4D-48EB0B575785}"/>
              </a:ext>
            </a:extLst>
          </p:cNvPr>
          <p:cNvSpPr txBox="1"/>
          <p:nvPr/>
        </p:nvSpPr>
        <p:spPr>
          <a:xfrm>
            <a:off x="1031708" y="3005287"/>
            <a:ext cx="6996362" cy="3253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ru-RU" sz="4800" kern="100" dirty="0"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1783–1852 – ?</a:t>
            </a:r>
            <a:endParaRPr lang="ru-RU" sz="4400" kern="1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4800" kern="100" dirty="0"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1799–1837– ? </a:t>
            </a:r>
            <a:endParaRPr lang="ru-RU" sz="4400" kern="1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4800" kern="100" dirty="0"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1814–1841– ? </a:t>
            </a:r>
            <a:endParaRPr lang="ru-RU" sz="4400" kern="1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4800" kern="100" dirty="0"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1809–1852 – ? </a:t>
            </a:r>
            <a:endParaRPr lang="ru-RU" sz="1600" kern="1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2344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B234DA-C666-B580-F13A-E9E3AF45BB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1DA6AF2-41D0-EBBD-8960-8583128D85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1488"/>
          <a:stretch/>
        </p:blipFill>
        <p:spPr>
          <a:xfrm>
            <a:off x="0" y="-847426"/>
            <a:ext cx="12266135" cy="770542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6B61721-C72C-B729-1703-378E2B3D9E35}"/>
              </a:ext>
            </a:extLst>
          </p:cNvPr>
          <p:cNvSpPr txBox="1"/>
          <p:nvPr/>
        </p:nvSpPr>
        <p:spPr>
          <a:xfrm>
            <a:off x="341014" y="309253"/>
            <a:ext cx="1350402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u="sng" dirty="0">
                <a:solidFill>
                  <a:srgbClr val="660033"/>
                </a:solidFill>
                <a:latin typeface="Segoe Print" panose="02000600000000000000" pitchFamily="2" charset="0"/>
              </a:rPr>
              <a:t>«ГИГАНТЫ» </a:t>
            </a:r>
          </a:p>
          <a:p>
            <a:r>
              <a:rPr lang="ru-RU" sz="4400" i="1" dirty="0">
                <a:solidFill>
                  <a:srgbClr val="660033"/>
                </a:solidFill>
                <a:latin typeface="Segoe Print" panose="02000600000000000000" pitchFamily="2" charset="0"/>
              </a:rPr>
              <a:t>	</a:t>
            </a:r>
            <a:r>
              <a:rPr lang="ru-RU" sz="4400" u="sng" dirty="0">
                <a:solidFill>
                  <a:srgbClr val="660033"/>
                </a:solidFill>
                <a:latin typeface="Segoe Print" panose="02000600000000000000" pitchFamily="2" charset="0"/>
              </a:rPr>
              <a:t>РУССКОГО </a:t>
            </a:r>
          </a:p>
          <a:p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		</a:t>
            </a:r>
            <a:r>
              <a:rPr lang="ru-RU" sz="4400" u="sng" dirty="0">
                <a:solidFill>
                  <a:srgbClr val="660033"/>
                </a:solidFill>
                <a:latin typeface="Segoe Print" panose="02000600000000000000" pitchFamily="2" charset="0"/>
              </a:rPr>
              <a:t>РОМАНТИЗМА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ED4393E-88F2-BE24-E9DD-2F39AA8CADC6}"/>
              </a:ext>
            </a:extLst>
          </p:cNvPr>
          <p:cNvSpPr txBox="1"/>
          <p:nvPr/>
        </p:nvSpPr>
        <p:spPr>
          <a:xfrm>
            <a:off x="1031708" y="3005287"/>
            <a:ext cx="6996362" cy="3253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>
              <a:lnSpc>
                <a:spcPct val="107000"/>
              </a:lnSpc>
            </a:pPr>
            <a:r>
              <a:rPr lang="ru-RU" sz="4800" kern="100" dirty="0"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1783–1852 – </a:t>
            </a:r>
            <a:endParaRPr lang="ru-RU" sz="4400" kern="1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4800" kern="100" dirty="0"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1799–1837 –  </a:t>
            </a:r>
            <a:endParaRPr lang="ru-RU" sz="4400" kern="1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</a:pPr>
            <a:r>
              <a:rPr lang="ru-RU" sz="4800" kern="100" dirty="0"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1814–1841 –  </a:t>
            </a:r>
            <a:endParaRPr lang="ru-RU" sz="4400" kern="1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ru-RU" sz="4800" kern="100" dirty="0">
                <a:effectLst/>
                <a:latin typeface="Segoe Print" panose="02000600000000000000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1809–1852 –  </a:t>
            </a:r>
            <a:endParaRPr lang="ru-RU" sz="1600" kern="1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66D34BC-0837-6578-42D6-427216FFC96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025" y="52816"/>
            <a:ext cx="2041929" cy="2666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4770ABE0-FC6D-174D-4029-788AFE45731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6332" y="1943458"/>
            <a:ext cx="1834694" cy="2123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5B6A0FA-88FD-8CD1-8937-2FEC0E3877A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08237" y="3405263"/>
            <a:ext cx="2005577" cy="188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3C50BCB2-3616-2C03-D22C-F053F1AD1E7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14370" y="4719392"/>
            <a:ext cx="1894144" cy="1884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44902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A3EB03F-C5F9-1E01-5084-87138C912B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" t="-18814"/>
          <a:stretch/>
        </p:blipFill>
        <p:spPr>
          <a:xfrm>
            <a:off x="-257727" y="-1366843"/>
            <a:ext cx="13231395" cy="873016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CBC75E8-B107-3FF8-3E97-E06C5E81875E}"/>
              </a:ext>
            </a:extLst>
          </p:cNvPr>
          <p:cNvSpPr txBox="1"/>
          <p:nvPr/>
        </p:nvSpPr>
        <p:spPr>
          <a:xfrm>
            <a:off x="53897" y="125490"/>
            <a:ext cx="1220296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u="sng" dirty="0">
                <a:solidFill>
                  <a:srgbClr val="660033"/>
                </a:solidFill>
                <a:latin typeface="Segoe Print" panose="02000600000000000000" pitchFamily="2" charset="0"/>
              </a:rPr>
              <a:t>ПУШКИН КАК ПОЭТ-РОМАНТИК</a:t>
            </a:r>
          </a:p>
          <a:p>
            <a:endParaRPr lang="ru-RU" sz="36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0A3B4581-A588-B15E-180A-82218FD87D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8669364"/>
              </p:ext>
            </p:extLst>
          </p:nvPr>
        </p:nvGraphicFramePr>
        <p:xfrm>
          <a:off x="877652" y="932329"/>
          <a:ext cx="10281340" cy="5611324"/>
        </p:xfrm>
        <a:graphic>
          <a:graphicData uri="http://schemas.openxmlformats.org/drawingml/2006/table">
            <a:tbl>
              <a:tblPr firstRow="1" firstCol="1" bandRow="1"/>
              <a:tblGrid>
                <a:gridCol w="5140670">
                  <a:extLst>
                    <a:ext uri="{9D8B030D-6E8A-4147-A177-3AD203B41FA5}">
                      <a16:colId xmlns:a16="http://schemas.microsoft.com/office/drawing/2014/main" xmlns="" val="2568361334"/>
                    </a:ext>
                  </a:extLst>
                </a:gridCol>
                <a:gridCol w="5140670">
                  <a:extLst>
                    <a:ext uri="{9D8B030D-6E8A-4147-A177-3AD203B41FA5}">
                      <a16:colId xmlns:a16="http://schemas.microsoft.com/office/drawing/2014/main" xmlns="" val="2651228884"/>
                    </a:ext>
                  </a:extLst>
                </a:gridCol>
              </a:tblGrid>
              <a:tr h="1617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kern="100" dirty="0">
                        <a:solidFill>
                          <a:srgbClr val="00206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Петербургский период: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1817–1820 </a:t>
                      </a:r>
                      <a:r>
                        <a:rPr lang="ru-RU" sz="2200" kern="100" dirty="0" err="1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kern="100" dirty="0">
                        <a:solidFill>
                          <a:srgbClr val="00206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«Вольность», «Деревня», </a:t>
                      </a:r>
                      <a:b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«К Чаадаеву» + поэма «Руслан и Людмила»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3140757489"/>
                  </a:ext>
                </a:extLst>
              </a:tr>
              <a:tr h="21182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kern="100" dirty="0">
                        <a:solidFill>
                          <a:srgbClr val="00206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Южная ссылка: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1820–1824 </a:t>
                      </a:r>
                      <a:r>
                        <a:rPr lang="ru-RU" sz="2200" kern="100" dirty="0" err="1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457200" algn="ctr">
                        <a:lnSpc>
                          <a:spcPct val="107000"/>
                        </a:lnSpc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kern="100" dirty="0">
                        <a:solidFill>
                          <a:srgbClr val="00206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Романтические поэмы: «Кавказский пленник», «Братья разбойники», «Бахчисарайский фонтан», «Цыганы»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245853724"/>
                  </a:ext>
                </a:extLst>
              </a:tr>
              <a:tr h="161717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kern="100" dirty="0">
                        <a:solidFill>
                          <a:srgbClr val="00206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Ссылка в Михайловское: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1824 – 1826 </a:t>
                      </a:r>
                      <a:r>
                        <a:rPr lang="ru-RU" sz="2200" kern="100" dirty="0" err="1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г.г</a:t>
                      </a: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ru-RU" sz="2200" kern="100" dirty="0">
                        <a:solidFill>
                          <a:srgbClr val="002060"/>
                        </a:solidFill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457200"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200" kern="100" dirty="0">
                          <a:solidFill>
                            <a:srgbClr val="002060"/>
                          </a:solidFill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Трагедия «Борис Годунов»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42929036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757792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B724B6-3060-5485-8197-0E2404CDF6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2B30F0E9-459F-E087-5C3B-2F99C50B55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59"/>
          <a:stretch/>
        </p:blipFill>
        <p:spPr>
          <a:xfrm>
            <a:off x="-274478" y="-968338"/>
            <a:ext cx="12449726" cy="8224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77C1404-4446-E009-B81D-6B6C18EA2521}"/>
              </a:ext>
            </a:extLst>
          </p:cNvPr>
          <p:cNvSpPr txBox="1"/>
          <p:nvPr/>
        </p:nvSpPr>
        <p:spPr>
          <a:xfrm>
            <a:off x="-82142" y="127530"/>
            <a:ext cx="1220296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u="sng" dirty="0">
                <a:solidFill>
                  <a:srgbClr val="660033"/>
                </a:solidFill>
                <a:latin typeface="Segoe Print" panose="02000600000000000000" pitchFamily="2" charset="0"/>
              </a:rPr>
              <a:t>ЛЕРМОНТОВ КАК ПОЭТ-РОМАНТИК</a:t>
            </a:r>
            <a:endParaRPr lang="ru-RU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CA72CCF2-4957-5445-F7DC-BB9257D3FFE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746" b="97090" l="10000" r="90000">
                        <a14:foregroundMark x1="23095" y1="76019" x2="61429" y2="75087"/>
                        <a14:foregroundMark x1="15119" y1="69965" x2="15000" y2="86030"/>
                        <a14:foregroundMark x1="20833" y1="93015" x2="27857" y2="93015"/>
                        <a14:foregroundMark x1="58571" y1="94179" x2="70357" y2="93714"/>
                        <a14:foregroundMark x1="64762" y1="96391" x2="72024" y2="97206"/>
                        <a14:foregroundMark x1="72024" y1="97206" x2="71905" y2="97206"/>
                        <a14:foregroundMark x1="50833" y1="94645" x2="54524" y2="94994"/>
                        <a14:foregroundMark x1="49405" y1="94063" x2="49405" y2="94063"/>
                        <a14:foregroundMark x1="48452" y1="94296" x2="48452" y2="94296"/>
                        <a14:foregroundMark x1="19405" y1="7101" x2="42976" y2="9080"/>
                        <a14:foregroundMark x1="42976" y1="9080" x2="72143" y2="7800"/>
                        <a14:foregroundMark x1="72143" y1="7800" x2="79167" y2="8615"/>
                        <a14:foregroundMark x1="26786" y1="3842" x2="29881" y2="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24543" y="825038"/>
            <a:ext cx="6792685" cy="63879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68B585A-7EDB-284B-BE54-8677232478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746" b="97090" l="10000" r="90000">
                        <a14:foregroundMark x1="23095" y1="76019" x2="61429" y2="75087"/>
                        <a14:foregroundMark x1="15119" y1="69965" x2="15000" y2="86030"/>
                        <a14:foregroundMark x1="20833" y1="93015" x2="27857" y2="93015"/>
                        <a14:foregroundMark x1="58571" y1="94179" x2="70357" y2="93714"/>
                        <a14:foregroundMark x1="64762" y1="96391" x2="72024" y2="97206"/>
                        <a14:foregroundMark x1="72024" y1="97206" x2="71905" y2="97206"/>
                        <a14:foregroundMark x1="50833" y1="94645" x2="54524" y2="94994"/>
                        <a14:foregroundMark x1="49405" y1="94063" x2="49405" y2="94063"/>
                        <a14:foregroundMark x1="48452" y1="94296" x2="48452" y2="94296"/>
                        <a14:foregroundMark x1="19405" y1="7101" x2="42976" y2="9080"/>
                        <a14:foregroundMark x1="42976" y1="9080" x2="72143" y2="7800"/>
                        <a14:foregroundMark x1="72143" y1="7800" x2="79167" y2="8615"/>
                        <a14:foregroundMark x1="26786" y1="3842" x2="29881" y2="1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7709" y="798997"/>
            <a:ext cx="7004628" cy="639353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F860D60-176D-684E-61E7-624B1377D723}"/>
              </a:ext>
            </a:extLst>
          </p:cNvPr>
          <p:cNvSpPr txBox="1"/>
          <p:nvPr/>
        </p:nvSpPr>
        <p:spPr>
          <a:xfrm>
            <a:off x="960092" y="1540049"/>
            <a:ext cx="3375034" cy="51432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Из Гете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Горные вершины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Спят во тьме ночной;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Тихие долины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Полны свежей мглой;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 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Не пылит дорога,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Не дрожат листы...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Подожди немного,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Отдохнёшь и ты.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 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800" b="1" kern="100" dirty="0">
                <a:effectLst/>
                <a:latin typeface="Segoe Print" panose="02000600000000000000" pitchFamily="2" charset="0"/>
              </a:rPr>
              <a:t>1840 г.</a:t>
            </a:r>
            <a:endParaRPr lang="ru-RU" sz="1600" b="1" kern="100" dirty="0">
              <a:effectLst/>
              <a:latin typeface="Segoe Print" panose="02000600000000000000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4FCE85C-AAB5-3E0C-070C-7507E3AF1802}"/>
              </a:ext>
            </a:extLst>
          </p:cNvPr>
          <p:cNvSpPr txBox="1"/>
          <p:nvPr/>
        </p:nvSpPr>
        <p:spPr>
          <a:xfrm>
            <a:off x="6710618" y="1568438"/>
            <a:ext cx="6640284" cy="5147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***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На севере диком стоит одиноко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На голой вершине сосна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И дремлет, качаясь, и снегом 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latin typeface="Segoe Print" panose="02000600000000000000" pitchFamily="2" charset="0"/>
              </a:rPr>
              <a:t>			</a:t>
            </a: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сыпучим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Одета, как ризой, она.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 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И снится ей все, что в пустыне 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latin typeface="Segoe Print" panose="02000600000000000000" pitchFamily="2" charset="0"/>
              </a:rPr>
              <a:t>			</a:t>
            </a: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далекой –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В том крае, где солнца восход,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Одна и грустна на утесе горючем</a:t>
            </a:r>
          </a:p>
          <a:p>
            <a:pPr marL="0" algn="l" defTabSz="914400" rtl="0" eaLnBrk="1" latinLnBrk="0" hangingPunct="1"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solidFill>
                  <a:schemeClr val="tx1"/>
                </a:solidFill>
                <a:effectLst/>
                <a:latin typeface="Segoe Print" panose="02000600000000000000" pitchFamily="2" charset="0"/>
                <a:ea typeface="+mn-ea"/>
                <a:cs typeface="+mn-cs"/>
              </a:rPr>
              <a:t>Прекрасная пальма растет.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effectLst/>
                <a:latin typeface="Segoe Print" panose="02000600000000000000" pitchFamily="2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b="1" kern="100" dirty="0">
                <a:effectLst/>
                <a:latin typeface="Segoe Print" panose="02000600000000000000" pitchFamily="2" charset="0"/>
              </a:rPr>
              <a:t>1841 г.</a:t>
            </a:r>
            <a:endParaRPr lang="ru-RU" sz="1600" b="1" kern="100" dirty="0">
              <a:effectLst/>
              <a:latin typeface="Segoe Print" panose="02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24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22A1367-0481-02F5-5107-D7A5F2D969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7D4258E-C692-0BE2-7DA9-A3B9B887CA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59"/>
          <a:stretch/>
        </p:blipFill>
        <p:spPr>
          <a:xfrm>
            <a:off x="-257726" y="-1366842"/>
            <a:ext cx="12449726" cy="8224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82C00AB-7BF5-AD99-7B70-B0471786348C}"/>
              </a:ext>
            </a:extLst>
          </p:cNvPr>
          <p:cNvSpPr txBox="1"/>
          <p:nvPr/>
        </p:nvSpPr>
        <p:spPr>
          <a:xfrm>
            <a:off x="26304" y="194360"/>
            <a:ext cx="12202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«ДЕМОН»</a:t>
            </a:r>
          </a:p>
          <a:p>
            <a:endParaRPr lang="ru-RU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8118CA4-34AE-4EE0-16FA-A0FB31B93A9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2981" y="1246962"/>
            <a:ext cx="4262402" cy="52883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520501B-C701-62DD-846C-EE9D52C29EA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5351" y="1244711"/>
            <a:ext cx="3787775" cy="52883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858A0DF2-67A3-5018-8051-E25B4DF81DC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410" y="1243361"/>
            <a:ext cx="3792573" cy="5323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83428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B703F0A-A2DA-B320-0244-1C08F61C45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CB4D073-A478-AACE-D42C-5CE143A373C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59"/>
          <a:stretch/>
        </p:blipFill>
        <p:spPr>
          <a:xfrm>
            <a:off x="0" y="-865763"/>
            <a:ext cx="12192000" cy="8054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002E93A5-3A05-E45B-2B30-BA53E78652D3}"/>
              </a:ext>
            </a:extLst>
          </p:cNvPr>
          <p:cNvSpPr txBox="1"/>
          <p:nvPr/>
        </p:nvSpPr>
        <p:spPr>
          <a:xfrm>
            <a:off x="-197436" y="47337"/>
            <a:ext cx="122029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ГОГОЛЬ КАК РОМАНТИК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6272A0C0-3D0A-70AA-CB1C-728F53CDEED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8194" y="1119711"/>
            <a:ext cx="2766635" cy="44008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FFD61D18-4A3C-C364-F6D1-3FD66865E14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0484" y="2120539"/>
            <a:ext cx="2970583" cy="4400863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02907534-DED9-2D41-A26E-7F4F05A1EA5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606" y="1337425"/>
            <a:ext cx="2445149" cy="418314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02F5A14-9A83-26DF-16BC-A91A008DA682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7937" y="2338252"/>
            <a:ext cx="2690975" cy="4183150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943277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DFA71FE-1F7A-6ACB-7D8A-6A34C02BE1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EB27624-7861-426E-34F7-196F1BC7AE5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59"/>
          <a:stretch/>
        </p:blipFill>
        <p:spPr>
          <a:xfrm>
            <a:off x="-10961" y="-931414"/>
            <a:ext cx="12202961" cy="806181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46AD445-8B97-F24C-B8DF-752F6BF808C4}"/>
              </a:ext>
            </a:extLst>
          </p:cNvPr>
          <p:cNvSpPr txBox="1"/>
          <p:nvPr/>
        </p:nvSpPr>
        <p:spPr>
          <a:xfrm>
            <a:off x="89910" y="3521"/>
            <a:ext cx="12202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ДРУГИЕ ПОЭТЫ-РОМАНТИКИ</a:t>
            </a:r>
          </a:p>
          <a:p>
            <a:endParaRPr lang="ru-RU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1C89439-9F5E-B577-B7E0-E79F987E2C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520" y="911650"/>
            <a:ext cx="10301739" cy="57140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9861708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6FF413B-D8C4-7856-418A-04970998A9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1B50E61F-816A-0A50-2FE0-118623B7792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59"/>
          <a:stretch/>
        </p:blipFill>
        <p:spPr>
          <a:xfrm>
            <a:off x="-257726" y="-1366842"/>
            <a:ext cx="12449726" cy="8224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C4BB0F3-A47B-D042-441C-3AF521D72048}"/>
              </a:ext>
            </a:extLst>
          </p:cNvPr>
          <p:cNvSpPr txBox="1"/>
          <p:nvPr/>
        </p:nvSpPr>
        <p:spPr>
          <a:xfrm>
            <a:off x="-86636" y="456745"/>
            <a:ext cx="12202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ДРУГИЕ ПОЭТЫ-РОМАНТИКИ</a:t>
            </a:r>
          </a:p>
          <a:p>
            <a:endParaRPr lang="ru-RU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D62E3F4-8DF5-32AE-FF46-575C6F5502B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9855" y="1699165"/>
            <a:ext cx="11958762" cy="419033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1810093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FB6D92-079F-F0F2-A9A9-FB7E80A2DB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C56A696-E867-95A2-E964-BC0BD08813C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99440" cy="7936983"/>
          </a:xfrm>
          <a:prstGeom prst="rect">
            <a:avLst/>
          </a:prstGeom>
          <a:effectLst>
            <a:softEdge rad="12700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6C03BA-00FB-B695-91D0-0FD41F4C0D9B}"/>
              </a:ext>
            </a:extLst>
          </p:cNvPr>
          <p:cNvSpPr txBox="1"/>
          <p:nvPr/>
        </p:nvSpPr>
        <p:spPr>
          <a:xfrm>
            <a:off x="916175" y="95589"/>
            <a:ext cx="5497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Романтизм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A646EE4D-1A60-4166-FBAE-04D02A7BBB3D}"/>
              </a:ext>
            </a:extLst>
          </p:cNvPr>
          <p:cNvSpPr txBox="1"/>
          <p:nvPr/>
        </p:nvSpPr>
        <p:spPr>
          <a:xfrm>
            <a:off x="6091480" y="40588"/>
            <a:ext cx="549755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Классицизм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3641561-AF95-7C4A-B8A3-C79CA0109602}"/>
              </a:ext>
            </a:extLst>
          </p:cNvPr>
          <p:cNvSpPr txBox="1"/>
          <p:nvPr/>
        </p:nvSpPr>
        <p:spPr>
          <a:xfrm>
            <a:off x="8046081" y="850617"/>
            <a:ext cx="1588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разум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B6F3EE5-AE60-18C9-6F3E-72EEC85E9456}"/>
              </a:ext>
            </a:extLst>
          </p:cNvPr>
          <p:cNvSpPr txBox="1"/>
          <p:nvPr/>
        </p:nvSpPr>
        <p:spPr>
          <a:xfrm>
            <a:off x="2549955" y="881501"/>
            <a:ext cx="21544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страсть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48B2D8A8-43AB-2DBD-580A-0E49F385AA4F}"/>
              </a:ext>
            </a:extLst>
          </p:cNvPr>
          <p:cNvSpPr txBox="1"/>
          <p:nvPr/>
        </p:nvSpPr>
        <p:spPr>
          <a:xfrm>
            <a:off x="7299885" y="1534429"/>
            <a:ext cx="31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рационализм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3B05CE2-9C84-9960-3541-1DA807C16DA3}"/>
              </a:ext>
            </a:extLst>
          </p:cNvPr>
          <p:cNvSpPr txBox="1"/>
          <p:nvPr/>
        </p:nvSpPr>
        <p:spPr>
          <a:xfrm>
            <a:off x="1934461" y="3880935"/>
            <a:ext cx="3258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психологизм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EAB5EDEA-BACF-8270-E384-508306072B4D}"/>
              </a:ext>
            </a:extLst>
          </p:cNvPr>
          <p:cNvSpPr txBox="1"/>
          <p:nvPr/>
        </p:nvSpPr>
        <p:spPr>
          <a:xfrm>
            <a:off x="1596607" y="1541412"/>
            <a:ext cx="406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субъективизм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E3DECCD-4045-7446-7411-EFA2536AC35A}"/>
              </a:ext>
            </a:extLst>
          </p:cNvPr>
          <p:cNvSpPr txBox="1"/>
          <p:nvPr/>
        </p:nvSpPr>
        <p:spPr>
          <a:xfrm>
            <a:off x="152905" y="4729612"/>
            <a:ext cx="66427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недостижимость идеала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D6D3DD14-3159-D052-1336-AF8E4D455124}"/>
              </a:ext>
            </a:extLst>
          </p:cNvPr>
          <p:cNvSpPr txBox="1"/>
          <p:nvPr/>
        </p:nvSpPr>
        <p:spPr>
          <a:xfrm>
            <a:off x="6770355" y="3119781"/>
            <a:ext cx="42656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упорядоченность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CD0EA53-9F07-448A-C186-01BCB81CC199}"/>
              </a:ext>
            </a:extLst>
          </p:cNvPr>
          <p:cNvSpPr txBox="1"/>
          <p:nvPr/>
        </p:nvSpPr>
        <p:spPr>
          <a:xfrm>
            <a:off x="804720" y="3136612"/>
            <a:ext cx="5644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иррациональность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7BA5A748-EF9E-5D9E-D886-03E170C50BC8}"/>
              </a:ext>
            </a:extLst>
          </p:cNvPr>
          <p:cNvSpPr txBox="1"/>
          <p:nvPr/>
        </p:nvSpPr>
        <p:spPr>
          <a:xfrm>
            <a:off x="6948565" y="4656608"/>
            <a:ext cx="40611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высокие идеалы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6C5B56B-6562-149C-AF59-4E7911B4B6B3}"/>
              </a:ext>
            </a:extLst>
          </p:cNvPr>
          <p:cNvSpPr txBox="1"/>
          <p:nvPr/>
        </p:nvSpPr>
        <p:spPr>
          <a:xfrm>
            <a:off x="7426714" y="2212431"/>
            <a:ext cx="31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гармония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7AF5692-ECCF-56AF-7FEB-7891564D039B}"/>
              </a:ext>
            </a:extLst>
          </p:cNvPr>
          <p:cNvSpPr txBox="1"/>
          <p:nvPr/>
        </p:nvSpPr>
        <p:spPr>
          <a:xfrm>
            <a:off x="2112515" y="2300596"/>
            <a:ext cx="31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solidFill>
                  <a:srgbClr val="660033"/>
                </a:solidFill>
                <a:latin typeface="Segoe Print" panose="02000600000000000000" pitchFamily="2" charset="0"/>
              </a:rPr>
              <a:t>двоемирие</a:t>
            </a:r>
            <a:endParaRPr lang="ru-RU" sz="3200" b="1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004E602-9326-1618-14A8-2AEFE9A02283}"/>
              </a:ext>
            </a:extLst>
          </p:cNvPr>
          <p:cNvSpPr txBox="1"/>
          <p:nvPr/>
        </p:nvSpPr>
        <p:spPr>
          <a:xfrm>
            <a:off x="7127634" y="3849167"/>
            <a:ext cx="37030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симметрия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3FF3337-40E0-BF7D-1315-A1B7F175A3A0}"/>
              </a:ext>
            </a:extLst>
          </p:cNvPr>
          <p:cNvSpPr txBox="1"/>
          <p:nvPr/>
        </p:nvSpPr>
        <p:spPr>
          <a:xfrm>
            <a:off x="7350758" y="5590677"/>
            <a:ext cx="31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патриотизм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AC06B8A-2D77-89B0-258B-D4A15B1B9101}"/>
              </a:ext>
            </a:extLst>
          </p:cNvPr>
          <p:cNvSpPr txBox="1"/>
          <p:nvPr/>
        </p:nvSpPr>
        <p:spPr>
          <a:xfrm>
            <a:off x="3563817" y="5621770"/>
            <a:ext cx="31048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мистицизм</a:t>
            </a:r>
          </a:p>
        </p:txBody>
      </p:sp>
    </p:spTree>
    <p:extLst>
      <p:ext uri="{BB962C8B-B14F-4D97-AF65-F5344CB8AC3E}">
        <p14:creationId xmlns:p14="http://schemas.microsoft.com/office/powerpoint/2010/main" val="2793775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97F9E19-9F05-DEC8-7359-ECAF08284B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36A4A283-CB26-AEFF-C941-2C681DC4DB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59"/>
          <a:stretch/>
        </p:blipFill>
        <p:spPr>
          <a:xfrm>
            <a:off x="0" y="-1018498"/>
            <a:ext cx="12449726" cy="8224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D502C32-E345-04D6-36B9-C336EE22A4F3}"/>
              </a:ext>
            </a:extLst>
          </p:cNvPr>
          <p:cNvSpPr txBox="1"/>
          <p:nvPr/>
        </p:nvSpPr>
        <p:spPr>
          <a:xfrm>
            <a:off x="246765" y="74325"/>
            <a:ext cx="122029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ФЕНОМЕН ЛИТЕРАТУРНОЙ СКАЗКИ</a:t>
            </a: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F87650C-B732-8A33-DE24-338269EE2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6585288"/>
              </p:ext>
            </p:extLst>
          </p:nvPr>
        </p:nvGraphicFramePr>
        <p:xfrm>
          <a:off x="123382" y="1643985"/>
          <a:ext cx="11945236" cy="5239383"/>
        </p:xfrm>
        <a:graphic>
          <a:graphicData uri="http://schemas.openxmlformats.org/drawingml/2006/table">
            <a:tbl>
              <a:tblPr firstRow="1" firstCol="1" bandRow="1"/>
              <a:tblGrid>
                <a:gridCol w="5972618">
                  <a:extLst>
                    <a:ext uri="{9D8B030D-6E8A-4147-A177-3AD203B41FA5}">
                      <a16:colId xmlns:a16="http://schemas.microsoft.com/office/drawing/2014/main" xmlns="" val="1115547851"/>
                    </a:ext>
                  </a:extLst>
                </a:gridCol>
                <a:gridCol w="5972618">
                  <a:extLst>
                    <a:ext uri="{9D8B030D-6E8A-4147-A177-3AD203B41FA5}">
                      <a16:colId xmlns:a16="http://schemas.microsoft.com/office/drawing/2014/main" xmlns="" val="3138248687"/>
                    </a:ext>
                  </a:extLst>
                </a:gridCol>
              </a:tblGrid>
              <a:tr h="52393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"Маленький Мук", "Калиф-аист"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"Городок в табакерке"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"Аленький цветочек"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"Спящая царевна"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"Соловей", "Снежная королева", "Русалочка", "Новое платье короля"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"Щелкунчик и мышиный король"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"Гензель и Гретель"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"Сказка о царе Салтане…"</a:t>
                      </a:r>
                      <a:endParaRPr lang="ru-RU" sz="2000" kern="1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А. Александр Сергеевич Пушкин 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Б. Ганс Христиан Андерсен 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В. Вильгельм </a:t>
                      </a:r>
                      <a:r>
                        <a:rPr lang="ru-RU" sz="2400" kern="100" dirty="0" err="1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Гауф</a:t>
                      </a: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Владимир Одоевский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Д. Якоб и Вильгельм Гримм 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Е. Василий Андреевич Жуковский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Ж. Эрнст Теодор Амадей Гофман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З. Сергей Тимофеевич Аксаков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2000" kern="1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514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01047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9D9F519-F4CA-401D-6279-4E46C588E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481B6DE-9E26-1D4F-B0B7-CB0E06EAE6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2859"/>
          <a:stretch/>
        </p:blipFill>
        <p:spPr>
          <a:xfrm>
            <a:off x="-257726" y="-1366842"/>
            <a:ext cx="12449726" cy="822484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F45D686-A9D9-C2DE-EA50-3721BD4F3DAA}"/>
              </a:ext>
            </a:extLst>
          </p:cNvPr>
          <p:cNvSpPr txBox="1"/>
          <p:nvPr/>
        </p:nvSpPr>
        <p:spPr>
          <a:xfrm>
            <a:off x="123383" y="27372"/>
            <a:ext cx="122029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ФЕНОМЕН ЛИТЕРАТУРНОЙ СКАЗКИ</a:t>
            </a:r>
          </a:p>
          <a:p>
            <a:endParaRPr lang="ru-RU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xmlns="" id="{B620760C-32F2-5AEB-FD1A-FBAA2779F0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5573848"/>
              </p:ext>
            </p:extLst>
          </p:nvPr>
        </p:nvGraphicFramePr>
        <p:xfrm>
          <a:off x="123383" y="1500673"/>
          <a:ext cx="11945236" cy="5239383"/>
        </p:xfrm>
        <a:graphic>
          <a:graphicData uri="http://schemas.openxmlformats.org/drawingml/2006/table">
            <a:tbl>
              <a:tblPr firstRow="1" firstCol="1" bandRow="1"/>
              <a:tblGrid>
                <a:gridCol w="5972618">
                  <a:extLst>
                    <a:ext uri="{9D8B030D-6E8A-4147-A177-3AD203B41FA5}">
                      <a16:colId xmlns:a16="http://schemas.microsoft.com/office/drawing/2014/main" xmlns="" val="1115547851"/>
                    </a:ext>
                  </a:extLst>
                </a:gridCol>
                <a:gridCol w="5972618">
                  <a:extLst>
                    <a:ext uri="{9D8B030D-6E8A-4147-A177-3AD203B41FA5}">
                      <a16:colId xmlns:a16="http://schemas.microsoft.com/office/drawing/2014/main" xmlns="" val="3138248687"/>
                    </a:ext>
                  </a:extLst>
                </a:gridCol>
              </a:tblGrid>
              <a:tr h="523938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 "Маленький Мук", "Калиф-аист"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"Городок в табакерке"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"Аленький цветочек"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"Спящая царевна"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"Соловей", "Снежная королева", "Русалочка", "Новое платье короля"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"Щелкунчик и мышиный король"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 "Гензель и Гретель"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 "Сказка о царе Салтане…"</a:t>
                      </a:r>
                      <a:endParaRPr lang="ru-RU" sz="2000" kern="1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286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2000" kern="1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tc>
                  <a:txBody>
                    <a:bodyPr/>
                    <a:lstStyle/>
                    <a:p>
                      <a:pPr marL="457200"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1.Вильгельм </a:t>
                      </a:r>
                      <a:r>
                        <a:rPr lang="ru-RU" sz="2400" kern="100" dirty="0" err="1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Гауф</a:t>
                      </a: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2. Владимир Одоевский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3. Сергей Тимофеевич Аксаков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4. Василий Андреевич Жуковский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5. Ганс Христиан Андерсен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 Эрнст Теодор Амадей Гофман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7.Якоб и Вильгельм Гримм 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8.Александр Сергеевич Пушкин</a:t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/>
                      </a:r>
                      <a:br>
                        <a:rPr lang="ru-RU" sz="2400" kern="100" dirty="0">
                          <a:effectLst/>
                          <a:latin typeface="Segoe Print" panose="02000600000000000000" pitchFamily="2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endParaRPr lang="ru-RU" sz="2000" kern="100" dirty="0">
                        <a:effectLst/>
                        <a:latin typeface="Segoe Print" panose="02000600000000000000" pitchFamily="2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cell3D prstMaterial="dkEdge">
                      <a:bevel prst="artDeco"/>
                      <a:lightRig rig="flood" dir="t"/>
                    </a:cell3D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23551484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45353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1E3A19-5889-A1BA-13D8-8C1B429E80F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04" y="0"/>
            <a:ext cx="12280604" cy="6858000"/>
          </a:xfrm>
          <a:prstGeom prst="rect">
            <a:avLst/>
          </a:prstGeom>
        </p:spPr>
      </p:pic>
      <p:pic>
        <p:nvPicPr>
          <p:cNvPr id="6" name="Picture 4" descr="Picture background">
            <a:extLst>
              <a:ext uri="{FF2B5EF4-FFF2-40B4-BE49-F238E27FC236}">
                <a16:creationId xmlns:a16="http://schemas.microsoft.com/office/drawing/2014/main" xmlns="" id="{5B0BD2D1-A5D2-3111-706A-33E1627951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530" y="178426"/>
            <a:ext cx="2489017" cy="2865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8BD772B-951E-2AA9-89BB-FE792908096B}"/>
              </a:ext>
            </a:extLst>
          </p:cNvPr>
          <p:cNvSpPr txBox="1"/>
          <p:nvPr/>
        </p:nvSpPr>
        <p:spPr>
          <a:xfrm>
            <a:off x="371707" y="2146908"/>
            <a:ext cx="15016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</a:rPr>
              <a:t>Декарт</a:t>
            </a:r>
            <a:endParaRPr lang="ru-RU" sz="2800" dirty="0">
              <a:solidFill>
                <a:schemeClr val="bg1"/>
              </a:solidFill>
            </a:endParaRPr>
          </a:p>
        </p:txBody>
      </p:sp>
      <p:pic>
        <p:nvPicPr>
          <p:cNvPr id="1026" name="Picture 2" descr="Иоганн Готлиб Фихте – Скачать или заказать печать книг автора в  интернет-магазине Директмедиа">
            <a:extLst>
              <a:ext uri="{FF2B5EF4-FFF2-40B4-BE49-F238E27FC236}">
                <a16:creationId xmlns:a16="http://schemas.microsoft.com/office/drawing/2014/main" xmlns="" id="{C1094DB2-9DEC-A759-B98D-C8CE92665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37531" y="3664767"/>
            <a:ext cx="2489017" cy="30148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E1998D16-E902-C114-41CC-823F05ADB16B}"/>
              </a:ext>
            </a:extLst>
          </p:cNvPr>
          <p:cNvSpPr txBox="1"/>
          <p:nvPr/>
        </p:nvSpPr>
        <p:spPr>
          <a:xfrm>
            <a:off x="371707" y="2635189"/>
            <a:ext cx="3253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1596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1650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5BA4C63-8525-038D-1378-53788C3551C0}"/>
              </a:ext>
            </a:extLst>
          </p:cNvPr>
          <p:cNvSpPr txBox="1"/>
          <p:nvPr/>
        </p:nvSpPr>
        <p:spPr>
          <a:xfrm>
            <a:off x="211876" y="5867692"/>
            <a:ext cx="15611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  <a:latin typeface="Arial" panose="020B0604020202020204" pitchFamily="34" charset="0"/>
              </a:rPr>
              <a:t>Фихте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62A0F3F-5B42-D101-D0F5-7BE23AC74D57}"/>
              </a:ext>
            </a:extLst>
          </p:cNvPr>
          <p:cNvSpPr txBox="1"/>
          <p:nvPr/>
        </p:nvSpPr>
        <p:spPr>
          <a:xfrm>
            <a:off x="211876" y="6355973"/>
            <a:ext cx="3253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1762 </a:t>
            </a:r>
            <a:r>
              <a:rPr lang="ru-RU" sz="1600" dirty="0">
                <a:solidFill>
                  <a:schemeClr val="bg1"/>
                </a:solidFill>
              </a:rPr>
              <a:t>– </a:t>
            </a:r>
            <a:r>
              <a:rPr lang="ru-RU" sz="1600" dirty="0">
                <a:solidFill>
                  <a:schemeClr val="bg1"/>
                </a:solidFill>
                <a:latin typeface="Arial" panose="020B0604020202020204" pitchFamily="34" charset="0"/>
              </a:rPr>
              <a:t>1814</a:t>
            </a:r>
            <a:endParaRPr lang="ru-RU" sz="16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4D05040-CAC0-DC8C-918A-82F0E5915DB8}"/>
              </a:ext>
            </a:extLst>
          </p:cNvPr>
          <p:cNvSpPr txBox="1"/>
          <p:nvPr/>
        </p:nvSpPr>
        <p:spPr>
          <a:xfrm>
            <a:off x="2979672" y="636723"/>
            <a:ext cx="3945237" cy="175432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«Я мыслю, следовательно, я существую»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128701F-CB5F-78F8-8DDC-8241E17978A1}"/>
              </a:ext>
            </a:extLst>
          </p:cNvPr>
          <p:cNvSpPr txBox="1"/>
          <p:nvPr/>
        </p:nvSpPr>
        <p:spPr>
          <a:xfrm>
            <a:off x="2979671" y="4205092"/>
            <a:ext cx="3945237" cy="181588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endParaRPr lang="ru-RU" sz="3600" dirty="0">
              <a:solidFill>
                <a:srgbClr val="660033"/>
              </a:solidFill>
            </a:endParaRPr>
          </a:p>
          <a:p>
            <a:pPr algn="ctr"/>
            <a:r>
              <a:rPr lang="ru-RU" sz="4000" dirty="0">
                <a:solidFill>
                  <a:srgbClr val="660033"/>
                </a:solidFill>
              </a:rPr>
              <a:t>«Я – не Я»</a:t>
            </a:r>
          </a:p>
          <a:p>
            <a:pPr algn="ctr"/>
            <a:endParaRPr lang="ru-RU" sz="3600" dirty="0">
              <a:solidFill>
                <a:srgbClr val="660033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82A5AFC-5B80-6DD3-A501-97146F0B9B41}"/>
              </a:ext>
            </a:extLst>
          </p:cNvPr>
          <p:cNvSpPr txBox="1"/>
          <p:nvPr/>
        </p:nvSpPr>
        <p:spPr>
          <a:xfrm>
            <a:off x="7882481" y="621855"/>
            <a:ext cx="3945237" cy="175432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философия рационализма Нового времени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AAEAAC64-5DEA-59FB-82BA-F2E8213220BC}"/>
              </a:ext>
            </a:extLst>
          </p:cNvPr>
          <p:cNvSpPr txBox="1"/>
          <p:nvPr/>
        </p:nvSpPr>
        <p:spPr>
          <a:xfrm>
            <a:off x="7882480" y="4190224"/>
            <a:ext cx="3945237" cy="1938992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660033"/>
                </a:solidFill>
              </a:rPr>
              <a:t>философия субъективного идеализма</a:t>
            </a:r>
            <a:endParaRPr lang="ru-RU" sz="3600" dirty="0">
              <a:solidFill>
                <a:srgbClr val="660033"/>
              </a:solidFill>
            </a:endParaRPr>
          </a:p>
        </p:txBody>
      </p:sp>
      <p:sp>
        <p:nvSpPr>
          <p:cNvPr id="14" name="Стрелка: вправо 13">
            <a:extLst>
              <a:ext uri="{FF2B5EF4-FFF2-40B4-BE49-F238E27FC236}">
                <a16:creationId xmlns:a16="http://schemas.microsoft.com/office/drawing/2014/main" xmlns="" id="{795B24F4-429B-3118-5DF3-046168E98890}"/>
              </a:ext>
            </a:extLst>
          </p:cNvPr>
          <p:cNvSpPr/>
          <p:nvPr/>
        </p:nvSpPr>
        <p:spPr>
          <a:xfrm>
            <a:off x="7092176" y="1527717"/>
            <a:ext cx="680224" cy="367990"/>
          </a:xfrm>
          <a:prstGeom prst="rightArrow">
            <a:avLst/>
          </a:prstGeom>
          <a:solidFill>
            <a:srgbClr val="6600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: вправо 14">
            <a:extLst>
              <a:ext uri="{FF2B5EF4-FFF2-40B4-BE49-F238E27FC236}">
                <a16:creationId xmlns:a16="http://schemas.microsoft.com/office/drawing/2014/main" xmlns="" id="{0D5BBF7C-886C-15D1-C28C-BEFC586C0F8F}"/>
              </a:ext>
            </a:extLst>
          </p:cNvPr>
          <p:cNvSpPr/>
          <p:nvPr/>
        </p:nvSpPr>
        <p:spPr>
          <a:xfrm>
            <a:off x="7121915" y="4847059"/>
            <a:ext cx="680224" cy="367990"/>
          </a:xfrm>
          <a:prstGeom prst="rightArrow">
            <a:avLst/>
          </a:prstGeom>
          <a:solidFill>
            <a:srgbClr val="6600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0534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B900831-6235-CC5F-D7AB-13C1050D603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8604" y="0"/>
            <a:ext cx="122806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725E46E-11AD-E1DF-4714-DD40C6F7E712}"/>
              </a:ext>
            </a:extLst>
          </p:cNvPr>
          <p:cNvSpPr txBox="1"/>
          <p:nvPr/>
        </p:nvSpPr>
        <p:spPr>
          <a:xfrm>
            <a:off x="5473323" y="2049476"/>
            <a:ext cx="6094140" cy="3970318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b="1" dirty="0">
                <a:solidFill>
                  <a:srgbClr val="660033"/>
                </a:solidFill>
                <a:latin typeface="Segoe Print" panose="02000600000000000000" pitchFamily="2" charset="0"/>
              </a:rPr>
              <a:t>«В человеке содержится вся мощь тёмного начала и в нём же — вся сила света. В нём — глубочайшая бездна и высочайшее небо, или оба центра»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973BC4E-DF1C-4331-2816-A9E7756840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467" y="295794"/>
            <a:ext cx="4082767" cy="5047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CA158E6-6ABB-1615-818D-795CA5184D37}"/>
              </a:ext>
            </a:extLst>
          </p:cNvPr>
          <p:cNvSpPr txBox="1"/>
          <p:nvPr/>
        </p:nvSpPr>
        <p:spPr>
          <a:xfrm>
            <a:off x="5473323" y="193741"/>
            <a:ext cx="59556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Натурфилософия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9909D1C-B2C5-85C5-BE2B-F2719F4B4161}"/>
              </a:ext>
            </a:extLst>
          </p:cNvPr>
          <p:cNvSpPr txBox="1"/>
          <p:nvPr/>
        </p:nvSpPr>
        <p:spPr>
          <a:xfrm>
            <a:off x="766019" y="5500625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Шеллинг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1775-1854</a:t>
            </a:r>
          </a:p>
        </p:txBody>
      </p:sp>
    </p:spTree>
    <p:extLst>
      <p:ext uri="{BB962C8B-B14F-4D97-AF65-F5344CB8AC3E}">
        <p14:creationId xmlns:p14="http://schemas.microsoft.com/office/powerpoint/2010/main" val="17826806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AB6F12-F4B6-7260-AEE7-ABB4460280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E7E98AC9-F09F-534C-C308-AD4AA1A9A82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06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A5C2F37-441E-6642-5BD6-A885BF1090DF}"/>
              </a:ext>
            </a:extLst>
          </p:cNvPr>
          <p:cNvSpPr txBox="1"/>
          <p:nvPr/>
        </p:nvSpPr>
        <p:spPr>
          <a:xfrm>
            <a:off x="7662663" y="207856"/>
            <a:ext cx="549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Романтизм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80ACDCCE-DB2D-C266-7C38-13FF813873FD}"/>
              </a:ext>
            </a:extLst>
          </p:cNvPr>
          <p:cNvSpPr txBox="1"/>
          <p:nvPr/>
        </p:nvSpPr>
        <p:spPr>
          <a:xfrm>
            <a:off x="-1167964" y="207856"/>
            <a:ext cx="549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Классицизм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D2D2AF8-1029-256C-9FBF-77732C3D64F7}"/>
              </a:ext>
            </a:extLst>
          </p:cNvPr>
          <p:cNvSpPr txBox="1"/>
          <p:nvPr/>
        </p:nvSpPr>
        <p:spPr>
          <a:xfrm>
            <a:off x="2616151" y="207856"/>
            <a:ext cx="6871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Сентиментализм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E8428A57-D6B9-84F6-747C-8493BC0F6216}"/>
              </a:ext>
            </a:extLst>
          </p:cNvPr>
          <p:cNvSpPr/>
          <p:nvPr/>
        </p:nvSpPr>
        <p:spPr>
          <a:xfrm rot="5400000">
            <a:off x="1289486" y="928313"/>
            <a:ext cx="646331" cy="283438"/>
          </a:xfrm>
          <a:prstGeom prst="rightArrow">
            <a:avLst/>
          </a:prstGeom>
          <a:solidFill>
            <a:srgbClr val="6600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660033"/>
              </a:highlight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FD0B8E21-7F04-3859-3DCA-B479FCB406C2}"/>
              </a:ext>
            </a:extLst>
          </p:cNvPr>
          <p:cNvSpPr/>
          <p:nvPr/>
        </p:nvSpPr>
        <p:spPr>
          <a:xfrm rot="5400000">
            <a:off x="5737462" y="931851"/>
            <a:ext cx="646331" cy="283438"/>
          </a:xfrm>
          <a:prstGeom prst="rightArrow">
            <a:avLst/>
          </a:prstGeom>
          <a:solidFill>
            <a:srgbClr val="6600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660033"/>
              </a:highlight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92147B47-2E6B-A500-7AC4-DB91438E1C80}"/>
              </a:ext>
            </a:extLst>
          </p:cNvPr>
          <p:cNvSpPr/>
          <p:nvPr/>
        </p:nvSpPr>
        <p:spPr>
          <a:xfrm rot="5400000">
            <a:off x="10080455" y="920324"/>
            <a:ext cx="646331" cy="283438"/>
          </a:xfrm>
          <a:prstGeom prst="rightArrow">
            <a:avLst/>
          </a:prstGeom>
          <a:solidFill>
            <a:srgbClr val="6600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660033"/>
              </a:highlight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8F434424-0D66-7DE2-6A12-748729EDA5C2}"/>
              </a:ext>
            </a:extLst>
          </p:cNvPr>
          <p:cNvCxnSpPr/>
          <p:nvPr/>
        </p:nvCxnSpPr>
        <p:spPr>
          <a:xfrm>
            <a:off x="3147237" y="531021"/>
            <a:ext cx="595423" cy="0"/>
          </a:xfrm>
          <a:prstGeom prst="straightConnector1">
            <a:avLst/>
          </a:prstGeom>
          <a:ln w="57150">
            <a:solidFill>
              <a:srgbClr val="66003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21062214-0F48-FCD7-3793-7502D9CF9663}"/>
              </a:ext>
            </a:extLst>
          </p:cNvPr>
          <p:cNvCxnSpPr/>
          <p:nvPr/>
        </p:nvCxnSpPr>
        <p:spPr>
          <a:xfrm>
            <a:off x="8360735" y="531021"/>
            <a:ext cx="595423" cy="0"/>
          </a:xfrm>
          <a:prstGeom prst="straightConnector1">
            <a:avLst/>
          </a:prstGeom>
          <a:ln w="57150">
            <a:solidFill>
              <a:srgbClr val="66003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7366287-352C-718B-D10B-9ABFB1994F74}"/>
              </a:ext>
            </a:extLst>
          </p:cNvPr>
          <p:cNvSpPr txBox="1"/>
          <p:nvPr/>
        </p:nvSpPr>
        <p:spPr>
          <a:xfrm>
            <a:off x="651682" y="1508592"/>
            <a:ext cx="1921938" cy="7078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660033"/>
                </a:solidFill>
              </a:rPr>
              <a:t>разум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B7A4758E-3CB9-FCA4-59A7-1D2FAEDACFCD}"/>
              </a:ext>
            </a:extLst>
          </p:cNvPr>
          <p:cNvSpPr txBox="1"/>
          <p:nvPr/>
        </p:nvSpPr>
        <p:spPr>
          <a:xfrm>
            <a:off x="5135031" y="1508592"/>
            <a:ext cx="1921938" cy="7078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660033"/>
                </a:solidFill>
              </a:rPr>
              <a:t>чувства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AA6D93FA-7EC1-CDC8-5453-EFB10E972E28}"/>
              </a:ext>
            </a:extLst>
          </p:cNvPr>
          <p:cNvSpPr txBox="1"/>
          <p:nvPr/>
        </p:nvSpPr>
        <p:spPr>
          <a:xfrm>
            <a:off x="9442651" y="1508592"/>
            <a:ext cx="1921938" cy="7078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660033"/>
                </a:solidFill>
              </a:rPr>
              <a:t>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038BB38-574E-9B72-64C1-91B69683558F}"/>
              </a:ext>
            </a:extLst>
          </p:cNvPr>
          <p:cNvSpPr txBox="1"/>
          <p:nvPr/>
        </p:nvSpPr>
        <p:spPr>
          <a:xfrm>
            <a:off x="144569" y="2952929"/>
            <a:ext cx="3219601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дворянин,</a:t>
            </a:r>
          </a:p>
          <a:p>
            <a:pPr algn="ctr"/>
            <a:r>
              <a:rPr lang="ru-RU" sz="3600" dirty="0">
                <a:solidFill>
                  <a:srgbClr val="660033"/>
                </a:solidFill>
              </a:rPr>
              <a:t>человек чести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8AC3DF40-5FAA-2FB8-0F9A-740FAF29E86B}"/>
              </a:ext>
            </a:extLst>
          </p:cNvPr>
          <p:cNvSpPr txBox="1"/>
          <p:nvPr/>
        </p:nvSpPr>
        <p:spPr>
          <a:xfrm>
            <a:off x="4767108" y="2952929"/>
            <a:ext cx="2746387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простой человек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4D8BD6B-A6A2-443D-9459-847EF93F7556}"/>
              </a:ext>
            </a:extLst>
          </p:cNvPr>
          <p:cNvSpPr txBox="1"/>
          <p:nvPr/>
        </p:nvSpPr>
        <p:spPr>
          <a:xfrm>
            <a:off x="8681459" y="3187800"/>
            <a:ext cx="3490020" cy="61555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400" dirty="0">
                <a:solidFill>
                  <a:srgbClr val="660033"/>
                </a:solidFill>
              </a:rPr>
              <a:t>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32E39A92-D913-93DC-5A18-A98E239A35E3}"/>
              </a:ext>
            </a:extLst>
          </p:cNvPr>
          <p:cNvSpPr txBox="1"/>
          <p:nvPr/>
        </p:nvSpPr>
        <p:spPr>
          <a:xfrm>
            <a:off x="8765340" y="4774676"/>
            <a:ext cx="3339919" cy="175432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/>
            </a:r>
            <a:br>
              <a:rPr lang="ru-RU" sz="3600" dirty="0">
                <a:solidFill>
                  <a:srgbClr val="660033"/>
                </a:solidFill>
              </a:rPr>
            </a:br>
            <a:r>
              <a:rPr lang="ru-RU" sz="3600" dirty="0">
                <a:solidFill>
                  <a:srgbClr val="660033"/>
                </a:solidFill>
              </a:rPr>
              <a:t>?</a:t>
            </a:r>
          </a:p>
          <a:p>
            <a:pPr algn="ctr"/>
            <a:endParaRPr lang="ru-RU" sz="3600" dirty="0">
              <a:solidFill>
                <a:srgbClr val="66003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0C6FDDD1-C6CE-A0DC-1187-52E7964F09BF}"/>
              </a:ext>
            </a:extLst>
          </p:cNvPr>
          <p:cNvSpPr txBox="1"/>
          <p:nvPr/>
        </p:nvSpPr>
        <p:spPr>
          <a:xfrm>
            <a:off x="233914" y="4889710"/>
            <a:ext cx="3040912" cy="175432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природа</a:t>
            </a:r>
          </a:p>
          <a:p>
            <a:pPr algn="ctr"/>
            <a:r>
              <a:rPr lang="ru-RU" sz="3600" dirty="0">
                <a:solidFill>
                  <a:srgbClr val="660033"/>
                </a:solidFill>
              </a:rPr>
              <a:t>условна,</a:t>
            </a:r>
          </a:p>
          <a:p>
            <a:pPr algn="ctr"/>
            <a:r>
              <a:rPr lang="ru-RU" sz="3600" dirty="0">
                <a:solidFill>
                  <a:srgbClr val="660033"/>
                </a:solidFill>
              </a:rPr>
              <a:t>идеальна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547E86EE-5220-4D44-60B7-DBFFE9469BB8}"/>
              </a:ext>
            </a:extLst>
          </p:cNvPr>
          <p:cNvSpPr txBox="1"/>
          <p:nvPr/>
        </p:nvSpPr>
        <p:spPr>
          <a:xfrm>
            <a:off x="4527937" y="4849102"/>
            <a:ext cx="3288442" cy="175432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природа – действующее лицо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BD6A8A6F-260B-6254-0944-8DB845858310}"/>
              </a:ext>
            </a:extLst>
          </p:cNvPr>
          <p:cNvCxnSpPr/>
          <p:nvPr/>
        </p:nvCxnSpPr>
        <p:spPr>
          <a:xfrm>
            <a:off x="2904825" y="1862535"/>
            <a:ext cx="1424762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8FD35BDB-01CE-DC61-48AB-09A5DA0EF7A9}"/>
              </a:ext>
            </a:extLst>
          </p:cNvPr>
          <p:cNvCxnSpPr/>
          <p:nvPr/>
        </p:nvCxnSpPr>
        <p:spPr>
          <a:xfrm>
            <a:off x="7664487" y="1862535"/>
            <a:ext cx="1442663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319CDE73-7E13-5324-2BE4-8A444021ED16}"/>
              </a:ext>
            </a:extLst>
          </p:cNvPr>
          <p:cNvCxnSpPr>
            <a:cxnSpLocks/>
          </p:cNvCxnSpPr>
          <p:nvPr/>
        </p:nvCxnSpPr>
        <p:spPr>
          <a:xfrm>
            <a:off x="3617206" y="3576177"/>
            <a:ext cx="844253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1D86D817-1CDE-8210-9AB1-1B17344CD39F}"/>
              </a:ext>
            </a:extLst>
          </p:cNvPr>
          <p:cNvCxnSpPr>
            <a:cxnSpLocks/>
          </p:cNvCxnSpPr>
          <p:nvPr/>
        </p:nvCxnSpPr>
        <p:spPr>
          <a:xfrm>
            <a:off x="7662663" y="3508232"/>
            <a:ext cx="844253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5D8D3EBE-FCB3-4A00-1F03-8FE51A8A6717}"/>
              </a:ext>
            </a:extLst>
          </p:cNvPr>
          <p:cNvCxnSpPr>
            <a:cxnSpLocks/>
          </p:cNvCxnSpPr>
          <p:nvPr/>
        </p:nvCxnSpPr>
        <p:spPr>
          <a:xfrm>
            <a:off x="3485334" y="5766873"/>
            <a:ext cx="844253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39710B0C-A360-6A65-C668-46250A7C1B86}"/>
              </a:ext>
            </a:extLst>
          </p:cNvPr>
          <p:cNvCxnSpPr>
            <a:cxnSpLocks/>
          </p:cNvCxnSpPr>
          <p:nvPr/>
        </p:nvCxnSpPr>
        <p:spPr>
          <a:xfrm>
            <a:off x="7878556" y="5651839"/>
            <a:ext cx="844253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2118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68D8F11D-8A7F-A8A0-294F-627C06E581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69972" cy="6858000"/>
          </a:xfrm>
          <a:prstGeom prst="rect">
            <a:avLst/>
          </a:prstGeom>
        </p:spPr>
      </p:pic>
      <p:pic>
        <p:nvPicPr>
          <p:cNvPr id="1026" name="Picture 2" descr="Бюргер (Bürger), Готфрид Август - Мировая Биограпедия известных личностей">
            <a:extLst>
              <a:ext uri="{FF2B5EF4-FFF2-40B4-BE49-F238E27FC236}">
                <a16:creationId xmlns:a16="http://schemas.microsoft.com/office/drawing/2014/main" xmlns="" id="{D3539CE7-1926-C10A-1819-4C6A17B217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2096" y="1756026"/>
            <a:ext cx="2857500" cy="368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2AF6661-435B-5DE2-371A-881EF46B2445}"/>
              </a:ext>
            </a:extLst>
          </p:cNvPr>
          <p:cNvSpPr txBox="1"/>
          <p:nvPr/>
        </p:nvSpPr>
        <p:spPr>
          <a:xfrm>
            <a:off x="1851498" y="45932"/>
            <a:ext cx="889945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Буря и натиск </a:t>
            </a:r>
            <a:endParaRPr lang="en-US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(нем. </a:t>
            </a:r>
            <a:r>
              <a:rPr lang="en-US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Sturm und Drang)</a:t>
            </a:r>
            <a:endParaRPr lang="ru-RU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CB78127-831D-F221-BEB4-3972B4F9BFDF}"/>
              </a:ext>
            </a:extLst>
          </p:cNvPr>
          <p:cNvSpPr txBox="1"/>
          <p:nvPr/>
        </p:nvSpPr>
        <p:spPr>
          <a:xfrm>
            <a:off x="1752378" y="5550759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Бюргер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1747-1794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485B58-C9F1-ADB3-357B-46CB218F5B9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38223" y="1756027"/>
            <a:ext cx="2945662" cy="368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0AE208-9DE1-9E20-7542-F77989B32A44}"/>
              </a:ext>
            </a:extLst>
          </p:cNvPr>
          <p:cNvSpPr txBox="1"/>
          <p:nvPr/>
        </p:nvSpPr>
        <p:spPr>
          <a:xfrm>
            <a:off x="4828393" y="5561957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Гёте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1749-1832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6E50C4B6-51A7-B0E4-EE64-809D42C467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4055" y="1756026"/>
            <a:ext cx="2836627" cy="36861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996099B-6D11-7E19-08E4-EF167E7C4FF5}"/>
              </a:ext>
            </a:extLst>
          </p:cNvPr>
          <p:cNvSpPr txBox="1"/>
          <p:nvPr/>
        </p:nvSpPr>
        <p:spPr>
          <a:xfrm>
            <a:off x="7719537" y="5550759"/>
            <a:ext cx="294566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400" dirty="0">
                <a:solidFill>
                  <a:srgbClr val="660033"/>
                </a:solidFill>
                <a:latin typeface="Segoe Print" panose="02000600000000000000" pitchFamily="2" charset="0"/>
              </a:rPr>
              <a:t>Шиллер</a:t>
            </a:r>
          </a:p>
          <a:p>
            <a:pPr algn="ctr"/>
            <a:r>
              <a:rPr lang="ru-RU" sz="2800" dirty="0">
                <a:solidFill>
                  <a:srgbClr val="660033"/>
                </a:solidFill>
                <a:latin typeface="Segoe Print" panose="02000600000000000000" pitchFamily="2" charset="0"/>
              </a:rPr>
              <a:t>1759-1805</a:t>
            </a:r>
          </a:p>
        </p:txBody>
      </p:sp>
    </p:spTree>
    <p:extLst>
      <p:ext uri="{BB962C8B-B14F-4D97-AF65-F5344CB8AC3E}">
        <p14:creationId xmlns:p14="http://schemas.microsoft.com/office/powerpoint/2010/main" val="4320945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9A66F47-5F2A-20AD-FAE1-1D2246B8537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80604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41CD5D1-B63E-B15E-75D3-430B63940A53}"/>
              </a:ext>
            </a:extLst>
          </p:cNvPr>
          <p:cNvSpPr txBox="1"/>
          <p:nvPr/>
        </p:nvSpPr>
        <p:spPr>
          <a:xfrm>
            <a:off x="7662663" y="207856"/>
            <a:ext cx="549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Романтизм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D9E57079-0A60-0C12-F5C8-34ED10502DF0}"/>
              </a:ext>
            </a:extLst>
          </p:cNvPr>
          <p:cNvSpPr txBox="1"/>
          <p:nvPr/>
        </p:nvSpPr>
        <p:spPr>
          <a:xfrm>
            <a:off x="-1167964" y="207856"/>
            <a:ext cx="5497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Классицизм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47368AB-0A19-783E-E305-95C0ACF850CA}"/>
              </a:ext>
            </a:extLst>
          </p:cNvPr>
          <p:cNvSpPr txBox="1"/>
          <p:nvPr/>
        </p:nvSpPr>
        <p:spPr>
          <a:xfrm>
            <a:off x="2616151" y="207856"/>
            <a:ext cx="687109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u="sng" dirty="0">
                <a:solidFill>
                  <a:srgbClr val="660033"/>
                </a:solidFill>
                <a:latin typeface="Segoe Print" panose="02000600000000000000" pitchFamily="2" charset="0"/>
              </a:rPr>
              <a:t>Сентиментализм</a:t>
            </a:r>
          </a:p>
        </p:txBody>
      </p:sp>
      <p:sp>
        <p:nvSpPr>
          <p:cNvPr id="6" name="Стрелка: вправо 5">
            <a:extLst>
              <a:ext uri="{FF2B5EF4-FFF2-40B4-BE49-F238E27FC236}">
                <a16:creationId xmlns:a16="http://schemas.microsoft.com/office/drawing/2014/main" xmlns="" id="{0C6705C1-9A10-97CC-5591-F1C15CEA2721}"/>
              </a:ext>
            </a:extLst>
          </p:cNvPr>
          <p:cNvSpPr/>
          <p:nvPr/>
        </p:nvSpPr>
        <p:spPr>
          <a:xfrm rot="5400000">
            <a:off x="1289486" y="928313"/>
            <a:ext cx="646331" cy="283438"/>
          </a:xfrm>
          <a:prstGeom prst="rightArrow">
            <a:avLst/>
          </a:prstGeom>
          <a:solidFill>
            <a:srgbClr val="6600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660033"/>
              </a:highlight>
            </a:endParaRPr>
          </a:p>
        </p:txBody>
      </p:sp>
      <p:sp>
        <p:nvSpPr>
          <p:cNvPr id="7" name="Стрелка: вправо 6">
            <a:extLst>
              <a:ext uri="{FF2B5EF4-FFF2-40B4-BE49-F238E27FC236}">
                <a16:creationId xmlns:a16="http://schemas.microsoft.com/office/drawing/2014/main" xmlns="" id="{C6FE75D6-5A6A-9A36-4341-B5538F1114F3}"/>
              </a:ext>
            </a:extLst>
          </p:cNvPr>
          <p:cNvSpPr/>
          <p:nvPr/>
        </p:nvSpPr>
        <p:spPr>
          <a:xfrm rot="5400000">
            <a:off x="5737462" y="931851"/>
            <a:ext cx="646331" cy="283438"/>
          </a:xfrm>
          <a:prstGeom prst="rightArrow">
            <a:avLst/>
          </a:prstGeom>
          <a:solidFill>
            <a:srgbClr val="6600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660033"/>
              </a:highlight>
            </a:endParaRPr>
          </a:p>
        </p:txBody>
      </p:sp>
      <p:sp>
        <p:nvSpPr>
          <p:cNvPr id="8" name="Стрелка: вправо 7">
            <a:extLst>
              <a:ext uri="{FF2B5EF4-FFF2-40B4-BE49-F238E27FC236}">
                <a16:creationId xmlns:a16="http://schemas.microsoft.com/office/drawing/2014/main" xmlns="" id="{53BB0EFB-F5AE-8328-1E8A-7788F7699A29}"/>
              </a:ext>
            </a:extLst>
          </p:cNvPr>
          <p:cNvSpPr/>
          <p:nvPr/>
        </p:nvSpPr>
        <p:spPr>
          <a:xfrm rot="5400000">
            <a:off x="10080455" y="920324"/>
            <a:ext cx="646331" cy="283438"/>
          </a:xfrm>
          <a:prstGeom prst="rightArrow">
            <a:avLst/>
          </a:prstGeom>
          <a:solidFill>
            <a:srgbClr val="660033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highlight>
                <a:srgbClr val="660033"/>
              </a:highlight>
            </a:endParaRPr>
          </a:p>
        </p:txBody>
      </p: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xmlns="" id="{0CCB0EC6-7C0D-0474-1D2C-C1DEB2CDC3D1}"/>
              </a:ext>
            </a:extLst>
          </p:cNvPr>
          <p:cNvCxnSpPr/>
          <p:nvPr/>
        </p:nvCxnSpPr>
        <p:spPr>
          <a:xfrm>
            <a:off x="3147237" y="531021"/>
            <a:ext cx="595423" cy="0"/>
          </a:xfrm>
          <a:prstGeom prst="straightConnector1">
            <a:avLst/>
          </a:prstGeom>
          <a:ln w="57150">
            <a:solidFill>
              <a:srgbClr val="66003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1" name="Прямая со стрелкой 10">
            <a:extLst>
              <a:ext uri="{FF2B5EF4-FFF2-40B4-BE49-F238E27FC236}">
                <a16:creationId xmlns:a16="http://schemas.microsoft.com/office/drawing/2014/main" xmlns="" id="{4967E3B3-80D5-87C7-4DED-F13FC1457E8B}"/>
              </a:ext>
            </a:extLst>
          </p:cNvPr>
          <p:cNvCxnSpPr/>
          <p:nvPr/>
        </p:nvCxnSpPr>
        <p:spPr>
          <a:xfrm>
            <a:off x="8360735" y="531021"/>
            <a:ext cx="595423" cy="0"/>
          </a:xfrm>
          <a:prstGeom prst="straightConnector1">
            <a:avLst/>
          </a:prstGeom>
          <a:ln w="57150">
            <a:solidFill>
              <a:srgbClr val="660033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09C0718-AF5D-E49C-2381-DFC708C2D5E8}"/>
              </a:ext>
            </a:extLst>
          </p:cNvPr>
          <p:cNvSpPr txBox="1"/>
          <p:nvPr/>
        </p:nvSpPr>
        <p:spPr>
          <a:xfrm>
            <a:off x="651682" y="1508592"/>
            <a:ext cx="1921938" cy="7078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660033"/>
                </a:solidFill>
              </a:rPr>
              <a:t>разум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75BE820-04A9-B934-C74B-BC193FF28E48}"/>
              </a:ext>
            </a:extLst>
          </p:cNvPr>
          <p:cNvSpPr txBox="1"/>
          <p:nvPr/>
        </p:nvSpPr>
        <p:spPr>
          <a:xfrm>
            <a:off x="5135031" y="1508592"/>
            <a:ext cx="1921938" cy="7078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660033"/>
                </a:solidFill>
              </a:rPr>
              <a:t>чувства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A94C5C-47AC-EEB2-AD3A-ABAD9275835A}"/>
              </a:ext>
            </a:extLst>
          </p:cNvPr>
          <p:cNvSpPr txBox="1"/>
          <p:nvPr/>
        </p:nvSpPr>
        <p:spPr>
          <a:xfrm>
            <a:off x="9442651" y="1508592"/>
            <a:ext cx="1921938" cy="70788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4000" dirty="0">
                <a:solidFill>
                  <a:srgbClr val="660033"/>
                </a:solidFill>
              </a:rPr>
              <a:t>страсть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C1C4FB8D-E296-13FA-D543-278945E9BFFD}"/>
              </a:ext>
            </a:extLst>
          </p:cNvPr>
          <p:cNvSpPr txBox="1"/>
          <p:nvPr/>
        </p:nvSpPr>
        <p:spPr>
          <a:xfrm>
            <a:off x="144569" y="2952929"/>
            <a:ext cx="3219601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дворянин,</a:t>
            </a:r>
          </a:p>
          <a:p>
            <a:pPr algn="ctr"/>
            <a:r>
              <a:rPr lang="ru-RU" sz="3600" dirty="0">
                <a:solidFill>
                  <a:srgbClr val="660033"/>
                </a:solidFill>
              </a:rPr>
              <a:t>человек чести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DBFB9CC8-17DE-49D5-F31C-94877ACC6BE4}"/>
              </a:ext>
            </a:extLst>
          </p:cNvPr>
          <p:cNvSpPr txBox="1"/>
          <p:nvPr/>
        </p:nvSpPr>
        <p:spPr>
          <a:xfrm>
            <a:off x="4767108" y="2952929"/>
            <a:ext cx="2746387" cy="1200329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простой человек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FFD4525-3E33-D8FD-AEFD-ADCA4E39DB6A}"/>
              </a:ext>
            </a:extLst>
          </p:cNvPr>
          <p:cNvSpPr txBox="1"/>
          <p:nvPr/>
        </p:nvSpPr>
        <p:spPr>
          <a:xfrm>
            <a:off x="8701980" y="2952929"/>
            <a:ext cx="3403280" cy="113877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400" dirty="0">
                <a:solidFill>
                  <a:srgbClr val="660033"/>
                </a:solidFill>
              </a:rPr>
              <a:t>исключительный герой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96E1533-D9F5-9D97-BB85-4DABDF84AD5F}"/>
              </a:ext>
            </a:extLst>
          </p:cNvPr>
          <p:cNvSpPr txBox="1"/>
          <p:nvPr/>
        </p:nvSpPr>
        <p:spPr>
          <a:xfrm>
            <a:off x="8765341" y="4774676"/>
            <a:ext cx="3288442" cy="175432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природа</a:t>
            </a:r>
          </a:p>
          <a:p>
            <a:pPr algn="ctr"/>
            <a:r>
              <a:rPr lang="ru-RU" sz="3600" dirty="0">
                <a:solidFill>
                  <a:srgbClr val="660033"/>
                </a:solidFill>
              </a:rPr>
              <a:t>символична</a:t>
            </a:r>
          </a:p>
          <a:p>
            <a:pPr algn="ctr"/>
            <a:endParaRPr lang="ru-RU" sz="3600" dirty="0">
              <a:solidFill>
                <a:srgbClr val="660033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DDADA5E3-A589-D908-308F-F57B8CF7C18B}"/>
              </a:ext>
            </a:extLst>
          </p:cNvPr>
          <p:cNvSpPr txBox="1"/>
          <p:nvPr/>
        </p:nvSpPr>
        <p:spPr>
          <a:xfrm>
            <a:off x="233914" y="4889710"/>
            <a:ext cx="3040912" cy="175432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природа</a:t>
            </a:r>
          </a:p>
          <a:p>
            <a:pPr algn="ctr"/>
            <a:r>
              <a:rPr lang="ru-RU" sz="3600" dirty="0">
                <a:solidFill>
                  <a:srgbClr val="660033"/>
                </a:solidFill>
              </a:rPr>
              <a:t>условна,</a:t>
            </a:r>
          </a:p>
          <a:p>
            <a:pPr algn="ctr"/>
            <a:r>
              <a:rPr lang="ru-RU" sz="3600" dirty="0">
                <a:solidFill>
                  <a:srgbClr val="660033"/>
                </a:solidFill>
              </a:rPr>
              <a:t>идеальна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31B2EBB9-2886-4CC7-1AA2-73FEF77BA980}"/>
              </a:ext>
            </a:extLst>
          </p:cNvPr>
          <p:cNvSpPr txBox="1"/>
          <p:nvPr/>
        </p:nvSpPr>
        <p:spPr>
          <a:xfrm>
            <a:off x="4527937" y="4849102"/>
            <a:ext cx="3288442" cy="1754326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3600" dirty="0">
                <a:solidFill>
                  <a:srgbClr val="660033"/>
                </a:solidFill>
              </a:rPr>
              <a:t>природа – действующее лицо</a:t>
            </a:r>
          </a:p>
        </p:txBody>
      </p:sp>
      <p:cxnSp>
        <p:nvCxnSpPr>
          <p:cNvPr id="22" name="Прямая со стрелкой 21">
            <a:extLst>
              <a:ext uri="{FF2B5EF4-FFF2-40B4-BE49-F238E27FC236}">
                <a16:creationId xmlns:a16="http://schemas.microsoft.com/office/drawing/2014/main" xmlns="" id="{38B8E775-8A0F-8C4A-3601-2B6D5EE0D021}"/>
              </a:ext>
            </a:extLst>
          </p:cNvPr>
          <p:cNvCxnSpPr/>
          <p:nvPr/>
        </p:nvCxnSpPr>
        <p:spPr>
          <a:xfrm>
            <a:off x="2904825" y="1862535"/>
            <a:ext cx="1424762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>
            <a:extLst>
              <a:ext uri="{FF2B5EF4-FFF2-40B4-BE49-F238E27FC236}">
                <a16:creationId xmlns:a16="http://schemas.microsoft.com/office/drawing/2014/main" xmlns="" id="{BB091E07-4CFE-8077-30CD-A9747A22C7BB}"/>
              </a:ext>
            </a:extLst>
          </p:cNvPr>
          <p:cNvCxnSpPr/>
          <p:nvPr/>
        </p:nvCxnSpPr>
        <p:spPr>
          <a:xfrm>
            <a:off x="7664487" y="1862535"/>
            <a:ext cx="1442663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 стрелкой 24">
            <a:extLst>
              <a:ext uri="{FF2B5EF4-FFF2-40B4-BE49-F238E27FC236}">
                <a16:creationId xmlns:a16="http://schemas.microsoft.com/office/drawing/2014/main" xmlns="" id="{712D8797-8ED5-051F-DF99-CD767A08447B}"/>
              </a:ext>
            </a:extLst>
          </p:cNvPr>
          <p:cNvCxnSpPr>
            <a:cxnSpLocks/>
          </p:cNvCxnSpPr>
          <p:nvPr/>
        </p:nvCxnSpPr>
        <p:spPr>
          <a:xfrm>
            <a:off x="3617206" y="3576177"/>
            <a:ext cx="844253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Прямая со стрелкой 26">
            <a:extLst>
              <a:ext uri="{FF2B5EF4-FFF2-40B4-BE49-F238E27FC236}">
                <a16:creationId xmlns:a16="http://schemas.microsoft.com/office/drawing/2014/main" xmlns="" id="{33D3BADA-EF82-E1C5-8695-F59A663E0975}"/>
              </a:ext>
            </a:extLst>
          </p:cNvPr>
          <p:cNvCxnSpPr>
            <a:cxnSpLocks/>
          </p:cNvCxnSpPr>
          <p:nvPr/>
        </p:nvCxnSpPr>
        <p:spPr>
          <a:xfrm>
            <a:off x="7662663" y="3508232"/>
            <a:ext cx="844253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Прямая со стрелкой 27">
            <a:extLst>
              <a:ext uri="{FF2B5EF4-FFF2-40B4-BE49-F238E27FC236}">
                <a16:creationId xmlns:a16="http://schemas.microsoft.com/office/drawing/2014/main" xmlns="" id="{6CA2C06A-724C-BC2E-DAAC-334784680D0D}"/>
              </a:ext>
            </a:extLst>
          </p:cNvPr>
          <p:cNvCxnSpPr>
            <a:cxnSpLocks/>
          </p:cNvCxnSpPr>
          <p:nvPr/>
        </p:nvCxnSpPr>
        <p:spPr>
          <a:xfrm>
            <a:off x="3485334" y="5766873"/>
            <a:ext cx="844253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Прямая со стрелкой 28">
            <a:extLst>
              <a:ext uri="{FF2B5EF4-FFF2-40B4-BE49-F238E27FC236}">
                <a16:creationId xmlns:a16="http://schemas.microsoft.com/office/drawing/2014/main" xmlns="" id="{8542C9C7-599A-D2E2-DBFF-40EE860A63E2}"/>
              </a:ext>
            </a:extLst>
          </p:cNvPr>
          <p:cNvCxnSpPr>
            <a:cxnSpLocks/>
          </p:cNvCxnSpPr>
          <p:nvPr/>
        </p:nvCxnSpPr>
        <p:spPr>
          <a:xfrm>
            <a:off x="7878556" y="5651839"/>
            <a:ext cx="844253" cy="0"/>
          </a:xfrm>
          <a:prstGeom prst="straightConnector1">
            <a:avLst/>
          </a:prstGeom>
          <a:ln w="76200">
            <a:solidFill>
              <a:srgbClr val="66003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9558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90BCF043-553D-34C1-0588-08DFEE2F04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7096"/>
            <a:ext cx="12192000" cy="76321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6D22EAC-3CEA-6B53-9BCF-B8CAD2B29E23}"/>
              </a:ext>
            </a:extLst>
          </p:cNvPr>
          <p:cNvSpPr txBox="1"/>
          <p:nvPr/>
        </p:nvSpPr>
        <p:spPr>
          <a:xfrm>
            <a:off x="1851498" y="45932"/>
            <a:ext cx="8899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u="sng" dirty="0">
                <a:solidFill>
                  <a:srgbClr val="660033"/>
                </a:solidFill>
                <a:latin typeface="Segoe Print" panose="02000600000000000000" pitchFamily="2" charset="0"/>
              </a:rPr>
              <a:t>Романтический герой</a:t>
            </a:r>
            <a:endParaRPr lang="en-US" sz="4800" u="sng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4" name="Блок-схема: альтернативный процесс 3">
            <a:extLst>
              <a:ext uri="{FF2B5EF4-FFF2-40B4-BE49-F238E27FC236}">
                <a16:creationId xmlns:a16="http://schemas.microsoft.com/office/drawing/2014/main" xmlns="" id="{20933E55-0B74-079B-BC33-084FA2F65949}"/>
              </a:ext>
            </a:extLst>
          </p:cNvPr>
          <p:cNvSpPr/>
          <p:nvPr/>
        </p:nvSpPr>
        <p:spPr>
          <a:xfrm>
            <a:off x="335864" y="2304237"/>
            <a:ext cx="3629397" cy="1209584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60033"/>
                </a:solidFill>
                <a:latin typeface="Segoe Print" panose="02000600000000000000" pitchFamily="2" charset="0"/>
              </a:rPr>
              <a:t>Живёт в двух мирах </a:t>
            </a:r>
          </a:p>
          <a:p>
            <a:pPr algn="ctr"/>
            <a:r>
              <a:rPr lang="ru-RU" sz="2400" b="1" dirty="0">
                <a:solidFill>
                  <a:srgbClr val="660033"/>
                </a:solidFill>
                <a:latin typeface="Segoe Print" panose="02000600000000000000" pitchFamily="2" charset="0"/>
              </a:rPr>
              <a:t>(ДВОЕМИРИЕ)</a:t>
            </a:r>
          </a:p>
        </p:txBody>
      </p:sp>
      <p:sp>
        <p:nvSpPr>
          <p:cNvPr id="5" name="Блок-схема: альтернативный процесс 4">
            <a:extLst>
              <a:ext uri="{FF2B5EF4-FFF2-40B4-BE49-F238E27FC236}">
                <a16:creationId xmlns:a16="http://schemas.microsoft.com/office/drawing/2014/main" xmlns="" id="{220246DC-24F1-59EF-8EC0-51BD753E5E5F}"/>
              </a:ext>
            </a:extLst>
          </p:cNvPr>
          <p:cNvSpPr/>
          <p:nvPr/>
        </p:nvSpPr>
        <p:spPr>
          <a:xfrm>
            <a:off x="7994047" y="3682420"/>
            <a:ext cx="3133818" cy="1209583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0033"/>
                </a:solidFill>
                <a:latin typeface="Segoe Print" panose="02000600000000000000" pitchFamily="2" charset="0"/>
              </a:rPr>
              <a:t>Уникальный, яркий, исключительный</a:t>
            </a:r>
          </a:p>
        </p:txBody>
      </p:sp>
      <p:sp>
        <p:nvSpPr>
          <p:cNvPr id="6" name="Блок-схема: альтернативный процесс 5">
            <a:extLst>
              <a:ext uri="{FF2B5EF4-FFF2-40B4-BE49-F238E27FC236}">
                <a16:creationId xmlns:a16="http://schemas.microsoft.com/office/drawing/2014/main" xmlns="" id="{0913E5C3-4C9D-9D16-BB1E-6507F69DC70C}"/>
              </a:ext>
            </a:extLst>
          </p:cNvPr>
          <p:cNvSpPr/>
          <p:nvPr/>
        </p:nvSpPr>
        <p:spPr>
          <a:xfrm>
            <a:off x="148080" y="838023"/>
            <a:ext cx="3575456" cy="1209583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800" b="1" dirty="0">
                <a:solidFill>
                  <a:srgbClr val="660033"/>
                </a:solidFill>
                <a:latin typeface="Segoe Print" panose="02000600000000000000" pitchFamily="2" charset="0"/>
              </a:rPr>
              <a:t>БУНТАРЬ</a:t>
            </a:r>
          </a:p>
        </p:txBody>
      </p:sp>
      <p:sp>
        <p:nvSpPr>
          <p:cNvPr id="7" name="Блок-схема: альтернативный процесс 6">
            <a:extLst>
              <a:ext uri="{FF2B5EF4-FFF2-40B4-BE49-F238E27FC236}">
                <a16:creationId xmlns:a16="http://schemas.microsoft.com/office/drawing/2014/main" xmlns="" id="{D140D0DF-BBAF-C87E-C0D3-2B02635A6F28}"/>
              </a:ext>
            </a:extLst>
          </p:cNvPr>
          <p:cNvSpPr/>
          <p:nvPr/>
        </p:nvSpPr>
        <p:spPr>
          <a:xfrm>
            <a:off x="4384445" y="2264876"/>
            <a:ext cx="4933484" cy="1209583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0033"/>
                </a:solidFill>
                <a:latin typeface="Segoe Print" panose="02000600000000000000" pitchFamily="2" charset="0"/>
              </a:rPr>
              <a:t>Противопоставлен обществу </a:t>
            </a:r>
          </a:p>
          <a:p>
            <a:pPr algn="ctr"/>
            <a:r>
              <a:rPr lang="ru-RU" sz="2000" b="1" dirty="0">
                <a:solidFill>
                  <a:srgbClr val="660033"/>
                </a:solidFill>
                <a:latin typeface="Segoe Print" panose="02000600000000000000" pitchFamily="2" charset="0"/>
              </a:rPr>
              <a:t>(ЛИЧНОСТЬ - ОБЩЕСТВО)</a:t>
            </a:r>
          </a:p>
        </p:txBody>
      </p:sp>
      <p:sp>
        <p:nvSpPr>
          <p:cNvPr id="8" name="Блок-схема: альтернативный процесс 7">
            <a:extLst>
              <a:ext uri="{FF2B5EF4-FFF2-40B4-BE49-F238E27FC236}">
                <a16:creationId xmlns:a16="http://schemas.microsoft.com/office/drawing/2014/main" xmlns="" id="{01886BF9-AFF1-52C6-06B4-A064D2F11BA5}"/>
              </a:ext>
            </a:extLst>
          </p:cNvPr>
          <p:cNvSpPr/>
          <p:nvPr/>
        </p:nvSpPr>
        <p:spPr>
          <a:xfrm>
            <a:off x="4094938" y="3698418"/>
            <a:ext cx="3463408" cy="1209583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0033"/>
                </a:solidFill>
                <a:latin typeface="Segoe Print" panose="02000600000000000000" pitchFamily="2" charset="0"/>
              </a:rPr>
              <a:t>Таинственный, загадочный, странный</a:t>
            </a:r>
          </a:p>
        </p:txBody>
      </p:sp>
      <p:sp>
        <p:nvSpPr>
          <p:cNvPr id="9" name="Блок-схема: альтернативный процесс 8">
            <a:extLst>
              <a:ext uri="{FF2B5EF4-FFF2-40B4-BE49-F238E27FC236}">
                <a16:creationId xmlns:a16="http://schemas.microsoft.com/office/drawing/2014/main" xmlns="" id="{8AF3D47B-A246-04A1-EF48-AEEC42C6815E}"/>
              </a:ext>
            </a:extLst>
          </p:cNvPr>
          <p:cNvSpPr/>
          <p:nvPr/>
        </p:nvSpPr>
        <p:spPr>
          <a:xfrm>
            <a:off x="8281360" y="915624"/>
            <a:ext cx="3665886" cy="1209583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60033"/>
                </a:solidFill>
                <a:latin typeface="Segoe Print" panose="02000600000000000000" pitchFamily="2" charset="0"/>
              </a:rPr>
              <a:t>Богатый внутренний мир</a:t>
            </a:r>
          </a:p>
          <a:p>
            <a:pPr algn="ctr"/>
            <a:endParaRPr lang="ru-RU" sz="2400" b="1" dirty="0">
              <a:solidFill>
                <a:srgbClr val="660033"/>
              </a:solidFill>
              <a:latin typeface="Segoe Print" panose="02000600000000000000" pitchFamily="2" charset="0"/>
            </a:endParaRPr>
          </a:p>
        </p:txBody>
      </p:sp>
      <p:sp>
        <p:nvSpPr>
          <p:cNvPr id="10" name="Блок-схема: альтернативный процесс 9">
            <a:extLst>
              <a:ext uri="{FF2B5EF4-FFF2-40B4-BE49-F238E27FC236}">
                <a16:creationId xmlns:a16="http://schemas.microsoft.com/office/drawing/2014/main" xmlns="" id="{3375D771-C7EA-9837-D8EE-77B8402DCC8B}"/>
              </a:ext>
            </a:extLst>
          </p:cNvPr>
          <p:cNvSpPr/>
          <p:nvPr/>
        </p:nvSpPr>
        <p:spPr>
          <a:xfrm>
            <a:off x="7200070" y="5471757"/>
            <a:ext cx="3133818" cy="1209583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660033"/>
                </a:solidFill>
                <a:latin typeface="Segoe Print" panose="02000600000000000000" pitchFamily="2" charset="0"/>
              </a:rPr>
              <a:t>Трагически одинок</a:t>
            </a:r>
          </a:p>
        </p:txBody>
      </p:sp>
      <p:sp>
        <p:nvSpPr>
          <p:cNvPr id="11" name="Блок-схема: альтернативный процесс 10">
            <a:extLst>
              <a:ext uri="{FF2B5EF4-FFF2-40B4-BE49-F238E27FC236}">
                <a16:creationId xmlns:a16="http://schemas.microsoft.com/office/drawing/2014/main" xmlns="" id="{0A342BE6-17AD-4902-5CE2-03BC6A5E0216}"/>
              </a:ext>
            </a:extLst>
          </p:cNvPr>
          <p:cNvSpPr/>
          <p:nvPr/>
        </p:nvSpPr>
        <p:spPr>
          <a:xfrm>
            <a:off x="4425493" y="862460"/>
            <a:ext cx="3247663" cy="1209583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60033"/>
                </a:solidFill>
                <a:latin typeface="Segoe Print" panose="02000600000000000000" pitchFamily="2" charset="0"/>
              </a:rPr>
              <a:t>Разочарован в мире, в людях</a:t>
            </a:r>
          </a:p>
        </p:txBody>
      </p:sp>
      <p:sp>
        <p:nvSpPr>
          <p:cNvPr id="12" name="Блок-схема: альтернативный процесс 11">
            <a:extLst>
              <a:ext uri="{FF2B5EF4-FFF2-40B4-BE49-F238E27FC236}">
                <a16:creationId xmlns:a16="http://schemas.microsoft.com/office/drawing/2014/main" xmlns="" id="{466F531F-D945-0F26-F3FB-3F00789F763D}"/>
              </a:ext>
            </a:extLst>
          </p:cNvPr>
          <p:cNvSpPr/>
          <p:nvPr/>
        </p:nvSpPr>
        <p:spPr>
          <a:xfrm>
            <a:off x="148080" y="5341029"/>
            <a:ext cx="6401576" cy="1471039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660033"/>
                </a:solidFill>
                <a:latin typeface="Segoe Print" panose="02000600000000000000" pitchFamily="2" charset="0"/>
              </a:rPr>
              <a:t>Эгоизм (эгоцентризм), сосредоточенность на собственных переживаниях</a:t>
            </a:r>
          </a:p>
        </p:txBody>
      </p:sp>
      <p:sp>
        <p:nvSpPr>
          <p:cNvPr id="15" name="Блок-схема: альтернативный процесс 14">
            <a:extLst>
              <a:ext uri="{FF2B5EF4-FFF2-40B4-BE49-F238E27FC236}">
                <a16:creationId xmlns:a16="http://schemas.microsoft.com/office/drawing/2014/main" xmlns="" id="{EA27C19B-5A06-7408-DFBB-19D7BEB01D2E}"/>
              </a:ext>
            </a:extLst>
          </p:cNvPr>
          <p:cNvSpPr/>
          <p:nvPr/>
        </p:nvSpPr>
        <p:spPr>
          <a:xfrm>
            <a:off x="228052" y="3890159"/>
            <a:ext cx="3246891" cy="978491"/>
          </a:xfrm>
          <a:prstGeom prst="flowChartAlternateProcess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>
                <a:solidFill>
                  <a:srgbClr val="660033"/>
                </a:solidFill>
                <a:latin typeface="Segoe Print" panose="02000600000000000000" pitchFamily="2" charset="0"/>
              </a:rPr>
              <a:t>Стремится к ИДЕАЛУ</a:t>
            </a:r>
          </a:p>
        </p:txBody>
      </p:sp>
    </p:spTree>
    <p:extLst>
      <p:ext uri="{BB962C8B-B14F-4D97-AF65-F5344CB8AC3E}">
        <p14:creationId xmlns:p14="http://schemas.microsoft.com/office/powerpoint/2010/main" val="1908574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3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0"/>
                            </p:stCondLst>
                            <p:childTnLst>
                              <p:par>
                                <p:cTn id="3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7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2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939</TotalTime>
  <Words>538</Words>
  <Application>Microsoft Office PowerPoint</Application>
  <PresentationFormat>Произвольный</PresentationFormat>
  <Paragraphs>256</Paragraphs>
  <Slides>31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РОЗОВЫЙ</dc:creator>
  <cp:lastModifiedBy>Надежда Пронская</cp:lastModifiedBy>
  <cp:revision>33</cp:revision>
  <dcterms:created xsi:type="dcterms:W3CDTF">2024-11-20T07:14:33Z</dcterms:created>
  <dcterms:modified xsi:type="dcterms:W3CDTF">2025-02-06T08:34:57Z</dcterms:modified>
</cp:coreProperties>
</file>