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12192000" cy="6858000"/>
  <p:notesSz cx="12192000" cy="6858000"/>
  <p:embeddedFontLst>
    <p:embeddedFont>
      <p:font typeface="SCCTTG+Arial-BoldMT"/>
      <p:regular r:id="rId49"/>
    </p:embeddedFont>
    <p:embeddedFont>
      <p:font typeface="HFDODP+ArialMT"/>
      <p:regular r:id="rId50"/>
    </p:embeddedFont>
    <p:embeddedFont>
      <p:font typeface="MGOSDH+TimesNewRomanPS-BoldMT"/>
      <p:regular r:id="rId51"/>
    </p:embeddedFont>
    <p:embeddedFont>
      <p:font typeface="KFOQWN+Arial-BoldItalicMT"/>
      <p:regular r:id="rId52"/>
    </p:embeddedFont>
    <p:embeddedFont>
      <p:font typeface="BKFJRV+Arial-ItalicMT"/>
      <p:regular r:id="rId53"/>
    </p:embeddedFont>
    <p:embeddedFont>
      <p:font typeface="DHSHFI+TimesNewRomanPSMT"/>
      <p:regular r:id="rId54"/>
    </p:embeddedFont>
    <p:embeddedFont>
      <p:font typeface="MKVHIS+TimesNewRomanPS-BoldItalicMT"/>
      <p:regular r:id="rId55"/>
    </p:embeddedFont>
    <p:embeddedFont>
      <p:font typeface="NOKPSW+TimesNewRomanPS-ItalicMT"/>
      <p:regular r:id="rId5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font" Target="fonts/font1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2.fntdata" /><Relationship Id="rId51" Type="http://schemas.openxmlformats.org/officeDocument/2006/relationships/font" Target="fonts/font3.fntdata" /><Relationship Id="rId52" Type="http://schemas.openxmlformats.org/officeDocument/2006/relationships/font" Target="fonts/font4.fntdata" /><Relationship Id="rId53" Type="http://schemas.openxmlformats.org/officeDocument/2006/relationships/font" Target="fonts/font5.fntdata" /><Relationship Id="rId54" Type="http://schemas.openxmlformats.org/officeDocument/2006/relationships/font" Target="fonts/font6.fntdata" /><Relationship Id="rId55" Type="http://schemas.openxmlformats.org/officeDocument/2006/relationships/font" Target="fonts/font7.fntdata" /><Relationship Id="rId56" Type="http://schemas.openxmlformats.org/officeDocument/2006/relationships/font" Target="fonts/font8.fntdata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15628" y="1687468"/>
            <a:ext cx="4421378" cy="1872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1111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SCCTTG+Arial-BoldMT"/>
                <a:cs typeface="SCCTTG+Arial-BoldMT"/>
              </a:rPr>
              <a:t>ИНТЕГРИРОВАННЫЙꢀ</a:t>
            </a:r>
          </a:p>
          <a:p>
            <a:pPr marL="1498277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SCCTTG+Arial-BoldMT"/>
                <a:cs typeface="SCCTTG+Arial-BoldMT"/>
              </a:rPr>
              <a:t>УРОКꢀ</a:t>
            </a:r>
          </a:p>
          <a:p>
            <a:pPr marL="389086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SCCTTG+Arial-BoldMT"/>
                <a:cs typeface="SCCTTG+Arial-BoldMT"/>
              </a:rPr>
              <a:t>ПОꢀМАТЕМАТИКЕꢀꢀИ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SCCTTG+Arial-BoldMT"/>
                <a:cs typeface="SCCTTG+Arial-BoldMT"/>
              </a:rPr>
              <a:t>ФИЗИЧЕСКОЙꢀКУЛЬТУРЕ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90006" y="5705796"/>
            <a:ext cx="6749564" cy="1267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HFDODP+ArialMT"/>
                <a:cs typeface="HFDODP+ArialMT"/>
              </a:rPr>
              <a:t>учительꢀфизкультуры:ꢀМирошниковаꢀТ.В.</a:t>
            </a:r>
          </a:p>
          <a:p>
            <a:pPr marL="990103" marR="0">
              <a:lnSpc>
                <a:spcPts val="2500"/>
              </a:lnSpc>
              <a:spcBef>
                <a:spcPts val="1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HFDODP+ArialMT"/>
                <a:cs typeface="HFDODP+ArialMT"/>
              </a:rPr>
              <a:t>учительꢀматематики:ꢀПучкинаꢀГ.П</a:t>
            </a:r>
            <a:r>
              <a:rPr dirty="0" sz="2400">
                <a:solidFill>
                  <a:srgbClr val="595959"/>
                </a:solidFill>
                <a:latin typeface="HFDODP+ArialMT"/>
                <a:cs typeface="HFDODP+Arial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70113" y="5880194"/>
            <a:ext cx="442545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c00000"/>
                </a:solidFill>
                <a:latin typeface="HFDODP+ArialMT"/>
                <a:cs typeface="HFDODP+ArialMT"/>
              </a:rPr>
              <a:t>2023-2024ꢀучебныйꢀгод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3390" y="211651"/>
            <a:ext cx="13452574" cy="15185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Умениеꢀправильноꢀпередатьꢀмячꢀсильноꢀвлияетꢀнаꢀрезультатыꢀигры.ꢀВладениеꢀмячомꢀ—ꢀэтоꢀ90%ꢀ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успехаꢀнаꢀполеꢀвоꢀвремяꢀматча.ꢀЧемꢀлучшеꢀигрокиꢀвладеютꢀим,ꢀтемꢀвышеꢀвероятностьꢀпобедыꢀ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команды</a:t>
            </a:r>
            <a:r>
              <a:rPr dirty="0" sz="1800">
                <a:solidFill>
                  <a:srgbClr val="000000"/>
                </a:solidFill>
                <a:latin typeface="HFDODP+ArialMT"/>
                <a:cs typeface="HFDODP+ArialMT"/>
              </a:rPr>
              <a:t>.ꢀ</a:t>
            </a:r>
          </a:p>
          <a:p>
            <a:pPr marL="0" marR="0">
              <a:lnSpc>
                <a:spcPts val="1875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HFDODP+ArialMT"/>
                <a:cs typeface="HFDODP+ArialMT"/>
              </a:rPr>
              <a:t>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81730" y="6192383"/>
            <a:ext cx="2638940" cy="1004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642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Одинꢀизꢀсамыхꢀлучшихꢀ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баскетболистовꢀРоссииꢀ</a:t>
            </a:r>
          </a:p>
          <a:p>
            <a:pPr marL="222547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АндрейꢀКириленко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7190" y="118989"/>
            <a:ext cx="13490800" cy="95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0214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Благодаряꢀ</a:t>
            </a:r>
            <a:r>
              <a:rPr dirty="0" sz="2000" spc="-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математикеꢀ</a:t>
            </a:r>
            <a:r>
              <a:rPr dirty="0" sz="2000" spc="-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можноꢀ</a:t>
            </a:r>
            <a:r>
              <a:rPr dirty="0" sz="2000" spc="-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произвестиꢀ</a:t>
            </a:r>
            <a:r>
              <a:rPr dirty="0" sz="2000" spc="-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расчетыꢀ</a:t>
            </a:r>
            <a:r>
              <a:rPr dirty="0" sz="2000" spc="-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поꢀ</a:t>
            </a:r>
            <a:r>
              <a:rPr dirty="0" sz="2000" spc="-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распределениюꢀ</a:t>
            </a:r>
            <a:r>
              <a:rPr dirty="0" sz="2000" spc="-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нагрузкиꢀ</a:t>
            </a:r>
            <a:r>
              <a:rPr dirty="0" sz="2000" spc="-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наꢀ</a:t>
            </a:r>
            <a:r>
              <a:rPr dirty="0" sz="2000" spc="-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организмꢀ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человекаꢀнеꢀприносяꢀемуꢀвреда,ꢀаꢀзаниматьсяꢀспортомꢀбезꢀматематикиꢀтравмоопасно.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3211" y="1639945"/>
            <a:ext cx="2201726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BKFJRV+Arial-ItalicMT"/>
                <a:cs typeface="BKFJRV+Arial-ItalicMT"/>
              </a:rPr>
              <a:t>МАТЕМАТИКАꢀИꢀ</a:t>
            </a:r>
          </a:p>
          <a:p>
            <a:pPr marL="293978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BKFJRV+Arial-ItalicMT"/>
                <a:cs typeface="BKFJRV+Arial-ItalicMT"/>
              </a:rPr>
              <a:t>АТЛЕТИКА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60312" y="5167716"/>
            <a:ext cx="182533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HFDODP+ArialMT"/>
                <a:cs typeface="HFDODP+ArialMT"/>
              </a:rPr>
              <a:t>Е.ꢀИсынбаева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7403" y="5751062"/>
            <a:ext cx="12577679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Вꢀэтомꢀвидеꢀспортаꢀкрайнеꢀважныꢀарифметическиеꢀрасчетыꢀприꢀразбегеꢀпрыгунаꢀвꢀдлину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дляꢀ</a:t>
            </a:r>
            <a:r>
              <a:rPr dirty="0" sz="20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максимальноꢀ</a:t>
            </a:r>
            <a:r>
              <a:rPr dirty="0" sz="2000" spc="-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четкогоꢀ</a:t>
            </a:r>
            <a:r>
              <a:rPr dirty="0" sz="2000" spc="-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попаданияꢀ</a:t>
            </a:r>
            <a:r>
              <a:rPr dirty="0" sz="20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«шиповкой»ꢀ</a:t>
            </a:r>
            <a:r>
              <a:rPr dirty="0" sz="20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наꢀ</a:t>
            </a:r>
            <a:r>
              <a:rPr dirty="0" sz="20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планкуꢀ</a:t>
            </a:r>
            <a:r>
              <a:rPr dirty="0" sz="20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отталкивания,ꢀ</a:t>
            </a:r>
            <a:r>
              <a:rPr dirty="0" sz="2000" spc="-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такжеꢀ</a:t>
            </a:r>
            <a:r>
              <a:rPr dirty="0" sz="2000" spc="-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крайнеꢀ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важнымꢀарифметическимꢀпопаданиемꢀявляетсяꢀстепеньꢀупругостиꢀшестаꢀвꢀвысоту.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82276" y="583892"/>
            <a:ext cx="7760332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Любойꢀ</a:t>
            </a:r>
            <a:r>
              <a:rPr dirty="0" sz="20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видꢀ</a:t>
            </a:r>
            <a:r>
              <a:rPr dirty="0" sz="2000" spc="-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соревнованийꢀ</a:t>
            </a:r>
            <a:r>
              <a:rPr dirty="0" sz="20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наꢀ</a:t>
            </a:r>
            <a:r>
              <a:rPr dirty="0" sz="20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скоростьꢀ</a:t>
            </a:r>
            <a:r>
              <a:rPr dirty="0" sz="20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подразумеваютꢀ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подсчетꢀрезультатаꢀвꢀчасах,ꢀминутах,ꢀсекундах,ꢀаꢀвремяꢀ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уꢀнасꢀзаписывается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40041" y="1498293"/>
            <a:ext cx="45156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42384" y="1803093"/>
            <a:ext cx="186804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ЦИФРАМИ!ꢀ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82276" y="2717493"/>
            <a:ext cx="7727989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Разницаꢀ</a:t>
            </a:r>
            <a:r>
              <a:rPr dirty="0" sz="2000" spc="10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междуꢀ</a:t>
            </a:r>
            <a:r>
              <a:rPr dirty="0" sz="2000" spc="1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результатамиꢀ</a:t>
            </a:r>
            <a:r>
              <a:rPr dirty="0" sz="2000" spc="8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-ꢀ</a:t>
            </a:r>
            <a:r>
              <a:rPr dirty="0" sz="2000" spc="1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этоꢀ</a:t>
            </a:r>
            <a:r>
              <a:rPr dirty="0" sz="2000" spc="1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простейшиеꢀ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арифметическиеꢀдействия!ꢀ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18508" y="549889"/>
            <a:ext cx="7780824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Былоꢀ</a:t>
            </a:r>
            <a:r>
              <a:rPr dirty="0" sz="2000" spc="1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установлено,ꢀ</a:t>
            </a:r>
            <a:r>
              <a:rPr dirty="0" sz="2000" spc="1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чтоꢀ</a:t>
            </a:r>
            <a:r>
              <a:rPr dirty="0" sz="2000" spc="1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спринтерские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</a:t>
            </a:r>
            <a:r>
              <a:rPr dirty="0" sz="2000" spc="1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качестваꢀ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спортсменаꢀзависятꢀотꢀ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длины</a:t>
            </a:r>
            <a:r>
              <a:rPr dirty="0" sz="2000" spc="54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его</a:t>
            </a:r>
            <a:r>
              <a:rPr dirty="0" sz="2000" spc="53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пятки.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18508" y="1464289"/>
            <a:ext cx="7781189" cy="1864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Используяꢀ</a:t>
            </a:r>
            <a:r>
              <a:rPr dirty="0" sz="2000" spc="11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математическуюꢀ</a:t>
            </a:r>
            <a:r>
              <a:rPr dirty="0" sz="2000" spc="1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модельꢀ</a:t>
            </a:r>
            <a:r>
              <a:rPr dirty="0" sz="2000" spc="1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ноги,ꢀ</a:t>
            </a:r>
            <a:r>
              <a:rPr dirty="0" sz="2000" spc="1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ученыеꢀ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показали,ꢀ</a:t>
            </a:r>
            <a:r>
              <a:rPr dirty="0" sz="2000" spc="10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чтоꢀ</a:t>
            </a:r>
            <a:r>
              <a:rPr dirty="0" sz="2000" spc="10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количествоꢀ</a:t>
            </a:r>
            <a:r>
              <a:rPr dirty="0" sz="2000" spc="10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запасаемойꢀ</a:t>
            </a:r>
            <a:r>
              <a:rPr dirty="0" sz="2000" spc="10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энергииꢀ</a:t>
            </a:r>
            <a:r>
              <a:rPr dirty="0" sz="2000" spc="10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первуюꢀ</a:t>
            </a:r>
            <a:r>
              <a:rPr dirty="0" sz="20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очередьꢀ</a:t>
            </a:r>
            <a:r>
              <a:rPr dirty="0" sz="2000" spc="-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зависитꢀ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неꢀ</a:t>
            </a:r>
            <a:r>
              <a:rPr dirty="0" sz="20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отꢀ</a:t>
            </a:r>
            <a:r>
              <a:rPr dirty="0" sz="20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механическихꢀ</a:t>
            </a:r>
            <a:r>
              <a:rPr dirty="0" sz="20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свойствꢀ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сухожилия,ꢀ</a:t>
            </a:r>
            <a:r>
              <a:rPr dirty="0" sz="2000" spc="1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аꢀ</a:t>
            </a:r>
            <a:r>
              <a:rPr dirty="0" sz="2000" spc="1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отꢀ</a:t>
            </a:r>
            <a:r>
              <a:rPr dirty="0" sz="2000" spc="14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расстоянияꢀ</a:t>
            </a:r>
            <a:r>
              <a:rPr dirty="0" sz="2000" spc="1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отꢀ</a:t>
            </a:r>
            <a:r>
              <a:rPr dirty="0" sz="2000" spc="14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лодыжки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</a:t>
            </a:r>
            <a:r>
              <a:rPr dirty="0" sz="2000" spc="1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доꢀ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сухожилия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02349" y="4355469"/>
            <a:ext cx="7728853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Чемꢀ</a:t>
            </a:r>
            <a:r>
              <a:rPr dirty="0" sz="200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оноꢀ</a:t>
            </a:r>
            <a:r>
              <a:rPr dirty="0" sz="20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меньше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,ꢀ</a:t>
            </a:r>
            <a:r>
              <a:rPr dirty="0" sz="20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темꢀ</a:t>
            </a:r>
            <a:r>
              <a:rPr dirty="0" sz="20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меньше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</a:t>
            </a:r>
            <a:r>
              <a:rPr dirty="0" sz="2000" spc="3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энергииꢀ</a:t>
            </a:r>
            <a:r>
              <a:rPr dirty="0" sz="2000" spc="3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требуетсяꢀ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спортсменуꢀ</a:t>
            </a:r>
            <a:r>
              <a:rPr dirty="0" sz="2000" spc="10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дляꢀ</a:t>
            </a:r>
            <a:r>
              <a:rPr dirty="0" sz="2000" spc="10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того,ꢀ</a:t>
            </a:r>
            <a:r>
              <a:rPr dirty="0" sz="2000" spc="10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чтобыꢀ</a:t>
            </a:r>
            <a:r>
              <a:rPr dirty="0" sz="2000" spc="10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бежатьꢀ</a:t>
            </a:r>
            <a:r>
              <a:rPr dirty="0" sz="2000" spc="9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сꢀ</a:t>
            </a:r>
            <a:r>
              <a:rPr dirty="0" sz="2000" spc="10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тойꢀ</a:t>
            </a:r>
            <a:r>
              <a:rPr dirty="0" sz="2000" spc="10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жеꢀ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скоростью.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02349" y="5574669"/>
            <a:ext cx="7704355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Чемꢀ</a:t>
            </a:r>
            <a:r>
              <a:rPr dirty="0" sz="2000" spc="6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меньше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</a:t>
            </a:r>
            <a:r>
              <a:rPr dirty="0" sz="2000" spc="6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былаꢀ</a:t>
            </a:r>
            <a:r>
              <a:rPr dirty="0" sz="2000" spc="6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"пятка"ꢀ</a:t>
            </a:r>
            <a:r>
              <a:rPr dirty="0" sz="2000" spc="68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бегуна,ꢀ</a:t>
            </a:r>
            <a:r>
              <a:rPr dirty="0" sz="2000" spc="6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темꢀ</a:t>
            </a:r>
            <a:r>
              <a:rPr dirty="0" sz="2000" spc="6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меньшеꢀ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кислородаꢀ</a:t>
            </a:r>
            <a:r>
              <a:rPr dirty="0" sz="2000" spc="154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егоꢀ</a:t>
            </a:r>
            <a:r>
              <a:rPr dirty="0" sz="2000" spc="15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организмꢀ</a:t>
            </a:r>
            <a:r>
              <a:rPr dirty="0" sz="2000" spc="1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поглощалꢀ</a:t>
            </a:r>
            <a:r>
              <a:rPr dirty="0" sz="2000" spc="15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воꢀ</a:t>
            </a:r>
            <a:r>
              <a:rPr dirty="0" sz="2000" spc="1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времяꢀ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эксперимента.ꢀ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1264" y="4691110"/>
            <a:ext cx="10736565" cy="1864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Когдаꢀчеловекꢀбежитꢀнаꢀлыжах,ꢀуꢀнегоꢀмобилизуютсяꢀвсеꢀꢀсистемыꢀорганов,ꢀуꢀ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негоꢀ</a:t>
            </a:r>
            <a:r>
              <a:rPr dirty="0" sz="2000" spc="5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хорошоꢀ</a:t>
            </a:r>
            <a:r>
              <a:rPr dirty="0" sz="2000" spc="6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работаетꢀ</a:t>
            </a:r>
            <a:r>
              <a:rPr dirty="0" sz="2000" spc="5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дыхательная</a:t>
            </a:r>
            <a:r>
              <a:rPr dirty="0" sz="2000" spc="1184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система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,ꢀ</a:t>
            </a:r>
            <a:r>
              <a:rPr dirty="0" sz="2000" spc="6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сердечная</a:t>
            </a:r>
            <a:r>
              <a:rPr dirty="0" sz="2000" spc="1155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система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,ꢀ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мышечная</a:t>
            </a:r>
            <a:r>
              <a:rPr dirty="0" sz="2000" spc="542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система.</a:t>
            </a:r>
            <a:r>
              <a:rPr dirty="0" sz="2000" spc="563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Улучшаютсяꢀиꢀ</a:t>
            </a:r>
            <a:r>
              <a:rPr dirty="0" sz="2000" spc="-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ускоряютсяꢀ</a:t>
            </a:r>
            <a:r>
              <a:rPr dirty="0" sz="20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всеꢀ</a:t>
            </a:r>
            <a:r>
              <a:rPr dirty="0" sz="20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нервные</a:t>
            </a:r>
            <a:r>
              <a:rPr dirty="0" sz="2000" spc="617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процессы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,ꢀ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поэтому,ꢀ</a:t>
            </a:r>
            <a:r>
              <a:rPr dirty="0" sz="2000" spc="-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чемꢀ</a:t>
            </a:r>
            <a:r>
              <a:rPr dirty="0" sz="20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человекꢀ</a:t>
            </a:r>
            <a:r>
              <a:rPr dirty="0" sz="2000" spc="-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чащеꢀ</a:t>
            </a:r>
            <a:r>
              <a:rPr dirty="0" sz="20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встаетꢀ</a:t>
            </a:r>
            <a:r>
              <a:rPr dirty="0" sz="2000" spc="-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наꢀ</a:t>
            </a:r>
            <a:r>
              <a:rPr dirty="0" sz="20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лыжню,ꢀ</a:t>
            </a:r>
            <a:r>
              <a:rPr dirty="0" sz="20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темꢀ</a:t>
            </a:r>
            <a:r>
              <a:rPr dirty="0" sz="20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лучшеꢀ</a:t>
            </a:r>
            <a:r>
              <a:rPr dirty="0" sz="2000" spc="-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повышаетсяꢀ</a:t>
            </a:r>
            <a:r>
              <a:rPr dirty="0" sz="2000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егоꢀ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интеллект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,ꢀкоторыйꢀнеобходимꢀнаꢀзанятияхꢀ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МАТЕМАТИКИ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3039" y="159044"/>
            <a:ext cx="880336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HFDODP+ArialMT"/>
                <a:cs typeface="HFDODP+ArialMT"/>
              </a:rPr>
              <a:t>Почемуꢀнаꢀлыжахꢀчеловекꢀпроваливаетсяꢀменьше,ꢀчемꢀбезꢀних?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6857" y="608937"/>
            <a:ext cx="9819438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Площадьꢀповерхностиꢀлыжꢀвꢀ10ꢀразꢀбольшеꢀплощадиꢀподошв,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поэтомуꢀдавление,ꢀкотороеꢀоказываетꢀнаꢀснегꢀлыжник,ꢀвꢀ10ꢀразꢀменьше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32299" y="3196807"/>
            <a:ext cx="1801598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MKVHIS+TimesNewRomanPS-BoldItalicMT"/>
                <a:cs typeface="MKVHIS+TimesNewRomanPS-BoldItalicMT"/>
              </a:rPr>
              <a:t>А.</a:t>
            </a:r>
            <a:r>
              <a:rPr dirty="0" sz="1800" b="1">
                <a:solidFill>
                  <a:srgbClr val="000000"/>
                </a:solidFill>
                <a:latin typeface="MKVHIS+TimesNewRomanPS-BoldItalicMT"/>
                <a:cs typeface="MKVHIS+TimesNewRomanPS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MKVHIS+TimesNewRomanPS-BoldItalicMT"/>
                <a:cs typeface="MKVHIS+TimesNewRomanPS-BoldItalicMT"/>
              </a:rPr>
              <a:t>Большунов-</a:t>
            </a:r>
          </a:p>
          <a:p>
            <a:pPr marL="6598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MKVHIS+TimesNewRomanPS-BoldItalicMT"/>
                <a:cs typeface="MKVHIS+TimesNewRomanPS-BoldItalicMT"/>
              </a:rPr>
              <a:t>трехкратный</a:t>
            </a:r>
          </a:p>
          <a:p>
            <a:pPr marL="73818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MKVHIS+TimesNewRomanPS-BoldItalicMT"/>
                <a:cs typeface="MKVHIS+TimesNewRomanPS-BoldItalicMT"/>
              </a:rPr>
              <a:t>олимпийский</a:t>
            </a:r>
          </a:p>
          <a:p>
            <a:pPr marL="29210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MKVHIS+TimesNewRomanPS-BoldItalicMT"/>
                <a:cs typeface="MKVHIS+TimesNewRomanPS-BoldItalicMT"/>
              </a:rPr>
              <a:t>чемпион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709" y="5219527"/>
            <a:ext cx="130993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Знаниеꢀ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5041" y="5219527"/>
            <a:ext cx="185216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математикиꢀ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22696" y="5219527"/>
            <a:ext cx="364721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позволяетꢀ</a:t>
            </a:r>
            <a:r>
              <a:rPr dirty="0" sz="2000" spc="29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спортсменуꢀ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48333" y="5219527"/>
            <a:ext cx="154161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добитьсяꢀ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70440" y="5219527"/>
            <a:ext cx="141733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высокихꢀ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68722" y="5219527"/>
            <a:ext cx="197879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результатов.ꢀ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4709" y="5524327"/>
            <a:ext cx="13360654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Математикаꢀ</a:t>
            </a:r>
            <a:r>
              <a:rPr dirty="0" sz="2000" spc="-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создаетꢀ</a:t>
            </a:r>
            <a:r>
              <a:rPr dirty="0" sz="2000" spc="-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условияꢀ</a:t>
            </a:r>
            <a:r>
              <a:rPr dirty="0" sz="2000" spc="-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дляꢀ</a:t>
            </a:r>
            <a:r>
              <a:rPr dirty="0" sz="2000" spc="-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развитияꢀ</a:t>
            </a:r>
            <a:r>
              <a:rPr dirty="0" sz="2000" spc="-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уменияꢀ</a:t>
            </a:r>
            <a:r>
              <a:rPr dirty="0" sz="2000" spc="-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даватьꢀ</a:t>
            </a:r>
            <a:r>
              <a:rPr dirty="0" sz="2000" spc="-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количественнуюꢀ</a:t>
            </a:r>
            <a:r>
              <a:rPr dirty="0" sz="200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оценкуꢀ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состояния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спортсмена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,ꢀ</a:t>
            </a:r>
            <a:r>
              <a:rPr dirty="0" sz="20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техники</a:t>
            </a:r>
            <a:r>
              <a:rPr dirty="0" sz="2000" spc="663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спортсмена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.ꢀ</a:t>
            </a:r>
            <a:r>
              <a:rPr dirty="0" sz="20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Неꢀ</a:t>
            </a:r>
            <a:r>
              <a:rPr dirty="0" sz="2000" spc="1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смотряꢀ</a:t>
            </a:r>
            <a:r>
              <a:rPr dirty="0" sz="20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наꢀ</a:t>
            </a:r>
            <a:r>
              <a:rPr dirty="0" sz="20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то,ꢀ</a:t>
            </a:r>
            <a:r>
              <a:rPr dirty="0" sz="20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чтоꢀ</a:t>
            </a:r>
            <a:r>
              <a:rPr dirty="0" sz="20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всеꢀ</a:t>
            </a:r>
            <a:r>
              <a:rPr dirty="0" sz="20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вычисленияꢀ</a:t>
            </a:r>
            <a:r>
              <a:rPr dirty="0" sz="20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ꢀподчиняютсяꢀ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законамꢀфизики,ꢀониꢀнеꢀсмогутꢀꢀрешитьсяꢀбезꢀпомощиꢀматематики.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92740" y="216388"/>
            <a:ext cx="5386877" cy="12590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3896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Ответьтеꢀнаꢀвопрос:</a:t>
            </a:r>
          </a:p>
          <a:p>
            <a:pPr marL="0" marR="0">
              <a:lnSpc>
                <a:spcPts val="2083"/>
              </a:lnSpc>
              <a:spcBef>
                <a:spcPts val="345"/>
              </a:spcBef>
              <a:spcAft>
                <a:spcPts val="0"/>
              </a:spcAft>
            </a:pP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Расстояние</a:t>
            </a:r>
            <a:r>
              <a:rPr dirty="0" sz="2000" spc="-15">
                <a:solidFill>
                  <a:srgbClr val="000000"/>
                </a:solidFill>
                <a:latin typeface="HFDODP+ArialMT"/>
                <a:cs typeface="HFDODP+ArialMT"/>
              </a:rPr>
              <a:t>-этоꢀ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точкаꢀсоприкосновения</a:t>
            </a:r>
          </a:p>
          <a:p>
            <a:pPr marL="992125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математикиꢀиꢀспорта?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67680" y="1334076"/>
            <a:ext cx="761585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0">
                <a:solidFill>
                  <a:srgbClr val="333333"/>
                </a:solidFill>
                <a:latin typeface="HFDODP+ArialMT"/>
                <a:cs typeface="HFDODP+ArialMT"/>
              </a:rPr>
              <a:t>Расстояниеꢀ–ꢀэтоꢀ</a:t>
            </a:r>
            <a:r>
              <a:rPr dirty="0" sz="2000" b="1">
                <a:solidFill>
                  <a:srgbClr val="333333"/>
                </a:solidFill>
                <a:latin typeface="SCCTTG+Arial-BoldMT"/>
                <a:cs typeface="SCCTTG+Arial-BoldMT"/>
              </a:rPr>
              <a:t>длинаꢀотꢀодногоꢀпунктаꢀдоꢀдругого</a:t>
            </a:r>
            <a:r>
              <a:rPr dirty="0" sz="2000">
                <a:solidFill>
                  <a:srgbClr val="333333"/>
                </a:solidFill>
                <a:latin typeface="HFDODP+ArialMT"/>
                <a:cs typeface="HFDODP+Arial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3326" y="3259667"/>
            <a:ext cx="357066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Людиꢀбылиꢀмероюꢀвещей!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4320" y="4432521"/>
            <a:ext cx="3453283" cy="15596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Неꢀимелиꢀнашиꢀпредки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Ниꢀлинейки,ꢀниꢀрулетки.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Ноꢀмоглиꢀпредметꢀлюбой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Измерятьꢀсамимꢀсобой</a:t>
            </a:r>
            <a:r>
              <a:rPr dirty="0" sz="1800">
                <a:solidFill>
                  <a:srgbClr val="000000"/>
                </a:solidFill>
                <a:latin typeface="HFDODP+ArialMT"/>
                <a:cs typeface="HFDODP+ArialMT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6699" y="402719"/>
            <a:ext cx="401386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SCCTTG+Arial-BoldMT"/>
                <a:cs typeface="SCCTTG+Arial-BoldMT"/>
              </a:rPr>
              <a:t>Какꢀнайтиꢀрасстояние?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69739" y="913572"/>
            <a:ext cx="8268655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Чтобыꢀнайтиꢀрасстояние,ꢀнадоꢀскоростьꢀумножитьꢀнаꢀвремяꢀ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движения: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69739" y="1576602"/>
            <a:ext cx="8160829" cy="17631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ꢀꢀꢀꢀꢀꢀꢀꢀꢀꢀꢀꢀꢀꢀꢀꢀꢀꢀꢀꢀ</a:t>
            </a:r>
            <a:r>
              <a:rPr dirty="0" sz="54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S</a:t>
            </a:r>
            <a:r>
              <a:rPr dirty="0" sz="54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 </a:t>
            </a:r>
            <a:r>
              <a:rPr dirty="0" sz="54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=</a:t>
            </a:r>
            <a:r>
              <a:rPr dirty="0" sz="54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 </a:t>
            </a:r>
            <a:r>
              <a:rPr dirty="0" sz="54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v</a:t>
            </a:r>
            <a:r>
              <a:rPr dirty="0" sz="54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 </a:t>
            </a:r>
            <a:r>
              <a:rPr dirty="0" sz="54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∙</a:t>
            </a:r>
            <a:r>
              <a:rPr dirty="0" sz="54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 </a:t>
            </a:r>
            <a:r>
              <a:rPr dirty="0" sz="54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t</a:t>
            </a:r>
          </a:p>
          <a:p>
            <a:pPr marL="0" marR="0">
              <a:lnSpc>
                <a:spcPts val="2083"/>
              </a:lnSpc>
              <a:spcBef>
                <a:spcPts val="432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Скорость</a:t>
            </a:r>
            <a:r>
              <a:rPr dirty="0" sz="2000" b="1">
                <a:solidFill>
                  <a:srgbClr val="1d1d1b"/>
                </a:solidFill>
                <a:latin typeface="SCCTTG+Arial-BoldMT"/>
                <a:cs typeface="SCCTTG+Arial-BoldMT"/>
              </a:rPr>
              <a:t>ꢀ</a:t>
            </a: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–ꢀэтоꢀрасстояние,ꢀпройденноеꢀтеломꢀзаꢀединицуꢀ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времени.ꢀ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69739" y="3260533"/>
            <a:ext cx="7972133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1">
                <a:solidFill>
                  <a:srgbClr val="1d1d1b"/>
                </a:solidFill>
                <a:latin typeface="HFDODP+ArialMT"/>
                <a:cs typeface="HFDODP+ArialMT"/>
              </a:rPr>
              <a:t>Подꢀединицейꢀ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времени</a:t>
            </a: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ꢀподразумеваетсяꢀ1ꢀчас,ꢀ1ꢀминутаꢀ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илиꢀ1ꢀсекунда.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7435" y="4594694"/>
            <a:ext cx="9945092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Чтобыꢀнайтиꢀскорость,ꢀнужноꢀрасстояниеꢀразделитьꢀнаꢀвремяꢀдвижения: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25844" y="4782607"/>
            <a:ext cx="3981231" cy="3086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981"/>
              </a:lnSpc>
              <a:spcBef>
                <a:spcPts val="0"/>
              </a:spcBef>
              <a:spcAft>
                <a:spcPts val="0"/>
              </a:spcAft>
            </a:pP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v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 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=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 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S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 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: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 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t</a:t>
            </a:r>
          </a:p>
          <a:p>
            <a:pPr marL="0" marR="0">
              <a:lnSpc>
                <a:spcPts val="6981"/>
              </a:lnSpc>
              <a:spcBef>
                <a:spcPts val="288"/>
              </a:spcBef>
              <a:spcAft>
                <a:spcPts val="0"/>
              </a:spcAft>
            </a:pP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t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 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=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 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S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 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: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 </a:t>
            </a:r>
            <a:r>
              <a:rPr dirty="0" sz="6700" b="1">
                <a:solidFill>
                  <a:srgbClr val="c00000"/>
                </a:solidFill>
                <a:latin typeface="MKVHIS+TimesNewRomanPS-BoldItalicMT"/>
                <a:cs typeface="MKVHIS+TimesNewRomanPS-BoldItalicMT"/>
              </a:rPr>
              <a:t>v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90141" y="851375"/>
            <a:ext cx="279256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BKFJRV+Arial-ItalicMT"/>
                <a:cs typeface="BKFJRV+Arial-ItalicMT"/>
              </a:rPr>
              <a:t>Скоростьꢀсближения:ꢀ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83583" y="1367340"/>
            <a:ext cx="110048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OKPSW+TimesNewRomanPS-ItalicMT"/>
                <a:cs typeface="NOKPSW+TimesNewRomanPS-ItalicMT"/>
              </a:rPr>
              <a:t>9</a:t>
            </a:r>
            <a:r>
              <a:rPr dirty="0" sz="2400">
                <a:solidFill>
                  <a:srgbClr val="000000"/>
                </a:solidFill>
                <a:latin typeface="NOKPSW+TimesNewRomanPS-ItalicMT"/>
                <a:cs typeface="NOKPSW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OKPSW+TimesNewRomanPS-ItalicMT"/>
                <a:cs typeface="NOKPSW+TimesNewRomanPS-ItalicMT"/>
              </a:rPr>
              <a:t>м/с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35982" y="2144258"/>
            <a:ext cx="110048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OKPSW+TimesNewRomanPS-ItalicMT"/>
                <a:cs typeface="NOKPSW+TimesNewRomanPS-ItalicMT"/>
              </a:rPr>
              <a:t>6</a:t>
            </a:r>
            <a:r>
              <a:rPr dirty="0" sz="2400">
                <a:solidFill>
                  <a:srgbClr val="000000"/>
                </a:solidFill>
                <a:latin typeface="NOKPSW+TimesNewRomanPS-ItalicMT"/>
                <a:cs typeface="NOKPSW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OKPSW+TimesNewRomanPS-ItalicMT"/>
                <a:cs typeface="NOKPSW+TimesNewRomanPS-ItalicMT"/>
              </a:rPr>
              <a:t>м/с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06128" y="2784310"/>
            <a:ext cx="254819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BKFJRV+Arial-ItalicMT"/>
                <a:cs typeface="BKFJRV+Arial-ItalicMT"/>
              </a:rPr>
              <a:t>Скоростьꢀудаления: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06128" y="3762554"/>
            <a:ext cx="279256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BKFJRV+Arial-ItalicMT"/>
                <a:cs typeface="BKFJRV+Arial-ItalicMT"/>
              </a:rPr>
              <a:t>Скоростьꢀсближения:ꢀ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78961" y="4443420"/>
            <a:ext cx="116715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OKPSW+TimesNewRomanPS-ItalicMT"/>
                <a:cs typeface="NOKPSW+TimesNewRomanPS-ItalicMT"/>
              </a:rPr>
              <a:t>1км/с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72607" y="5426916"/>
            <a:ext cx="254819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BKFJRV+Arial-ItalicMT"/>
                <a:cs typeface="BKFJRV+Arial-ItalicMT"/>
              </a:rPr>
              <a:t>Скоростьꢀудаления: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094421" y="6478895"/>
            <a:ext cx="118854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HSHFI+TimesNewRomanPSMT"/>
                <a:cs typeface="DHSHFI+TimesNewRomanPSMT"/>
              </a:rPr>
              <a:t>5км/ч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2153" y="1547121"/>
            <a:ext cx="6884914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430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ТЕМА</a:t>
            </a:r>
            <a:r>
              <a:rPr dirty="0" sz="28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ОТКРЫТОГО</a:t>
            </a:r>
            <a:r>
              <a:rPr dirty="0" sz="28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УРОКА: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МАТЕМАТИКА</a:t>
            </a:r>
            <a:r>
              <a:rPr dirty="0" sz="28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И</a:t>
            </a:r>
            <a:r>
              <a:rPr dirty="0" sz="28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ФИЗКУЛЬТУРА.</a:t>
            </a:r>
          </a:p>
          <a:p>
            <a:pPr marL="200409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ТОЧКИ</a:t>
            </a:r>
            <a:r>
              <a:rPr dirty="0" sz="28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СОПРИКОСНОВЕНИЯ.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0094" y="79880"/>
            <a:ext cx="10738811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Задачаꢀ№1.ꢀ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Поꢀчертежуꢀнайдитеꢀ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скоростьꢀсближенияꢀ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скоростьꢀудаления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объектовꢀиꢀопределите,ꢀнаꢀкакомꢀ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расстоянии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ꢀдругꢀотꢀдругаꢀониꢀбудутꢀчерез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1ꢀчасꢀ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послеꢀначалаꢀдвижения.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3102" y="132882"/>
            <a:ext cx="11564621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Задачаꢀꢀ№2.ꢀ</a:t>
            </a: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Мыꢀвышлиꢀизꢀдомаꢀиꢀнаправилисьꢀвꢀшколу.ꢀМыꢀдошлиꢀдоꢀшколыꢀзаꢀ</a:t>
            </a:r>
            <a:r>
              <a:rPr dirty="0" sz="2000" b="1">
                <a:solidFill>
                  <a:srgbClr val="1d1d1b"/>
                </a:solidFill>
                <a:latin typeface="SCCTTG+Arial-BoldMT"/>
                <a:cs typeface="SCCTTG+Arial-BoldMT"/>
              </a:rPr>
              <a:t>15ꢀ</a:t>
            </a:r>
          </a:p>
          <a:p>
            <a:pPr marL="91440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1d1d1b"/>
                </a:solidFill>
                <a:latin typeface="SCCTTG+Arial-BoldMT"/>
                <a:cs typeface="SCCTTG+Arial-BoldMT"/>
              </a:rPr>
              <a:t>минут</a:t>
            </a: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.ꢀНашаꢀ</a:t>
            </a:r>
            <a:r>
              <a:rPr dirty="0" sz="2000" b="1">
                <a:solidFill>
                  <a:srgbClr val="1d1d1b"/>
                </a:solidFill>
                <a:latin typeface="SCCTTG+Arial-BoldMT"/>
                <a:cs typeface="SCCTTG+Arial-BoldMT"/>
              </a:rPr>
              <a:t>скорость</a:t>
            </a: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ꢀбылаꢀ60ꢀметровꢀвꢀминуту(м/мин).ꢀКакоеꢀ</a:t>
            </a:r>
          </a:p>
          <a:p>
            <a:pPr marL="91440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1d1d1b"/>
                </a:solidFill>
                <a:latin typeface="SCCTTG+Arial-BoldMT"/>
                <a:cs typeface="SCCTTG+Arial-BoldMT"/>
              </a:rPr>
              <a:t>расстояние</a:t>
            </a: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ꢀмыꢀпрошли?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1948" y="1231223"/>
            <a:ext cx="158005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1d1d1b"/>
                </a:solidFill>
                <a:latin typeface="SCCTTG+Arial-BoldMT"/>
                <a:cs typeface="SCCTTG+Arial-BoldMT"/>
              </a:rPr>
              <a:t>Решение: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1948" y="1536023"/>
            <a:ext cx="6433902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Еслиꢀзаꢀоднуꢀминутуꢀмыꢀпрошлиꢀ60ꢀметров,ꢀтоꢀ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сколькоꢀтакихꢀотрезковꢀпоꢀшестьдесятꢀметровꢀ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мыꢀпройдёмꢀзаꢀ15ꢀминут?ꢀ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1947" y="2780113"/>
            <a:ext cx="7046484" cy="1864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Очевидно,ꢀчтоꢀумноживꢀ60ꢀметровꢀнаꢀ15ꢀминут,ꢀмыꢀ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spc="-12">
                <a:solidFill>
                  <a:srgbClr val="1d1d1b"/>
                </a:solidFill>
                <a:latin typeface="HFDODP+ArialMT"/>
                <a:cs typeface="HFDODP+ArialMT"/>
              </a:rPr>
              <a:t>определимꢀ</a:t>
            </a:r>
            <a:r>
              <a:rPr dirty="0" sz="2000" b="1">
                <a:solidFill>
                  <a:srgbClr val="1d1d1b"/>
                </a:solidFill>
                <a:latin typeface="SCCTTG+Arial-BoldMT"/>
                <a:cs typeface="SCCTTG+Arial-BoldMT"/>
              </a:rPr>
              <a:t>расстояние</a:t>
            </a: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ꢀотꢀдомаꢀдоꢀшколы: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1d1d1b"/>
                </a:solidFill>
                <a:latin typeface="BKFJRV+Arial-ItalicMT"/>
                <a:cs typeface="BKFJRV+Arial-ItalicMT"/>
              </a:rPr>
              <a:t>vꢀ</a:t>
            </a: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=ꢀ60ꢀ(м/мин)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1d1d1b"/>
                </a:solidFill>
                <a:latin typeface="BKFJRV+Arial-ItalicMT"/>
                <a:cs typeface="BKFJRV+Arial-ItalicMT"/>
              </a:rPr>
              <a:t>tꢀ</a:t>
            </a: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=ꢀ15ꢀ(минут)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1d1d1b"/>
                </a:solidFill>
                <a:latin typeface="BKFJRV+Arial-ItalicMT"/>
                <a:cs typeface="BKFJRV+Arial-ItalicMT"/>
              </a:rPr>
              <a:t>Sꢀ=ꢀvꢀ∙ꢀtꢀ=</a:t>
            </a:r>
            <a:r>
              <a:rPr dirty="0" sz="2000">
                <a:solidFill>
                  <a:srgbClr val="1d1d1b"/>
                </a:solidFill>
                <a:latin typeface="HFDODP+ArialMT"/>
                <a:cs typeface="HFDODP+ArialMT"/>
              </a:rPr>
              <a:t>ꢀ60ꢀ∙ꢀ15ꢀ=ꢀ900ꢀ(метров)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14212" y="6289086"/>
            <a:ext cx="372341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3" b="1">
                <a:solidFill>
                  <a:srgbClr val="c00000"/>
                </a:solidFill>
                <a:latin typeface="SCCTTG+Arial-BoldMT"/>
                <a:cs typeface="SCCTTG+Arial-BoldMT"/>
              </a:rPr>
              <a:t>Ответ: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ꢀмыꢀпрошлиꢀ900ꢀмет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4085" y="86711"/>
            <a:ext cx="12067019" cy="709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SCCTTG+Arial-BoldMT"/>
                <a:cs typeface="SCCTTG+Arial-BoldMT"/>
              </a:rPr>
              <a:t>Задачаꢀꢀ№3.</a:t>
            </a:r>
            <a:r>
              <a:rPr dirty="0" sz="2400" spc="3028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Наꢀвстречуꢀдругꢀкꢀдругу.ꢀСколькоꢀкмꢀбудетꢀмеждуꢀнимиꢀчерезꢀ2ꢀчаса?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97081" y="1567204"/>
            <a:ext cx="1589258" cy="2017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За</a:t>
            </a:r>
            <a:r>
              <a:rPr dirty="0" sz="2000" spc="54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2</a:t>
            </a:r>
            <a:r>
              <a:rPr dirty="0" sz="2000" spc="53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часа</a:t>
            </a:r>
          </a:p>
          <a:p>
            <a:pPr marL="539033" marR="0">
              <a:lnSpc>
                <a:spcPts val="2083"/>
              </a:lnSpc>
              <a:spcBef>
                <a:spcPts val="8717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50</a:t>
            </a:r>
            <a:r>
              <a:rPr dirty="0" sz="2000" spc="53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км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34741" y="2996344"/>
            <a:ext cx="166404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HSHFI+TimesNewRomanPSMT"/>
                <a:cs typeface="DHSHFI+TimesNewRomanPSMT"/>
              </a:rPr>
              <a:t>2ꢀспособ: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1367" y="3058518"/>
            <a:ext cx="166404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HSHFI+TimesNewRomanPSMT"/>
                <a:cs typeface="DHSHFI+TimesNewRomanPSMT"/>
              </a:rPr>
              <a:t>1ꢀспособ: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27367" y="6265455"/>
            <a:ext cx="519396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c00000"/>
                </a:solidFill>
                <a:latin typeface="HFDODP+ArialMT"/>
                <a:cs typeface="HFDODP+ArialMT"/>
              </a:rPr>
              <a:t>Какойꢀспособꢀрациональнее?ꢀꢀꢀꢀ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47358" y="112517"/>
            <a:ext cx="9040837" cy="95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Дваꢀвелосипедистаꢀвыехалиꢀизꢀодногоꢀпунктаꢀвꢀпротивоположных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ꢀнаправлениях.ꢀЧерезꢀчасꢀрасстояниеꢀмеждуꢀнимиꢀбудет….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779" y="157362"/>
            <a:ext cx="237514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SCCTTG+Arial-BoldMT"/>
                <a:cs typeface="SCCTTG+Arial-BoldMT"/>
              </a:rPr>
              <a:t>Задачаꢀꢀ№ꢀ4.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88312" y="2849118"/>
            <a:ext cx="125893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SCCTTG+Arial-BoldMT"/>
                <a:cs typeface="SCCTTG+Arial-BoldMT"/>
              </a:rPr>
              <a:t>26ꢀкм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6888" y="3982800"/>
            <a:ext cx="237514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SCCTTG+Arial-BoldMT"/>
                <a:cs typeface="SCCTTG+Arial-BoldMT"/>
              </a:rPr>
              <a:t>Задачаꢀꢀ№ꢀ5.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11657" y="6222044"/>
            <a:ext cx="108942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SCCTTG+Arial-BoldMT"/>
                <a:cs typeface="SCCTTG+Arial-BoldMT"/>
              </a:rPr>
              <a:t>9ꢀкм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5896" y="185459"/>
            <a:ext cx="12514409" cy="72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SCCTTG+Arial-BoldMT"/>
                <a:cs typeface="SCCTTG+Arial-BoldMT"/>
              </a:rPr>
              <a:t>Задачаꢀꢀ№ꢀ6.</a:t>
            </a:r>
            <a:r>
              <a:rPr dirty="0" sz="2400" spc="82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Изꢀдвухꢀсел,ꢀрасстояниеꢀмеждуꢀкоторымиꢀ96ꢀкм,ꢀодновременноꢀнавстречу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2895" y="490259"/>
            <a:ext cx="559910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ꢀдругꢀдругуꢀвыехалиꢀдваꢀвелосипедиста.ꢀ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86793" y="2102789"/>
            <a:ext cx="110047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HFDODP+ArialMT"/>
                <a:cs typeface="HFDODP+ArialMT"/>
              </a:rPr>
              <a:t>11ꢀкм/ч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16263" y="2129752"/>
            <a:ext cx="110047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HFDODP+ArialMT"/>
                <a:cs typeface="HFDODP+ArialMT"/>
              </a:rPr>
              <a:t>13ꢀкм/ч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89040" y="4323432"/>
            <a:ext cx="122381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HFDODP+ArialMT"/>
                <a:cs typeface="HFDODP+ArialMT"/>
              </a:rPr>
              <a:t>96ꢀкм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53695" y="4805731"/>
            <a:ext cx="7040922" cy="115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1)ꢀНаꢀсколькоꢀкилометровꢀсблизятсяꢀониꢀзаꢀ1ꢀчас?</a:t>
            </a:r>
          </a:p>
          <a:p>
            <a:pPr marL="0" marR="0">
              <a:lnSpc>
                <a:spcPts val="2083"/>
              </a:lnSpc>
              <a:spcBef>
                <a:spcPts val="191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2)ꢀНаꢀсколькоꢀкилометровꢀсблизятсяꢀониꢀзаꢀ2ꢀчаса?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53695" y="5884968"/>
            <a:ext cx="440346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3)ꢀВстретятсяꢀониꢀчерезꢀ4ꢀчаса?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6852" y="1553376"/>
            <a:ext cx="3948142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HFDODP+ArialMT"/>
                <a:cs typeface="HFDODP+ArialMT"/>
              </a:rPr>
              <a:t>Безꢀчегоꢀвꢀфизкультуреꢀ</a:t>
            </a:r>
          </a:p>
          <a:p>
            <a:pPr marL="1084163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HFDODP+ArialMT"/>
                <a:cs typeface="HFDODP+ArialMT"/>
              </a:rPr>
              <a:t>нельзя?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59396" y="4311502"/>
            <a:ext cx="281582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SCCTTG+Arial-BoldMT"/>
                <a:cs typeface="SCCTTG+Arial-BoldMT"/>
              </a:rPr>
              <a:t>Безꢀокругления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8195" y="5350003"/>
            <a:ext cx="13396306" cy="1560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СкобликоваꢀЛидияꢀПавловна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ꢀ–ꢀспортсменкаꢀ(конькобежныйꢀспорт),ꢀединственнаяꢀконькобежкаꢀ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spc="18">
                <a:solidFill>
                  <a:srgbClr val="000000"/>
                </a:solidFill>
                <a:latin typeface="HFDODP+ArialMT"/>
                <a:cs typeface="HFDODP+ArialMT"/>
              </a:rPr>
              <a:t>вꢀмире,ꢀзанесеннаяꢀвꢀКнигуꢀрекордовꢀГиннеса,ꢀперваяꢀспортсменкаꢀвꢀисторииꢀженскогоꢀспорта,ꢀꢀ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spc="10">
                <a:solidFill>
                  <a:srgbClr val="000000"/>
                </a:solidFill>
                <a:latin typeface="HFDODP+ArialMT"/>
                <a:cs typeface="HFDODP+ArialMT"/>
              </a:rPr>
              <a:t>установившаяꢀмировойꢀрекордꢀнаꢀОлимпийскихꢀиграх,ꢀзаслуженныйꢀмастерꢀспорта.ꢀСпортивноеꢀ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прозвищеꢀ—ꢀ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«Уральскаяꢀмолния».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8092" y="79880"/>
            <a:ext cx="12408688" cy="1009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Ледовыйꢀдворецꢀ«Уральскаяꢀмолния»ꢀ</a:t>
            </a:r>
            <a:r>
              <a:rPr dirty="0" sz="2000">
                <a:solidFill>
                  <a:srgbClr val="202122"/>
                </a:solidFill>
                <a:latin typeface="HFDODP+ArialMT"/>
                <a:cs typeface="HFDODP+ArialMT"/>
              </a:rPr>
              <a:t>вꢀЧелябинскеꢀ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имениꢀшестикратнойꢀолимпийскойꢀ</a:t>
            </a:r>
          </a:p>
          <a:p>
            <a:pPr marL="0" marR="0">
              <a:lnSpc>
                <a:spcPts val="2500"/>
              </a:lnSpc>
              <a:spcBef>
                <a:spcPts val="30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чемпионкиꢀЛидииꢀПавловныꢀСкобликовойꢀвведенꢀвꢀэксплуатациюꢀ28ꢀдекабряꢀ2004ꢀгодаꢀ</a:t>
            </a:r>
            <a:r>
              <a:rPr dirty="0" sz="2400">
                <a:solidFill>
                  <a:srgbClr val="000000"/>
                </a:solidFill>
                <a:latin typeface="DHSHFI+TimesNewRomanPSMT"/>
                <a:cs typeface="DHSHFI+TimesNewRomanPSMT"/>
              </a:rPr>
              <a:t>ꢀ</a:t>
            </a:r>
            <a:r>
              <a:rPr dirty="0" sz="2400">
                <a:solidFill>
                  <a:srgbClr val="202122"/>
                </a:solidFill>
                <a:latin typeface="DHSHFI+TimesNewRomanPSMT"/>
                <a:cs typeface="DHSHFI+TimesNewRomanPSMT"/>
              </a:rPr>
              <a:t>ꢀ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65789" y="199952"/>
            <a:ext cx="182016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адачаꢀꢀ№ꢀ6.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33785" y="504752"/>
            <a:ext cx="7767178" cy="1864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164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4">
                <a:solidFill>
                  <a:srgbClr val="000000"/>
                </a:solidFill>
                <a:latin typeface="HFDODP+ArialMT"/>
                <a:cs typeface="HFDODP+ArialMT"/>
              </a:rPr>
              <a:t>ꢀсвоейꢀспортивнойꢀкарьереꢀЛидияꢀПавловнаꢀустановилаꢀ</a:t>
            </a:r>
          </a:p>
          <a:p>
            <a:pPr marL="47497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ировойꢀ</a:t>
            </a:r>
            <a:r>
              <a:rPr dirty="0" sz="20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рекордꢀ</a:t>
            </a:r>
            <a:r>
              <a:rPr dirty="0" sz="2000" spc="-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вꢀ</a:t>
            </a:r>
            <a:r>
              <a:rPr dirty="0" sz="2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1960ꢀ</a:t>
            </a:r>
            <a:r>
              <a:rPr dirty="0" sz="2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наꢀ</a:t>
            </a:r>
            <a:r>
              <a:rPr dirty="0" sz="20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Олимпийскихꢀ</a:t>
            </a:r>
            <a:r>
              <a:rPr dirty="0" sz="20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играхꢀ</a:t>
            </a:r>
            <a:r>
              <a:rPr dirty="0" sz="20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вꢀ</a:t>
            </a:r>
            <a:r>
              <a:rPr dirty="0" sz="2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Скво-</a:t>
            </a:r>
          </a:p>
          <a:p>
            <a:pPr marL="42164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spc="20">
                <a:solidFill>
                  <a:srgbClr val="000000"/>
                </a:solidFill>
                <a:latin typeface="HFDODP+ArialMT"/>
                <a:cs typeface="HFDODP+ArialMT"/>
              </a:rPr>
              <a:t>эллиꢀ(США),ꢀпобедивꢀвꢀбегеꢀнаꢀ1500ꢀм,ꢀпервойꢀизꢀвсехꢀ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частниковꢀ</a:t>
            </a:r>
            <a:r>
              <a:rPr dirty="0" sz="20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Олимпиадыꢀ</a:t>
            </a:r>
            <a:r>
              <a:rPr dirty="0" sz="2000" spc="-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установилаꢀ</a:t>
            </a:r>
            <a:r>
              <a:rPr dirty="0" sz="2000" spc="-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мировойꢀ</a:t>
            </a:r>
            <a:r>
              <a:rPr dirty="0" sz="20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рекордꢀ</a:t>
            </a:r>
            <a:r>
              <a:rPr dirty="0" sz="2000" spc="-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(2ꢀ</a:t>
            </a:r>
          </a:p>
          <a:p>
            <a:pPr marL="47497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инꢀ25,2ꢀсек).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43731" y="2535870"/>
            <a:ext cx="7856409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Сꢀ</a:t>
            </a:r>
            <a:r>
              <a:rPr dirty="0" sz="200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какойꢀ</a:t>
            </a:r>
            <a:r>
              <a:rPr dirty="0" sz="200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скоростьюꢀ</a:t>
            </a:r>
            <a:r>
              <a:rPr dirty="0" sz="2000" spc="-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прошлаꢀ</a:t>
            </a:r>
            <a:r>
              <a:rPr dirty="0" sz="200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дистанциюꢀ</a:t>
            </a:r>
            <a:r>
              <a:rPr dirty="0" sz="2000" spc="-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Лидияꢀ</a:t>
            </a:r>
            <a:r>
              <a:rPr dirty="0" sz="2000" spc="-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Павловнаꢀ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(округлитеꢀответꢀдоꢀцелого)?ꢀ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06785" y="3657027"/>
            <a:ext cx="7852986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Найти: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</a:t>
            </a:r>
            <a:r>
              <a:rPr dirty="0" sz="2000" spc="7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скоростьꢀ</a:t>
            </a:r>
            <a:r>
              <a:rPr dirty="0" sz="2000" spc="7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Лидииꢀ</a:t>
            </a:r>
            <a:r>
              <a:rPr dirty="0" sz="2000" spc="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Павловныꢀ</a:t>
            </a:r>
            <a:r>
              <a:rPr dirty="0" sz="2000" spc="6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Скобликовойꢀ</a:t>
            </a:r>
            <a:r>
              <a:rPr dirty="0" sz="2000" spc="6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наꢀ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олимпиадеꢀвꢀСША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43731" y="4574944"/>
            <a:ext cx="158005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Решение: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99003" y="4671760"/>
            <a:ext cx="4064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FDODP+ArialMT"/>
                <a:cs typeface="HFDODP+ArialMT"/>
              </a:rPr>
              <a:t>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43731" y="5245504"/>
            <a:ext cx="200521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3" b="1">
                <a:solidFill>
                  <a:srgbClr val="c00000"/>
                </a:solidFill>
                <a:latin typeface="SCCTTG+Arial-BoldMT"/>
                <a:cs typeface="SCCTTG+Arial-BoldMT"/>
              </a:rPr>
              <a:t>Ответ: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ꢀ10ꢀм/с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3877" y="5779972"/>
            <a:ext cx="13567011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«Закончила</a:t>
            </a:r>
            <a:r>
              <a:rPr dirty="0" sz="2000" spc="522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дистанцию</a:t>
            </a:r>
            <a:r>
              <a:rPr dirty="0" sz="2000" spc="507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–</a:t>
            </a:r>
            <a:r>
              <a:rPr dirty="0" sz="2000" spc="499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и</a:t>
            </a:r>
            <a:r>
              <a:rPr dirty="0" sz="2000" spc="502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стадион</a:t>
            </a:r>
            <a:r>
              <a:rPr dirty="0" sz="2000" spc="513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взревел!</a:t>
            </a:r>
            <a:r>
              <a:rPr dirty="0" sz="2000" spc="47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Взглянула</a:t>
            </a:r>
            <a:r>
              <a:rPr dirty="0" sz="2000" spc="523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на</a:t>
            </a:r>
            <a:r>
              <a:rPr dirty="0" sz="2000" spc="503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табло</a:t>
            </a:r>
            <a:r>
              <a:rPr dirty="0" sz="2000" spc="453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-</a:t>
            </a:r>
            <a:r>
              <a:rPr dirty="0" sz="2000" spc="495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победа!</a:t>
            </a:r>
            <a:r>
              <a:rPr dirty="0" sz="2000" spc="508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Да</a:t>
            </a:r>
            <a:r>
              <a:rPr dirty="0" sz="2000" spc="505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еще</a:t>
            </a:r>
            <a:r>
              <a:rPr dirty="0" sz="2000" spc="455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с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мировым</a:t>
            </a:r>
            <a:r>
              <a:rPr dirty="0" sz="2000" spc="248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рекордом!»,</a:t>
            </a:r>
            <a:r>
              <a:rPr dirty="0" sz="2000" spc="243" b="1">
                <a:solidFill>
                  <a:srgbClr val="00206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spc="17">
                <a:solidFill>
                  <a:srgbClr val="000000"/>
                </a:solidFill>
                <a:latin typeface="HFDODP+ArialMT"/>
                <a:cs typeface="HFDODP+ArialMT"/>
              </a:rPr>
              <a:t>–ꢀвспоминалаꢀлегендарнаяꢀспортсменка.ꢀИменноꢀ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на</a:t>
            </a:r>
            <a:r>
              <a:rPr dirty="0" sz="2000" spc="235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дистанции</a:t>
            </a:r>
            <a:r>
              <a:rPr dirty="0" sz="2000" spc="246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1500</a:t>
            </a:r>
            <a:r>
              <a:rPr dirty="0" sz="2000" spc="233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м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Скобликоваꢀвыигралаꢀ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первое</a:t>
            </a:r>
            <a:r>
              <a:rPr dirty="0" sz="2000" spc="54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олимпийское</a:t>
            </a:r>
            <a:r>
              <a:rPr dirty="0" sz="2000" spc="54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spc="-11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золото</a:t>
            </a:r>
            <a:r>
              <a:rPr dirty="0" sz="2000">
                <a:solidFill>
                  <a:srgbClr val="c00000"/>
                </a:solidFill>
                <a:latin typeface="BKFJRV+Arial-ItalicMT"/>
                <a:cs typeface="BKFJRV+Arial-ItalicMT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22951" y="199952"/>
            <a:ext cx="197929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Задачаꢀꢀ№ꢀ7.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22951" y="643296"/>
            <a:ext cx="8654976" cy="2169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Наꢀ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чемпионатеꢀ</a:t>
            </a:r>
            <a:r>
              <a:rPr dirty="0" sz="2000" spc="-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мираꢀ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1963ꢀ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годаꢀ</a:t>
            </a:r>
            <a:r>
              <a:rPr dirty="0" sz="200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вꢀ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Японииꢀ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иꢀ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впервыеꢀ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сталаꢀ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абсолютнойꢀ</a:t>
            </a:r>
            <a:r>
              <a:rPr dirty="0" sz="2000" spc="18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чемпионкойꢀ</a:t>
            </a:r>
            <a:r>
              <a:rPr dirty="0" sz="2000" spc="19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мира,ꢀ</a:t>
            </a:r>
            <a:r>
              <a:rPr dirty="0" sz="2000" spc="19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доказав,ꢀ</a:t>
            </a:r>
            <a:r>
              <a:rPr dirty="0" sz="2000" spc="19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чтоꢀ</a:t>
            </a:r>
            <a:r>
              <a:rPr dirty="0" sz="2000" spc="19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сталаꢀ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конькобежкой-универсалом:ꢀ</a:t>
            </a:r>
            <a:r>
              <a:rPr dirty="0" sz="2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выигралаꢀ</a:t>
            </a:r>
            <a:r>
              <a:rPr dirty="0" sz="20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всеꢀ</a:t>
            </a:r>
            <a:r>
              <a:rPr dirty="0" sz="2000" spc="-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четыреꢀ</a:t>
            </a:r>
            <a:r>
              <a:rPr dirty="0" sz="200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дистанцииꢀ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1000ꢀ</a:t>
            </a:r>
            <a:r>
              <a:rPr dirty="0" sz="20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мꢀ</a:t>
            </a:r>
            <a:r>
              <a:rPr dirty="0" sz="20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сꢀ</a:t>
            </a:r>
            <a:r>
              <a:rPr dirty="0" sz="20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мировымꢀ</a:t>
            </a:r>
            <a:r>
              <a:rPr dirty="0" sz="20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рекордомꢀ</a:t>
            </a:r>
            <a:r>
              <a:rPr dirty="0" sz="2000" spc="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1ꢀ</a:t>
            </a:r>
            <a:r>
              <a:rPr dirty="0" sz="20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минꢀ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31,8ꢀ</a:t>
            </a:r>
            <a:r>
              <a:rPr dirty="0" sz="20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сек,ꢀ</a:t>
            </a:r>
            <a:r>
              <a:rPr dirty="0" sz="20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каковаꢀ</a:t>
            </a:r>
            <a:r>
              <a:rPr dirty="0" sz="2000" spc="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былаꢀ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скоростьꢀ</a:t>
            </a:r>
            <a:r>
              <a:rPr dirty="0" sz="20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преодоленияꢀ</a:t>
            </a:r>
            <a:r>
              <a:rPr dirty="0" sz="20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дистанцииꢀ</a:t>
            </a:r>
            <a:r>
              <a:rPr dirty="0" sz="20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уꢀ</a:t>
            </a:r>
            <a:r>
              <a:rPr dirty="0" sz="20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«Уральскойꢀ</a:t>
            </a:r>
            <a:r>
              <a:rPr dirty="0" sz="20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молнии»ꢀ</a:t>
            </a:r>
            <a:r>
              <a:rPr dirty="0" sz="20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Японии?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30346" y="3321177"/>
            <a:ext cx="6809953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Найти: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</a:t>
            </a:r>
            <a:r>
              <a:rPr dirty="0" sz="200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скоростьꢀ</a:t>
            </a:r>
            <a:r>
              <a:rPr dirty="0" sz="2000" spc="-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Лидииꢀ</a:t>
            </a:r>
            <a:r>
              <a:rPr dirty="0" sz="20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Павловныꢀ</a:t>
            </a:r>
            <a:r>
              <a:rPr dirty="0" sz="2000" spc="-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Скобликовойꢀ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наꢀчемпионатеꢀмираꢀвꢀЯпонии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30346" y="4438675"/>
            <a:ext cx="158005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Решение: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34267" y="4926046"/>
            <a:ext cx="4064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FDODP+ArialMT"/>
                <a:cs typeface="HFDODP+ArialMT"/>
              </a:rPr>
              <a:t>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0346" y="5840755"/>
            <a:ext cx="207578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3" b="1">
                <a:solidFill>
                  <a:srgbClr val="c00000"/>
                </a:solidFill>
                <a:latin typeface="SCCTTG+Arial-BoldMT"/>
                <a:cs typeface="SCCTTG+Arial-BoldMT"/>
              </a:rPr>
              <a:t>Ответ: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ꢀ11ꢀм/с.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9064" y="155042"/>
            <a:ext cx="431922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Цели</a:t>
            </a:r>
            <a:r>
              <a:rPr dirty="0" sz="2800" spc="73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и</a:t>
            </a:r>
            <a:r>
              <a:rPr dirty="0" sz="2800" spc="72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задачи</a:t>
            </a:r>
            <a:r>
              <a:rPr dirty="0" sz="2800" spc="73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урока: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3999" y="1257770"/>
            <a:ext cx="8371631" cy="1864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Покажем,ꢀкакꢀвзаимосвязаныꢀматематикаꢀиꢀспорт,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приведемꢀпримерыꢀпримененияꢀматематикиꢀвꢀразличныхꢀ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видахꢀспорта,ꢀбудемꢀрешатьꢀзадачиꢀнаꢀдвижение,ꢀразвиватьꢀ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скорость,ꢀбыстроту,ꢀловкость,ꢀвниманиеꢀиꢀизмерятьꢀчастотуꢀ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сердечныхꢀсокращений.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55978" y="288336"/>
            <a:ext cx="319608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SCCTTG+Arial-BoldMT"/>
                <a:cs typeface="SCCTTG+Arial-BoldMT"/>
              </a:rPr>
              <a:t>ЭТОꢀИНТЕРЕСНО!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66482" y="743168"/>
            <a:ext cx="7136767" cy="1560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734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1">
                <a:solidFill>
                  <a:srgbClr val="000000"/>
                </a:solidFill>
                <a:latin typeface="HFDODP+ArialMT"/>
                <a:cs typeface="HFDODP+ArialMT"/>
              </a:rPr>
              <a:t>ляꢀтого,ꢀчтобыꢀсделатьꢀ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1ꢀшаг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,ꢀнужноꢀсократитьꢀиꢀ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асслабитьꢀ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20ꢀмышц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.ꢀТелоꢀчеловекаꢀсостоитꢀ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изꢀ639ꢀ</a:t>
            </a:r>
          </a:p>
          <a:p>
            <a:pPr marL="46482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ышц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.ꢀСколькоꢀмышцꢀ«отдыхают»,ꢀкогдаꢀчеловекꢀ</a:t>
            </a:r>
          </a:p>
          <a:p>
            <a:pPr marL="6858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елаетꢀ1ꢀшаг?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48091" y="6113715"/>
            <a:ext cx="204445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SCCTTG+Arial-BoldMT"/>
                <a:cs typeface="SCCTTG+Arial-BoldMT"/>
              </a:rPr>
              <a:t>Ответ:ꢀ619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5149" y="138248"/>
            <a:ext cx="5239686" cy="10226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SCCTTG+Arial-BoldMT"/>
                <a:cs typeface="SCCTTG+Arial-BoldMT"/>
              </a:rPr>
              <a:t>10ꢀ000ꢀШАГОВ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</a:t>
            </a:r>
            <a:r>
              <a:rPr dirty="0" sz="3200" b="1">
                <a:solidFill>
                  <a:srgbClr val="c00000"/>
                </a:solidFill>
                <a:latin typeface="SCCTTG+Arial-BoldMT"/>
                <a:cs typeface="SCCTTG+Arial-BoldMT"/>
              </a:rPr>
              <a:t>(7-ꢀ8ꢀкм)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5149" y="605433"/>
            <a:ext cx="12477576" cy="1864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Минимальнаяꢀнормаꢀшагов,ꢀкоторуюꢀнадоꢀделатьꢀдляꢀподдержанияꢀбазовыхꢀпараметровꢀ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здоровья.ꢀРекомендацияꢀпоявиласьꢀвꢀ1960-хꢀгодахꢀвꢀЯпонии,ꢀпослеꢀизобретенияꢀ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электронногоꢀшагомера.ꢀОднакоꢀприꢀвыбореꢀэтойꢀцифрыꢀнеꢀпроводилосьꢀникакихꢀ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научныхꢀисследований,ꢀаꢀ"10ꢀ000ꢀшагов"ꢀ—ꢀэтоꢀлишьꢀпереводꢀназванияꢀпервогоꢀшагомераꢀ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Manpo-kei.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16353" y="2278643"/>
            <a:ext cx="4714106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214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Минимальныйꢀуровеньꢀ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активностиꢀ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-ꢀнеꢀменееꢀ30ꢀминутꢀꢀвꢀ</a:t>
            </a:r>
          </a:p>
          <a:p>
            <a:pPr marL="623589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день,ꢀ5-7ꢀразꢀвꢀнеделю.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584" y="5489758"/>
            <a:ext cx="5937177" cy="1560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Такой</a:t>
            </a:r>
            <a:r>
              <a:rPr dirty="0" sz="2000" spc="53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уровень</a:t>
            </a:r>
            <a:r>
              <a:rPr dirty="0" sz="2000" spc="52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физической</a:t>
            </a:r>
            <a:r>
              <a:rPr dirty="0" sz="2000" spc="53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активности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необходим</a:t>
            </a:r>
            <a:r>
              <a:rPr dirty="0" sz="2000" spc="53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для</a:t>
            </a:r>
            <a:r>
              <a:rPr dirty="0" sz="2000" spc="52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активации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a53010"/>
                </a:solidFill>
                <a:latin typeface="KFOQWN+Arial-BoldItalicMT"/>
                <a:cs typeface="KFOQWN+Arial-BoldItalicMT"/>
              </a:rPr>
              <a:t>опорно-двигательного</a:t>
            </a:r>
            <a:r>
              <a:rPr dirty="0" sz="2000" spc="53" b="1">
                <a:solidFill>
                  <a:srgbClr val="a5301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a53010"/>
                </a:solidFill>
                <a:latin typeface="KFOQWN+Arial-BoldItalicMT"/>
                <a:cs typeface="KFOQWN+Arial-BoldItalicMT"/>
              </a:rPr>
              <a:t>аппарата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и</a:t>
            </a:r>
            <a:r>
              <a:rPr dirty="0" sz="2000" spc="53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a53010"/>
                </a:solidFill>
                <a:latin typeface="KFOQWN+Arial-BoldItalicMT"/>
                <a:cs typeface="KFOQWN+Arial-BoldItalicMT"/>
              </a:rPr>
              <a:t>сердечно-сосудистой</a:t>
            </a:r>
            <a:r>
              <a:rPr dirty="0" sz="2000" spc="52" b="1">
                <a:solidFill>
                  <a:srgbClr val="a5301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000" b="1">
                <a:solidFill>
                  <a:srgbClr val="a53010"/>
                </a:solidFill>
                <a:latin typeface="KFOQWN+Arial-BoldItalicMT"/>
                <a:cs typeface="KFOQWN+Arial-BoldItalicMT"/>
              </a:rPr>
              <a:t>системы.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62103" y="177114"/>
            <a:ext cx="6352747" cy="1757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-11" b="1">
                <a:solidFill>
                  <a:srgbClr val="c00000"/>
                </a:solidFill>
                <a:latin typeface="SCCTTG+Arial-BoldMT"/>
                <a:cs typeface="SCCTTG+Arial-BoldMT"/>
              </a:rPr>
              <a:t>Скандинавскаяꢀходьбаꢀ</a:t>
            </a:r>
            <a:r>
              <a:rPr dirty="0" sz="3600">
                <a:solidFill>
                  <a:srgbClr val="c00000"/>
                </a:solidFill>
                <a:latin typeface="HFDODP+ArialMT"/>
                <a:cs typeface="HFDODP+ArialMT"/>
              </a:rPr>
              <a:t>-</a:t>
            </a:r>
          </a:p>
          <a:p>
            <a:pPr marL="0" marR="0">
              <a:lnSpc>
                <a:spcPts val="1875"/>
              </a:lnSpc>
              <a:spcBef>
                <a:spcPts val="462"/>
              </a:spcBef>
              <a:spcAft>
                <a:spcPts val="0"/>
              </a:spcAft>
            </a:pPr>
            <a:r>
              <a:rPr dirty="0" sz="1800">
                <a:solidFill>
                  <a:srgbClr val="333333"/>
                </a:solidFill>
                <a:latin typeface="HFDODP+ArialMT"/>
                <a:cs typeface="HFDODP+ArialMT"/>
              </a:rPr>
              <a:t>этоꢀвидꢀфизическойꢀактивности,ꢀпредставляющийꢀ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3333"/>
                </a:solidFill>
                <a:latin typeface="HFDODP+ArialMT"/>
                <a:cs typeface="HFDODP+ArialMT"/>
              </a:rPr>
              <a:t>собойꢀфитнес-ходьбуꢀнаꢀдлинныеꢀдистанцииꢀсоꢀ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3333"/>
                </a:solidFill>
                <a:latin typeface="HFDODP+ArialMT"/>
                <a:cs typeface="HFDODP+ArialMT"/>
              </a:rPr>
              <a:t>специальноꢀразработаннымиꢀпалками.ꢀ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94240" y="6240656"/>
            <a:ext cx="76510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60°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2892" y="306166"/>
            <a:ext cx="11799956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Поꢀразнымꢀфизическимꢀиꢀмедицинскимꢀпоказаниямꢀнеꢀобязательноꢀходитьꢀнесколькоꢀ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километровꢀкаждыйꢀденьꢀ—ꢀможноꢀзаниматьсяꢀдругимиꢀвидамиꢀ</a:t>
            </a:r>
            <a:r>
              <a:rPr dirty="0" sz="2000" b="1">
                <a:solidFill>
                  <a:srgbClr val="a53010"/>
                </a:solidFill>
                <a:latin typeface="SCCTTG+Arial-BoldMT"/>
                <a:cs typeface="SCCTTG+Arial-BoldMT"/>
              </a:rPr>
              <a:t>кардио.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87863" y="2525178"/>
            <a:ext cx="5750861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РекомендацииꢀВОЗꢀдляꢀвозрастаꢀ18-64ꢀ</a:t>
            </a:r>
          </a:p>
          <a:p>
            <a:pPr marL="2198538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лет: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43871" y="3434258"/>
            <a:ext cx="5377738" cy="652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FDODP+ArialMT"/>
                <a:cs typeface="HFDODP+ArialMT"/>
              </a:rPr>
              <a:t>•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ꢀꢀкардиоꢀвысокойꢀинтенсивностиꢀ—ꢀнеꢀ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72447" y="3744379"/>
            <a:ext cx="339033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менееꢀ</a:t>
            </a:r>
            <a:r>
              <a:rPr dirty="0" sz="200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75ꢀминꢀ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вꢀнеделю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30427" y="4348658"/>
            <a:ext cx="5091486" cy="652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FDODP+ArialMT"/>
                <a:cs typeface="HFDODP+ArialMT"/>
              </a:rPr>
              <a:t>•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ꢀкаждоеꢀзанятиеꢀ—ꢀнеꢀменееꢀ</a:t>
            </a: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10ꢀмин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35042" y="4958258"/>
            <a:ext cx="5397991" cy="652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FDODP+ArialMT"/>
                <a:cs typeface="HFDODP+ArialMT"/>
              </a:rPr>
              <a:t>•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ꢀнеꢀменееꢀ</a:t>
            </a: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двух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ꢀсиловыхꢀтренировокꢀвꢀ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91622" y="5268379"/>
            <a:ext cx="129071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неделю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29188" y="320025"/>
            <a:ext cx="502161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a53010"/>
                </a:solidFill>
                <a:latin typeface="SCCTTG+Arial-BoldMT"/>
                <a:cs typeface="SCCTTG+Arial-BoldMT"/>
              </a:rPr>
              <a:t>Нормыꢀколичестваꢀшаговꢀзаꢀдень: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29188" y="924304"/>
            <a:ext cx="6254466" cy="2479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a53010"/>
                </a:solidFill>
                <a:latin typeface="HFDODP+ArialMT"/>
                <a:cs typeface="HFDODP+ArialMT"/>
              </a:rPr>
              <a:t>•</a:t>
            </a:r>
            <a:r>
              <a:rPr dirty="0" sz="2000" b="1">
                <a:solidFill>
                  <a:srgbClr val="a53010"/>
                </a:solidFill>
                <a:latin typeface="SCCTTG+Arial-BoldMT"/>
                <a:cs typeface="SCCTTG+Arial-BoldMT"/>
              </a:rPr>
              <a:t>ꢀменееꢀ5000ꢀ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—ꢀмалоподвижныйꢀобразꢀжизни</a:t>
            </a:r>
          </a:p>
          <a:p>
            <a:pPr marL="0" marR="0">
              <a:lnSpc>
                <a:spcPts val="2136"/>
              </a:lnSpc>
              <a:spcBef>
                <a:spcPts val="263"/>
              </a:spcBef>
              <a:spcAft>
                <a:spcPts val="0"/>
              </a:spcAft>
            </a:pPr>
            <a:r>
              <a:rPr dirty="0" sz="2050">
                <a:solidFill>
                  <a:srgbClr val="a53010"/>
                </a:solidFill>
                <a:latin typeface="HFDODP+ArialMT"/>
                <a:cs typeface="HFDODP+ArialMT"/>
              </a:rPr>
              <a:t>•</a:t>
            </a:r>
            <a:r>
              <a:rPr dirty="0" sz="2000" b="1">
                <a:solidFill>
                  <a:srgbClr val="a53010"/>
                </a:solidFill>
                <a:latin typeface="SCCTTG+Arial-BoldMT"/>
                <a:cs typeface="SCCTTG+Arial-BoldMT"/>
              </a:rPr>
              <a:t>ꢀ5000-7500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ꢀ—ꢀнизкийꢀуровеньꢀежедневнойꢀꢀ</a:t>
            </a:r>
          </a:p>
          <a:p>
            <a:pPr marL="0" marR="0">
              <a:lnSpc>
                <a:spcPts val="2083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активности</a:t>
            </a:r>
          </a:p>
          <a:p>
            <a:pPr marL="0" marR="0">
              <a:lnSpc>
                <a:spcPts val="2136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050">
                <a:solidFill>
                  <a:srgbClr val="a53010"/>
                </a:solidFill>
                <a:latin typeface="HFDODP+ArialMT"/>
                <a:cs typeface="HFDODP+ArialMT"/>
              </a:rPr>
              <a:t>•</a:t>
            </a:r>
            <a:r>
              <a:rPr dirty="0" sz="2000" b="1">
                <a:solidFill>
                  <a:srgbClr val="a53010"/>
                </a:solidFill>
                <a:latin typeface="SCCTTG+Arial-BoldMT"/>
                <a:cs typeface="SCCTTG+Arial-BoldMT"/>
              </a:rPr>
              <a:t>ꢀ7500-10000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ꢀ—ꢀсреднийꢀуровеньꢀактивности</a:t>
            </a:r>
          </a:p>
          <a:p>
            <a:pPr marL="0" marR="0">
              <a:lnSpc>
                <a:spcPts val="2136"/>
              </a:lnSpc>
              <a:spcBef>
                <a:spcPts val="263"/>
              </a:spcBef>
              <a:spcAft>
                <a:spcPts val="0"/>
              </a:spcAft>
            </a:pPr>
            <a:r>
              <a:rPr dirty="0" sz="2050">
                <a:solidFill>
                  <a:srgbClr val="a53010"/>
                </a:solidFill>
                <a:latin typeface="HFDODP+ArialMT"/>
                <a:cs typeface="HFDODP+ArialMT"/>
              </a:rPr>
              <a:t>•</a:t>
            </a:r>
            <a:r>
              <a:rPr dirty="0" sz="2000" b="1">
                <a:solidFill>
                  <a:srgbClr val="a53010"/>
                </a:solidFill>
                <a:latin typeface="SCCTTG+Arial-BoldMT"/>
                <a:cs typeface="SCCTTG+Arial-BoldMT"/>
              </a:rPr>
              <a:t>ꢀ10000-12500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ꢀ—ꢀактивныйꢀобразꢀжизни</a:t>
            </a:r>
          </a:p>
          <a:p>
            <a:pPr marL="317563" marR="0">
              <a:lnSpc>
                <a:spcPts val="2083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000" b="1">
                <a:solidFill>
                  <a:srgbClr val="a53010"/>
                </a:solidFill>
                <a:latin typeface="SCCTTG+Arial-BoldMT"/>
                <a:cs typeface="SCCTTG+Arial-BoldMT"/>
              </a:rPr>
              <a:t>олееꢀ12500ꢀ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—ꢀкрайнеꢀактивныйꢀобразꢀ</a:t>
            </a:r>
          </a:p>
          <a:p>
            <a:pPr marL="311404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зни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44036" y="71666"/>
            <a:ext cx="1037864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SCCTTG+Arial-BoldMT"/>
                <a:cs typeface="SCCTTG+Arial-BoldMT"/>
              </a:rPr>
              <a:t>Измерениеꢀпульсаꢀприꢀразнойꢀмышечнойꢀнагрузке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476" y="544758"/>
            <a:ext cx="13155197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Пульсꢀявляетсяꢀнадежнымꢀпоказателемꢀреакцииꢀорганизмаꢀспортсменаꢀ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наꢀвыполняемыеꢀнагрузки.ꢀВꢀразминкеꢀидетꢀпостепенноеꢀнаращиваниеꢀинтенсивностиꢀнагрузки.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0627" y="3980362"/>
            <a:ext cx="431460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Числоꢀпульсовыхꢀударовꢀвꢀм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15690" y="4217370"/>
            <a:ext cx="131881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SCCTTG+Arial-BoldMT"/>
                <a:cs typeface="SCCTTG+Arial-BoldMT"/>
              </a:rPr>
              <a:t>востанов-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91290" y="4445022"/>
            <a:ext cx="1034752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Вꢀпокое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08375" y="4445022"/>
            <a:ext cx="123596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Послеꢀ10ꢀ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69688" y="4445022"/>
            <a:ext cx="142646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Послеꢀбегаꢀ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17551" y="4461210"/>
            <a:ext cx="91311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SCCTTG+Arial-BoldMT"/>
                <a:cs typeface="SCCTTG+Arial-BoldMT"/>
              </a:rPr>
              <a:t>ления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08375" y="4688862"/>
            <a:ext cx="253344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приседаний</a:t>
            </a:r>
            <a:r>
              <a:rPr dirty="0" sz="1600" spc="1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наꢀместе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5749" y="5267982"/>
            <a:ext cx="49678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Вꢀ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47062" y="5267982"/>
            <a:ext cx="49678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Вꢀ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81274" y="5267982"/>
            <a:ext cx="118040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3ꢀминуты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5749" y="5511822"/>
            <a:ext cx="2828745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положенииꢀ</a:t>
            </a:r>
            <a:r>
              <a:rPr dirty="0" sz="1600" spc="16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положенииꢀ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сидя</a:t>
            </a:r>
            <a:r>
              <a:rPr dirty="0" sz="1600" spc="68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стоя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84879" y="5511822"/>
            <a:ext cx="53082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98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89836" y="5511822"/>
            <a:ext cx="64383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FDODP+ArialMT"/>
                <a:cs typeface="HFDODP+ArialMT"/>
              </a:rPr>
              <a:t>120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71765" y="6115519"/>
            <a:ext cx="237731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DHSHFI+TimesNewRomanPSMT"/>
                <a:cs typeface="DHSHFI+TimesNewRomanPSMT"/>
              </a:rPr>
              <a:t>65</a:t>
            </a:r>
            <a:r>
              <a:rPr dirty="0" sz="3200" spc="67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DHSHFI+TimesNewRomanPSMT"/>
                <a:cs typeface="DHSHFI+TimesNewRomanPSMT"/>
              </a:rPr>
              <a:t>76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8604" y="331908"/>
            <a:ext cx="13247762" cy="1560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Людиꢀсꢀдревностиꢀмерилиꢀпульсꢀиꢀискалиꢀзакономерностиꢀмеждуꢀ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пульсомꢀиꢀздоровьем.ꢀ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 u="sng">
                <a:solidFill>
                  <a:srgbClr val="000000"/>
                </a:solidFill>
                <a:latin typeface="SCCTTG+Arial-BoldMT"/>
                <a:cs typeface="SCCTTG+Arial-BoldMT"/>
              </a:rPr>
              <a:t>Уꢀмладенцевꢀ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пульсꢀвꢀдваꢀразаꢀвышеꢀпульсаꢀ</a:t>
            </a:r>
            <a:r>
              <a:rPr dirty="0" sz="2000" b="1" u="sng">
                <a:solidFill>
                  <a:srgbClr val="000000"/>
                </a:solidFill>
                <a:latin typeface="SCCTTG+Arial-BoldMT"/>
                <a:cs typeface="SCCTTG+Arial-BoldMT"/>
              </a:rPr>
              <a:t>взрослого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ꢀчеловекаꢀиꢀсоставляетꢀ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доꢀ140ꢀ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ударовꢀвꢀ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минуту.ꢀКꢀ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18-20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годам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ꢀпульсꢀвыравниваетсяꢀиꢀприобретаетꢀсвоёꢀнормальноеꢀсостояниеꢀ–ꢀ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отꢀ60ꢀ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доꢀ80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ꢀударовꢀвꢀминуту.ꢀ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60095" y="2838136"/>
            <a:ext cx="53354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HFDODP+ArialMT"/>
                <a:cs typeface="HFDODP+ArialMT"/>
              </a:rPr>
              <a:t>1.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60095" y="3482618"/>
            <a:ext cx="542749" cy="1040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HFDODP+ArialMT"/>
                <a:cs typeface="HFDODP+ArialMT"/>
              </a:rPr>
              <a:t>2.</a:t>
            </a:r>
          </a:p>
          <a:p>
            <a:pPr marL="9235" marR="0">
              <a:lnSpc>
                <a:spcPts val="1875"/>
              </a:lnSpc>
              <a:spcBef>
                <a:spcPts val="174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HFDODP+ArialMT"/>
                <a:cs typeface="HFDODP+ArialMT"/>
              </a:rPr>
              <a:t>3.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3369" y="79880"/>
            <a:ext cx="12859959" cy="1252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02122"/>
                </a:solidFill>
                <a:latin typeface="SCCTTG+Arial-BoldMT"/>
                <a:cs typeface="SCCTTG+Arial-BoldMT"/>
              </a:rPr>
              <a:t>Артериальныйꢀпульс</a:t>
            </a:r>
            <a:r>
              <a:rPr dirty="0" sz="1800">
                <a:solidFill>
                  <a:srgbClr val="202122"/>
                </a:solidFill>
                <a:latin typeface="HFDODP+ArialMT"/>
                <a:cs typeface="HFDODP+ArialMT"/>
              </a:rPr>
              <a:t>ꢀ</a:t>
            </a:r>
            <a:r>
              <a:rPr dirty="0" sz="2000">
                <a:solidFill>
                  <a:srgbClr val="202122"/>
                </a:solidFill>
                <a:latin typeface="HFDODP+ArialMT"/>
                <a:cs typeface="HFDODP+ArialMT"/>
              </a:rPr>
              <a:t>—ꢀэтоꢀритмическиеꢀтолчкообразныеꢀколебанияꢀстенокꢀ</a:t>
            </a:r>
            <a:r>
              <a:rPr dirty="0" sz="2000" spc="-11">
                <a:solidFill>
                  <a:srgbClr val="c00000"/>
                </a:solidFill>
                <a:latin typeface="HFDODP+ArialMT"/>
                <a:cs typeface="HFDODP+ArialMT"/>
              </a:rPr>
              <a:t>артерий</a:t>
            </a:r>
            <a:r>
              <a:rPr dirty="0" sz="2000">
                <a:solidFill>
                  <a:srgbClr val="202122"/>
                </a:solidFill>
                <a:latin typeface="HFDODP+ArialMT"/>
                <a:cs typeface="HFDODP+ArialMT"/>
              </a:rPr>
              <a:t>,ꢀ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202122"/>
                </a:solidFill>
                <a:latin typeface="HFDODP+ArialMT"/>
                <a:cs typeface="HFDODP+ArialMT"/>
              </a:rPr>
              <a:t>связанныеꢀсꢀизменениемꢀихꢀкровенаполнения.ꢀСуществуетꢀнесколькоꢀметодовꢀисследованияꢀ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202122"/>
                </a:solidFill>
                <a:latin typeface="HFDODP+ArialMT"/>
                <a:cs typeface="HFDODP+ArialMT"/>
              </a:rPr>
              <a:t>пульса: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28080" y="1095541"/>
            <a:ext cx="184807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Пальпа</a:t>
            </a: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́</a:t>
            </a: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ция</a:t>
            </a:r>
            <a:r>
              <a:rPr dirty="0" sz="2000">
                <a:solidFill>
                  <a:srgbClr val="ffffff"/>
                </a:solidFill>
                <a:latin typeface="HFDODP+ArialMT"/>
                <a:cs typeface="HFDODP+ArialMT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0150" y="1445658"/>
            <a:ext cx="134243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Осмо</a:t>
            </a: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́</a:t>
            </a: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тр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495" y="2941021"/>
            <a:ext cx="294567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Сфигмомано</a:t>
            </a: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́</a:t>
            </a: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метрия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3609" y="5686267"/>
            <a:ext cx="232047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Сфигмогра</a:t>
            </a: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́</a:t>
            </a: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фия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54012" y="5769602"/>
            <a:ext cx="265633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Пульсоксиметри</a:t>
            </a: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́</a:t>
            </a:r>
            <a:r>
              <a:rPr dirty="0" sz="2000" b="1">
                <a:solidFill>
                  <a:srgbClr val="ffffff"/>
                </a:solidFill>
                <a:latin typeface="SCCTTG+Arial-BoldMT"/>
                <a:cs typeface="SCCTTG+Arial-BoldMT"/>
              </a:rPr>
              <a:t>я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5476" y="322625"/>
            <a:ext cx="13173025" cy="1560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Максимальнаяꢀчастотаꢀпульсаꢀ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(МЧП)ꢀ—ꢀэтоꢀглавныйꢀпараметрꢀдляꢀконтроляꢀзаꢀсердцебиениемꢀ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воꢀвремяꢀбегаꢀилиꢀзанятиямиꢀдругимиꢀвидаꢀспорта.ꢀЭтотꢀпоказательꢀрассчитываетсяꢀпоꢀ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формулеꢀ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«220ꢀминусꢀвозрастꢀвꢀгодах».ꢀ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Вꢀдальнейшемꢀоцениваетсяꢀпроцентꢀотꢀмаксимальнойꢀ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цифры.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7004" y="230261"/>
            <a:ext cx="13120824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0">
                <a:solidFill>
                  <a:srgbClr val="c00000"/>
                </a:solidFill>
                <a:latin typeface="HFDODP+ArialMT"/>
                <a:cs typeface="HFDODP+ArialMT"/>
              </a:rPr>
              <a:t>Частотаꢀпульсаꢀ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—ꢀключевойꢀпараметр,ꢀвлияющийꢀнаꢀколичествоꢀрасходуемыхꢀприꢀфизическойꢀ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активностиꢀкалорий.ꢀВторымꢀпоꢀважностиꢀявляетсяꢀ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продолжительностьꢀтренировки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.ꢀИменноꢀ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комбинацияꢀэтихꢀфакторовꢀпозволяетꢀопределитьꢀ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пульс.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64491" y="1733190"/>
            <a:ext cx="232940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Нормыꢀпульса: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95949" y="2337470"/>
            <a:ext cx="7807674" cy="3700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66"/>
                </a:solidFill>
                <a:latin typeface="HFDODP+ArialMT"/>
                <a:cs typeface="HFDODP+ArialMT"/>
              </a:rPr>
              <a:t>•</a:t>
            </a:r>
            <a:r>
              <a:rPr dirty="0" sz="2000">
                <a:solidFill>
                  <a:srgbClr val="000066"/>
                </a:solidFill>
                <a:latin typeface="HFDODP+ArialMT"/>
                <a:cs typeface="HFDODP+ArialMT"/>
              </a:rPr>
              <a:t>Пульсꢀвꢀпокоеꢀ—ꢀ35-40%ꢀМЧПꢀ(60-80ꢀударовꢀдляꢀ30ꢀлет)</a:t>
            </a:r>
          </a:p>
          <a:p>
            <a:pPr marL="0" marR="0">
              <a:lnSpc>
                <a:spcPts val="2136"/>
              </a:lnSpc>
              <a:spcBef>
                <a:spcPts val="2663"/>
              </a:spcBef>
              <a:spcAft>
                <a:spcPts val="0"/>
              </a:spcAft>
            </a:pPr>
            <a:r>
              <a:rPr dirty="0" sz="2050">
                <a:solidFill>
                  <a:srgbClr val="c00000"/>
                </a:solidFill>
                <a:latin typeface="HFDODP+ArialMT"/>
                <a:cs typeface="HFDODP+ArialMT"/>
              </a:rPr>
              <a:t>•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Зонаꢀразминкиꢀ—ꢀ50-60%ꢀМЧПꢀ(95-115ꢀударов)</a:t>
            </a:r>
          </a:p>
          <a:p>
            <a:pPr marL="0" marR="0">
              <a:lnSpc>
                <a:spcPts val="2136"/>
              </a:lnSpc>
              <a:spcBef>
                <a:spcPts val="2663"/>
              </a:spcBef>
              <a:spcAft>
                <a:spcPts val="0"/>
              </a:spcAft>
            </a:pPr>
            <a:r>
              <a:rPr dirty="0" sz="2050">
                <a:solidFill>
                  <a:srgbClr val="0070c0"/>
                </a:solidFill>
                <a:latin typeface="HFDODP+ArialMT"/>
                <a:cs typeface="HFDODP+ArialMT"/>
              </a:rPr>
              <a:t>•</a:t>
            </a:r>
            <a:r>
              <a:rPr dirty="0" sz="2000" b="1">
                <a:solidFill>
                  <a:srgbClr val="0070c0"/>
                </a:solidFill>
                <a:latin typeface="SCCTTG+Arial-BoldMT"/>
                <a:cs typeface="SCCTTG+Arial-BoldMT"/>
              </a:rPr>
              <a:t>Зонаꢀактивностиꢀ—ꢀ60-70%ꢀМЧПꢀ(115-135ꢀударов)</a:t>
            </a:r>
          </a:p>
          <a:p>
            <a:pPr marL="0" marR="0">
              <a:lnSpc>
                <a:spcPts val="2136"/>
              </a:lnSpc>
              <a:spcBef>
                <a:spcPts val="2663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FDODP+ArialMT"/>
                <a:cs typeface="HFDODP+ArialMT"/>
              </a:rPr>
              <a:t>•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Аэробнаяꢀзонаꢀ—ꢀ70-80%ꢀМЧПꢀ(135-150ꢀударов)</a:t>
            </a:r>
          </a:p>
          <a:p>
            <a:pPr marL="0" marR="0">
              <a:lnSpc>
                <a:spcPts val="2136"/>
              </a:lnSpc>
              <a:spcBef>
                <a:spcPts val="2663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FDODP+ArialMT"/>
                <a:cs typeface="HFDODP+ArialMT"/>
              </a:rPr>
              <a:t>•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Зонаꢀвыносливостиꢀ—ꢀ80-90%ꢀМЧПꢀ(150-170ꢀударов)</a:t>
            </a:r>
          </a:p>
          <a:p>
            <a:pPr marL="0" marR="0">
              <a:lnSpc>
                <a:spcPts val="2136"/>
              </a:lnSpc>
              <a:spcBef>
                <a:spcPts val="2663"/>
              </a:spcBef>
              <a:spcAft>
                <a:spcPts val="0"/>
              </a:spcAft>
            </a:pPr>
            <a:r>
              <a:rPr dirty="0" sz="2050">
                <a:solidFill>
                  <a:srgbClr val="ff0000"/>
                </a:solidFill>
                <a:latin typeface="HFDODP+ArialMT"/>
                <a:cs typeface="HFDODP+ArialMT"/>
              </a:rPr>
              <a:t>•</a:t>
            </a:r>
            <a:r>
              <a:rPr dirty="0" sz="2000" b="1">
                <a:solidFill>
                  <a:srgbClr val="ff0000"/>
                </a:solidFill>
                <a:latin typeface="SCCTTG+Arial-BoldMT"/>
                <a:cs typeface="SCCTTG+Arial-BoldMT"/>
              </a:rPr>
              <a:t>Опаснаяꢀзонаꢀ—ꢀ90-95%ꢀМЧПꢀ(170-180ꢀударов)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03505" y="428456"/>
            <a:ext cx="5929803" cy="15063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Каждый</a:t>
            </a:r>
            <a:r>
              <a:rPr dirty="0" sz="2400" spc="63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настолько</a:t>
            </a:r>
            <a:r>
              <a:rPr dirty="0" sz="2400" spc="63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превосходит</a:t>
            </a:r>
          </a:p>
          <a:p>
            <a:pPr marL="53077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других,</a:t>
            </a:r>
            <a:r>
              <a:rPr dirty="0" sz="2400" spc="63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насколько</a:t>
            </a:r>
            <a:r>
              <a:rPr dirty="0" sz="2400" spc="728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он</a:t>
            </a:r>
            <a:r>
              <a:rPr dirty="0" sz="2400" spc="66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больше</a:t>
            </a:r>
          </a:p>
          <a:p>
            <a:pPr marL="1827014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других</a:t>
            </a:r>
            <a:r>
              <a:rPr dirty="0" sz="2400" spc="65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KFOQWN+Arial-BoldItalicMT"/>
                <a:cs typeface="KFOQWN+Arial-BoldItalicMT"/>
              </a:rPr>
              <a:t>упражняется.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40975" y="1525736"/>
            <a:ext cx="273769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c00000"/>
                </a:solidFill>
                <a:latin typeface="BKFJRV+Arial-ItalicMT"/>
                <a:cs typeface="BKFJRV+Arial-ItalicMT"/>
              </a:rPr>
              <a:t>Я.А.ꢀКоменский.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68546" y="330663"/>
            <a:ext cx="318149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c00000"/>
                </a:solidFill>
                <a:latin typeface="HFDODP+ArialMT"/>
                <a:cs typeface="HFDODP+ArialMT"/>
              </a:rPr>
              <a:t>ЭТОꢀИНТЕРЕСНО!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759" y="785496"/>
            <a:ext cx="13528452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Уꢀобычногоꢀчеловекаꢀвꢀпериодꢀпокояꢀ</a:t>
            </a: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пульсꢀ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равенꢀпримерноꢀ</a:t>
            </a: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70ꢀударамꢀвꢀминуту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,ꢀаꢀуꢀспортсменаꢀ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вꢀобычномꢀсостоянииꢀнаꢀ40%ꢀударовꢀвꢀминутуꢀменьше.ꢀКакойꢀпульсꢀуꢀспортсмена?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758" y="2022059"/>
            <a:ext cx="3994125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Решение: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ꢀꢀꢀ70ꢀударовꢀ-ꢀ100%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ꢀꢀꢀꢀꢀꢀꢀꢀꢀꢀꢀꢀꢀꢀꢀꢀꢀꢀꢀꢀꢀꢀхꢀударовꢀ-ꢀꢀ60%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24398" y="2758127"/>
            <a:ext cx="176162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Пропорция!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3204" y="3221112"/>
            <a:ext cx="4064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FDODP+ArialMT"/>
                <a:cs typeface="HFDODP+ArialMT"/>
              </a:rPr>
              <a:t>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96844" y="3283243"/>
            <a:ext cx="4064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FDODP+ArialMT"/>
                <a:cs typeface="HFDODP+ArialMT"/>
              </a:rPr>
              <a:t>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0050" y="6368320"/>
            <a:ext cx="414394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c00000"/>
                </a:solidFill>
                <a:latin typeface="HFDODP+ArialMT"/>
                <a:cs typeface="HFDODP+ArialMT"/>
              </a:rPr>
              <a:t>Ответ:ꢀ42ꢀудараꢀвꢀминуту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1924" y="156586"/>
            <a:ext cx="12345932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Математикаꢀнужнаꢀвꢀлюбомꢀвидеꢀспорта.ꢀКтоꢀсꢀдетскихꢀлетꢀзанимаетсяꢀматематикой,ꢀꢀтотꢀ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воспитываетꢀвꢀсебеꢀ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настойчивость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,ꢀ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развиваетꢀвнимание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,ꢀ</a:t>
            </a:r>
            <a:r>
              <a:rPr dirty="0" sz="2000" spc="-11">
                <a:solidFill>
                  <a:srgbClr val="c00000"/>
                </a:solidFill>
                <a:latin typeface="HFDODP+ArialMT"/>
                <a:cs typeface="HFDODP+ArialMT"/>
              </a:rPr>
              <a:t>тренируетꢀмозгꢀ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иꢀ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упорство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ꢀвꢀ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достиженииꢀцели.ꢀꢀСвязьꢀматематикиꢀиꢀспортаꢀопределена.ꢀ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4743" y="1636751"/>
            <a:ext cx="4770972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6998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CCTTG+Arial-BoldMT"/>
                <a:cs typeface="SCCTTG+Arial-BoldMT"/>
              </a:rPr>
              <a:t>Баллистическоеꢀдвижение-</a:t>
            </a:r>
          </a:p>
          <a:p>
            <a:pPr marL="2231776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движениеꢀтела,ꢀ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брошенногоꢀподꢀугломꢀкꢀгоризонту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61840" y="2338321"/>
            <a:ext cx="302539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Домашнее</a:t>
            </a:r>
            <a:r>
              <a:rPr dirty="0" sz="24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MGOSDH+TimesNewRomanPS-BoldMT"/>
                <a:cs typeface="MGOSDH+TimesNewRomanPS-BoldMT"/>
              </a:rPr>
              <a:t>задание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7666" y="310562"/>
            <a:ext cx="13133949" cy="1560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Математикаꢀ</a:t>
            </a:r>
            <a:r>
              <a:rPr dirty="0" sz="20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–ꢀ</a:t>
            </a:r>
            <a:r>
              <a:rPr dirty="0" sz="20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этоꢀ</a:t>
            </a:r>
            <a:r>
              <a:rPr dirty="0" sz="2000" spc="4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наука,ꢀ</a:t>
            </a:r>
            <a:r>
              <a:rPr dirty="0" sz="2000" spc="5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котораяꢀ</a:t>
            </a:r>
            <a:r>
              <a:rPr dirty="0" sz="20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изучаетꢀ</a:t>
            </a:r>
            <a:r>
              <a:rPr dirty="0" sz="20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2060"/>
                </a:solidFill>
                <a:latin typeface="SCCTTG+Arial-BoldMT"/>
                <a:cs typeface="SCCTTG+Arial-BoldMT"/>
              </a:rPr>
              <a:t>величины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,ꢀ</a:t>
            </a:r>
            <a:r>
              <a:rPr dirty="0" sz="2000" spc="5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2060"/>
                </a:solidFill>
                <a:latin typeface="SCCTTG+Arial-BoldMT"/>
                <a:cs typeface="SCCTTG+Arial-BoldMT"/>
              </a:rPr>
              <a:t>количественныеꢀ</a:t>
            </a:r>
            <a:r>
              <a:rPr dirty="0" sz="2000" spc="438" b="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2060"/>
                </a:solidFill>
                <a:latin typeface="SCCTTG+Arial-BoldMT"/>
                <a:cs typeface="SCCTTG+Arial-BoldMT"/>
              </a:rPr>
              <a:t>отношенияꢀ</a:t>
            </a:r>
            <a:r>
              <a:rPr dirty="0" sz="2000" spc="505" b="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SCCTTG+Arial-BoldMT"/>
                <a:cs typeface="SCCTTG+Arial-BoldMT"/>
              </a:rPr>
              <a:t>пространственныеꢀ</a:t>
            </a:r>
            <a:r>
              <a:rPr dirty="0" sz="2000" spc="675" b="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2060"/>
                </a:solidFill>
                <a:latin typeface="SCCTTG+Arial-BoldMT"/>
                <a:cs typeface="SCCTTG+Arial-BoldMT"/>
              </a:rPr>
              <a:t>формы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.ꢀ</a:t>
            </a:r>
            <a:r>
              <a:rPr dirty="0" sz="20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Математикаꢀ</a:t>
            </a:r>
            <a:r>
              <a:rPr dirty="0" sz="2000" spc="6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невозможнаꢀ</a:t>
            </a:r>
            <a:r>
              <a:rPr dirty="0" sz="2000" spc="6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безꢀ</a:t>
            </a:r>
            <a:r>
              <a:rPr dirty="0" sz="2000" spc="6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цифр.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ꢀ</a:t>
            </a:r>
            <a:r>
              <a:rPr dirty="0" sz="2000" spc="696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Мыꢀ</a:t>
            </a:r>
            <a:r>
              <a:rPr dirty="0" sz="2000" spc="6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повсюдуꢀ</a:t>
            </a:r>
            <a:r>
              <a:rPr dirty="0" sz="2000" spc="6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видимꢀ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использованиеꢀ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натуральныхꢀ</a:t>
            </a:r>
            <a:r>
              <a:rPr dirty="0" sz="2000" spc="-257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чиселꢀ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вꢀ</a:t>
            </a:r>
            <a:r>
              <a:rPr dirty="0" sz="2000" spc="-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любыхꢀ</a:t>
            </a:r>
            <a:r>
              <a:rPr dirty="0" sz="2000" spc="-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видахꢀ</a:t>
            </a:r>
            <a:r>
              <a:rPr dirty="0" sz="2000" spc="-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спорта.ꢀ</a:t>
            </a:r>
            <a:r>
              <a:rPr dirty="0" sz="2000" spc="-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Вꢀ</a:t>
            </a:r>
            <a:r>
              <a:rPr dirty="0" sz="2000" spc="-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каждомꢀ</a:t>
            </a:r>
            <a:r>
              <a:rPr dirty="0" sz="2000" spc="-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соревнованииꢀ</a:t>
            </a:r>
            <a:r>
              <a:rPr dirty="0" sz="2000" spc="-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ведетсяꢀ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счетꢀнаꢀвремя.ꢀБезꢀсчётаꢀнетꢀиꢀигры.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ꢀВꢀматематикеꢀжизньꢀспорта.ꢀ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327" y="5841966"/>
            <a:ext cx="13648544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Идеальныйꢀударꢀклюшкойꢀпоꢀшаруꢀдляꢀгольфаꢀлучшеꢀвсегоꢀописываетсяꢀматематическойꢀмоделью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маятника.ꢀКꢀтакомуꢀвыводуꢀпришлиꢀматематики,ꢀанализировавшиеꢀхарактеристикиꢀударов,ꢀ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выполняемыхꢀигрокамиꢀмировогоꢀкласса.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5781" y="5516124"/>
            <a:ext cx="358148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Вꢀ</a:t>
            </a:r>
            <a:r>
              <a:rPr dirty="0" sz="2000" spc="10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современномꢀ</a:t>
            </a:r>
            <a:r>
              <a:rPr dirty="0" sz="2000" spc="10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спорте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4020" y="5516124"/>
            <a:ext cx="506310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етсяꢀ</a:t>
            </a:r>
            <a:r>
              <a:rPr dirty="0" sz="2000" spc="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математическийꢀ</a:t>
            </a:r>
            <a:r>
              <a:rPr dirty="0" sz="2000" spc="9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аппаратꢀ</a:t>
            </a:r>
            <a:r>
              <a:rPr dirty="0" sz="2000" spc="10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–ꢀ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5781" y="5820924"/>
            <a:ext cx="13100748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анализируютсяꢀграфики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</a:t>
            </a:r>
            <a:r>
              <a:rPr dirty="0" sz="2000" spc="-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различныхꢀ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зависимостей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,ꢀ</a:t>
            </a:r>
            <a:r>
              <a:rPr dirty="0" sz="2000" spc="-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выводятсяꢀ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математическиеꢀформулы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,ꢀ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проводитсяꢀ</a:t>
            </a:r>
            <a:r>
              <a:rPr dirty="0" sz="2000" spc="2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математическаяꢀ</a:t>
            </a:r>
            <a:r>
              <a:rPr dirty="0" sz="2000" spc="2239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обработкаꢀ</a:t>
            </a:r>
            <a:r>
              <a:rPr dirty="0" sz="2000" spc="2328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SCCTTG+Arial-BoldMT"/>
                <a:cs typeface="SCCTTG+Arial-BoldMT"/>
              </a:rPr>
              <a:t>данных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.ꢀМногиеꢀ</a:t>
            </a:r>
            <a:r>
              <a:rPr dirty="0" sz="2000" spc="23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спортивныеꢀ</a:t>
            </a:r>
            <a:r>
              <a:rPr dirty="0" sz="2000" spc="23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ситуацииꢀ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целесообразноꢀрассматривать,ꢀанализироватьꢀиꢀоцениватьꢀсꢀматематическихꢀпозиций.ꢀ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21657" y="35738"/>
            <a:ext cx="1447614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HSHFI+TimesNewRomanPSMT"/>
                <a:cs typeface="DHSHFI+TimesNewRomanPSMT"/>
              </a:rPr>
              <a:t>Александрꢀ</a:t>
            </a:r>
          </a:p>
          <a:p>
            <a:pPr marL="29889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HSHFI+TimesNewRomanPSMT"/>
                <a:cs typeface="DHSHFI+TimesNewRomanPSMT"/>
              </a:rPr>
              <a:t>Терентьев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8099" y="5921247"/>
            <a:ext cx="506026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Тренерꢀбезꢀматематикиꢀнеꢀвыраститꢀ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66760" y="6230816"/>
            <a:ext cx="3103904" cy="702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спортсмена-чемпиона</a:t>
            </a:r>
            <a:r>
              <a:rPr dirty="0" sz="2400">
                <a:solidFill>
                  <a:srgbClr val="000000"/>
                </a:solidFill>
                <a:latin typeface="DHSHFI+TimesNewRomanPSMT"/>
                <a:cs typeface="DHSHFI+TimesNewRomanPSMT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793431"/>
            <a:ext cx="394580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Летние</a:t>
            </a:r>
            <a:r>
              <a:rPr dirty="0" sz="2400" spc="64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виды</a:t>
            </a:r>
            <a:r>
              <a:rPr dirty="0" sz="2400" spc="65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KFOQWN+Arial-BoldItalicMT"/>
                <a:cs typeface="KFOQWN+Arial-BoldItalicMT"/>
              </a:rPr>
              <a:t>спорта</a:t>
            </a:r>
            <a:r>
              <a:rPr dirty="0" sz="2400">
                <a:solidFill>
                  <a:srgbClr val="000000"/>
                </a:solidFill>
                <a:latin typeface="BKFJRV+Arial-ItalicMT"/>
                <a:cs typeface="BKFJRV+Arial-ItalicMT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4720" y="146951"/>
            <a:ext cx="13086145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Какꢀ</a:t>
            </a:r>
            <a:r>
              <a:rPr dirty="0" sz="20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вꢀ</a:t>
            </a:r>
            <a:r>
              <a:rPr dirty="0" sz="2000" spc="1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спортеꢀ</a:t>
            </a:r>
            <a:r>
              <a:rPr dirty="0" sz="20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нельзяꢀ</a:t>
            </a:r>
            <a:r>
              <a:rPr dirty="0" sz="20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достигнутьꢀ</a:t>
            </a:r>
            <a:r>
              <a:rPr dirty="0" sz="20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высокихꢀ</a:t>
            </a:r>
            <a:r>
              <a:rPr dirty="0" sz="20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результатовꢀ</a:t>
            </a:r>
            <a:r>
              <a:rPr dirty="0" sz="2000" spc="-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безꢀ</a:t>
            </a:r>
            <a:r>
              <a:rPr dirty="0" sz="20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ежедневныхꢀ</a:t>
            </a:r>
            <a:r>
              <a:rPr dirty="0" sz="20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тренировок,ꢀ</a:t>
            </a:r>
            <a:r>
              <a:rPr dirty="0" sz="20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такꢀ</a:t>
            </a:r>
            <a:r>
              <a:rPr dirty="0" sz="2000" spc="1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иꢀ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математикаꢀлюбитꢀупорныхꢀиꢀнастойчивых.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1222" y="4220158"/>
            <a:ext cx="7765609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Вꢀ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футболе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ꢀсуществуетꢀнесколькоꢀтехникꢀведенияꢀмяча,ꢀ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методовꢀегоꢀпередачиꢀиꢀспособовꢀотбора,ꢀпозволяющихꢀ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лучшеꢀманеврироватьꢀим.ꢀ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8094" y="5355097"/>
            <a:ext cx="7161870" cy="1560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Еслиꢀинтегрироватьꢀвычислительнуюꢀматематикуꢀсꢀ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теоретическимиꢀосновамиꢀтехникиꢀброска,ꢀтоꢀможно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определитьꢀиꢀоценитьꢀоптимальныеꢀусловияꢀ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эффективностиꢀ</a:t>
            </a:r>
            <a:r>
              <a:rPr dirty="0" sz="2000">
                <a:solidFill>
                  <a:srgbClr val="c00000"/>
                </a:solidFill>
                <a:latin typeface="HFDODP+ArialMT"/>
                <a:cs typeface="HFDODP+ArialMT"/>
              </a:rPr>
              <a:t>баскетбольногоꢀброска</a:t>
            </a:r>
            <a:r>
              <a:rPr dirty="0" sz="2000">
                <a:solidFill>
                  <a:srgbClr val="000000"/>
                </a:solidFill>
                <a:latin typeface="HFDODP+ArialMT"/>
                <a:cs typeface="HFDODP+ArialMT"/>
              </a:rPr>
              <a:t>.ꢀ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2025-01-26T12:40:37-07:00</dcterms:modified>
</cp:coreProperties>
</file>