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81" r:id="rId3"/>
    <p:sldId id="259" r:id="rId4"/>
    <p:sldId id="261" r:id="rId5"/>
    <p:sldId id="262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64" r:id="rId18"/>
    <p:sldId id="269" r:id="rId19"/>
    <p:sldId id="301" r:id="rId20"/>
    <p:sldId id="297" r:id="rId21"/>
    <p:sldId id="298" r:id="rId22"/>
    <p:sldId id="29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0AA29-5EBA-4E76-9CE9-6664FC6073D4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808823A-5A73-43EE-9388-34C478FF3AB9}">
      <dgm:prSet custT="1"/>
      <dgm:spPr/>
      <dgm:t>
        <a:bodyPr/>
        <a:lstStyle/>
        <a:p>
          <a:pPr rtl="0"/>
          <a:r>
            <a:rPr lang="ru-RU" sz="2700" b="1" dirty="0" err="1" smtClean="0">
              <a:latin typeface="Georgia" pitchFamily="18" charset="0"/>
            </a:rPr>
            <a:t>Пропорциональ-ные</a:t>
          </a:r>
          <a:r>
            <a:rPr lang="ru-RU" sz="2700" b="1" dirty="0" smtClean="0">
              <a:latin typeface="Georgia" pitchFamily="18" charset="0"/>
            </a:rPr>
            <a:t> налоги</a:t>
          </a:r>
          <a:endParaRPr lang="ru-RU" sz="2700" b="1" dirty="0">
            <a:latin typeface="Georgia" pitchFamily="18" charset="0"/>
          </a:endParaRPr>
        </a:p>
      </dgm:t>
    </dgm:pt>
    <dgm:pt modelId="{BEE7CC71-5952-40AE-B567-C22603B01403}" type="parTrans" cxnId="{651DBCEB-279E-4896-AB71-C5829798CDC8}">
      <dgm:prSet/>
      <dgm:spPr/>
      <dgm:t>
        <a:bodyPr/>
        <a:lstStyle/>
        <a:p>
          <a:endParaRPr lang="ru-RU"/>
        </a:p>
      </dgm:t>
    </dgm:pt>
    <dgm:pt modelId="{F29164CE-19E3-4E6E-91EF-73B1E328BE1F}" type="sibTrans" cxnId="{651DBCEB-279E-4896-AB71-C5829798CDC8}">
      <dgm:prSet/>
      <dgm:spPr/>
      <dgm:t>
        <a:bodyPr/>
        <a:lstStyle/>
        <a:p>
          <a:endParaRPr lang="ru-RU"/>
        </a:p>
      </dgm:t>
    </dgm:pt>
    <dgm:pt modelId="{FF1326C9-D596-4145-A47B-CE56FBFF0A15}" type="pres">
      <dgm:prSet presAssocID="{BC10AA29-5EBA-4E76-9CE9-6664FC6073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6A2DB-8360-44B9-8B9E-8AFF0E7E8AF8}" type="pres">
      <dgm:prSet presAssocID="{C808823A-5A73-43EE-9388-34C478FF3AB9}" presName="parentText" presStyleLbl="node1" presStyleIdx="0" presStyleCnt="1" custScaleY="370084" custLinFactNeighborX="2224" custLinFactNeighborY="-78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530B1-E833-4129-9886-8061258378E8}" type="presOf" srcId="{C808823A-5A73-43EE-9388-34C478FF3AB9}" destId="{53D6A2DB-8360-44B9-8B9E-8AFF0E7E8AF8}" srcOrd="0" destOrd="0" presId="urn:microsoft.com/office/officeart/2005/8/layout/vList2"/>
    <dgm:cxn modelId="{A3AD11B7-BF30-4A05-BADC-99CAB622FF11}" type="presOf" srcId="{BC10AA29-5EBA-4E76-9CE9-6664FC6073D4}" destId="{FF1326C9-D596-4145-A47B-CE56FBFF0A15}" srcOrd="0" destOrd="0" presId="urn:microsoft.com/office/officeart/2005/8/layout/vList2"/>
    <dgm:cxn modelId="{651DBCEB-279E-4896-AB71-C5829798CDC8}" srcId="{BC10AA29-5EBA-4E76-9CE9-6664FC6073D4}" destId="{C808823A-5A73-43EE-9388-34C478FF3AB9}" srcOrd="0" destOrd="0" parTransId="{BEE7CC71-5952-40AE-B567-C22603B01403}" sibTransId="{F29164CE-19E3-4E6E-91EF-73B1E328BE1F}"/>
    <dgm:cxn modelId="{E8CDC9FA-91F5-4F69-A01C-2CC5271BE695}" type="presParOf" srcId="{FF1326C9-D596-4145-A47B-CE56FBFF0A15}" destId="{53D6A2DB-8360-44B9-8B9E-8AFF0E7E8A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01597-D100-438B-B9D9-0D3BC5D70EB9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65421BC6-3438-4823-BD0E-163F281D9CC5}">
      <dgm:prSet/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Прогрессивные налоги</a:t>
          </a:r>
          <a:endParaRPr lang="ru-RU" b="1" dirty="0">
            <a:latin typeface="Georgia" pitchFamily="18" charset="0"/>
          </a:endParaRPr>
        </a:p>
      </dgm:t>
    </dgm:pt>
    <dgm:pt modelId="{1439EFE4-D27E-4CAC-8FAF-4691605803F4}" type="parTrans" cxnId="{AC24FB48-4620-4181-8E16-ABCD5CF0B54D}">
      <dgm:prSet/>
      <dgm:spPr/>
      <dgm:t>
        <a:bodyPr/>
        <a:lstStyle/>
        <a:p>
          <a:endParaRPr lang="ru-RU" b="1">
            <a:latin typeface="Georgia" pitchFamily="18" charset="0"/>
          </a:endParaRPr>
        </a:p>
      </dgm:t>
    </dgm:pt>
    <dgm:pt modelId="{FC0460C3-4B45-44D3-B052-EFBDACBF2F70}" type="sibTrans" cxnId="{AC24FB48-4620-4181-8E16-ABCD5CF0B54D}">
      <dgm:prSet/>
      <dgm:spPr/>
      <dgm:t>
        <a:bodyPr/>
        <a:lstStyle/>
        <a:p>
          <a:endParaRPr lang="ru-RU" b="1">
            <a:latin typeface="Georgia" pitchFamily="18" charset="0"/>
          </a:endParaRPr>
        </a:p>
      </dgm:t>
    </dgm:pt>
    <dgm:pt modelId="{1761A97D-C8FA-4872-B093-B9EECA59EEE4}" type="pres">
      <dgm:prSet presAssocID="{70901597-D100-438B-B9D9-0D3BC5D70E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9A1AF-36CB-4C70-8D0D-8F566E94245F}" type="pres">
      <dgm:prSet presAssocID="{65421BC6-3438-4823-BD0E-163F281D9C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2346B-F91A-4BCD-9ECA-C1BB2A754A09}" type="presOf" srcId="{65421BC6-3438-4823-BD0E-163F281D9CC5}" destId="{FD19A1AF-36CB-4C70-8D0D-8F566E94245F}" srcOrd="0" destOrd="0" presId="urn:microsoft.com/office/officeart/2005/8/layout/vList2"/>
    <dgm:cxn modelId="{012086CF-E0AF-42B0-AEAC-3DB5A44F5953}" type="presOf" srcId="{70901597-D100-438B-B9D9-0D3BC5D70EB9}" destId="{1761A97D-C8FA-4872-B093-B9EECA59EEE4}" srcOrd="0" destOrd="0" presId="urn:microsoft.com/office/officeart/2005/8/layout/vList2"/>
    <dgm:cxn modelId="{AC24FB48-4620-4181-8E16-ABCD5CF0B54D}" srcId="{70901597-D100-438B-B9D9-0D3BC5D70EB9}" destId="{65421BC6-3438-4823-BD0E-163F281D9CC5}" srcOrd="0" destOrd="0" parTransId="{1439EFE4-D27E-4CAC-8FAF-4691605803F4}" sibTransId="{FC0460C3-4B45-44D3-B052-EFBDACBF2F70}"/>
    <dgm:cxn modelId="{A6B19C1F-22C4-4393-BF02-92EE2679A680}" type="presParOf" srcId="{1761A97D-C8FA-4872-B093-B9EECA59EEE4}" destId="{FD19A1AF-36CB-4C70-8D0D-8F566E9424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F415B-7811-40BF-BC2E-71BA362794AA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1429A6C-EC3C-49E9-AB75-2054D85E0A26}">
      <dgm:prSet custT="1"/>
      <dgm:spPr/>
      <dgm:t>
        <a:bodyPr/>
        <a:lstStyle/>
        <a:p>
          <a:pPr rtl="0"/>
          <a:r>
            <a:rPr lang="ru-RU" sz="2700" b="1" dirty="0" smtClean="0">
              <a:latin typeface="Georgia" pitchFamily="18" charset="0"/>
            </a:rPr>
            <a:t>Регрессивные налоги</a:t>
          </a:r>
          <a:endParaRPr lang="ru-RU" sz="2700" b="1" dirty="0">
            <a:latin typeface="Georgia" pitchFamily="18" charset="0"/>
          </a:endParaRPr>
        </a:p>
      </dgm:t>
    </dgm:pt>
    <dgm:pt modelId="{B3EB6A1E-1A70-48AB-A7FD-F1C0211969D6}" type="parTrans" cxnId="{F7ACF561-7168-4383-A983-BD0A45B9B6B9}">
      <dgm:prSet/>
      <dgm:spPr/>
      <dgm:t>
        <a:bodyPr/>
        <a:lstStyle/>
        <a:p>
          <a:endParaRPr lang="ru-RU"/>
        </a:p>
      </dgm:t>
    </dgm:pt>
    <dgm:pt modelId="{D583B59B-8BCA-4DF0-B935-E38600A74D95}" type="sibTrans" cxnId="{F7ACF561-7168-4383-A983-BD0A45B9B6B9}">
      <dgm:prSet/>
      <dgm:spPr/>
      <dgm:t>
        <a:bodyPr/>
        <a:lstStyle/>
        <a:p>
          <a:endParaRPr lang="ru-RU"/>
        </a:p>
      </dgm:t>
    </dgm:pt>
    <dgm:pt modelId="{E360DADF-193B-4813-A503-EF0A6914D549}" type="pres">
      <dgm:prSet presAssocID="{5E0F415B-7811-40BF-BC2E-71BA362794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EF875-2099-4CD4-A9A1-5FDC83EEDE8B}" type="pres">
      <dgm:prSet presAssocID="{F1429A6C-EC3C-49E9-AB75-2054D85E0A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CF561-7168-4383-A983-BD0A45B9B6B9}" srcId="{5E0F415B-7811-40BF-BC2E-71BA362794AA}" destId="{F1429A6C-EC3C-49E9-AB75-2054D85E0A26}" srcOrd="0" destOrd="0" parTransId="{B3EB6A1E-1A70-48AB-A7FD-F1C0211969D6}" sibTransId="{D583B59B-8BCA-4DF0-B935-E38600A74D95}"/>
    <dgm:cxn modelId="{96A3AE14-AB04-42E7-80E5-710951EF58A2}" type="presOf" srcId="{5E0F415B-7811-40BF-BC2E-71BA362794AA}" destId="{E360DADF-193B-4813-A503-EF0A6914D549}" srcOrd="0" destOrd="0" presId="urn:microsoft.com/office/officeart/2005/8/layout/vList2"/>
    <dgm:cxn modelId="{635AF775-715E-4768-B4E3-F1248074577A}" type="presOf" srcId="{F1429A6C-EC3C-49E9-AB75-2054D85E0A26}" destId="{F86EF875-2099-4CD4-A9A1-5FDC83EEDE8B}" srcOrd="0" destOrd="0" presId="urn:microsoft.com/office/officeart/2005/8/layout/vList2"/>
    <dgm:cxn modelId="{C20BB869-6F5E-4AD8-BF43-393C552309FC}" type="presParOf" srcId="{E360DADF-193B-4813-A503-EF0A6914D549}" destId="{F86EF875-2099-4CD4-A9A1-5FDC83EEDE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41F12-9A6C-4F94-8FC7-9F0F0B2AC83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75239D-E36B-4CC1-A9ED-097ED8ED7FE6}">
      <dgm:prSet/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Сумма налога пропорциональна доходам работников</a:t>
          </a:r>
          <a:endParaRPr lang="ru-RU" b="1" dirty="0">
            <a:latin typeface="Georgia" pitchFamily="18" charset="0"/>
          </a:endParaRPr>
        </a:p>
      </dgm:t>
    </dgm:pt>
    <dgm:pt modelId="{9B32B6A1-CF45-457C-92FB-1790DD3EB08C}" type="parTrans" cxnId="{BAC5BC89-99E3-46AD-9A9C-14270AD6F3C7}">
      <dgm:prSet/>
      <dgm:spPr/>
      <dgm:t>
        <a:bodyPr/>
        <a:lstStyle/>
        <a:p>
          <a:endParaRPr lang="ru-RU"/>
        </a:p>
      </dgm:t>
    </dgm:pt>
    <dgm:pt modelId="{3CC3E4C3-51A2-4914-A6B4-C5C04EA22AB2}" type="sibTrans" cxnId="{BAC5BC89-99E3-46AD-9A9C-14270AD6F3C7}">
      <dgm:prSet/>
      <dgm:spPr/>
      <dgm:t>
        <a:bodyPr/>
        <a:lstStyle/>
        <a:p>
          <a:endParaRPr lang="ru-RU"/>
        </a:p>
      </dgm:t>
    </dgm:pt>
    <dgm:pt modelId="{17E66483-7C60-46A8-A0F0-F93322076E36}" type="pres">
      <dgm:prSet presAssocID="{A0141F12-9A6C-4F94-8FC7-9F0F0B2AC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AE568-FEBD-4174-8539-0C2589708CFC}" type="pres">
      <dgm:prSet presAssocID="{A475239D-E36B-4CC1-A9ED-097ED8ED7FE6}" presName="parentText" presStyleLbl="node1" presStyleIdx="0" presStyleCnt="1" custLinFactNeighborX="-3795" custLinFactNeighborY="-28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5BC89-99E3-46AD-9A9C-14270AD6F3C7}" srcId="{A0141F12-9A6C-4F94-8FC7-9F0F0B2AC831}" destId="{A475239D-E36B-4CC1-A9ED-097ED8ED7FE6}" srcOrd="0" destOrd="0" parTransId="{9B32B6A1-CF45-457C-92FB-1790DD3EB08C}" sibTransId="{3CC3E4C3-51A2-4914-A6B4-C5C04EA22AB2}"/>
    <dgm:cxn modelId="{46A228FA-FA8F-412E-B500-073F19087979}" type="presOf" srcId="{A0141F12-9A6C-4F94-8FC7-9F0F0B2AC831}" destId="{17E66483-7C60-46A8-A0F0-F93322076E36}" srcOrd="0" destOrd="0" presId="urn:microsoft.com/office/officeart/2005/8/layout/vList2"/>
    <dgm:cxn modelId="{654187E5-6853-4738-9AF8-2EBE4619759C}" type="presOf" srcId="{A475239D-E36B-4CC1-A9ED-097ED8ED7FE6}" destId="{885AE568-FEBD-4174-8539-0C2589708CFC}" srcOrd="0" destOrd="0" presId="urn:microsoft.com/office/officeart/2005/8/layout/vList2"/>
    <dgm:cxn modelId="{E366F0EB-87AE-472C-B3FB-7042291A8298}" type="presParOf" srcId="{17E66483-7C60-46A8-A0F0-F93322076E36}" destId="{885AE568-FEBD-4174-8539-0C2589708C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344D75-05F9-435B-AF94-B2FD8FB3A617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37D631A-A91B-4F5C-BEE2-885526AEE56A}">
      <dgm:prSet/>
      <dgm:spPr/>
      <dgm:t>
        <a:bodyPr/>
        <a:lstStyle/>
        <a:p>
          <a:pPr rtl="0"/>
          <a:r>
            <a:rPr lang="ru-RU" b="1" dirty="0" smtClean="0">
              <a:latin typeface="Georgia" pitchFamily="18" charset="0"/>
            </a:rPr>
            <a:t>Налог тем выше, чем </a:t>
          </a:r>
          <a:r>
            <a:rPr lang="ru-RU" b="1" smtClean="0">
              <a:latin typeface="Georgia" pitchFamily="18" charset="0"/>
            </a:rPr>
            <a:t>выше доход</a:t>
          </a:r>
          <a:endParaRPr lang="ru-RU" b="1" dirty="0">
            <a:latin typeface="Georgia" pitchFamily="18" charset="0"/>
          </a:endParaRPr>
        </a:p>
      </dgm:t>
    </dgm:pt>
    <dgm:pt modelId="{65BD7F6D-02DC-4D80-9B46-B33433E40B96}" type="parTrans" cxnId="{D7746864-FFD8-426B-AB20-567B9BF58AFF}">
      <dgm:prSet/>
      <dgm:spPr/>
      <dgm:t>
        <a:bodyPr/>
        <a:lstStyle/>
        <a:p>
          <a:endParaRPr lang="ru-RU"/>
        </a:p>
      </dgm:t>
    </dgm:pt>
    <dgm:pt modelId="{69743A2F-7594-48CD-B257-8E7A8558B4BB}" type="sibTrans" cxnId="{D7746864-FFD8-426B-AB20-567B9BF58AFF}">
      <dgm:prSet/>
      <dgm:spPr/>
      <dgm:t>
        <a:bodyPr/>
        <a:lstStyle/>
        <a:p>
          <a:endParaRPr lang="ru-RU"/>
        </a:p>
      </dgm:t>
    </dgm:pt>
    <dgm:pt modelId="{590B688C-9F99-4FD6-B19B-A5E534B09361}" type="pres">
      <dgm:prSet presAssocID="{2F344D75-05F9-435B-AF94-B2FD8FB3A6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2913B-C02A-46AC-AF49-737AC3E0A3D3}" type="pres">
      <dgm:prSet presAssocID="{337D631A-A91B-4F5C-BEE2-885526AEE56A}" presName="parentText" presStyleLbl="node1" presStyleIdx="0" presStyleCnt="1" custLinFactNeighborX="-2128" custLinFactNeighborY="-7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46864-FFD8-426B-AB20-567B9BF58AFF}" srcId="{2F344D75-05F9-435B-AF94-B2FD8FB3A617}" destId="{337D631A-A91B-4F5C-BEE2-885526AEE56A}" srcOrd="0" destOrd="0" parTransId="{65BD7F6D-02DC-4D80-9B46-B33433E40B96}" sibTransId="{69743A2F-7594-48CD-B257-8E7A8558B4BB}"/>
    <dgm:cxn modelId="{5855B28C-28FE-40DD-BDFB-0F31101E63B7}" type="presOf" srcId="{337D631A-A91B-4F5C-BEE2-885526AEE56A}" destId="{9F62913B-C02A-46AC-AF49-737AC3E0A3D3}" srcOrd="0" destOrd="0" presId="urn:microsoft.com/office/officeart/2005/8/layout/vList2"/>
    <dgm:cxn modelId="{457BC356-2F2F-42C5-833A-9012660CC5A6}" type="presOf" srcId="{2F344D75-05F9-435B-AF94-B2FD8FB3A617}" destId="{590B688C-9F99-4FD6-B19B-A5E534B09361}" srcOrd="0" destOrd="0" presId="urn:microsoft.com/office/officeart/2005/8/layout/vList2"/>
    <dgm:cxn modelId="{5F2C8C9B-D70E-4DB0-A265-40B1171C15C6}" type="presParOf" srcId="{590B688C-9F99-4FD6-B19B-A5E534B09361}" destId="{9F62913B-C02A-46AC-AF49-737AC3E0A3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5B0EAF-2860-47EF-AD2C-0E53488BB0B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41A53BDA-2BE1-4E08-8AF4-84A67A9374EE}">
      <dgm:prSet custT="1"/>
      <dgm:spPr/>
      <dgm:t>
        <a:bodyPr/>
        <a:lstStyle/>
        <a:p>
          <a:pPr rtl="0"/>
          <a:r>
            <a:rPr lang="ru-RU" sz="2000" b="1" dirty="0" smtClean="0">
              <a:latin typeface="Georgia" pitchFamily="18" charset="0"/>
            </a:rPr>
            <a:t>Налог тем выше, чем ниже доход</a:t>
          </a:r>
          <a:endParaRPr lang="ru-RU" sz="2000" b="1" dirty="0">
            <a:latin typeface="Georgia" pitchFamily="18" charset="0"/>
          </a:endParaRPr>
        </a:p>
      </dgm:t>
    </dgm:pt>
    <dgm:pt modelId="{ED4F9DA7-1085-454C-87DE-CF15D0217A5A}" type="parTrans" cxnId="{6EF9CFA3-38FE-4EA2-A522-099794C82B09}">
      <dgm:prSet/>
      <dgm:spPr/>
      <dgm:t>
        <a:bodyPr/>
        <a:lstStyle/>
        <a:p>
          <a:endParaRPr lang="ru-RU"/>
        </a:p>
      </dgm:t>
    </dgm:pt>
    <dgm:pt modelId="{02C17EA4-B96E-466E-A7BC-2E785C46E3F6}" type="sibTrans" cxnId="{6EF9CFA3-38FE-4EA2-A522-099794C82B09}">
      <dgm:prSet/>
      <dgm:spPr/>
      <dgm:t>
        <a:bodyPr/>
        <a:lstStyle/>
        <a:p>
          <a:endParaRPr lang="ru-RU"/>
        </a:p>
      </dgm:t>
    </dgm:pt>
    <dgm:pt modelId="{0BE005F0-31C7-4077-8B85-A4EB62BBD5A7}" type="pres">
      <dgm:prSet presAssocID="{1B5B0EAF-2860-47EF-AD2C-0E53488BB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1E670B-B2ED-450D-B630-768553A804C6}" type="pres">
      <dgm:prSet presAssocID="{41A53BDA-2BE1-4E08-8AF4-84A67A9374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CC56F-DAAF-4FF3-9FD4-EF44F07571D1}" type="presOf" srcId="{1B5B0EAF-2860-47EF-AD2C-0E53488BB0B6}" destId="{0BE005F0-31C7-4077-8B85-A4EB62BBD5A7}" srcOrd="0" destOrd="0" presId="urn:microsoft.com/office/officeart/2005/8/layout/vList2"/>
    <dgm:cxn modelId="{6EF9CFA3-38FE-4EA2-A522-099794C82B09}" srcId="{1B5B0EAF-2860-47EF-AD2C-0E53488BB0B6}" destId="{41A53BDA-2BE1-4E08-8AF4-84A67A9374EE}" srcOrd="0" destOrd="0" parTransId="{ED4F9DA7-1085-454C-87DE-CF15D0217A5A}" sibTransId="{02C17EA4-B96E-466E-A7BC-2E785C46E3F6}"/>
    <dgm:cxn modelId="{A9D34FA8-9141-40D6-8A19-7D196B06AA68}" type="presOf" srcId="{41A53BDA-2BE1-4E08-8AF4-84A67A9374EE}" destId="{7B1E670B-B2ED-450D-B630-768553A804C6}" srcOrd="0" destOrd="0" presId="urn:microsoft.com/office/officeart/2005/8/layout/vList2"/>
    <dgm:cxn modelId="{19B6F6FE-D55C-4717-849D-A3B1AE77AED3}" type="presParOf" srcId="{0BE005F0-31C7-4077-8B85-A4EB62BBD5A7}" destId="{7B1E670B-B2ED-450D-B630-768553A804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6A2DB-8360-44B9-8B9E-8AFF0E7E8AF8}">
      <dsp:nvSpPr>
        <dsp:cNvPr id="0" name=""/>
        <dsp:cNvSpPr/>
      </dsp:nvSpPr>
      <dsp:spPr>
        <a:xfrm>
          <a:off x="0" y="0"/>
          <a:ext cx="3600400" cy="112469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latin typeface="Georgia" pitchFamily="18" charset="0"/>
            </a:rPr>
            <a:t>Пропорциональ-ные</a:t>
          </a:r>
          <a:r>
            <a:rPr lang="ru-RU" sz="2700" b="1" kern="1200" dirty="0" smtClean="0">
              <a:latin typeface="Georgia" pitchFamily="18" charset="0"/>
            </a:rPr>
            <a:t> налоги</a:t>
          </a:r>
          <a:endParaRPr lang="ru-RU" sz="2700" b="1" kern="1200" dirty="0">
            <a:latin typeface="Georgia" pitchFamily="18" charset="0"/>
          </a:endParaRPr>
        </a:p>
      </dsp:txBody>
      <dsp:txXfrm>
        <a:off x="54903" y="54903"/>
        <a:ext cx="3490594" cy="1014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A1AF-36CB-4C70-8D0D-8F566E94245F}">
      <dsp:nvSpPr>
        <dsp:cNvPr id="0" name=""/>
        <dsp:cNvSpPr/>
      </dsp:nvSpPr>
      <dsp:spPr>
        <a:xfrm>
          <a:off x="0" y="5048"/>
          <a:ext cx="3528392" cy="104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Georgia" pitchFamily="18" charset="0"/>
            </a:rPr>
            <a:t>Прогрессивные налоги</a:t>
          </a:r>
          <a:endParaRPr lang="ru-RU" sz="2800" b="1" kern="1200" dirty="0">
            <a:latin typeface="Georgia" pitchFamily="18" charset="0"/>
          </a:endParaRPr>
        </a:p>
      </dsp:txBody>
      <dsp:txXfrm>
        <a:off x="51175" y="56223"/>
        <a:ext cx="3426042" cy="94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F875-2099-4CD4-A9A1-5FDC83EEDE8B}">
      <dsp:nvSpPr>
        <dsp:cNvPr id="0" name=""/>
        <dsp:cNvSpPr/>
      </dsp:nvSpPr>
      <dsp:spPr>
        <a:xfrm>
          <a:off x="0" y="3611"/>
          <a:ext cx="3384376" cy="112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Georgia" pitchFamily="18" charset="0"/>
            </a:rPr>
            <a:t>Регрессивные налоги</a:t>
          </a:r>
          <a:endParaRPr lang="ru-RU" sz="2700" b="1" kern="1200" dirty="0">
            <a:latin typeface="Georgia" pitchFamily="18" charset="0"/>
          </a:endParaRPr>
        </a:p>
      </dsp:txBody>
      <dsp:txXfrm>
        <a:off x="54830" y="58441"/>
        <a:ext cx="3274716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AE568-FEBD-4174-8539-0C2589708CFC}">
      <dsp:nvSpPr>
        <dsp:cNvPr id="0" name=""/>
        <dsp:cNvSpPr/>
      </dsp:nvSpPr>
      <dsp:spPr>
        <a:xfrm>
          <a:off x="0" y="0"/>
          <a:ext cx="3774120" cy="1263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itchFamily="18" charset="0"/>
            </a:rPr>
            <a:t>Сумма налога пропорциональна доходам работников</a:t>
          </a:r>
          <a:endParaRPr lang="ru-RU" sz="2400" b="1" kern="1200" dirty="0">
            <a:latin typeface="Georgia" pitchFamily="18" charset="0"/>
          </a:endParaRPr>
        </a:p>
      </dsp:txBody>
      <dsp:txXfrm>
        <a:off x="61684" y="61684"/>
        <a:ext cx="3650752" cy="1140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2913B-C02A-46AC-AF49-737AC3E0A3D3}">
      <dsp:nvSpPr>
        <dsp:cNvPr id="0" name=""/>
        <dsp:cNvSpPr/>
      </dsp:nvSpPr>
      <dsp:spPr>
        <a:xfrm>
          <a:off x="0" y="3787"/>
          <a:ext cx="3384376" cy="9734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Georgia" pitchFamily="18" charset="0"/>
            </a:rPr>
            <a:t>Налог тем выше, чем </a:t>
          </a:r>
          <a:r>
            <a:rPr lang="ru-RU" sz="2600" b="1" kern="1200" smtClean="0">
              <a:latin typeface="Georgia" pitchFamily="18" charset="0"/>
            </a:rPr>
            <a:t>выше доход</a:t>
          </a:r>
          <a:endParaRPr lang="ru-RU" sz="2600" b="1" kern="1200" dirty="0">
            <a:latin typeface="Georgia" pitchFamily="18" charset="0"/>
          </a:endParaRPr>
        </a:p>
      </dsp:txBody>
      <dsp:txXfrm>
        <a:off x="47519" y="51306"/>
        <a:ext cx="3289338" cy="878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E670B-B2ED-450D-B630-768553A804C6}">
      <dsp:nvSpPr>
        <dsp:cNvPr id="0" name=""/>
        <dsp:cNvSpPr/>
      </dsp:nvSpPr>
      <dsp:spPr>
        <a:xfrm>
          <a:off x="0" y="147683"/>
          <a:ext cx="3384376" cy="121680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Налог тем выше, чем ниже доход</a:t>
          </a:r>
          <a:endParaRPr lang="ru-RU" sz="2000" b="1" kern="1200" dirty="0">
            <a:latin typeface="Georgia" pitchFamily="18" charset="0"/>
          </a:endParaRPr>
        </a:p>
      </dsp:txBody>
      <dsp:txXfrm>
        <a:off x="59399" y="207082"/>
        <a:ext cx="326557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7D2B-896C-47D5-8797-6FB5F79F6752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1940A-4EDD-47DC-BB12-F5C8286FAA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4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8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9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10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12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13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D039D-1529-4DE5-B623-4909D63A1176}" type="slidenum">
              <a:rPr lang="ru-RU"/>
              <a:pPr/>
              <a:t>17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E1E8-CF06-4DE2-8E55-90E15AEF506A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88B9-9EBE-4550-BB90-DBEF0B935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15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microsoft.com/office/2007/relationships/hdphoto" Target="../media/hdphoto1.wdp"/><Relationship Id="rId17" Type="http://schemas.openxmlformats.org/officeDocument/2006/relationships/image" Target="../media/image55.png"/><Relationship Id="rId2" Type="http://schemas.openxmlformats.org/officeDocument/2006/relationships/image" Target="../media/image16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5" descr="http://www.veselka.by/wp-content/uploads/2017/12/hlopch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51252"/>
            <a:ext cx="2286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15416" descr="http://demotivators.webmastak.info/imgs/demotivators_army/demotivators_army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9286" r="10365" b="22144"/>
          <a:stretch>
            <a:fillRect/>
          </a:stretch>
        </p:blipFill>
        <p:spPr bwMode="auto">
          <a:xfrm>
            <a:off x="3363597" y="404896"/>
            <a:ext cx="2758257" cy="20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5417" descr="http://m.ruvr.ru/2013/07/28/08/RIAN_02253056.LR.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78" y="2585901"/>
            <a:ext cx="293881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15418" descr="http://www.hour24.ru/upload/iblock/efb/pasport-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76" y="404896"/>
            <a:ext cx="2494459" cy="18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413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861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3114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58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https://avatars.mds.yandex.net/get-pdb/1357339/f8d9e3cd-c8cd-4f7f-9bb6-e8b8ea577f64/s12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813"/>
            <a:ext cx="2770188" cy="186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adkpechi.ru/images/phocagallery/fototrubi-pechnie/thumbs/phoca_thumb_l_pechnie-trubi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341934" cy="296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www.sgqconsulting.ru/images/stati_sgq/aaa0001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97" y="4581128"/>
            <a:ext cx="2852279" cy="189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7" descr="http://labrvendi.narod.ru/standard_clip_image02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50" y="2418954"/>
            <a:ext cx="1877050" cy="21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4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3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. Структура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) Объекты налогообложения: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600" b="1" dirty="0" smtClean="0"/>
              <a:t>Доход;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600" b="1" dirty="0"/>
              <a:t>П</a:t>
            </a:r>
            <a:r>
              <a:rPr lang="ru-RU" altLang="ru-RU" sz="3600" b="1" dirty="0" smtClean="0"/>
              <a:t>рибыль;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600" b="1" dirty="0" smtClean="0"/>
              <a:t>Имущество;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ru-RU" sz="3600" b="1" dirty="0" smtClean="0"/>
              <a:t>Реализация товаров (работ, услуг)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949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3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. Структура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85" y="1268760"/>
            <a:ext cx="8872429" cy="1872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3) Налоговая ставка –</a:t>
            </a:r>
          </a:p>
          <a:p>
            <a:pPr marL="355600"/>
            <a:r>
              <a:rPr lang="ru-RU" altLang="ru-RU" sz="3200" b="1" dirty="0" smtClean="0"/>
              <a:t>величина налога в расчете на единицу налогообложения.</a:t>
            </a:r>
            <a:endParaRPr lang="ru-RU" altLang="ru-RU" sz="3200" b="1" dirty="0"/>
          </a:p>
          <a:p>
            <a:pPr marL="457200" indent="-457200" algn="ctr">
              <a:buAutoNum type="arabicPeriod"/>
            </a:pP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140968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ru-RU" altLang="ru-RU" sz="2800" b="1" dirty="0" smtClean="0"/>
              <a:t>Твердые - </a:t>
            </a:r>
            <a:r>
              <a:rPr lang="ru-RU" altLang="ru-RU" sz="2800" dirty="0" smtClean="0"/>
              <a:t>на </a:t>
            </a:r>
            <a:r>
              <a:rPr lang="ru-RU" altLang="ru-RU" sz="2800" dirty="0"/>
              <a:t>каждую единицу обложения определен фиксированный размер налога (например, 50 руб. за кв. м  площади</a:t>
            </a:r>
            <a:r>
              <a:rPr lang="ru-RU" altLang="ru-RU" sz="2800" dirty="0" smtClean="0"/>
              <a:t>).</a:t>
            </a:r>
            <a:endParaRPr lang="ru-RU" altLang="ru-RU" sz="2800" dirty="0"/>
          </a:p>
          <a:p>
            <a:pPr algn="just">
              <a:buClr>
                <a:schemeClr val="tx1"/>
              </a:buClr>
            </a:pPr>
            <a:r>
              <a:rPr lang="ru-RU" altLang="ru-RU" sz="2800" b="1" dirty="0" smtClean="0"/>
              <a:t>Процентные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- </a:t>
            </a:r>
            <a:r>
              <a:rPr lang="ru-RU" altLang="ru-RU" sz="2800" dirty="0" smtClean="0"/>
              <a:t>с </a:t>
            </a:r>
            <a:r>
              <a:rPr lang="ru-RU" altLang="ru-RU" sz="2800" dirty="0"/>
              <a:t>суммы дохода физического лица начисляют % </a:t>
            </a:r>
            <a:r>
              <a:rPr lang="ru-RU" altLang="ru-RU" sz="2800" dirty="0" smtClean="0"/>
              <a:t>налога.</a:t>
            </a:r>
            <a:endParaRPr lang="ru-RU" altLang="ru-RU" sz="2800" dirty="0"/>
          </a:p>
          <a:p>
            <a:pPr algn="just">
              <a:buClr>
                <a:schemeClr val="tx1"/>
              </a:buClr>
            </a:pPr>
            <a:r>
              <a:rPr lang="ru-RU" altLang="ru-RU" sz="2800" b="1" dirty="0" smtClean="0"/>
              <a:t>Комбинированные </a:t>
            </a:r>
            <a:r>
              <a:rPr lang="ru-RU" altLang="ru-RU" sz="2800" dirty="0"/>
              <a:t>– сочетание твердых и </a:t>
            </a:r>
            <a:r>
              <a:rPr lang="ru-RU" altLang="ru-RU" sz="2800" dirty="0" smtClean="0"/>
              <a:t>процентных.</a:t>
            </a:r>
            <a:endParaRPr lang="ru-RU" sz="2800" dirty="0"/>
          </a:p>
        </p:txBody>
      </p:sp>
      <p:sp>
        <p:nvSpPr>
          <p:cNvPr id="7" name="Текст 3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783704" cy="3168352"/>
          </a:xfr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/>
          <a:lstStyle/>
          <a:p>
            <a:pPr algn="ctr"/>
            <a:r>
              <a:rPr lang="ru-RU" sz="2800" dirty="0" smtClean="0">
                <a:latin typeface="Georgia" pitchFamily="18" charset="0"/>
              </a:rPr>
              <a:t>Виды ставок</a:t>
            </a:r>
          </a:p>
          <a:p>
            <a:pPr algn="ctr"/>
            <a:endParaRPr lang="ru-RU" sz="1000" dirty="0">
              <a:latin typeface="Georgia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937876" y="3437384"/>
            <a:ext cx="474156" cy="4573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3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. Структура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85" y="1484784"/>
            <a:ext cx="8872429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) Налоговая база –</a:t>
            </a:r>
          </a:p>
          <a:p>
            <a:pPr lvl="1">
              <a:lnSpc>
                <a:spcPct val="150000"/>
              </a:lnSpc>
            </a:pPr>
            <a:r>
              <a:rPr lang="ru-RU" b="1" dirty="0"/>
              <a:t> </a:t>
            </a:r>
            <a:r>
              <a:rPr lang="ru-RU" sz="3200" b="1" dirty="0" smtClean="0"/>
              <a:t>сумма дохода или стоимость имущества</a:t>
            </a:r>
            <a:r>
              <a:rPr lang="ru-RU" sz="3200" b="1" dirty="0"/>
              <a:t>, </a:t>
            </a:r>
            <a:r>
              <a:rPr lang="ru-RU" sz="3200" b="1" dirty="0" smtClean="0"/>
              <a:t>от </a:t>
            </a:r>
            <a:r>
              <a:rPr lang="ru-RU" sz="3200" b="1" dirty="0"/>
              <a:t>которой </a:t>
            </a:r>
            <a:r>
              <a:rPr lang="ru-RU" sz="3200" b="1" dirty="0" smtClean="0"/>
              <a:t>считается </a:t>
            </a:r>
            <a:r>
              <a:rPr lang="ru-RU" sz="3200" b="1" dirty="0"/>
              <a:t>налог</a:t>
            </a:r>
            <a:r>
              <a:rPr lang="ru-RU" sz="3200" b="1" dirty="0" smtClean="0"/>
              <a:t>.</a:t>
            </a:r>
          </a:p>
          <a:p>
            <a:pPr lvl="1"/>
            <a:endParaRPr lang="ru-RU" sz="3200" b="1" dirty="0">
              <a:latin typeface="Georgia" pitchFamily="18" charset="0"/>
            </a:endParaRPr>
          </a:p>
          <a:p>
            <a:pPr lvl="1"/>
            <a:endParaRPr lang="ru-RU" sz="3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3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. Структура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245" y="1412776"/>
            <a:ext cx="8872429" cy="3528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</a:rPr>
              <a:t>5) Налоговые льготы – </a:t>
            </a:r>
          </a:p>
          <a:p>
            <a:pPr marL="449263">
              <a:lnSpc>
                <a:spcPct val="150000"/>
              </a:lnSpc>
            </a:pPr>
            <a:r>
              <a:rPr lang="ru-RU" altLang="ru-RU" sz="3200" b="1" dirty="0" smtClean="0">
                <a:solidFill>
                  <a:schemeClr val="tx1"/>
                </a:solidFill>
              </a:rPr>
              <a:t>частичное или полное освобождение определенного круга физических и юридических лиц от уплаты налогов.</a:t>
            </a:r>
          </a:p>
          <a:p>
            <a:pPr marL="449263">
              <a:lnSpc>
                <a:spcPct val="150000"/>
              </a:lnSpc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lvl="1"/>
            <a:endParaRPr lang="ru-RU" sz="3200" b="1" dirty="0">
              <a:latin typeface="Georgia" pitchFamily="18" charset="0"/>
            </a:endParaRPr>
          </a:p>
          <a:p>
            <a:pPr lvl="1"/>
            <a:endParaRPr lang="ru-RU" sz="3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1772816"/>
            <a:ext cx="4040188" cy="1584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endParaRPr lang="ru-RU" b="1" dirty="0" smtClean="0">
              <a:latin typeface="Georgia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70685" y="1772816"/>
            <a:ext cx="4041775" cy="1584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sz="2600" b="1" dirty="0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6632"/>
            <a:ext cx="8856984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4. Виды налогов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(по способу изъятия):</a:t>
            </a:r>
            <a:endParaRPr lang="ru-RU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64402" y="1209495"/>
            <a:ext cx="4041775" cy="563322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Косвенные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9552" y="4077072"/>
            <a:ext cx="8208912" cy="2465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Акциз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Земельный налог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Налог на прибыль с фирм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НДС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Таможенные пошлины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НДФЛ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7. Налог на имущество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8. Налог на экспорт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9. Налог на недвижимость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10. Налог на наследство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11. Налог на роскошь</a:t>
            </a:r>
          </a:p>
          <a:p>
            <a:pPr marL="93663" indent="0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12. Транспортный </a:t>
            </a:r>
          </a:p>
        </p:txBody>
      </p:sp>
      <p:sp>
        <p:nvSpPr>
          <p:cNvPr id="15" name="Текст 12"/>
          <p:cNvSpPr txBox="1">
            <a:spLocks/>
          </p:cNvSpPr>
          <p:nvPr/>
        </p:nvSpPr>
        <p:spPr>
          <a:xfrm>
            <a:off x="395536" y="1196752"/>
            <a:ext cx="4041775" cy="563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Прямые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одержимое 13"/>
          <p:cNvSpPr txBox="1">
            <a:spLocks/>
          </p:cNvSpPr>
          <p:nvPr/>
        </p:nvSpPr>
        <p:spPr>
          <a:xfrm>
            <a:off x="533760" y="3543589"/>
            <a:ext cx="8220496" cy="533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Распределить примеры налогов в две колонки: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1772816"/>
            <a:ext cx="4040188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-249238">
              <a:lnSpc>
                <a:spcPct val="80000"/>
              </a:lnSpc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Земельный налог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Налог на прибыль с фирм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 НДФЛ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7. Налог на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имущество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Налог на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недвижимость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Налог на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наследство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Налог на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роскошь</a:t>
            </a:r>
          </a:p>
          <a:p>
            <a:pPr indent="-249238">
              <a:lnSpc>
                <a:spcPct val="80000"/>
              </a:lnSpc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Транспортный </a:t>
            </a:r>
          </a:p>
          <a:p>
            <a:pPr>
              <a:lnSpc>
                <a:spcPct val="80000"/>
              </a:lnSpc>
              <a:buNone/>
            </a:pP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70685" y="1772816"/>
            <a:ext cx="4041775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420688">
              <a:buAutoNum type="arabicPeriod"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Акциз</a:t>
            </a:r>
          </a:p>
          <a:p>
            <a:pPr marL="514350" indent="-420688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НДС</a:t>
            </a:r>
          </a:p>
          <a:p>
            <a:pPr marL="514350" indent="-420688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Таможенные 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пошлины</a:t>
            </a:r>
          </a:p>
          <a:p>
            <a:pPr marL="514350" indent="-420688">
              <a:buNone/>
            </a:pP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Налог на экспорт</a:t>
            </a:r>
          </a:p>
          <a:p>
            <a:pPr marL="0" indent="0">
              <a:buNone/>
            </a:pP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ru-RU" sz="2600" b="1" dirty="0" smtClean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6632"/>
            <a:ext cx="8856984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4. Виды налогов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(по способу изъятия):</a:t>
            </a:r>
            <a:endParaRPr lang="ru-RU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64402" y="1209495"/>
            <a:ext cx="4041775" cy="563322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Косвенные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Текст 12"/>
          <p:cNvSpPr txBox="1">
            <a:spLocks/>
          </p:cNvSpPr>
          <p:nvPr/>
        </p:nvSpPr>
        <p:spPr>
          <a:xfrm>
            <a:off x="395536" y="1196752"/>
            <a:ext cx="4041775" cy="563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Прямые</a:t>
            </a:r>
            <a:endParaRPr lang="ru-RU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7123" y="4425196"/>
            <a:ext cx="4040188" cy="1956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Обязательные платежи, взимаемые государством с доходов или имущества физических или юридических лиц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683720" y="4425196"/>
            <a:ext cx="4040188" cy="18841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Устанавливаются в виде надбавок к цене товара или услуг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Arial" pitchFamily="34" charset="0"/>
              <a:buNone/>
            </a:pPr>
            <a:endParaRPr lang="ru-RU" sz="28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16632"/>
            <a:ext cx="8856984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4. Виды налогов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(по уровню бюджета):</a:t>
            </a:r>
            <a:endParaRPr lang="ru-RU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200981"/>
              </p:ext>
            </p:extLst>
          </p:nvPr>
        </p:nvGraphicFramePr>
        <p:xfrm>
          <a:off x="251519" y="1340768"/>
          <a:ext cx="8640960" cy="51286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361"/>
                <a:gridCol w="2664296"/>
                <a:gridCol w="273630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Федеральные</a:t>
                      </a:r>
                      <a:endParaRPr lang="ru-RU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Региональные</a:t>
                      </a:r>
                      <a:endParaRPr lang="ru-RU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Местные</a:t>
                      </a:r>
                      <a:endParaRPr lang="ru-RU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559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НДС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Акцизы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НДФЛ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Налог</a:t>
                      </a:r>
                      <a:r>
                        <a:rPr lang="ru-RU" sz="1800" b="1" baseline="0" dirty="0" smtClean="0">
                          <a:latin typeface="+mn-lt"/>
                        </a:rPr>
                        <a:t> на прибыль организаций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latin typeface="+mn-lt"/>
                        </a:rPr>
                        <a:t>Налог на добычу полезных ископаемых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latin typeface="+mn-lt"/>
                        </a:rPr>
                        <a:t>Водный налог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latin typeface="+mn-lt"/>
                        </a:rPr>
                        <a:t>Сборы за пользование объектами животного мира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latin typeface="+mn-lt"/>
                        </a:rPr>
                        <a:t>Государственная пошлина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latin typeface="+mn-lt"/>
                        </a:rPr>
                        <a:t>Налог на дополнительный доход от добычи углеводородного сырья</a:t>
                      </a:r>
                      <a:endParaRPr lang="ru-RU" sz="1800" b="1" dirty="0" smtClean="0">
                        <a:latin typeface="+mn-lt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Налог на имущество организаций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Налог на игорный бизнес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Транспортный налог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Земельный налог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Налог на имущество физических лиц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Торговый сбор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+mn-lt"/>
                        </a:rPr>
                        <a:t>Туристический налог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44624"/>
            <a:ext cx="8856984" cy="10801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5. Функции налогов: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6012160" y="6611779"/>
            <a:ext cx="313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i="1" dirty="0" smtClean="0">
                <a:latin typeface="Georgia" pitchFamily="18" charset="0"/>
              </a:rPr>
              <a:t>Автор: Назарова А.В., г. Норильск </a:t>
            </a:r>
            <a:endParaRPr lang="ru-RU" sz="1000" i="1" dirty="0"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b="1" dirty="0">
                <a:solidFill>
                  <a:srgbClr val="C00000"/>
                </a:solidFill>
                <a:cs typeface="Calibri" panose="020F0502020204030204" pitchFamily="34" charset="0"/>
              </a:rPr>
              <a:t>Фискальная</a:t>
            </a:r>
            <a:r>
              <a:rPr lang="ru-RU" dirty="0">
                <a:solidFill>
                  <a:srgbClr val="8A2BE2"/>
                </a:solidFill>
                <a:cs typeface="Calibri" panose="020F0502020204030204" pitchFamily="34" charset="0"/>
              </a:rPr>
              <a:t> </a:t>
            </a:r>
            <a:r>
              <a:rPr lang="ru-RU" dirty="0" smtClean="0">
                <a:cs typeface="Calibri" panose="020F0502020204030204" pitchFamily="34" charset="0"/>
              </a:rPr>
              <a:t>(</a:t>
            </a:r>
            <a:r>
              <a:rPr lang="ru-RU" dirty="0"/>
              <a:t>изъятие части доходов </a:t>
            </a:r>
            <a:r>
              <a:rPr lang="ru-RU" dirty="0" smtClean="0"/>
              <a:t>физических и юридических лиц </a:t>
            </a:r>
            <a:r>
              <a:rPr lang="ru-RU" dirty="0"/>
              <a:t>на финансирование государственных расходов</a:t>
            </a:r>
            <a:r>
              <a:rPr lang="ru-RU" dirty="0" smtClean="0"/>
              <a:t>);</a:t>
            </a:r>
            <a:endParaRPr lang="ru-RU" dirty="0" smtClean="0">
              <a:solidFill>
                <a:srgbClr val="8A2BE2"/>
              </a:solidFill>
              <a:cs typeface="Calibri" panose="020F050202020403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Регулирующая</a:t>
            </a:r>
            <a:r>
              <a:rPr lang="ru-RU" dirty="0" smtClean="0">
                <a:cs typeface="Calibri" panose="020F0502020204030204" pitchFamily="34" charset="0"/>
              </a:rPr>
              <a:t> (</a:t>
            </a:r>
            <a:r>
              <a:rPr lang="ru-RU" dirty="0" smtClean="0"/>
              <a:t>например</a:t>
            </a:r>
            <a:r>
              <a:rPr lang="ru-RU" dirty="0"/>
              <a:t>, при помощи изменения налоговой ставки можно  поддержать какую-либо отрасль экономики</a:t>
            </a:r>
            <a:r>
              <a:rPr lang="ru-RU" dirty="0" smtClean="0"/>
              <a:t>).</a:t>
            </a:r>
            <a:endParaRPr lang="ru-RU" dirty="0">
              <a:cs typeface="Calibri" panose="020F050202020403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Распределительная</a:t>
            </a:r>
            <a:r>
              <a:rPr lang="ru-RU" b="1" dirty="0" smtClean="0"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(социальная) </a:t>
            </a:r>
            <a:r>
              <a:rPr lang="ru-RU" dirty="0" smtClean="0">
                <a:cs typeface="Calibri" panose="020F0502020204030204" pitchFamily="34" charset="0"/>
              </a:rPr>
              <a:t>(</a:t>
            </a:r>
            <a:r>
              <a:rPr lang="ru-RU" dirty="0"/>
              <a:t>перераспределение части средств бюджета на развитие инфраструктуры и социальной сферы</a:t>
            </a:r>
            <a:r>
              <a:rPr lang="ru-RU" dirty="0" smtClean="0">
                <a:cs typeface="Calibri" panose="020F0502020204030204" pitchFamily="34" charset="0"/>
              </a:rPr>
              <a:t>).</a:t>
            </a:r>
            <a:endParaRPr lang="ru-RU" dirty="0"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Контрольная </a:t>
            </a:r>
            <a:r>
              <a:rPr lang="ru-RU" dirty="0" smtClean="0"/>
              <a:t>(Отслеживание </a:t>
            </a:r>
            <a:r>
              <a:rPr lang="ru-RU" dirty="0"/>
              <a:t>своевременности и полноты поступлений в бюджет денежных средств, внесение изменений в налоговую </a:t>
            </a:r>
            <a:r>
              <a:rPr lang="ru-RU" dirty="0" smtClean="0"/>
              <a:t>политику).</a:t>
            </a:r>
            <a:endParaRPr lang="ru-RU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xn--b1aqxu.xn--p1ai/upload/iblock/92f/92f33083f3c3f472309cba5656a6716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251520" y="1268760"/>
          <a:ext cx="3600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251520" y="3068960"/>
          <a:ext cx="3528392" cy="105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23528" y="4653136"/>
          <a:ext cx="3384376" cy="113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Стрелка вправо с вырезом 11"/>
          <p:cNvSpPr/>
          <p:nvPr/>
        </p:nvSpPr>
        <p:spPr>
          <a:xfrm>
            <a:off x="3995936" y="1772816"/>
            <a:ext cx="978408" cy="484632"/>
          </a:xfrm>
          <a:prstGeom prst="notchedRightArrow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995936" y="3356992"/>
            <a:ext cx="978408" cy="48463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3923928" y="5013176"/>
            <a:ext cx="978408" cy="484632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24542407"/>
              </p:ext>
            </p:extLst>
          </p:nvPr>
        </p:nvGraphicFramePr>
        <p:xfrm>
          <a:off x="4974344" y="1124744"/>
          <a:ext cx="37741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510218348"/>
              </p:ext>
            </p:extLst>
          </p:nvPr>
        </p:nvGraphicFramePr>
        <p:xfrm>
          <a:off x="5364088" y="3068960"/>
          <a:ext cx="3384376" cy="112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944352605"/>
              </p:ext>
            </p:extLst>
          </p:nvPr>
        </p:nvGraphicFramePr>
        <p:xfrm>
          <a:off x="5436096" y="4581128"/>
          <a:ext cx="33843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79512" y="44624"/>
            <a:ext cx="8784976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800" b="1" i="1" dirty="0" smtClean="0">
                <a:latin typeface="Georgia" pitchFamily="18" charset="0"/>
              </a:rPr>
              <a:t>7. Системы налогообложения</a:t>
            </a:r>
            <a:endParaRPr lang="ru-RU" altLang="ru-RU" sz="2800" b="1" i="1" dirty="0">
              <a:latin typeface="Georgia" pitchFamily="18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6012160" y="6611779"/>
            <a:ext cx="313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i="1" dirty="0" smtClean="0">
                <a:latin typeface="Georgia" pitchFamily="18" charset="0"/>
              </a:rPr>
              <a:t>Автор: Назарова А.В., г. Норильск </a:t>
            </a:r>
            <a:endParaRPr lang="ru-RU" sz="10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784"/>
            <a:ext cx="8928992" cy="6642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algn="ctr"/>
            <a:r>
              <a:rPr lang="ru-RU" sz="6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Налоги – это зло или благо</a:t>
            </a:r>
            <a:r>
              <a:rPr lang="ru-RU" sz="6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?</a:t>
            </a:r>
          </a:p>
          <a:p>
            <a:pPr marL="355600" algn="ctr"/>
            <a:endParaRPr lang="ru-RU" sz="66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  <a:p>
            <a:pPr marL="355600" algn="ctr"/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35170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8276" y="116632"/>
            <a:ext cx="8928220" cy="165618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b="1" i="1" dirty="0" smtClean="0">
                <a:latin typeface="Georgia" pitchFamily="18" charset="0"/>
              </a:rPr>
              <a:t>Налоговая политика государства</a:t>
            </a:r>
            <a:endParaRPr lang="ru-RU" sz="4600" b="1" i="1" dirty="0">
              <a:latin typeface="Georgia" pitchFamily="18" charset="0"/>
            </a:endParaRPr>
          </a:p>
        </p:txBody>
      </p:sp>
      <p:pic>
        <p:nvPicPr>
          <p:cNvPr id="32" name="Picture 2" descr="https://data.nalog.ru/cdn/image/2696807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" y="1844824"/>
            <a:ext cx="8887688" cy="48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9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чего нужны налоги?</a:t>
            </a: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6141" y="908453"/>
            <a:ext cx="7380312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Для развития человеческого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интеллектуального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потенциала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нации.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" y="332318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2" y="2196818"/>
            <a:ext cx="1841419" cy="138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451" y="3534523"/>
            <a:ext cx="221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Образование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4829" name="Picture 13" descr="http://im0-tub-ru.yandex.net/i?id=5031057911c36d172da71e5b3e4cbc59-48-144&amp;n=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5" r="55814"/>
          <a:stretch/>
        </p:blipFill>
        <p:spPr bwMode="auto">
          <a:xfrm>
            <a:off x="99733" y="4610714"/>
            <a:ext cx="1232380" cy="17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5334"/>
            <a:ext cx="1950840" cy="16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97" y="3934633"/>
            <a:ext cx="2007756" cy="20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649503"/>
            <a:ext cx="35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3E87"/>
                </a:solidFill>
              </a:rPr>
              <a:t>Поддержка семьи и малообеспеченных</a:t>
            </a:r>
            <a:endParaRPr lang="ru-RU" sz="2000" b="1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6033" y="6150114"/>
            <a:ext cx="237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3E87"/>
                </a:solidFill>
              </a:rPr>
              <a:t>окружающей среды</a:t>
            </a:r>
            <a:endParaRPr lang="ru-RU" sz="2000" b="1" dirty="0">
              <a:solidFill>
                <a:srgbClr val="073E87"/>
              </a:solidFill>
            </a:endParaRPr>
          </a:p>
        </p:txBody>
      </p:sp>
      <p:pic>
        <p:nvPicPr>
          <p:cNvPr id="34835" name="Picture 19" descr="http://im2-tub-ru.yandex.net/i?id=a25811839452a5a1fe0f699dce5b4025-130-144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47" y="4576450"/>
            <a:ext cx="1638300" cy="17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" r="-7935" b="712"/>
          <a:stretch/>
        </p:blipFill>
        <p:spPr bwMode="auto">
          <a:xfrm>
            <a:off x="2441776" y="2116126"/>
            <a:ext cx="2028104" cy="161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23253" y="6346760"/>
            <a:ext cx="181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3E87"/>
                </a:solidFill>
              </a:rPr>
              <a:t>Наука</a:t>
            </a:r>
            <a:endParaRPr lang="ru-RU" sz="2000" b="1" dirty="0">
              <a:solidFill>
                <a:srgbClr val="073E87"/>
              </a:solidFill>
            </a:endParaRPr>
          </a:p>
        </p:txBody>
      </p:sp>
      <p:pic>
        <p:nvPicPr>
          <p:cNvPr id="34837" name="Picture 2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1" r="-1"/>
          <a:stretch/>
        </p:blipFill>
        <p:spPr bwMode="auto">
          <a:xfrm>
            <a:off x="1493289" y="4597052"/>
            <a:ext cx="1549384" cy="17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1140" y="6383567"/>
            <a:ext cx="1871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3E87"/>
                </a:solidFill>
              </a:rPr>
              <a:t>Жильё</a:t>
            </a:r>
            <a:endParaRPr lang="ru-RU" sz="2000" b="1" dirty="0">
              <a:solidFill>
                <a:srgbClr val="073E8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0925" y="6335685"/>
            <a:ext cx="1820990" cy="40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73E87"/>
                </a:solidFill>
              </a:rPr>
              <a:t>Безопасность</a:t>
            </a:r>
            <a:endParaRPr lang="ru-RU" sz="2000" b="1" dirty="0">
              <a:solidFill>
                <a:srgbClr val="073E87"/>
              </a:solidFill>
            </a:endParaRPr>
          </a:p>
        </p:txBody>
      </p:sp>
      <p:pic>
        <p:nvPicPr>
          <p:cNvPr id="34840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7" y="6335685"/>
            <a:ext cx="1095764" cy="52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42" name="Picture 26" descr="http://im0-tub-ru.yandex.net/i?id=08d348b8946a4bbba6ae7c7b75aa1fe0-136-144&amp;n=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24" y="220295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13203" y="3621108"/>
            <a:ext cx="205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3E87"/>
                </a:solidFill>
              </a:rPr>
              <a:t>Здравоохранение</a:t>
            </a:r>
            <a:endParaRPr lang="ru-RU" b="1" dirty="0">
              <a:solidFill>
                <a:srgbClr val="073E8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3762" y="5935575"/>
            <a:ext cx="175114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73E87"/>
                </a:solidFill>
              </a:rPr>
              <a:t>Защита</a:t>
            </a:r>
            <a:endParaRPr lang="ru-RU" sz="2000" b="1" dirty="0">
              <a:solidFill>
                <a:srgbClr val="073E87"/>
              </a:solidFill>
            </a:endParaRPr>
          </a:p>
        </p:txBody>
      </p:sp>
      <p:pic>
        <p:nvPicPr>
          <p:cNvPr id="34844" name="Picture 28" descr="http://im3-tub-ru.yandex.net/i?id=9a4d979f3906558d3c9e9f80d7e53c7a-58-144&amp;n=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01" y="4597052"/>
            <a:ext cx="1728623" cy="17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881" y="5286884"/>
            <a:ext cx="2041136" cy="110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80" y="5119284"/>
            <a:ext cx="1510166" cy="12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9"/>
          <a:stretch/>
        </p:blipFill>
        <p:spPr bwMode="auto">
          <a:xfrm>
            <a:off x="5675488" y="2955086"/>
            <a:ext cx="2499092" cy="16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24" y="1472646"/>
            <a:ext cx="2194826" cy="14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89" y="2586996"/>
            <a:ext cx="212204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0"/>
          <a:stretch/>
        </p:blipFill>
        <p:spPr bwMode="auto">
          <a:xfrm>
            <a:off x="3599206" y="3942814"/>
            <a:ext cx="2122044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31951" r="1" b="3328"/>
          <a:stretch/>
        </p:blipFill>
        <p:spPr bwMode="auto">
          <a:xfrm>
            <a:off x="3396323" y="5409734"/>
            <a:ext cx="754441" cy="95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7939" r="6339" b="3607"/>
          <a:stretch/>
        </p:blipFill>
        <p:spPr bwMode="auto">
          <a:xfrm>
            <a:off x="808756" y="5013176"/>
            <a:ext cx="2532662" cy="14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4" y="1422292"/>
            <a:ext cx="2524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28" y="3784774"/>
            <a:ext cx="1270305" cy="122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 bwMode="auto">
          <a:xfrm>
            <a:off x="5503526" y="4941168"/>
            <a:ext cx="1897550" cy="12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05" y="1427246"/>
            <a:ext cx="1662552" cy="11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6427"/>
            <a:ext cx="1009650" cy="14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6455" y="218715"/>
            <a:ext cx="6314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Налоги на благо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страны–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это наш завтрашний день.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84645"/>
            <a:ext cx="1657012" cy="124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4" y="2955086"/>
            <a:ext cx="1914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0948" y="157562"/>
            <a:ext cx="6298172" cy="15061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Наша страна― гордость моя!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Чтобы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так говорить,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Нужно налоги платить.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8" y="405063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01566"/>
            <a:ext cx="230425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61" y="5429943"/>
            <a:ext cx="1692906" cy="1264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47" y="1564857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3" b="14110"/>
          <a:stretch/>
        </p:blipFill>
        <p:spPr bwMode="auto">
          <a:xfrm>
            <a:off x="7072786" y="5278570"/>
            <a:ext cx="1815493" cy="1357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" b="10470"/>
          <a:stretch/>
        </p:blipFill>
        <p:spPr bwMode="auto">
          <a:xfrm>
            <a:off x="7013669" y="2350596"/>
            <a:ext cx="1832152" cy="119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97" y="758760"/>
            <a:ext cx="19716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9" y="5198875"/>
            <a:ext cx="2382392" cy="1272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97" b="8728"/>
          <a:stretch/>
        </p:blipFill>
        <p:spPr bwMode="auto">
          <a:xfrm>
            <a:off x="6665148" y="758760"/>
            <a:ext cx="407638" cy="4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1" y="1772816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1" y="3438789"/>
            <a:ext cx="20764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481"/>
          <a:stretch/>
        </p:blipFill>
        <p:spPr bwMode="auto">
          <a:xfrm>
            <a:off x="6269037" y="2350595"/>
            <a:ext cx="1076325" cy="119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58" y="3627222"/>
            <a:ext cx="1401011" cy="173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34" y="3646611"/>
            <a:ext cx="1085850" cy="142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59" y="5242765"/>
            <a:ext cx="21621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79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700808"/>
            <a:ext cx="8064896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Домашнее задание:</a:t>
            </a:r>
          </a:p>
          <a:p>
            <a:pPr algn="just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21, </a:t>
            </a:r>
            <a:endParaRPr lang="ru-R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узнать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и выписать, какие налоги платят ваши родители, определить к какому виду налогов они относятся по способу изъятия и уровню бюджета.</a:t>
            </a:r>
          </a:p>
          <a:p>
            <a:r>
              <a:rPr lang="ru-RU" sz="3600" dirty="0"/>
              <a:t> </a:t>
            </a:r>
          </a:p>
          <a:p>
            <a:pPr marL="342900" indent="-342900">
              <a:buAutoNum type="arabicPeriod"/>
            </a:pPr>
            <a:endParaRPr lang="ru-RU" sz="3600" b="1" i="1" dirty="0" smtClean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6597353"/>
            <a:ext cx="241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latin typeface="Georgia" pitchFamily="18" charset="0"/>
              </a:rPr>
              <a:t>Составитель: Назарова А.В.</a:t>
            </a:r>
            <a:endParaRPr lang="ru-RU" sz="12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0800"/>
            <a:ext cx="8928992" cy="102077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24 задание ЕГЭ – 4 балла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683" y="1412775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Используя обществоведческие знания, составьте сложный план, позволяющий раскрыть по существу тему </a:t>
            </a:r>
            <a:r>
              <a:rPr lang="ru-RU" sz="2400" b="1" u="sng" dirty="0" smtClean="0">
                <a:latin typeface="+mn-lt"/>
                <a:cs typeface="Times New Roman" panose="02020603050405020304" pitchFamily="18" charset="0"/>
              </a:rPr>
              <a:t>«Налоги и их роль в экономической жизни общества».</a:t>
            </a:r>
          </a:p>
          <a:p>
            <a:pPr indent="719138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Сложный план должен содержать не менее трёх непосредственно раскрывающих тему по существу пунктов, детализированных в подпунктах. 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Количество подпунктов каждого детализированного пункта должно быть не менее трёх, за исключением случаев, когда с точки зрения общественных наук возможны только два подпункта.</a:t>
            </a:r>
            <a:endParaRPr lang="ru-RU" sz="2400" i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928992" cy="66428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5600"/>
            <a:endParaRPr lang="ru-RU" sz="2800" b="1" dirty="0" smtClean="0">
              <a:solidFill>
                <a:schemeClr val="tx1"/>
              </a:solidFill>
            </a:endParaRPr>
          </a:p>
          <a:p>
            <a:pPr marL="355600"/>
            <a:endParaRPr lang="ru-RU" sz="2800" b="1" dirty="0">
              <a:solidFill>
                <a:schemeClr val="tx1"/>
              </a:solidFill>
            </a:endParaRPr>
          </a:p>
          <a:p>
            <a:pPr marL="355600"/>
            <a:endParaRPr lang="ru-RU" sz="2800" b="1" dirty="0" smtClean="0">
              <a:solidFill>
                <a:schemeClr val="tx1"/>
              </a:solidFill>
            </a:endParaRPr>
          </a:p>
          <a:p>
            <a:pPr marL="355600"/>
            <a:endParaRPr lang="ru-RU" sz="2800" b="1" dirty="0" smtClean="0">
              <a:solidFill>
                <a:schemeClr val="tx1"/>
              </a:solidFill>
            </a:endParaRPr>
          </a:p>
          <a:p>
            <a:pPr marL="355600"/>
            <a:endParaRPr lang="ru-RU" sz="2800" b="1" dirty="0" smtClean="0">
              <a:solidFill>
                <a:schemeClr val="tx1"/>
              </a:solidFill>
            </a:endParaRPr>
          </a:p>
          <a:p>
            <a:pPr marL="355600"/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Я был воспитан, что налоги – это плохо, а покупательная способность населения – хорошо», Хороших налогов не бывает».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         Уинстон Черчилль</a:t>
            </a:r>
          </a:p>
          <a:p>
            <a:pPr marL="355600"/>
            <a:endParaRPr lang="ru-RU" sz="2800" b="1" dirty="0" smtClean="0"/>
          </a:p>
          <a:p>
            <a:pPr marL="355600"/>
            <a:endParaRPr lang="ru-RU" sz="2800" b="1" dirty="0"/>
          </a:p>
          <a:p>
            <a:pPr marL="355600"/>
            <a:r>
              <a:rPr lang="ru-RU" sz="2800" b="1" dirty="0" smtClean="0"/>
              <a:t>«</a:t>
            </a:r>
            <a:r>
              <a:rPr lang="ru-RU" sz="2800" b="1" dirty="0"/>
              <a:t>Налоги для государства – то же, что паруса для корабля. Они служат тому, чтобы скорее ввести его в гавань, а не тому, чтобы завалить его своим бременем или держать всегда в открытом море и чтоб, наконец, потопить его». </a:t>
            </a:r>
          </a:p>
          <a:p>
            <a:pPr marL="355600"/>
            <a:r>
              <a:rPr lang="ru-RU" sz="2800" dirty="0"/>
              <a:t>                                                            Екатерина </a:t>
            </a:r>
            <a:r>
              <a:rPr lang="en-US" sz="2800" dirty="0"/>
              <a:t>II </a:t>
            </a:r>
            <a:r>
              <a:rPr lang="ru-RU" sz="2800" dirty="0"/>
              <a:t>Великая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 smtClean="0">
              <a:solidFill>
                <a:schemeClr val="tx1"/>
              </a:solidFill>
            </a:endParaRPr>
          </a:p>
          <a:p>
            <a:pPr marL="355600"/>
            <a:endParaRPr lang="ru-RU" sz="2800" dirty="0">
              <a:solidFill>
                <a:schemeClr val="tx1"/>
              </a:solidFill>
            </a:endParaRPr>
          </a:p>
          <a:p>
            <a:pPr marL="355600"/>
            <a:endParaRPr lang="ru-RU" sz="2800" dirty="0" smtClean="0">
              <a:solidFill>
                <a:schemeClr val="tx1"/>
              </a:solidFill>
            </a:endParaRPr>
          </a:p>
          <a:p>
            <a:pPr marL="355600"/>
            <a:endParaRPr lang="ru-RU" sz="2800" dirty="0" smtClean="0">
              <a:solidFill>
                <a:schemeClr val="tx1"/>
              </a:solidFill>
            </a:endParaRPr>
          </a:p>
          <a:p>
            <a:pPr marL="355600"/>
            <a:endParaRPr lang="ru-RU" sz="2800" dirty="0">
              <a:solidFill>
                <a:schemeClr val="tx1"/>
              </a:solidFill>
            </a:endParaRPr>
          </a:p>
          <a:p>
            <a:pPr marL="355600"/>
            <a:endParaRPr lang="ru-RU" sz="2800" dirty="0" smtClean="0">
              <a:solidFill>
                <a:schemeClr val="tx1"/>
              </a:solidFill>
            </a:endParaRPr>
          </a:p>
          <a:p>
            <a:pPr marL="355600"/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9549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1. Понятие налога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4305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Задание: </a:t>
            </a:r>
          </a:p>
          <a:p>
            <a:r>
              <a:rPr lang="ru-RU" sz="3600" dirty="0"/>
              <a:t>составить определение из набора слов: </a:t>
            </a:r>
          </a:p>
          <a:p>
            <a:endParaRPr lang="ru-RU" sz="3600" dirty="0"/>
          </a:p>
          <a:p>
            <a:r>
              <a:rPr lang="ru-RU" sz="3600" b="1" i="1" dirty="0"/>
              <a:t>платежи, граждане (физические лица), взимаемые, обязательные, организации, государство.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4114" cy="9549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1. Понятие налога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340768"/>
            <a:ext cx="849206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ru-RU" altLang="ru-RU" sz="4000" dirty="0" smtClean="0"/>
              <a:t> </a:t>
            </a:r>
            <a:r>
              <a:rPr lang="ru-RU" altLang="ru-RU" sz="4800" b="1" dirty="0" smtClean="0">
                <a:cs typeface="Calibri" panose="020F0502020204030204" pitchFamily="34" charset="0"/>
              </a:rPr>
              <a:t>Налоги</a:t>
            </a:r>
            <a:r>
              <a:rPr lang="ru-RU" altLang="ru-RU" sz="4800" dirty="0" smtClean="0">
                <a:cs typeface="Calibri" panose="020F0502020204030204" pitchFamily="34" charset="0"/>
              </a:rPr>
              <a:t> – это обязательные платежи, взимаемые государством с граждан (физических лиц) и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389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35781" y="1052736"/>
            <a:ext cx="8143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Угадать </a:t>
            </a:r>
            <a:r>
              <a:rPr lang="ru-RU" alt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признаки налога</a:t>
            </a:r>
          </a:p>
        </p:txBody>
      </p:sp>
      <p:pic>
        <p:nvPicPr>
          <p:cNvPr id="4099" name="Рисунок 5" descr="C:\Documents and Settings\Лиза\Рабочий стол\НАЛОГИ\pril5\Картинка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9" y="1861517"/>
            <a:ext cx="3048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6" descr="C:\Documents and Settings\Лиза\Рабочий стол\НАЛОГИ\pril5\nalogovii-kode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31" y="1563456"/>
            <a:ext cx="17859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8" descr="C:\Documents and Settings\Лиза\Рабочий стол\НАЛОГИ\pril5\Картинка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086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C:\Documents and Settings\Лиза\Рабочий стол\НАЛОГИ\pril5\_plakat-zaplati-nalogi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31" y="4077072"/>
            <a:ext cx="1928812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0" descr="C:\Documents and Settings\Лиза\Рабочий стол\НАЛОГИ\pril5\Картинка0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3" y="2234778"/>
            <a:ext cx="324643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222" y="116632"/>
            <a:ext cx="8893274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2. Признаки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2. Признаки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331640" y="1556792"/>
            <a:ext cx="75075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latin typeface="+mn-lt"/>
                <a:cs typeface="Calibri" panose="020F0502020204030204" pitchFamily="34" charset="0"/>
              </a:rPr>
              <a:t>1) </a:t>
            </a:r>
            <a:r>
              <a:rPr lang="ru-RU" altLang="ru-RU" sz="3200" b="1" dirty="0" smtClean="0">
                <a:latin typeface="+mn-lt"/>
                <a:cs typeface="Calibri" panose="020F0502020204030204" pitchFamily="34" charset="0"/>
              </a:rPr>
              <a:t>Носит обязательный и принудительный </a:t>
            </a:r>
            <a:r>
              <a:rPr lang="ru-RU" altLang="ru-RU" sz="3200" b="1" dirty="0">
                <a:latin typeface="+mn-lt"/>
                <a:cs typeface="Calibri" panose="020F0502020204030204" pitchFamily="34" charset="0"/>
              </a:rPr>
              <a:t>характер</a:t>
            </a:r>
            <a:r>
              <a:rPr lang="ru-RU" altLang="ru-RU" sz="3200" b="1" dirty="0" smtClean="0">
                <a:latin typeface="+mn-lt"/>
                <a:cs typeface="Calibri" panose="020F0502020204030204" pitchFamily="34" charset="0"/>
              </a:rPr>
              <a:t>.</a:t>
            </a:r>
            <a:r>
              <a:rPr lang="ru-RU" altLang="ru-RU" sz="3200" b="1" dirty="0">
                <a:latin typeface="+mn-lt"/>
                <a:cs typeface="Calibri" panose="020F0502020204030204" pitchFamily="34" charset="0"/>
              </a:rPr>
              <a:t>	</a:t>
            </a:r>
          </a:p>
          <a:p>
            <a:pPr algn="l" eaLnBrk="1" hangingPunct="1"/>
            <a:r>
              <a:rPr lang="ru-RU" altLang="ru-RU" sz="3200" b="1" dirty="0" smtClean="0">
                <a:latin typeface="+mn-lt"/>
                <a:cs typeface="Calibri" panose="020F0502020204030204" pitchFamily="34" charset="0"/>
              </a:rPr>
              <a:t>2) Безвозмездность.</a:t>
            </a:r>
          </a:p>
          <a:p>
            <a:pPr algn="l" eaLnBrk="1" hangingPunct="1"/>
            <a:r>
              <a:rPr lang="ru-RU" altLang="ru-RU" sz="3200" b="1" dirty="0" smtClean="0">
                <a:latin typeface="+mn-lt"/>
                <a:cs typeface="Calibri" panose="020F0502020204030204" pitchFamily="34" charset="0"/>
              </a:rPr>
              <a:t>3) Платеж осуществляется регулярно.</a:t>
            </a:r>
            <a:endParaRPr lang="ru-RU" altLang="ru-RU" sz="3200" b="1" dirty="0">
              <a:latin typeface="+mn-lt"/>
              <a:cs typeface="Calibri" panose="020F0502020204030204" pitchFamily="34" charset="0"/>
            </a:endParaRPr>
          </a:p>
          <a:p>
            <a:pPr algn="l" eaLnBrk="1" hangingPunct="1"/>
            <a:r>
              <a:rPr lang="ru-RU" altLang="ru-RU" sz="3200" b="1" dirty="0">
                <a:latin typeface="+mn-lt"/>
                <a:cs typeface="Calibri" panose="020F0502020204030204" pitchFamily="34" charset="0"/>
              </a:rPr>
              <a:t>4) </a:t>
            </a:r>
            <a:r>
              <a:rPr lang="ru-RU" altLang="ru-RU" sz="3200" b="1" dirty="0" smtClean="0">
                <a:latin typeface="+mn-lt"/>
                <a:cs typeface="Calibri" panose="020F0502020204030204" pitchFamily="34" charset="0"/>
              </a:rPr>
              <a:t>Денежная форма уплаты.</a:t>
            </a:r>
          </a:p>
          <a:p>
            <a:pPr algn="l" eaLnBrk="1" hangingPunct="1"/>
            <a:r>
              <a:rPr lang="ru-RU" altLang="ru-RU" sz="3200" b="1" dirty="0" smtClean="0">
                <a:latin typeface="+mn-lt"/>
                <a:cs typeface="Calibri" panose="020F0502020204030204" pitchFamily="34" charset="0"/>
              </a:rPr>
              <a:t>5) Выплата в пользу государства.</a:t>
            </a:r>
          </a:p>
          <a:p>
            <a:pPr algn="l" eaLnBrk="1" hangingPunct="1"/>
            <a:endParaRPr lang="ru-RU" altLang="ru-RU" sz="32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2039" y="1340768"/>
            <a:ext cx="658375" cy="4708525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6000" b="1" dirty="0">
                <a:solidFill>
                  <a:srgbClr val="FF3300"/>
                </a:solidFill>
                <a:latin typeface="+mn-lt"/>
              </a:rPr>
              <a:t>налог</a:t>
            </a:r>
          </a:p>
        </p:txBody>
      </p:sp>
    </p:spTree>
    <p:extLst>
      <p:ext uri="{BB962C8B-B14F-4D97-AF65-F5344CB8AC3E}">
        <p14:creationId xmlns:p14="http://schemas.microsoft.com/office/powerpoint/2010/main" val="2046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28992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Georgia" pitchFamily="18" charset="0"/>
              </a:rPr>
              <a:t>3</a:t>
            </a:r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. Структура налога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568952" cy="285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1) Субъекты налогообложения:</a:t>
            </a:r>
            <a:endParaRPr lang="ru-RU" alt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4000" b="1" dirty="0" smtClean="0"/>
              <a:t>Граждане (физические лица);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4000" b="1" dirty="0" smtClean="0"/>
              <a:t>Организации (юридические лица)</a:t>
            </a: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185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722</Words>
  <Application>Microsoft Office PowerPoint</Application>
  <PresentationFormat>Экран (4:3)</PresentationFormat>
  <Paragraphs>158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Для чего нужны налоги? </vt:lpstr>
      <vt:lpstr>Презентация PowerPoint</vt:lpstr>
      <vt:lpstr>Наша страна― гордость моя! Чтобы так говорить,  Нужно налоги платить.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User</cp:lastModifiedBy>
  <cp:revision>41</cp:revision>
  <dcterms:created xsi:type="dcterms:W3CDTF">2023-02-15T14:37:04Z</dcterms:created>
  <dcterms:modified xsi:type="dcterms:W3CDTF">2025-01-22T13:42:34Z</dcterms:modified>
</cp:coreProperties>
</file>