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8" r:id="rId3"/>
  </p:sldMasterIdLst>
  <p:notesMasterIdLst>
    <p:notesMasterId r:id="rId33"/>
  </p:notesMasterIdLst>
  <p:sldIdLst>
    <p:sldId id="256" r:id="rId4"/>
    <p:sldId id="282" r:id="rId5"/>
    <p:sldId id="258" r:id="rId6"/>
    <p:sldId id="285" r:id="rId7"/>
    <p:sldId id="284" r:id="rId8"/>
    <p:sldId id="290" r:id="rId9"/>
    <p:sldId id="286" r:id="rId10"/>
    <p:sldId id="287" r:id="rId11"/>
    <p:sldId id="289" r:id="rId12"/>
    <p:sldId id="261" r:id="rId13"/>
    <p:sldId id="293" r:id="rId14"/>
    <p:sldId id="296" r:id="rId15"/>
    <p:sldId id="306" r:id="rId16"/>
    <p:sldId id="307" r:id="rId17"/>
    <p:sldId id="301" r:id="rId18"/>
    <p:sldId id="297" r:id="rId19"/>
    <p:sldId id="303" r:id="rId20"/>
    <p:sldId id="298" r:id="rId21"/>
    <p:sldId id="299" r:id="rId22"/>
    <p:sldId id="302" r:id="rId23"/>
    <p:sldId id="304" r:id="rId24"/>
    <p:sldId id="305" r:id="rId25"/>
    <p:sldId id="294" r:id="rId26"/>
    <p:sldId id="295" r:id="rId27"/>
    <p:sldId id="322" r:id="rId28"/>
    <p:sldId id="308" r:id="rId29"/>
    <p:sldId id="323" r:id="rId30"/>
    <p:sldId id="324" r:id="rId31"/>
    <p:sldId id="276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8000"/>
    <a:srgbClr val="FFCCFF"/>
    <a:srgbClr val="003300"/>
    <a:srgbClr val="FFFF99"/>
    <a:srgbClr val="B2C5EC"/>
    <a:srgbClr val="CC99FF"/>
    <a:srgbClr val="ECD9FF"/>
    <a:srgbClr val="E6FFB3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47" autoAdjust="0"/>
    <p:restoredTop sz="94620" autoAdjust="0"/>
  </p:normalViewPr>
  <p:slideViewPr>
    <p:cSldViewPr>
      <p:cViewPr varScale="1">
        <p:scale>
          <a:sx n="96" d="100"/>
          <a:sy n="96" d="100"/>
        </p:scale>
        <p:origin x="-96" y="-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B24641-0502-4540-A529-9054491A60F1}" type="doc">
      <dgm:prSet loTypeId="urn:microsoft.com/office/officeart/2005/8/layout/b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B681C29-1E96-4A9C-91AA-9BE562C5BF21}">
      <dgm:prSet phldrT="[Текст]"/>
      <dgm:spPr/>
      <dgm:t>
        <a:bodyPr/>
        <a:lstStyle/>
        <a:p>
          <a:pPr>
            <a:spcAft>
              <a:spcPts val="0"/>
            </a:spcAft>
          </a:pPr>
          <a:r>
            <a:rPr lang="ru-RU" b="1" dirty="0" smtClean="0">
              <a:solidFill>
                <a:srgbClr val="002060"/>
              </a:solidFill>
            </a:rPr>
            <a:t>Автономно мыслящий</a:t>
          </a:r>
        </a:p>
        <a:p>
          <a:pPr>
            <a:spcAft>
              <a:spcPts val="0"/>
            </a:spcAft>
          </a:pPr>
          <a:r>
            <a:rPr lang="ru-RU" b="1" dirty="0" smtClean="0">
              <a:solidFill>
                <a:srgbClr val="002060"/>
              </a:solidFill>
            </a:rPr>
            <a:t> субъект, свободный от религиозного сознания</a:t>
          </a:r>
          <a:endParaRPr lang="ru-RU" b="1" dirty="0">
            <a:solidFill>
              <a:srgbClr val="002060"/>
            </a:solidFill>
          </a:endParaRPr>
        </a:p>
      </dgm:t>
    </dgm:pt>
    <dgm:pt modelId="{1BC76759-C772-458F-AE61-624920FFE6B4}" type="parTrans" cxnId="{C892ABA3-25C1-4C4F-AF4D-DBC6CA816C0C}">
      <dgm:prSet/>
      <dgm:spPr/>
      <dgm:t>
        <a:bodyPr/>
        <a:lstStyle/>
        <a:p>
          <a:endParaRPr lang="ru-RU"/>
        </a:p>
      </dgm:t>
    </dgm:pt>
    <dgm:pt modelId="{60660AC7-FAF6-452B-AA6B-BC3CFB53CD76}" type="sibTrans" cxnId="{C892ABA3-25C1-4C4F-AF4D-DBC6CA816C0C}">
      <dgm:prSet/>
      <dgm:spPr/>
      <dgm:t>
        <a:bodyPr/>
        <a:lstStyle/>
        <a:p>
          <a:endParaRPr lang="ru-RU"/>
        </a:p>
      </dgm:t>
    </dgm:pt>
    <dgm:pt modelId="{1B5944F9-F365-4878-B3B8-2AE8A889B8B5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Методическое сомнение</a:t>
          </a:r>
          <a:endParaRPr lang="ru-RU" b="1" dirty="0">
            <a:solidFill>
              <a:srgbClr val="002060"/>
            </a:solidFill>
          </a:endParaRPr>
        </a:p>
      </dgm:t>
    </dgm:pt>
    <dgm:pt modelId="{4B5D2848-7D4C-4842-99F5-FAE56828CC37}" type="parTrans" cxnId="{41D50FA2-4DE1-497E-A4FE-536A5FD43726}">
      <dgm:prSet/>
      <dgm:spPr/>
      <dgm:t>
        <a:bodyPr/>
        <a:lstStyle/>
        <a:p>
          <a:endParaRPr lang="ru-RU"/>
        </a:p>
      </dgm:t>
    </dgm:pt>
    <dgm:pt modelId="{9C2E0F72-9E8C-4FA2-8168-F789FE04EA78}" type="sibTrans" cxnId="{41D50FA2-4DE1-497E-A4FE-536A5FD43726}">
      <dgm:prSet/>
      <dgm:spPr/>
      <dgm:t>
        <a:bodyPr/>
        <a:lstStyle/>
        <a:p>
          <a:endParaRPr lang="ru-RU"/>
        </a:p>
      </dgm:t>
    </dgm:pt>
    <dgm:pt modelId="{204B0A65-64A9-4BF0-A693-F1DC4750BE4A}">
      <dgm:prSet phldrT="[Текст]"/>
      <dgm:spPr/>
      <dgm:t>
        <a:bodyPr/>
        <a:lstStyle/>
        <a:p>
          <a:pPr>
            <a:spcAft>
              <a:spcPts val="0"/>
            </a:spcAft>
          </a:pPr>
          <a:r>
            <a:rPr lang="ru-RU" b="1" dirty="0" smtClean="0">
              <a:solidFill>
                <a:srgbClr val="002060"/>
              </a:solidFill>
            </a:rPr>
            <a:t>Индуктивно-эмпирический</a:t>
          </a:r>
        </a:p>
        <a:p>
          <a:pPr>
            <a:spcAft>
              <a:spcPts val="0"/>
            </a:spcAft>
          </a:pPr>
          <a:r>
            <a:rPr lang="ru-RU" b="1" dirty="0" smtClean="0">
              <a:solidFill>
                <a:srgbClr val="002060"/>
              </a:solidFill>
            </a:rPr>
            <a:t> метод</a:t>
          </a:r>
          <a:endParaRPr lang="ru-RU" b="1" dirty="0">
            <a:solidFill>
              <a:srgbClr val="002060"/>
            </a:solidFill>
          </a:endParaRPr>
        </a:p>
      </dgm:t>
    </dgm:pt>
    <dgm:pt modelId="{0DCE0C95-BF4D-4B55-B81A-2F2ADA9E307B}" type="parTrans" cxnId="{5BA57E2A-10DA-4C7B-82D3-2DE768B2CB90}">
      <dgm:prSet/>
      <dgm:spPr/>
      <dgm:t>
        <a:bodyPr/>
        <a:lstStyle/>
        <a:p>
          <a:endParaRPr lang="ru-RU"/>
        </a:p>
      </dgm:t>
    </dgm:pt>
    <dgm:pt modelId="{A8AB3C2A-E92E-41DD-9E07-77801E1AD4FA}" type="sibTrans" cxnId="{5BA57E2A-10DA-4C7B-82D3-2DE768B2CB90}">
      <dgm:prSet/>
      <dgm:spPr/>
      <dgm:t>
        <a:bodyPr/>
        <a:lstStyle/>
        <a:p>
          <a:endParaRPr lang="ru-RU"/>
        </a:p>
      </dgm:t>
    </dgm:pt>
    <dgm:pt modelId="{2CF2794B-5DB1-437E-A4E3-B8DD63AD3E03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Рационально-дедуктивный метод, интеллектуальная интуиция</a:t>
          </a:r>
          <a:endParaRPr lang="ru-RU" b="1" dirty="0">
            <a:solidFill>
              <a:srgbClr val="002060"/>
            </a:solidFill>
          </a:endParaRPr>
        </a:p>
      </dgm:t>
    </dgm:pt>
    <dgm:pt modelId="{E724BFB7-FF46-4BF6-A7F1-C6BC249F3E64}" type="parTrans" cxnId="{64EC4601-0A83-4423-B485-BAEF24354394}">
      <dgm:prSet/>
      <dgm:spPr/>
      <dgm:t>
        <a:bodyPr/>
        <a:lstStyle/>
        <a:p>
          <a:endParaRPr lang="ru-RU"/>
        </a:p>
      </dgm:t>
    </dgm:pt>
    <dgm:pt modelId="{551B5D23-21D9-44A7-8285-56BD73F24D35}" type="sibTrans" cxnId="{64EC4601-0A83-4423-B485-BAEF24354394}">
      <dgm:prSet/>
      <dgm:spPr/>
      <dgm:t>
        <a:bodyPr/>
        <a:lstStyle/>
        <a:p>
          <a:endParaRPr lang="ru-RU"/>
        </a:p>
      </dgm:t>
    </dgm:pt>
    <dgm:pt modelId="{3E4BFA03-36A8-468F-9EA7-96CA88E59E62}">
      <dgm:prSet phldrT="[Текст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b="1" dirty="0" smtClean="0">
              <a:solidFill>
                <a:srgbClr val="002060"/>
              </a:solidFill>
            </a:rPr>
            <a:t>Гипотетико-дедуктивное построение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b="1" dirty="0" smtClean="0">
              <a:solidFill>
                <a:srgbClr val="002060"/>
              </a:solidFill>
            </a:rPr>
            <a:t>теории</a:t>
          </a:r>
          <a:endParaRPr lang="ru-RU" b="1" dirty="0">
            <a:solidFill>
              <a:srgbClr val="002060"/>
            </a:solidFill>
          </a:endParaRPr>
        </a:p>
      </dgm:t>
    </dgm:pt>
    <dgm:pt modelId="{13B1C9F9-B382-479B-9DC0-36856FCBC2C7}" type="parTrans" cxnId="{461B8616-44F1-4EF7-80EB-397AAE6710E4}">
      <dgm:prSet/>
      <dgm:spPr/>
      <dgm:t>
        <a:bodyPr/>
        <a:lstStyle/>
        <a:p>
          <a:endParaRPr lang="ru-RU"/>
        </a:p>
      </dgm:t>
    </dgm:pt>
    <dgm:pt modelId="{B9ECA9F1-E2EA-405B-A0CE-75FC412F7ADD}" type="sibTrans" cxnId="{461B8616-44F1-4EF7-80EB-397AAE6710E4}">
      <dgm:prSet/>
      <dgm:spPr/>
      <dgm:t>
        <a:bodyPr/>
        <a:lstStyle/>
        <a:p>
          <a:endParaRPr lang="ru-RU"/>
        </a:p>
      </dgm:t>
    </dgm:pt>
    <dgm:pt modelId="{3AC319A2-64F6-45C0-BE75-6728481E79DF}">
      <dgm:prSet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Новое юридическое мышление, обоснование и защита  прав человека</a:t>
          </a:r>
          <a:endParaRPr lang="ru-RU" b="1" dirty="0">
            <a:solidFill>
              <a:srgbClr val="002060"/>
            </a:solidFill>
          </a:endParaRPr>
        </a:p>
      </dgm:t>
    </dgm:pt>
    <dgm:pt modelId="{CD06B6E0-78EB-4A2B-B1D4-FB01EA6FA7CE}" type="parTrans" cxnId="{A07BC029-704F-45EB-9A65-B0CE13C31A7A}">
      <dgm:prSet/>
      <dgm:spPr/>
      <dgm:t>
        <a:bodyPr/>
        <a:lstStyle/>
        <a:p>
          <a:endParaRPr lang="ru-RU"/>
        </a:p>
      </dgm:t>
    </dgm:pt>
    <dgm:pt modelId="{08BBC590-E9AB-4353-98E3-EDD328703A3A}" type="sibTrans" cxnId="{A07BC029-704F-45EB-9A65-B0CE13C31A7A}">
      <dgm:prSet/>
      <dgm:spPr/>
      <dgm:t>
        <a:bodyPr/>
        <a:lstStyle/>
        <a:p>
          <a:endParaRPr lang="ru-RU"/>
        </a:p>
      </dgm:t>
    </dgm:pt>
    <dgm:pt modelId="{CE2AEA58-6494-4A1D-8DA1-2F9BA12E86B1}" type="pres">
      <dgm:prSet presAssocID="{DAB24641-0502-4540-A529-9054491A60F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82399A-7DFD-400D-8503-E58EE2895A43}" type="pres">
      <dgm:prSet presAssocID="{EB681C29-1E96-4A9C-91AA-9BE562C5BF21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E08768-893F-4A31-AC0A-B08E1C120423}" type="pres">
      <dgm:prSet presAssocID="{60660AC7-FAF6-452B-AA6B-BC3CFB53CD76}" presName="sibTrans" presStyleLbl="sibTrans1D1" presStyleIdx="0" presStyleCnt="5"/>
      <dgm:spPr/>
      <dgm:t>
        <a:bodyPr/>
        <a:lstStyle/>
        <a:p>
          <a:endParaRPr lang="ru-RU"/>
        </a:p>
      </dgm:t>
    </dgm:pt>
    <dgm:pt modelId="{5034D555-B62E-4954-8D8E-3A94795A01DC}" type="pres">
      <dgm:prSet presAssocID="{60660AC7-FAF6-452B-AA6B-BC3CFB53CD76}" presName="connectorText" presStyleLbl="sibTrans1D1" presStyleIdx="0" presStyleCnt="5"/>
      <dgm:spPr/>
      <dgm:t>
        <a:bodyPr/>
        <a:lstStyle/>
        <a:p>
          <a:endParaRPr lang="ru-RU"/>
        </a:p>
      </dgm:t>
    </dgm:pt>
    <dgm:pt modelId="{262BBB87-358C-49DC-9315-178EE98A7146}" type="pres">
      <dgm:prSet presAssocID="{1B5944F9-F365-4878-B3B8-2AE8A889B8B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1EC5AE-F464-4471-82B0-C7C2C8EA2230}" type="pres">
      <dgm:prSet presAssocID="{9C2E0F72-9E8C-4FA2-8168-F789FE04EA78}" presName="sibTrans" presStyleLbl="sibTrans1D1" presStyleIdx="1" presStyleCnt="5"/>
      <dgm:spPr/>
      <dgm:t>
        <a:bodyPr/>
        <a:lstStyle/>
        <a:p>
          <a:endParaRPr lang="ru-RU"/>
        </a:p>
      </dgm:t>
    </dgm:pt>
    <dgm:pt modelId="{CC7CA753-9AD2-4C13-8D52-A1CF18A4C2D7}" type="pres">
      <dgm:prSet presAssocID="{9C2E0F72-9E8C-4FA2-8168-F789FE04EA78}" presName="connectorText" presStyleLbl="sibTrans1D1" presStyleIdx="1" presStyleCnt="5"/>
      <dgm:spPr/>
      <dgm:t>
        <a:bodyPr/>
        <a:lstStyle/>
        <a:p>
          <a:endParaRPr lang="ru-RU"/>
        </a:p>
      </dgm:t>
    </dgm:pt>
    <dgm:pt modelId="{60DC24B2-E715-443C-97CB-E758E7FE6AF5}" type="pres">
      <dgm:prSet presAssocID="{204B0A65-64A9-4BF0-A693-F1DC4750BE4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647AC6-5E90-4E95-87E6-5BFD97601A22}" type="pres">
      <dgm:prSet presAssocID="{A8AB3C2A-E92E-41DD-9E07-77801E1AD4FA}" presName="sibTrans" presStyleLbl="sibTrans1D1" presStyleIdx="2" presStyleCnt="5"/>
      <dgm:spPr/>
      <dgm:t>
        <a:bodyPr/>
        <a:lstStyle/>
        <a:p>
          <a:endParaRPr lang="ru-RU"/>
        </a:p>
      </dgm:t>
    </dgm:pt>
    <dgm:pt modelId="{9030F090-8C5F-4576-8A77-A9DA562020B1}" type="pres">
      <dgm:prSet presAssocID="{A8AB3C2A-E92E-41DD-9E07-77801E1AD4FA}" presName="connectorText" presStyleLbl="sibTrans1D1" presStyleIdx="2" presStyleCnt="5"/>
      <dgm:spPr/>
      <dgm:t>
        <a:bodyPr/>
        <a:lstStyle/>
        <a:p>
          <a:endParaRPr lang="ru-RU"/>
        </a:p>
      </dgm:t>
    </dgm:pt>
    <dgm:pt modelId="{59A342BF-2A05-453B-8DB1-103A78F3DBDF}" type="pres">
      <dgm:prSet presAssocID="{2CF2794B-5DB1-437E-A4E3-B8DD63AD3E03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2F3319-E0E2-4DB1-8983-4361DB356D60}" type="pres">
      <dgm:prSet presAssocID="{551B5D23-21D9-44A7-8285-56BD73F24D35}" presName="sibTrans" presStyleLbl="sibTrans1D1" presStyleIdx="3" presStyleCnt="5"/>
      <dgm:spPr/>
      <dgm:t>
        <a:bodyPr/>
        <a:lstStyle/>
        <a:p>
          <a:endParaRPr lang="ru-RU"/>
        </a:p>
      </dgm:t>
    </dgm:pt>
    <dgm:pt modelId="{C0633C7E-236C-41C8-B05C-69176BE874ED}" type="pres">
      <dgm:prSet presAssocID="{551B5D23-21D9-44A7-8285-56BD73F24D35}" presName="connectorText" presStyleLbl="sibTrans1D1" presStyleIdx="3" presStyleCnt="5"/>
      <dgm:spPr/>
      <dgm:t>
        <a:bodyPr/>
        <a:lstStyle/>
        <a:p>
          <a:endParaRPr lang="ru-RU"/>
        </a:p>
      </dgm:t>
    </dgm:pt>
    <dgm:pt modelId="{A8A43415-049F-4716-929F-4CE9E9302DF1}" type="pres">
      <dgm:prSet presAssocID="{3E4BFA03-36A8-468F-9EA7-96CA88E59E6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DB3F1D-BB16-4266-8EC0-22270C1417DD}" type="pres">
      <dgm:prSet presAssocID="{B9ECA9F1-E2EA-405B-A0CE-75FC412F7ADD}" presName="sibTrans" presStyleLbl="sibTrans1D1" presStyleIdx="4" presStyleCnt="5"/>
      <dgm:spPr/>
      <dgm:t>
        <a:bodyPr/>
        <a:lstStyle/>
        <a:p>
          <a:endParaRPr lang="ru-RU"/>
        </a:p>
      </dgm:t>
    </dgm:pt>
    <dgm:pt modelId="{1EF983AC-E389-4F24-BCAB-CEA05C8F2A17}" type="pres">
      <dgm:prSet presAssocID="{B9ECA9F1-E2EA-405B-A0CE-75FC412F7ADD}" presName="connectorText" presStyleLbl="sibTrans1D1" presStyleIdx="4" presStyleCnt="5"/>
      <dgm:spPr/>
      <dgm:t>
        <a:bodyPr/>
        <a:lstStyle/>
        <a:p>
          <a:endParaRPr lang="ru-RU"/>
        </a:p>
      </dgm:t>
    </dgm:pt>
    <dgm:pt modelId="{73493802-A264-444A-BAD2-C6520890265A}" type="pres">
      <dgm:prSet presAssocID="{3AC319A2-64F6-45C0-BE75-6728481E79DF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BFAB03-B765-4760-9A3C-B381E3FC9011}" type="presOf" srcId="{204B0A65-64A9-4BF0-A693-F1DC4750BE4A}" destId="{60DC24B2-E715-443C-97CB-E758E7FE6AF5}" srcOrd="0" destOrd="0" presId="urn:microsoft.com/office/officeart/2005/8/layout/bProcess3"/>
    <dgm:cxn modelId="{1184F172-B5EF-44BE-B611-082FD073C9F0}" type="presOf" srcId="{3AC319A2-64F6-45C0-BE75-6728481E79DF}" destId="{73493802-A264-444A-BAD2-C6520890265A}" srcOrd="0" destOrd="0" presId="urn:microsoft.com/office/officeart/2005/8/layout/bProcess3"/>
    <dgm:cxn modelId="{9779F7D4-7454-4778-8A72-FE09CE957F60}" type="presOf" srcId="{B9ECA9F1-E2EA-405B-A0CE-75FC412F7ADD}" destId="{1EF983AC-E389-4F24-BCAB-CEA05C8F2A17}" srcOrd="1" destOrd="0" presId="urn:microsoft.com/office/officeart/2005/8/layout/bProcess3"/>
    <dgm:cxn modelId="{64EC4601-0A83-4423-B485-BAEF24354394}" srcId="{DAB24641-0502-4540-A529-9054491A60F1}" destId="{2CF2794B-5DB1-437E-A4E3-B8DD63AD3E03}" srcOrd="3" destOrd="0" parTransId="{E724BFB7-FF46-4BF6-A7F1-C6BC249F3E64}" sibTransId="{551B5D23-21D9-44A7-8285-56BD73F24D35}"/>
    <dgm:cxn modelId="{FFE3DF96-4D29-4E1C-B2BD-6700EE748C8A}" type="presOf" srcId="{60660AC7-FAF6-452B-AA6B-BC3CFB53CD76}" destId="{5034D555-B62E-4954-8D8E-3A94795A01DC}" srcOrd="1" destOrd="0" presId="urn:microsoft.com/office/officeart/2005/8/layout/bProcess3"/>
    <dgm:cxn modelId="{41A13979-3033-4ABA-8941-0B7FD2D7A799}" type="presOf" srcId="{551B5D23-21D9-44A7-8285-56BD73F24D35}" destId="{6A2F3319-E0E2-4DB1-8983-4361DB356D60}" srcOrd="0" destOrd="0" presId="urn:microsoft.com/office/officeart/2005/8/layout/bProcess3"/>
    <dgm:cxn modelId="{AFC5626B-BBE0-4263-8884-45CF2C5C3E18}" type="presOf" srcId="{9C2E0F72-9E8C-4FA2-8168-F789FE04EA78}" destId="{231EC5AE-F464-4471-82B0-C7C2C8EA2230}" srcOrd="0" destOrd="0" presId="urn:microsoft.com/office/officeart/2005/8/layout/bProcess3"/>
    <dgm:cxn modelId="{E34C3C0D-8A61-4DC3-98CD-361EE6BA3BDE}" type="presOf" srcId="{9C2E0F72-9E8C-4FA2-8168-F789FE04EA78}" destId="{CC7CA753-9AD2-4C13-8D52-A1CF18A4C2D7}" srcOrd="1" destOrd="0" presId="urn:microsoft.com/office/officeart/2005/8/layout/bProcess3"/>
    <dgm:cxn modelId="{5BA57E2A-10DA-4C7B-82D3-2DE768B2CB90}" srcId="{DAB24641-0502-4540-A529-9054491A60F1}" destId="{204B0A65-64A9-4BF0-A693-F1DC4750BE4A}" srcOrd="2" destOrd="0" parTransId="{0DCE0C95-BF4D-4B55-B81A-2F2ADA9E307B}" sibTransId="{A8AB3C2A-E92E-41DD-9E07-77801E1AD4FA}"/>
    <dgm:cxn modelId="{1ACBA907-94C7-4F32-8A4E-0984B97BBA58}" type="presOf" srcId="{60660AC7-FAF6-452B-AA6B-BC3CFB53CD76}" destId="{3CE08768-893F-4A31-AC0A-B08E1C120423}" srcOrd="0" destOrd="0" presId="urn:microsoft.com/office/officeart/2005/8/layout/bProcess3"/>
    <dgm:cxn modelId="{2BB6A105-5A4B-417A-BCF0-2D7E03113E95}" type="presOf" srcId="{B9ECA9F1-E2EA-405B-A0CE-75FC412F7ADD}" destId="{ACDB3F1D-BB16-4266-8EC0-22270C1417DD}" srcOrd="0" destOrd="0" presId="urn:microsoft.com/office/officeart/2005/8/layout/bProcess3"/>
    <dgm:cxn modelId="{C892ABA3-25C1-4C4F-AF4D-DBC6CA816C0C}" srcId="{DAB24641-0502-4540-A529-9054491A60F1}" destId="{EB681C29-1E96-4A9C-91AA-9BE562C5BF21}" srcOrd="0" destOrd="0" parTransId="{1BC76759-C772-458F-AE61-624920FFE6B4}" sibTransId="{60660AC7-FAF6-452B-AA6B-BC3CFB53CD76}"/>
    <dgm:cxn modelId="{41D50FA2-4DE1-497E-A4FE-536A5FD43726}" srcId="{DAB24641-0502-4540-A529-9054491A60F1}" destId="{1B5944F9-F365-4878-B3B8-2AE8A889B8B5}" srcOrd="1" destOrd="0" parTransId="{4B5D2848-7D4C-4842-99F5-FAE56828CC37}" sibTransId="{9C2E0F72-9E8C-4FA2-8168-F789FE04EA78}"/>
    <dgm:cxn modelId="{4AF35AEA-4062-4DFC-B458-0C8249B13D6D}" type="presOf" srcId="{DAB24641-0502-4540-A529-9054491A60F1}" destId="{CE2AEA58-6494-4A1D-8DA1-2F9BA12E86B1}" srcOrd="0" destOrd="0" presId="urn:microsoft.com/office/officeart/2005/8/layout/bProcess3"/>
    <dgm:cxn modelId="{1C21779C-3BFF-4276-9F32-EE9B1A2A28BC}" type="presOf" srcId="{3E4BFA03-36A8-468F-9EA7-96CA88E59E62}" destId="{A8A43415-049F-4716-929F-4CE9E9302DF1}" srcOrd="0" destOrd="0" presId="urn:microsoft.com/office/officeart/2005/8/layout/bProcess3"/>
    <dgm:cxn modelId="{8BDFC677-4197-43D3-A9BA-F84E3A035D43}" type="presOf" srcId="{A8AB3C2A-E92E-41DD-9E07-77801E1AD4FA}" destId="{00647AC6-5E90-4E95-87E6-5BFD97601A22}" srcOrd="0" destOrd="0" presId="urn:microsoft.com/office/officeart/2005/8/layout/bProcess3"/>
    <dgm:cxn modelId="{67EB002A-33DF-49E3-9AC1-5005B3DE56C9}" type="presOf" srcId="{551B5D23-21D9-44A7-8285-56BD73F24D35}" destId="{C0633C7E-236C-41C8-B05C-69176BE874ED}" srcOrd="1" destOrd="0" presId="urn:microsoft.com/office/officeart/2005/8/layout/bProcess3"/>
    <dgm:cxn modelId="{37BC2210-8E0A-4501-A86A-16B4DB5A3D96}" type="presOf" srcId="{EB681C29-1E96-4A9C-91AA-9BE562C5BF21}" destId="{3982399A-7DFD-400D-8503-E58EE2895A43}" srcOrd="0" destOrd="0" presId="urn:microsoft.com/office/officeart/2005/8/layout/bProcess3"/>
    <dgm:cxn modelId="{B4AEA871-CC60-40FA-8CEA-7CFE519F3BDE}" type="presOf" srcId="{1B5944F9-F365-4878-B3B8-2AE8A889B8B5}" destId="{262BBB87-358C-49DC-9315-178EE98A7146}" srcOrd="0" destOrd="0" presId="urn:microsoft.com/office/officeart/2005/8/layout/bProcess3"/>
    <dgm:cxn modelId="{A07BC029-704F-45EB-9A65-B0CE13C31A7A}" srcId="{DAB24641-0502-4540-A529-9054491A60F1}" destId="{3AC319A2-64F6-45C0-BE75-6728481E79DF}" srcOrd="5" destOrd="0" parTransId="{CD06B6E0-78EB-4A2B-B1D4-FB01EA6FA7CE}" sibTransId="{08BBC590-E9AB-4353-98E3-EDD328703A3A}"/>
    <dgm:cxn modelId="{461B8616-44F1-4EF7-80EB-397AAE6710E4}" srcId="{DAB24641-0502-4540-A529-9054491A60F1}" destId="{3E4BFA03-36A8-468F-9EA7-96CA88E59E62}" srcOrd="4" destOrd="0" parTransId="{13B1C9F9-B382-479B-9DC0-36856FCBC2C7}" sibTransId="{B9ECA9F1-E2EA-405B-A0CE-75FC412F7ADD}"/>
    <dgm:cxn modelId="{9E81860B-17F8-453A-9D22-441500EFA7C2}" type="presOf" srcId="{2CF2794B-5DB1-437E-A4E3-B8DD63AD3E03}" destId="{59A342BF-2A05-453B-8DB1-103A78F3DBDF}" srcOrd="0" destOrd="0" presId="urn:microsoft.com/office/officeart/2005/8/layout/bProcess3"/>
    <dgm:cxn modelId="{858352D7-16BD-4CE0-9F67-61F9EB3F891A}" type="presOf" srcId="{A8AB3C2A-E92E-41DD-9E07-77801E1AD4FA}" destId="{9030F090-8C5F-4576-8A77-A9DA562020B1}" srcOrd="1" destOrd="0" presId="urn:microsoft.com/office/officeart/2005/8/layout/bProcess3"/>
    <dgm:cxn modelId="{00D81556-0C32-403E-85EF-6195533D51FA}" type="presParOf" srcId="{CE2AEA58-6494-4A1D-8DA1-2F9BA12E86B1}" destId="{3982399A-7DFD-400D-8503-E58EE2895A43}" srcOrd="0" destOrd="0" presId="urn:microsoft.com/office/officeart/2005/8/layout/bProcess3"/>
    <dgm:cxn modelId="{FC4E9373-FA6B-4746-979C-8CB18ABBF7D6}" type="presParOf" srcId="{CE2AEA58-6494-4A1D-8DA1-2F9BA12E86B1}" destId="{3CE08768-893F-4A31-AC0A-B08E1C120423}" srcOrd="1" destOrd="0" presId="urn:microsoft.com/office/officeart/2005/8/layout/bProcess3"/>
    <dgm:cxn modelId="{B1F85B75-C70B-4515-8D36-F5A01529BE0F}" type="presParOf" srcId="{3CE08768-893F-4A31-AC0A-B08E1C120423}" destId="{5034D555-B62E-4954-8D8E-3A94795A01DC}" srcOrd="0" destOrd="0" presId="urn:microsoft.com/office/officeart/2005/8/layout/bProcess3"/>
    <dgm:cxn modelId="{7E904F7B-BC84-4C3B-9955-3983C3333496}" type="presParOf" srcId="{CE2AEA58-6494-4A1D-8DA1-2F9BA12E86B1}" destId="{262BBB87-358C-49DC-9315-178EE98A7146}" srcOrd="2" destOrd="0" presId="urn:microsoft.com/office/officeart/2005/8/layout/bProcess3"/>
    <dgm:cxn modelId="{0D094EFB-2168-4C1B-9AF5-75D6A53E50FB}" type="presParOf" srcId="{CE2AEA58-6494-4A1D-8DA1-2F9BA12E86B1}" destId="{231EC5AE-F464-4471-82B0-C7C2C8EA2230}" srcOrd="3" destOrd="0" presId="urn:microsoft.com/office/officeart/2005/8/layout/bProcess3"/>
    <dgm:cxn modelId="{C9ADA26C-B561-412D-AC2A-7B83D261A062}" type="presParOf" srcId="{231EC5AE-F464-4471-82B0-C7C2C8EA2230}" destId="{CC7CA753-9AD2-4C13-8D52-A1CF18A4C2D7}" srcOrd="0" destOrd="0" presId="urn:microsoft.com/office/officeart/2005/8/layout/bProcess3"/>
    <dgm:cxn modelId="{D4192F59-D24C-4403-9DE8-DA55A7C5C946}" type="presParOf" srcId="{CE2AEA58-6494-4A1D-8DA1-2F9BA12E86B1}" destId="{60DC24B2-E715-443C-97CB-E758E7FE6AF5}" srcOrd="4" destOrd="0" presId="urn:microsoft.com/office/officeart/2005/8/layout/bProcess3"/>
    <dgm:cxn modelId="{AC6C342B-2014-465A-AB53-BA4FD4839DC7}" type="presParOf" srcId="{CE2AEA58-6494-4A1D-8DA1-2F9BA12E86B1}" destId="{00647AC6-5E90-4E95-87E6-5BFD97601A22}" srcOrd="5" destOrd="0" presId="urn:microsoft.com/office/officeart/2005/8/layout/bProcess3"/>
    <dgm:cxn modelId="{C8F4ECC6-52FB-4DDA-A484-69E073311C9B}" type="presParOf" srcId="{00647AC6-5E90-4E95-87E6-5BFD97601A22}" destId="{9030F090-8C5F-4576-8A77-A9DA562020B1}" srcOrd="0" destOrd="0" presId="urn:microsoft.com/office/officeart/2005/8/layout/bProcess3"/>
    <dgm:cxn modelId="{9659FB05-B1AB-4C98-95B8-A08B7094BDCA}" type="presParOf" srcId="{CE2AEA58-6494-4A1D-8DA1-2F9BA12E86B1}" destId="{59A342BF-2A05-453B-8DB1-103A78F3DBDF}" srcOrd="6" destOrd="0" presId="urn:microsoft.com/office/officeart/2005/8/layout/bProcess3"/>
    <dgm:cxn modelId="{DE4CEF93-3D89-4938-BB6D-D137CB51BFA2}" type="presParOf" srcId="{CE2AEA58-6494-4A1D-8DA1-2F9BA12E86B1}" destId="{6A2F3319-E0E2-4DB1-8983-4361DB356D60}" srcOrd="7" destOrd="0" presId="urn:microsoft.com/office/officeart/2005/8/layout/bProcess3"/>
    <dgm:cxn modelId="{CFDAF783-1649-4E9C-BB77-4482F384192E}" type="presParOf" srcId="{6A2F3319-E0E2-4DB1-8983-4361DB356D60}" destId="{C0633C7E-236C-41C8-B05C-69176BE874ED}" srcOrd="0" destOrd="0" presId="urn:microsoft.com/office/officeart/2005/8/layout/bProcess3"/>
    <dgm:cxn modelId="{33D749CF-EC7F-44BC-B82E-3214D3306633}" type="presParOf" srcId="{CE2AEA58-6494-4A1D-8DA1-2F9BA12E86B1}" destId="{A8A43415-049F-4716-929F-4CE9E9302DF1}" srcOrd="8" destOrd="0" presId="urn:microsoft.com/office/officeart/2005/8/layout/bProcess3"/>
    <dgm:cxn modelId="{D75D124D-270B-4BDF-B89F-40E3CF0650DC}" type="presParOf" srcId="{CE2AEA58-6494-4A1D-8DA1-2F9BA12E86B1}" destId="{ACDB3F1D-BB16-4266-8EC0-22270C1417DD}" srcOrd="9" destOrd="0" presId="urn:microsoft.com/office/officeart/2005/8/layout/bProcess3"/>
    <dgm:cxn modelId="{1A8AFD50-16D9-4A2D-A029-270DD7D032A3}" type="presParOf" srcId="{ACDB3F1D-BB16-4266-8EC0-22270C1417DD}" destId="{1EF983AC-E389-4F24-BCAB-CEA05C8F2A17}" srcOrd="0" destOrd="0" presId="urn:microsoft.com/office/officeart/2005/8/layout/bProcess3"/>
    <dgm:cxn modelId="{53CC5B87-6393-42DB-90E4-55B4EC1B0409}" type="presParOf" srcId="{CE2AEA58-6494-4A1D-8DA1-2F9BA12E86B1}" destId="{73493802-A264-444A-BAD2-C6520890265A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E08768-893F-4A31-AC0A-B08E1C120423}">
      <dsp:nvSpPr>
        <dsp:cNvPr id="0" name=""/>
        <dsp:cNvSpPr/>
      </dsp:nvSpPr>
      <dsp:spPr>
        <a:xfrm>
          <a:off x="2379359" y="1483317"/>
          <a:ext cx="5156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5615" y="4572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623511" y="1526306"/>
        <a:ext cx="27310" cy="5462"/>
      </dsp:txXfrm>
    </dsp:sp>
    <dsp:sp modelId="{3982399A-7DFD-400D-8503-E58EE2895A43}">
      <dsp:nvSpPr>
        <dsp:cNvPr id="0" name=""/>
        <dsp:cNvSpPr/>
      </dsp:nvSpPr>
      <dsp:spPr>
        <a:xfrm>
          <a:off x="6308" y="816581"/>
          <a:ext cx="2374850" cy="14249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rgbClr val="002060"/>
              </a:solidFill>
            </a:rPr>
            <a:t>Автономно мыслящий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rgbClr val="002060"/>
              </a:solidFill>
            </a:rPr>
            <a:t> субъект, свободный от религиозного сознания</a:t>
          </a:r>
          <a:endParaRPr lang="ru-RU" sz="1400" b="1" kern="1200" dirty="0">
            <a:solidFill>
              <a:srgbClr val="002060"/>
            </a:solidFill>
          </a:endParaRPr>
        </a:p>
      </dsp:txBody>
      <dsp:txXfrm>
        <a:off x="6308" y="816581"/>
        <a:ext cx="2374850" cy="1424910"/>
      </dsp:txXfrm>
    </dsp:sp>
    <dsp:sp modelId="{231EC5AE-F464-4471-82B0-C7C2C8EA2230}">
      <dsp:nvSpPr>
        <dsp:cNvPr id="0" name=""/>
        <dsp:cNvSpPr/>
      </dsp:nvSpPr>
      <dsp:spPr>
        <a:xfrm>
          <a:off x="5300425" y="1483317"/>
          <a:ext cx="5156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5615" y="45720"/>
              </a:lnTo>
            </a:path>
          </a:pathLst>
        </a:custGeom>
        <a:noFill/>
        <a:ln w="9525" cap="flat" cmpd="sng" algn="ctr">
          <a:solidFill>
            <a:schemeClr val="accent5">
              <a:hueOff val="-1709779"/>
              <a:satOff val="20486"/>
              <a:lumOff val="-8873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544577" y="1526306"/>
        <a:ext cx="27310" cy="5462"/>
      </dsp:txXfrm>
    </dsp:sp>
    <dsp:sp modelId="{262BBB87-358C-49DC-9315-178EE98A7146}">
      <dsp:nvSpPr>
        <dsp:cNvPr id="0" name=""/>
        <dsp:cNvSpPr/>
      </dsp:nvSpPr>
      <dsp:spPr>
        <a:xfrm>
          <a:off x="2927374" y="816581"/>
          <a:ext cx="2374850" cy="1424910"/>
        </a:xfrm>
        <a:prstGeom prst="rect">
          <a:avLst/>
        </a:prstGeom>
        <a:solidFill>
          <a:schemeClr val="accent5">
            <a:hueOff val="-1367823"/>
            <a:satOff val="16389"/>
            <a:lumOff val="-7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2060"/>
              </a:solidFill>
            </a:rPr>
            <a:t>Методическое сомнение</a:t>
          </a:r>
          <a:endParaRPr lang="ru-RU" sz="1400" b="1" kern="1200" dirty="0">
            <a:solidFill>
              <a:srgbClr val="002060"/>
            </a:solidFill>
          </a:endParaRPr>
        </a:p>
      </dsp:txBody>
      <dsp:txXfrm>
        <a:off x="2927374" y="816581"/>
        <a:ext cx="2374850" cy="1424910"/>
      </dsp:txXfrm>
    </dsp:sp>
    <dsp:sp modelId="{00647AC6-5E90-4E95-87E6-5BFD97601A22}">
      <dsp:nvSpPr>
        <dsp:cNvPr id="0" name=""/>
        <dsp:cNvSpPr/>
      </dsp:nvSpPr>
      <dsp:spPr>
        <a:xfrm>
          <a:off x="1193734" y="2239692"/>
          <a:ext cx="5842131" cy="515615"/>
        </a:xfrm>
        <a:custGeom>
          <a:avLst/>
          <a:gdLst/>
          <a:ahLst/>
          <a:cxnLst/>
          <a:rect l="0" t="0" r="0" b="0"/>
          <a:pathLst>
            <a:path>
              <a:moveTo>
                <a:pt x="5842131" y="0"/>
              </a:moveTo>
              <a:lnTo>
                <a:pt x="5842131" y="274907"/>
              </a:lnTo>
              <a:lnTo>
                <a:pt x="0" y="274907"/>
              </a:lnTo>
              <a:lnTo>
                <a:pt x="0" y="515615"/>
              </a:lnTo>
            </a:path>
          </a:pathLst>
        </a:custGeom>
        <a:noFill/>
        <a:ln w="9525" cap="flat" cmpd="sng" algn="ctr">
          <a:solidFill>
            <a:schemeClr val="accent5">
              <a:hueOff val="-3419558"/>
              <a:satOff val="40973"/>
              <a:lumOff val="-1774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968109" y="2494768"/>
        <a:ext cx="293380" cy="5462"/>
      </dsp:txXfrm>
    </dsp:sp>
    <dsp:sp modelId="{60DC24B2-E715-443C-97CB-E758E7FE6AF5}">
      <dsp:nvSpPr>
        <dsp:cNvPr id="0" name=""/>
        <dsp:cNvSpPr/>
      </dsp:nvSpPr>
      <dsp:spPr>
        <a:xfrm>
          <a:off x="5848440" y="816581"/>
          <a:ext cx="2374850" cy="1424910"/>
        </a:xfrm>
        <a:prstGeom prst="rect">
          <a:avLst/>
        </a:prstGeom>
        <a:solidFill>
          <a:schemeClr val="accent5">
            <a:hueOff val="-2735647"/>
            <a:satOff val="32778"/>
            <a:lumOff val="-14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rgbClr val="002060"/>
              </a:solidFill>
            </a:rPr>
            <a:t>Индуктивно-эмпирический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rgbClr val="002060"/>
              </a:solidFill>
            </a:rPr>
            <a:t> метод</a:t>
          </a:r>
          <a:endParaRPr lang="ru-RU" sz="1400" b="1" kern="1200" dirty="0">
            <a:solidFill>
              <a:srgbClr val="002060"/>
            </a:solidFill>
          </a:endParaRPr>
        </a:p>
      </dsp:txBody>
      <dsp:txXfrm>
        <a:off x="5848440" y="816581"/>
        <a:ext cx="2374850" cy="1424910"/>
      </dsp:txXfrm>
    </dsp:sp>
    <dsp:sp modelId="{6A2F3319-E0E2-4DB1-8983-4361DB356D60}">
      <dsp:nvSpPr>
        <dsp:cNvPr id="0" name=""/>
        <dsp:cNvSpPr/>
      </dsp:nvSpPr>
      <dsp:spPr>
        <a:xfrm>
          <a:off x="2379359" y="3454442"/>
          <a:ext cx="5156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5615" y="45720"/>
              </a:lnTo>
            </a:path>
          </a:pathLst>
        </a:custGeom>
        <a:noFill/>
        <a:ln w="9525" cap="flat" cmpd="sng" algn="ctr">
          <a:solidFill>
            <a:schemeClr val="accent5">
              <a:hueOff val="-5129337"/>
              <a:satOff val="61459"/>
              <a:lumOff val="-26618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623511" y="3497431"/>
        <a:ext cx="27310" cy="5462"/>
      </dsp:txXfrm>
    </dsp:sp>
    <dsp:sp modelId="{59A342BF-2A05-453B-8DB1-103A78F3DBDF}">
      <dsp:nvSpPr>
        <dsp:cNvPr id="0" name=""/>
        <dsp:cNvSpPr/>
      </dsp:nvSpPr>
      <dsp:spPr>
        <a:xfrm>
          <a:off x="6308" y="2787707"/>
          <a:ext cx="2374850" cy="1424910"/>
        </a:xfrm>
        <a:prstGeom prst="rect">
          <a:avLst/>
        </a:prstGeom>
        <a:solidFill>
          <a:schemeClr val="accent5">
            <a:hueOff val="-4103470"/>
            <a:satOff val="49167"/>
            <a:lumOff val="-21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2060"/>
              </a:solidFill>
            </a:rPr>
            <a:t>Рационально-дедуктивный метод, интеллектуальная интуиция</a:t>
          </a:r>
          <a:endParaRPr lang="ru-RU" sz="1400" b="1" kern="1200" dirty="0">
            <a:solidFill>
              <a:srgbClr val="002060"/>
            </a:solidFill>
          </a:endParaRPr>
        </a:p>
      </dsp:txBody>
      <dsp:txXfrm>
        <a:off x="6308" y="2787707"/>
        <a:ext cx="2374850" cy="1424910"/>
      </dsp:txXfrm>
    </dsp:sp>
    <dsp:sp modelId="{ACDB3F1D-BB16-4266-8EC0-22270C1417DD}">
      <dsp:nvSpPr>
        <dsp:cNvPr id="0" name=""/>
        <dsp:cNvSpPr/>
      </dsp:nvSpPr>
      <dsp:spPr>
        <a:xfrm>
          <a:off x="5300425" y="3454442"/>
          <a:ext cx="5156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5615" y="45720"/>
              </a:lnTo>
            </a:path>
          </a:pathLst>
        </a:custGeom>
        <a:noFill/>
        <a:ln w="9525" cap="flat" cmpd="sng" algn="ctr">
          <a:solidFill>
            <a:schemeClr val="accent5">
              <a:hueOff val="-6839116"/>
              <a:satOff val="81945"/>
              <a:lumOff val="-3549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544577" y="3497431"/>
        <a:ext cx="27310" cy="5462"/>
      </dsp:txXfrm>
    </dsp:sp>
    <dsp:sp modelId="{A8A43415-049F-4716-929F-4CE9E9302DF1}">
      <dsp:nvSpPr>
        <dsp:cNvPr id="0" name=""/>
        <dsp:cNvSpPr/>
      </dsp:nvSpPr>
      <dsp:spPr>
        <a:xfrm>
          <a:off x="2927374" y="2787707"/>
          <a:ext cx="2374850" cy="1424910"/>
        </a:xfrm>
        <a:prstGeom prst="rect">
          <a:avLst/>
        </a:prstGeom>
        <a:solidFill>
          <a:schemeClr val="accent5">
            <a:hueOff val="-5471293"/>
            <a:satOff val="65556"/>
            <a:lumOff val="-283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rgbClr val="002060"/>
              </a:solidFill>
            </a:rPr>
            <a:t>Гипотетико-дедуктивное построение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rgbClr val="002060"/>
              </a:solidFill>
            </a:rPr>
            <a:t>теории</a:t>
          </a:r>
          <a:endParaRPr lang="ru-RU" sz="1400" b="1" kern="1200" dirty="0">
            <a:solidFill>
              <a:srgbClr val="002060"/>
            </a:solidFill>
          </a:endParaRPr>
        </a:p>
      </dsp:txBody>
      <dsp:txXfrm>
        <a:off x="2927374" y="2787707"/>
        <a:ext cx="2374850" cy="1424910"/>
      </dsp:txXfrm>
    </dsp:sp>
    <dsp:sp modelId="{73493802-A264-444A-BAD2-C6520890265A}">
      <dsp:nvSpPr>
        <dsp:cNvPr id="0" name=""/>
        <dsp:cNvSpPr/>
      </dsp:nvSpPr>
      <dsp:spPr>
        <a:xfrm>
          <a:off x="5848440" y="2787707"/>
          <a:ext cx="2374850" cy="1424910"/>
        </a:xfrm>
        <a:prstGeom prst="rect">
          <a:avLst/>
        </a:prstGeom>
        <a:solidFill>
          <a:schemeClr val="accent5">
            <a:hueOff val="-6839116"/>
            <a:satOff val="81945"/>
            <a:lumOff val="-354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2060"/>
              </a:solidFill>
            </a:rPr>
            <a:t>Новое юридическое мышление, обоснование и защита  прав человека</a:t>
          </a:r>
          <a:endParaRPr lang="ru-RU" sz="1400" b="1" kern="1200" dirty="0">
            <a:solidFill>
              <a:srgbClr val="002060"/>
            </a:solidFill>
          </a:endParaRPr>
        </a:p>
      </dsp:txBody>
      <dsp:txXfrm>
        <a:off x="5848440" y="2787707"/>
        <a:ext cx="2374850" cy="14249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B8A6E-EB72-4C12-9AB1-EEEA61E828A6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8CDD4-56D6-474C-997B-C7CE4CFB4E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385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8CDD4-56D6-474C-997B-C7CE4CFB4E8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963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2127FD4-B65C-4141-94D4-25B3F51B1819}" type="slidenum">
              <a:rPr lang="ru-RU" altLang="ru-RU">
                <a:solidFill>
                  <a:prstClr val="black"/>
                </a:solidFill>
              </a:rPr>
              <a:pPr eaLnBrk="1" hangingPunct="1"/>
              <a:t>8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8CDD4-56D6-474C-997B-C7CE4CFB4E8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838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8CDD4-56D6-474C-997B-C7CE4CFB4E8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698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8CDD4-56D6-474C-997B-C7CE4CFB4E8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402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3" name="Picture 21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20191" r="14465" b="9101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71800" y="1447800"/>
            <a:ext cx="6019800" cy="1012825"/>
          </a:xfrm>
        </p:spPr>
        <p:txBody>
          <a:bodyPr/>
          <a:lstStyle>
            <a:lvl1pPr>
              <a:defRPr i="1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828800" y="6334125"/>
            <a:ext cx="7086600" cy="3048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669088"/>
            <a:ext cx="2133600" cy="169862"/>
          </a:xfr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626225"/>
            <a:ext cx="2895600" cy="19685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781800" y="6654800"/>
            <a:ext cx="2133600" cy="152400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536A4298-304C-4349-9EEF-5D6A59331F6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86" name="Text Box 14"/>
          <p:cNvSpPr txBox="1">
            <a:spLocks noChangeArrowheads="1"/>
          </p:cNvSpPr>
          <p:nvPr userDrawn="1"/>
        </p:nvSpPr>
        <p:spPr bwMode="auto">
          <a:xfrm>
            <a:off x="457200" y="1447800"/>
            <a:ext cx="1600200" cy="76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Verdana" pitchFamily="34" charset="0"/>
              </a:rPr>
              <a:t>Company</a:t>
            </a:r>
          </a:p>
          <a:p>
            <a:pPr algn="ctr"/>
            <a:r>
              <a:rPr lang="en-US" sz="2800" b="1" dirty="0">
                <a:solidFill>
                  <a:schemeClr val="tx2"/>
                </a:solidFill>
                <a:latin typeface="Verdana" pitchFamily="34" charset="0"/>
              </a:rPr>
              <a:t>LOGO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A4C63-D60D-49AB-B63D-643CA2E25E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88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327025"/>
            <a:ext cx="2114550" cy="5921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27025"/>
            <a:ext cx="6191250" cy="5921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6844AB-D92B-4599-9B38-84A04B082A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51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327025"/>
            <a:ext cx="6096000" cy="563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371600"/>
            <a:ext cx="8229600" cy="4876800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514600" cy="3206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0" y="6400800"/>
            <a:ext cx="2743200" cy="3206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52800" y="6400800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fld id="{2671A14B-990E-4089-B690-68BF635597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13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3400" y="6096000"/>
            <a:ext cx="2133600" cy="365125"/>
          </a:xfrm>
          <a:prstGeom prst="rect">
            <a:avLst/>
          </a:prstGeom>
        </p:spPr>
        <p:txBody>
          <a:bodyPr/>
          <a:lstStyle/>
          <a:p>
            <a:fld id="{7C1CB531-9679-4009-B178-021A123CA4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2A1E5-E44A-4E81-9E98-36B0E9E398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292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90883D-6329-4CB8-944A-0A87CA24BB7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280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5A503E-3A9A-440F-82F9-5AA35829517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464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702A36-4904-4449-929D-2205F20079A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766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60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60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4D261C-F96D-4581-9017-0ADD3FF8ABE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088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9F9F0B-9E28-4AFC-9E66-93A1E7D58C2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3752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023754-7F89-4393-A948-00E3E398DCF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140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C7AA22-4503-4017-9E1D-22206C078C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038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6CC4F2-248D-4B6C-B6E5-CB9D3DB9461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386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7BB949-CF15-45A6-B405-CFE4CBFB5AD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464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15E76-1775-4DBA-A3BE-CEC7F822A38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934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DC525-4466-4742-A451-DC678073DD6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5529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28600"/>
            <a:ext cx="2286000" cy="137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228600"/>
            <a:ext cx="6705600" cy="1371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206490-B677-4638-AE97-744590BA4CF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8588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3" name="Picture 21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20191" r="14465" b="9101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71800" y="1447800"/>
            <a:ext cx="6019800" cy="1012825"/>
          </a:xfrm>
        </p:spPr>
        <p:txBody>
          <a:bodyPr/>
          <a:lstStyle>
            <a:lvl1pPr>
              <a:defRPr i="1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828800" y="6334125"/>
            <a:ext cx="7086600" cy="3048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669088"/>
            <a:ext cx="2133600" cy="169862"/>
          </a:xfr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dirty="0">
              <a:solidFill>
                <a:srgbClr val="4D4D4D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626225"/>
            <a:ext cx="2895600" cy="19685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781800" y="6654800"/>
            <a:ext cx="2133600" cy="152400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536A4298-304C-4349-9EEF-5D6A59331F6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086" name="Text Box 14"/>
          <p:cNvSpPr txBox="1">
            <a:spLocks noChangeArrowheads="1"/>
          </p:cNvSpPr>
          <p:nvPr userDrawn="1"/>
        </p:nvSpPr>
        <p:spPr bwMode="auto">
          <a:xfrm>
            <a:off x="457200" y="1447800"/>
            <a:ext cx="1600200" cy="76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Verdana" pitchFamily="34" charset="0"/>
              </a:rPr>
              <a:t>Company</a:t>
            </a:r>
          </a:p>
          <a:p>
            <a:pPr algn="ctr"/>
            <a:r>
              <a:rPr lang="en-US" sz="2800" b="1" dirty="0">
                <a:solidFill>
                  <a:srgbClr val="FFFFFF"/>
                </a:solidFill>
                <a:latin typeface="Verdana" pitchFamily="34" charset="0"/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1417938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C7AA22-4503-4017-9E1D-22206C078C42}" type="slidenum">
              <a:rPr lang="en-US">
                <a:solidFill>
                  <a:srgbClr val="4D4D4D"/>
                </a:solidFill>
              </a:rPr>
              <a:pPr/>
              <a:t>‹#›</a:t>
            </a:fld>
            <a:endParaRPr lang="en-US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562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7AC06-367A-4C82-8370-C58937D31BB1}" type="slidenum">
              <a:rPr lang="en-US">
                <a:solidFill>
                  <a:srgbClr val="4D4D4D"/>
                </a:solidFill>
              </a:rPr>
              <a:pPr/>
              <a:t>‹#›</a:t>
            </a:fld>
            <a:endParaRPr lang="en-US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690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3CE945-ABBA-4FAC-922D-501DB25013CD}" type="slidenum">
              <a:rPr lang="en-US">
                <a:solidFill>
                  <a:srgbClr val="4D4D4D"/>
                </a:solidFill>
              </a:rPr>
              <a:pPr/>
              <a:t>‹#›</a:t>
            </a:fld>
            <a:endParaRPr lang="en-US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8951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8F66-E101-4F2E-9BF1-CA0CDCF8ECFA}" type="slidenum">
              <a:rPr lang="en-US">
                <a:solidFill>
                  <a:srgbClr val="4D4D4D"/>
                </a:solidFill>
              </a:rPr>
              <a:pPr/>
              <a:t>‹#›</a:t>
            </a:fld>
            <a:endParaRPr lang="en-US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105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7AC06-367A-4C82-8370-C58937D31B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0454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249D3-1A8E-477B-AFA4-0C04AA0F64AB}" type="slidenum">
              <a:rPr lang="en-US">
                <a:solidFill>
                  <a:srgbClr val="4D4D4D"/>
                </a:solidFill>
              </a:rPr>
              <a:pPr/>
              <a:t>‹#›</a:t>
            </a:fld>
            <a:endParaRPr lang="en-US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0532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20CDB7-E28E-4269-8D16-1500E8BF04C8}" type="slidenum">
              <a:rPr lang="en-US">
                <a:solidFill>
                  <a:srgbClr val="4D4D4D"/>
                </a:solidFill>
              </a:rPr>
              <a:pPr/>
              <a:t>‹#›</a:t>
            </a:fld>
            <a:endParaRPr lang="en-US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4492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73E775-7D71-4812-8184-1A80CB30AF88}" type="slidenum">
              <a:rPr lang="en-US">
                <a:solidFill>
                  <a:srgbClr val="4D4D4D"/>
                </a:solidFill>
              </a:rPr>
              <a:pPr/>
              <a:t>‹#›</a:t>
            </a:fld>
            <a:endParaRPr lang="en-US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6077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8F7B9-CD7A-4B05-8FCA-279B5F0C46FE}" type="slidenum">
              <a:rPr lang="en-US">
                <a:solidFill>
                  <a:srgbClr val="4D4D4D"/>
                </a:solidFill>
              </a:rPr>
              <a:pPr/>
              <a:t>‹#›</a:t>
            </a:fld>
            <a:endParaRPr lang="en-US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3017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A4C63-D60D-49AB-B63D-643CA2E25E4D}" type="slidenum">
              <a:rPr lang="en-US">
                <a:solidFill>
                  <a:srgbClr val="4D4D4D"/>
                </a:solidFill>
              </a:rPr>
              <a:pPr/>
              <a:t>‹#›</a:t>
            </a:fld>
            <a:endParaRPr lang="en-US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7648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327025"/>
            <a:ext cx="2114550" cy="5921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27025"/>
            <a:ext cx="6191250" cy="5921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6844AB-D92B-4599-9B38-84A04B082A53}" type="slidenum">
              <a:rPr lang="en-US">
                <a:solidFill>
                  <a:srgbClr val="4D4D4D"/>
                </a:solidFill>
              </a:rPr>
              <a:pPr/>
              <a:t>‹#›</a:t>
            </a:fld>
            <a:endParaRPr lang="en-US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2679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327025"/>
            <a:ext cx="6096000" cy="563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371600"/>
            <a:ext cx="8229600" cy="4876800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514600" cy="320675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0" y="6400800"/>
            <a:ext cx="2743200" cy="320675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52800" y="6400800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fld id="{2671A14B-990E-4089-B690-68BF635597B5}" type="slidenum">
              <a:rPr lang="en-US">
                <a:solidFill>
                  <a:srgbClr val="4D4D4D"/>
                </a:solidFill>
              </a:rPr>
              <a:pPr/>
              <a:t>‹#›</a:t>
            </a:fld>
            <a:endParaRPr lang="en-US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1097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3400" y="6096000"/>
            <a:ext cx="2133600" cy="365125"/>
          </a:xfrm>
          <a:prstGeom prst="rect">
            <a:avLst/>
          </a:prstGeom>
        </p:spPr>
        <p:txBody>
          <a:bodyPr/>
          <a:lstStyle/>
          <a:p>
            <a:fld id="{7C1CB531-9679-4009-B178-021A123CA4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2A1E5-E44A-4E81-9E98-36B0E9E398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027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3CE945-ABBA-4FAC-922D-501DB25013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82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8F66-E101-4F2E-9BF1-CA0CDCF8EC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18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249D3-1A8E-477B-AFA4-0C04AA0F64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19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20CDB7-E28E-4269-8D16-1500E8BF04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729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73E775-7D71-4812-8184-1A80CB30AF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164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8F7B9-CD7A-4B05-8FCA-279B5F0C46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6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6.xml"/><Relationship Id="rId16" Type="http://schemas.openxmlformats.org/officeDocument/2006/relationships/oleObject" Target="../embeddings/oleObject2.bin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vmlDrawing" Target="../drawings/vmlDrawing2.v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2" name="Object 18"/>
          <p:cNvGraphicFramePr>
            <a:graphicFrameLocks noChangeAspect="1"/>
          </p:cNvGraphicFramePr>
          <p:nvPr/>
        </p:nvGraphicFramePr>
        <p:xfrm>
          <a:off x="3132138" y="2852738"/>
          <a:ext cx="6011862" cy="4005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" name="Image" r:id="rId16" imgW="7606349" imgH="5066667" progId="Photoshop.Image.6">
                  <p:embed/>
                </p:oleObj>
              </mc:Choice>
              <mc:Fallback>
                <p:oleObj name="Image" r:id="rId16" imgW="7606349" imgH="5066667" progId="Photoshop.Image.6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2852738"/>
                        <a:ext cx="6011862" cy="4005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43" name="Picture 19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9" t="20317" r="14571" b="66397"/>
          <a:stretch/>
        </p:blipFill>
        <p:spPr bwMode="auto">
          <a:xfrm>
            <a:off x="0" y="-1"/>
            <a:ext cx="9144000" cy="1289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514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400800"/>
            <a:ext cx="27432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352800" y="6400800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fld id="{796DBEC9-55DB-478B-8CD9-A145A79A7B7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2819400" y="327025"/>
            <a:ext cx="60960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7" name="Text Box 13"/>
          <p:cNvSpPr txBox="1">
            <a:spLocks noChangeArrowheads="1"/>
          </p:cNvSpPr>
          <p:nvPr/>
        </p:nvSpPr>
        <p:spPr bwMode="white">
          <a:xfrm>
            <a:off x="-180975" y="962025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Verdana" pitchFamily="34" charset="0"/>
              </a:rPr>
              <a:t>Company name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7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j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j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161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162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992A14D9-A1B3-499D-9743-7C5EF7AB45E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16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300912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2" name="Object 18"/>
          <p:cNvGraphicFramePr>
            <a:graphicFrameLocks noChangeAspect="1"/>
          </p:cNvGraphicFramePr>
          <p:nvPr/>
        </p:nvGraphicFramePr>
        <p:xfrm>
          <a:off x="3132138" y="2852738"/>
          <a:ext cx="6011862" cy="4005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63" name="Image" r:id="rId16" imgW="7606349" imgH="5066667" progId="Photoshop.Image.6">
                  <p:embed/>
                </p:oleObj>
              </mc:Choice>
              <mc:Fallback>
                <p:oleObj name="Image" r:id="rId16" imgW="7606349" imgH="5066667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2852738"/>
                        <a:ext cx="6011862" cy="4005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43" name="Picture 19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9" t="20317" r="14571" b="66397"/>
          <a:stretch/>
        </p:blipFill>
        <p:spPr bwMode="auto">
          <a:xfrm>
            <a:off x="0" y="-1"/>
            <a:ext cx="9144000" cy="1289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514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400800"/>
            <a:ext cx="27432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352800" y="6400800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fld id="{796DBEC9-55DB-478B-8CD9-A145A79A7B78}" type="slidenum">
              <a:rPr lang="en-US">
                <a:solidFill>
                  <a:srgbClr val="4D4D4D"/>
                </a:solidFill>
              </a:rPr>
              <a:pPr/>
              <a:t>‹#›</a:t>
            </a:fld>
            <a:endParaRPr lang="en-US">
              <a:solidFill>
                <a:srgbClr val="4D4D4D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2819400" y="327025"/>
            <a:ext cx="60960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7" name="Text Box 13"/>
          <p:cNvSpPr txBox="1">
            <a:spLocks noChangeArrowheads="1"/>
          </p:cNvSpPr>
          <p:nvPr/>
        </p:nvSpPr>
        <p:spPr bwMode="white">
          <a:xfrm>
            <a:off x="-180975" y="962025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  <a:latin typeface="Verdana" pitchFamily="34" charset="0"/>
              </a:rPr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2852571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j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j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7200" y="1524000"/>
            <a:ext cx="4724400" cy="805813"/>
          </a:xfrm>
        </p:spPr>
        <p:txBody>
          <a:bodyPr/>
          <a:lstStyle/>
          <a:p>
            <a:r>
              <a:rPr lang="ru-RU" sz="2400" b="1" i="0" dirty="0" smtClean="0"/>
              <a:t>Дисциплина:</a:t>
            </a:r>
            <a:br>
              <a:rPr lang="ru-RU" sz="2400" b="1" i="0" dirty="0" smtClean="0"/>
            </a:br>
            <a:r>
              <a:rPr lang="ru-RU" sz="2400" b="1" i="0" dirty="0" smtClean="0"/>
              <a:t>Основы философии</a:t>
            </a:r>
            <a:endParaRPr lang="en-US" sz="2400" b="1" i="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2000" dirty="0" smtClean="0"/>
              <a:t>Смоленск 2025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147741" y="2590800"/>
            <a:ext cx="74565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Философия </a:t>
            </a: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эпохи Средневековья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</a:t>
            </a:r>
          </a:p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Возрождения, Нового времени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5226" y="37338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Преподаватель </a:t>
            </a:r>
          </a:p>
          <a:p>
            <a:r>
              <a:rPr lang="ru-RU" sz="2400" b="1" dirty="0" smtClean="0"/>
              <a:t>Христич Любовь Алексеевна</a:t>
            </a:r>
            <a:endParaRPr lang="ru-RU" sz="2400" b="1" dirty="0"/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304" y="228601"/>
            <a:ext cx="4355921" cy="129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57472"/>
            <a:ext cx="364740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2156619" y="327025"/>
            <a:ext cx="6987381" cy="563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ru-RU" sz="3200" b="1" dirty="0" smtClean="0">
                <a:solidFill>
                  <a:srgbClr val="92D050"/>
                </a:solidFill>
              </a:rPr>
              <a:t>Философия эпохи Возрождения</a:t>
            </a:r>
            <a:endParaRPr lang="en-US" sz="3200" b="1" dirty="0">
              <a:solidFill>
                <a:srgbClr val="92D050"/>
              </a:solidFill>
            </a:endParaRPr>
          </a:p>
        </p:txBody>
      </p:sp>
      <p:grpSp>
        <p:nvGrpSpPr>
          <p:cNvPr id="72707" name="Group 3"/>
          <p:cNvGrpSpPr>
            <a:grpSpLocks/>
          </p:cNvGrpSpPr>
          <p:nvPr/>
        </p:nvGrpSpPr>
        <p:grpSpPr bwMode="auto">
          <a:xfrm>
            <a:off x="114379" y="1400332"/>
            <a:ext cx="8649878" cy="5000761"/>
            <a:chOff x="480" y="1236"/>
            <a:chExt cx="4794" cy="2508"/>
          </a:xfrm>
        </p:grpSpPr>
        <p:sp>
          <p:nvSpPr>
            <p:cNvPr id="72708" name="Freeform 4"/>
            <p:cNvSpPr>
              <a:spLocks noEditPoints="1"/>
            </p:cNvSpPr>
            <p:nvPr/>
          </p:nvSpPr>
          <p:spPr bwMode="gray">
            <a:xfrm rot="-1358056">
              <a:off x="877" y="1765"/>
              <a:ext cx="3839" cy="1527"/>
            </a:xfrm>
            <a:custGeom>
              <a:avLst/>
              <a:gdLst>
                <a:gd name="T0" fmla="*/ 1692 w 4040"/>
                <a:gd name="T1" fmla="*/ 12 h 1888"/>
                <a:gd name="T2" fmla="*/ 1234 w 4040"/>
                <a:gd name="T3" fmla="*/ 74 h 1888"/>
                <a:gd name="T4" fmla="*/ 828 w 4040"/>
                <a:gd name="T5" fmla="*/ 182 h 1888"/>
                <a:gd name="T6" fmla="*/ 486 w 4040"/>
                <a:gd name="T7" fmla="*/ 330 h 1888"/>
                <a:gd name="T8" fmla="*/ 226 w 4040"/>
                <a:gd name="T9" fmla="*/ 510 h 1888"/>
                <a:gd name="T10" fmla="*/ 58 w 4040"/>
                <a:gd name="T11" fmla="*/ 718 h 1888"/>
                <a:gd name="T12" fmla="*/ 0 w 4040"/>
                <a:gd name="T13" fmla="*/ 944 h 1888"/>
                <a:gd name="T14" fmla="*/ 58 w 4040"/>
                <a:gd name="T15" fmla="*/ 1170 h 1888"/>
                <a:gd name="T16" fmla="*/ 226 w 4040"/>
                <a:gd name="T17" fmla="*/ 1378 h 1888"/>
                <a:gd name="T18" fmla="*/ 486 w 4040"/>
                <a:gd name="T19" fmla="*/ 1558 h 1888"/>
                <a:gd name="T20" fmla="*/ 828 w 4040"/>
                <a:gd name="T21" fmla="*/ 1706 h 1888"/>
                <a:gd name="T22" fmla="*/ 1234 w 4040"/>
                <a:gd name="T23" fmla="*/ 1814 h 1888"/>
                <a:gd name="T24" fmla="*/ 1692 w 4040"/>
                <a:gd name="T25" fmla="*/ 1876 h 1888"/>
                <a:gd name="T26" fmla="*/ 2186 w 4040"/>
                <a:gd name="T27" fmla="*/ 1884 h 1888"/>
                <a:gd name="T28" fmla="*/ 2658 w 4040"/>
                <a:gd name="T29" fmla="*/ 1840 h 1888"/>
                <a:gd name="T30" fmla="*/ 3084 w 4040"/>
                <a:gd name="T31" fmla="*/ 1746 h 1888"/>
                <a:gd name="T32" fmla="*/ 3448 w 4040"/>
                <a:gd name="T33" fmla="*/ 1612 h 1888"/>
                <a:gd name="T34" fmla="*/ 3738 w 4040"/>
                <a:gd name="T35" fmla="*/ 1442 h 1888"/>
                <a:gd name="T36" fmla="*/ 3938 w 4040"/>
                <a:gd name="T37" fmla="*/ 1242 h 1888"/>
                <a:gd name="T38" fmla="*/ 4034 w 4040"/>
                <a:gd name="T39" fmla="*/ 1022 h 1888"/>
                <a:gd name="T40" fmla="*/ 4014 w 4040"/>
                <a:gd name="T41" fmla="*/ 790 h 1888"/>
                <a:gd name="T42" fmla="*/ 3882 w 4040"/>
                <a:gd name="T43" fmla="*/ 576 h 1888"/>
                <a:gd name="T44" fmla="*/ 3650 w 4040"/>
                <a:gd name="T45" fmla="*/ 386 h 1888"/>
                <a:gd name="T46" fmla="*/ 3334 w 4040"/>
                <a:gd name="T47" fmla="*/ 228 h 1888"/>
                <a:gd name="T48" fmla="*/ 2948 w 4040"/>
                <a:gd name="T49" fmla="*/ 106 h 1888"/>
                <a:gd name="T50" fmla="*/ 2506 w 4040"/>
                <a:gd name="T51" fmla="*/ 28 h 1888"/>
                <a:gd name="T52" fmla="*/ 2020 w 4040"/>
                <a:gd name="T53" fmla="*/ 0 h 1888"/>
                <a:gd name="T54" fmla="*/ 1606 w 4040"/>
                <a:gd name="T55" fmla="*/ 1736 h 1888"/>
                <a:gd name="T56" fmla="*/ 1164 w 4040"/>
                <a:gd name="T57" fmla="*/ 1678 h 1888"/>
                <a:gd name="T58" fmla="*/ 776 w 4040"/>
                <a:gd name="T59" fmla="*/ 1576 h 1888"/>
                <a:gd name="T60" fmla="*/ 458 w 4040"/>
                <a:gd name="T61" fmla="*/ 1436 h 1888"/>
                <a:gd name="T62" fmla="*/ 224 w 4040"/>
                <a:gd name="T63" fmla="*/ 1266 h 1888"/>
                <a:gd name="T64" fmla="*/ 88 w 4040"/>
                <a:gd name="T65" fmla="*/ 1074 h 1888"/>
                <a:gd name="T66" fmla="*/ 68 w 4040"/>
                <a:gd name="T67" fmla="*/ 864 h 1888"/>
                <a:gd name="T68" fmla="*/ 166 w 4040"/>
                <a:gd name="T69" fmla="*/ 664 h 1888"/>
                <a:gd name="T70" fmla="*/ 370 w 4040"/>
                <a:gd name="T71" fmla="*/ 486 h 1888"/>
                <a:gd name="T72" fmla="*/ 662 w 4040"/>
                <a:gd name="T73" fmla="*/ 336 h 1888"/>
                <a:gd name="T74" fmla="*/ 1028 w 4040"/>
                <a:gd name="T75" fmla="*/ 222 h 1888"/>
                <a:gd name="T76" fmla="*/ 1454 w 4040"/>
                <a:gd name="T77" fmla="*/ 148 h 1888"/>
                <a:gd name="T78" fmla="*/ 1922 w 4040"/>
                <a:gd name="T79" fmla="*/ 120 h 1888"/>
                <a:gd name="T80" fmla="*/ 2392 w 4040"/>
                <a:gd name="T81" fmla="*/ 148 h 1888"/>
                <a:gd name="T82" fmla="*/ 2818 w 4040"/>
                <a:gd name="T83" fmla="*/ 222 h 1888"/>
                <a:gd name="T84" fmla="*/ 3184 w 4040"/>
                <a:gd name="T85" fmla="*/ 336 h 1888"/>
                <a:gd name="T86" fmla="*/ 3476 w 4040"/>
                <a:gd name="T87" fmla="*/ 486 h 1888"/>
                <a:gd name="T88" fmla="*/ 3680 w 4040"/>
                <a:gd name="T89" fmla="*/ 664 h 1888"/>
                <a:gd name="T90" fmla="*/ 3778 w 4040"/>
                <a:gd name="T91" fmla="*/ 864 h 1888"/>
                <a:gd name="T92" fmla="*/ 3758 w 4040"/>
                <a:gd name="T93" fmla="*/ 1074 h 1888"/>
                <a:gd name="T94" fmla="*/ 3622 w 4040"/>
                <a:gd name="T95" fmla="*/ 1266 h 1888"/>
                <a:gd name="T96" fmla="*/ 3388 w 4040"/>
                <a:gd name="T97" fmla="*/ 1436 h 1888"/>
                <a:gd name="T98" fmla="*/ 3070 w 4040"/>
                <a:gd name="T99" fmla="*/ 1576 h 1888"/>
                <a:gd name="T100" fmla="*/ 2682 w 4040"/>
                <a:gd name="T101" fmla="*/ 1678 h 1888"/>
                <a:gd name="T102" fmla="*/ 2240 w 4040"/>
                <a:gd name="T103" fmla="*/ 1736 h 1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40" h="1888">
                  <a:moveTo>
                    <a:pt x="2020" y="0"/>
                  </a:moveTo>
                  <a:lnTo>
                    <a:pt x="1854" y="4"/>
                  </a:lnTo>
                  <a:lnTo>
                    <a:pt x="1692" y="12"/>
                  </a:lnTo>
                  <a:lnTo>
                    <a:pt x="1534" y="28"/>
                  </a:lnTo>
                  <a:lnTo>
                    <a:pt x="1382" y="48"/>
                  </a:lnTo>
                  <a:lnTo>
                    <a:pt x="1234" y="74"/>
                  </a:lnTo>
                  <a:lnTo>
                    <a:pt x="1092" y="106"/>
                  </a:lnTo>
                  <a:lnTo>
                    <a:pt x="956" y="142"/>
                  </a:lnTo>
                  <a:lnTo>
                    <a:pt x="828" y="182"/>
                  </a:lnTo>
                  <a:lnTo>
                    <a:pt x="706" y="228"/>
                  </a:lnTo>
                  <a:lnTo>
                    <a:pt x="592" y="276"/>
                  </a:lnTo>
                  <a:lnTo>
                    <a:pt x="486" y="330"/>
                  </a:lnTo>
                  <a:lnTo>
                    <a:pt x="390" y="386"/>
                  </a:lnTo>
                  <a:lnTo>
                    <a:pt x="302" y="446"/>
                  </a:lnTo>
                  <a:lnTo>
                    <a:pt x="226" y="510"/>
                  </a:lnTo>
                  <a:lnTo>
                    <a:pt x="158" y="576"/>
                  </a:lnTo>
                  <a:lnTo>
                    <a:pt x="102" y="646"/>
                  </a:lnTo>
                  <a:lnTo>
                    <a:pt x="58" y="718"/>
                  </a:lnTo>
                  <a:lnTo>
                    <a:pt x="26" y="790"/>
                  </a:lnTo>
                  <a:lnTo>
                    <a:pt x="6" y="866"/>
                  </a:lnTo>
                  <a:lnTo>
                    <a:pt x="0" y="944"/>
                  </a:lnTo>
                  <a:lnTo>
                    <a:pt x="6" y="1022"/>
                  </a:lnTo>
                  <a:lnTo>
                    <a:pt x="26" y="1098"/>
                  </a:lnTo>
                  <a:lnTo>
                    <a:pt x="58" y="1170"/>
                  </a:lnTo>
                  <a:lnTo>
                    <a:pt x="102" y="1242"/>
                  </a:lnTo>
                  <a:lnTo>
                    <a:pt x="158" y="1312"/>
                  </a:lnTo>
                  <a:lnTo>
                    <a:pt x="226" y="1378"/>
                  </a:lnTo>
                  <a:lnTo>
                    <a:pt x="302" y="1442"/>
                  </a:lnTo>
                  <a:lnTo>
                    <a:pt x="390" y="1502"/>
                  </a:lnTo>
                  <a:lnTo>
                    <a:pt x="486" y="1558"/>
                  </a:lnTo>
                  <a:lnTo>
                    <a:pt x="592" y="1612"/>
                  </a:lnTo>
                  <a:lnTo>
                    <a:pt x="706" y="1660"/>
                  </a:lnTo>
                  <a:lnTo>
                    <a:pt x="828" y="1706"/>
                  </a:lnTo>
                  <a:lnTo>
                    <a:pt x="956" y="1746"/>
                  </a:lnTo>
                  <a:lnTo>
                    <a:pt x="1092" y="1782"/>
                  </a:lnTo>
                  <a:lnTo>
                    <a:pt x="1234" y="1814"/>
                  </a:lnTo>
                  <a:lnTo>
                    <a:pt x="1382" y="1840"/>
                  </a:lnTo>
                  <a:lnTo>
                    <a:pt x="1534" y="1860"/>
                  </a:lnTo>
                  <a:lnTo>
                    <a:pt x="1692" y="1876"/>
                  </a:lnTo>
                  <a:lnTo>
                    <a:pt x="1854" y="1884"/>
                  </a:lnTo>
                  <a:lnTo>
                    <a:pt x="2020" y="1888"/>
                  </a:lnTo>
                  <a:lnTo>
                    <a:pt x="2186" y="1884"/>
                  </a:lnTo>
                  <a:lnTo>
                    <a:pt x="2348" y="1876"/>
                  </a:lnTo>
                  <a:lnTo>
                    <a:pt x="2506" y="1860"/>
                  </a:lnTo>
                  <a:lnTo>
                    <a:pt x="2658" y="1840"/>
                  </a:lnTo>
                  <a:lnTo>
                    <a:pt x="2806" y="1814"/>
                  </a:lnTo>
                  <a:lnTo>
                    <a:pt x="2948" y="1782"/>
                  </a:lnTo>
                  <a:lnTo>
                    <a:pt x="3084" y="1746"/>
                  </a:lnTo>
                  <a:lnTo>
                    <a:pt x="3212" y="1706"/>
                  </a:lnTo>
                  <a:lnTo>
                    <a:pt x="3334" y="1660"/>
                  </a:lnTo>
                  <a:lnTo>
                    <a:pt x="3448" y="1612"/>
                  </a:lnTo>
                  <a:lnTo>
                    <a:pt x="3554" y="1558"/>
                  </a:lnTo>
                  <a:lnTo>
                    <a:pt x="3650" y="1502"/>
                  </a:lnTo>
                  <a:lnTo>
                    <a:pt x="3738" y="1442"/>
                  </a:lnTo>
                  <a:lnTo>
                    <a:pt x="3814" y="1378"/>
                  </a:lnTo>
                  <a:lnTo>
                    <a:pt x="3882" y="1312"/>
                  </a:lnTo>
                  <a:lnTo>
                    <a:pt x="3938" y="1242"/>
                  </a:lnTo>
                  <a:lnTo>
                    <a:pt x="3982" y="1170"/>
                  </a:lnTo>
                  <a:lnTo>
                    <a:pt x="4014" y="1098"/>
                  </a:lnTo>
                  <a:lnTo>
                    <a:pt x="4034" y="1022"/>
                  </a:lnTo>
                  <a:lnTo>
                    <a:pt x="4040" y="944"/>
                  </a:lnTo>
                  <a:lnTo>
                    <a:pt x="4034" y="866"/>
                  </a:lnTo>
                  <a:lnTo>
                    <a:pt x="4014" y="790"/>
                  </a:lnTo>
                  <a:lnTo>
                    <a:pt x="3982" y="718"/>
                  </a:lnTo>
                  <a:lnTo>
                    <a:pt x="3938" y="646"/>
                  </a:lnTo>
                  <a:lnTo>
                    <a:pt x="3882" y="576"/>
                  </a:lnTo>
                  <a:lnTo>
                    <a:pt x="3814" y="510"/>
                  </a:lnTo>
                  <a:lnTo>
                    <a:pt x="3738" y="446"/>
                  </a:lnTo>
                  <a:lnTo>
                    <a:pt x="3650" y="386"/>
                  </a:lnTo>
                  <a:lnTo>
                    <a:pt x="3554" y="330"/>
                  </a:lnTo>
                  <a:lnTo>
                    <a:pt x="3448" y="276"/>
                  </a:lnTo>
                  <a:lnTo>
                    <a:pt x="3334" y="228"/>
                  </a:lnTo>
                  <a:lnTo>
                    <a:pt x="3212" y="182"/>
                  </a:lnTo>
                  <a:lnTo>
                    <a:pt x="3084" y="142"/>
                  </a:lnTo>
                  <a:lnTo>
                    <a:pt x="2948" y="106"/>
                  </a:lnTo>
                  <a:lnTo>
                    <a:pt x="2806" y="74"/>
                  </a:lnTo>
                  <a:lnTo>
                    <a:pt x="2658" y="48"/>
                  </a:lnTo>
                  <a:lnTo>
                    <a:pt x="2506" y="28"/>
                  </a:lnTo>
                  <a:lnTo>
                    <a:pt x="2348" y="12"/>
                  </a:lnTo>
                  <a:lnTo>
                    <a:pt x="2186" y="4"/>
                  </a:lnTo>
                  <a:lnTo>
                    <a:pt x="2020" y="0"/>
                  </a:lnTo>
                  <a:close/>
                  <a:moveTo>
                    <a:pt x="1922" y="1748"/>
                  </a:moveTo>
                  <a:lnTo>
                    <a:pt x="1762" y="1746"/>
                  </a:lnTo>
                  <a:lnTo>
                    <a:pt x="1606" y="1736"/>
                  </a:lnTo>
                  <a:lnTo>
                    <a:pt x="1454" y="1722"/>
                  </a:lnTo>
                  <a:lnTo>
                    <a:pt x="1306" y="1702"/>
                  </a:lnTo>
                  <a:lnTo>
                    <a:pt x="1164" y="1678"/>
                  </a:lnTo>
                  <a:lnTo>
                    <a:pt x="1028" y="1648"/>
                  </a:lnTo>
                  <a:lnTo>
                    <a:pt x="898" y="1614"/>
                  </a:lnTo>
                  <a:lnTo>
                    <a:pt x="776" y="1576"/>
                  </a:lnTo>
                  <a:lnTo>
                    <a:pt x="662" y="1532"/>
                  </a:lnTo>
                  <a:lnTo>
                    <a:pt x="554" y="1486"/>
                  </a:lnTo>
                  <a:lnTo>
                    <a:pt x="458" y="1436"/>
                  </a:lnTo>
                  <a:lnTo>
                    <a:pt x="370" y="1382"/>
                  </a:lnTo>
                  <a:lnTo>
                    <a:pt x="292" y="1326"/>
                  </a:lnTo>
                  <a:lnTo>
                    <a:pt x="224" y="1266"/>
                  </a:lnTo>
                  <a:lnTo>
                    <a:pt x="166" y="1204"/>
                  </a:lnTo>
                  <a:lnTo>
                    <a:pt x="122" y="1140"/>
                  </a:lnTo>
                  <a:lnTo>
                    <a:pt x="88" y="1074"/>
                  </a:lnTo>
                  <a:lnTo>
                    <a:pt x="68" y="1004"/>
                  </a:lnTo>
                  <a:lnTo>
                    <a:pt x="62" y="934"/>
                  </a:lnTo>
                  <a:lnTo>
                    <a:pt x="68" y="864"/>
                  </a:lnTo>
                  <a:lnTo>
                    <a:pt x="88" y="796"/>
                  </a:lnTo>
                  <a:lnTo>
                    <a:pt x="122" y="730"/>
                  </a:lnTo>
                  <a:lnTo>
                    <a:pt x="166" y="664"/>
                  </a:lnTo>
                  <a:lnTo>
                    <a:pt x="224" y="602"/>
                  </a:lnTo>
                  <a:lnTo>
                    <a:pt x="292" y="544"/>
                  </a:lnTo>
                  <a:lnTo>
                    <a:pt x="370" y="486"/>
                  </a:lnTo>
                  <a:lnTo>
                    <a:pt x="458" y="434"/>
                  </a:lnTo>
                  <a:lnTo>
                    <a:pt x="554" y="382"/>
                  </a:lnTo>
                  <a:lnTo>
                    <a:pt x="662" y="336"/>
                  </a:lnTo>
                  <a:lnTo>
                    <a:pt x="776" y="294"/>
                  </a:lnTo>
                  <a:lnTo>
                    <a:pt x="898" y="256"/>
                  </a:lnTo>
                  <a:lnTo>
                    <a:pt x="1028" y="222"/>
                  </a:lnTo>
                  <a:lnTo>
                    <a:pt x="1164" y="192"/>
                  </a:lnTo>
                  <a:lnTo>
                    <a:pt x="1306" y="166"/>
                  </a:lnTo>
                  <a:lnTo>
                    <a:pt x="1454" y="148"/>
                  </a:lnTo>
                  <a:lnTo>
                    <a:pt x="1606" y="132"/>
                  </a:lnTo>
                  <a:lnTo>
                    <a:pt x="1762" y="124"/>
                  </a:lnTo>
                  <a:lnTo>
                    <a:pt x="1922" y="120"/>
                  </a:lnTo>
                  <a:lnTo>
                    <a:pt x="2084" y="124"/>
                  </a:lnTo>
                  <a:lnTo>
                    <a:pt x="2240" y="132"/>
                  </a:lnTo>
                  <a:lnTo>
                    <a:pt x="2392" y="148"/>
                  </a:lnTo>
                  <a:lnTo>
                    <a:pt x="2540" y="166"/>
                  </a:lnTo>
                  <a:lnTo>
                    <a:pt x="2682" y="192"/>
                  </a:lnTo>
                  <a:lnTo>
                    <a:pt x="2818" y="222"/>
                  </a:lnTo>
                  <a:lnTo>
                    <a:pt x="2948" y="256"/>
                  </a:lnTo>
                  <a:lnTo>
                    <a:pt x="3070" y="294"/>
                  </a:lnTo>
                  <a:lnTo>
                    <a:pt x="3184" y="336"/>
                  </a:lnTo>
                  <a:lnTo>
                    <a:pt x="3292" y="382"/>
                  </a:lnTo>
                  <a:lnTo>
                    <a:pt x="3388" y="434"/>
                  </a:lnTo>
                  <a:lnTo>
                    <a:pt x="3476" y="486"/>
                  </a:lnTo>
                  <a:lnTo>
                    <a:pt x="3554" y="544"/>
                  </a:lnTo>
                  <a:lnTo>
                    <a:pt x="3622" y="602"/>
                  </a:lnTo>
                  <a:lnTo>
                    <a:pt x="3680" y="664"/>
                  </a:lnTo>
                  <a:lnTo>
                    <a:pt x="3724" y="730"/>
                  </a:lnTo>
                  <a:lnTo>
                    <a:pt x="3758" y="796"/>
                  </a:lnTo>
                  <a:lnTo>
                    <a:pt x="3778" y="864"/>
                  </a:lnTo>
                  <a:lnTo>
                    <a:pt x="3784" y="934"/>
                  </a:lnTo>
                  <a:lnTo>
                    <a:pt x="3778" y="1004"/>
                  </a:lnTo>
                  <a:lnTo>
                    <a:pt x="3758" y="1074"/>
                  </a:lnTo>
                  <a:lnTo>
                    <a:pt x="3724" y="1140"/>
                  </a:lnTo>
                  <a:lnTo>
                    <a:pt x="3680" y="1204"/>
                  </a:lnTo>
                  <a:lnTo>
                    <a:pt x="3622" y="1266"/>
                  </a:lnTo>
                  <a:lnTo>
                    <a:pt x="3554" y="1326"/>
                  </a:lnTo>
                  <a:lnTo>
                    <a:pt x="3476" y="1382"/>
                  </a:lnTo>
                  <a:lnTo>
                    <a:pt x="3388" y="1436"/>
                  </a:lnTo>
                  <a:lnTo>
                    <a:pt x="3292" y="1486"/>
                  </a:lnTo>
                  <a:lnTo>
                    <a:pt x="3184" y="1532"/>
                  </a:lnTo>
                  <a:lnTo>
                    <a:pt x="3070" y="1576"/>
                  </a:lnTo>
                  <a:lnTo>
                    <a:pt x="2948" y="1614"/>
                  </a:lnTo>
                  <a:lnTo>
                    <a:pt x="2818" y="1648"/>
                  </a:lnTo>
                  <a:lnTo>
                    <a:pt x="2682" y="1678"/>
                  </a:lnTo>
                  <a:lnTo>
                    <a:pt x="2540" y="1702"/>
                  </a:lnTo>
                  <a:lnTo>
                    <a:pt x="2392" y="1722"/>
                  </a:lnTo>
                  <a:lnTo>
                    <a:pt x="2240" y="1736"/>
                  </a:lnTo>
                  <a:lnTo>
                    <a:pt x="2084" y="1746"/>
                  </a:lnTo>
                  <a:lnTo>
                    <a:pt x="1922" y="1748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30196"/>
                    <a:invGamma/>
                    <a:alpha val="36000"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7C16B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09" name="Oval 5"/>
            <p:cNvSpPr>
              <a:spLocks noChangeArrowheads="1"/>
            </p:cNvSpPr>
            <p:nvPr/>
          </p:nvSpPr>
          <p:spPr bwMode="gray">
            <a:xfrm>
              <a:off x="2407" y="1296"/>
              <a:ext cx="720" cy="69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3451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prstShdw prst="shdw12" dist="76200" dir="10800000">
                <a:srgbClr val="001D3A">
                  <a:alpha val="50000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72710" name="Oval 6"/>
            <p:cNvSpPr>
              <a:spLocks noChangeArrowheads="1"/>
            </p:cNvSpPr>
            <p:nvPr/>
          </p:nvSpPr>
          <p:spPr bwMode="gray">
            <a:xfrm>
              <a:off x="999" y="2126"/>
              <a:ext cx="719" cy="694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31373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prstShdw prst="shdw12" dist="76200" dir="10800000">
                <a:srgbClr val="001D3A">
                  <a:alpha val="50000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72711" name="Oval 7"/>
            <p:cNvSpPr>
              <a:spLocks noChangeArrowheads="1"/>
            </p:cNvSpPr>
            <p:nvPr/>
          </p:nvSpPr>
          <p:spPr bwMode="gray">
            <a:xfrm>
              <a:off x="1493" y="3050"/>
              <a:ext cx="719" cy="694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35686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prstShdw prst="shdw12" dist="76200" dir="10800000">
                <a:srgbClr val="001D3A">
                  <a:alpha val="50000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72712" name="Oval 8"/>
            <p:cNvSpPr>
              <a:spLocks noChangeArrowheads="1"/>
            </p:cNvSpPr>
            <p:nvPr/>
          </p:nvSpPr>
          <p:spPr bwMode="gray">
            <a:xfrm>
              <a:off x="3048" y="2707"/>
              <a:ext cx="719" cy="694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35686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prstShdw prst="shdw12" dist="76200" dir="10800000">
                <a:srgbClr val="001D3A">
                  <a:alpha val="50000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72713" name="Oval 9"/>
            <p:cNvSpPr>
              <a:spLocks noChangeArrowheads="1"/>
            </p:cNvSpPr>
            <p:nvPr/>
          </p:nvSpPr>
          <p:spPr bwMode="gray">
            <a:xfrm>
              <a:off x="4072" y="1420"/>
              <a:ext cx="680" cy="695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3451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prstShdw prst="shdw12" dist="76200" dir="10800000">
                <a:srgbClr val="001D3A">
                  <a:alpha val="50000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72714" name="Text Box 10"/>
            <p:cNvSpPr txBox="1">
              <a:spLocks noChangeArrowheads="1"/>
            </p:cNvSpPr>
            <p:nvPr/>
          </p:nvSpPr>
          <p:spPr bwMode="white">
            <a:xfrm>
              <a:off x="599" y="2304"/>
              <a:ext cx="1475" cy="318"/>
            </a:xfrm>
            <a:prstGeom prst="rect">
              <a:avLst/>
            </a:prstGeom>
            <a:gradFill flip="none" rotWithShape="1">
              <a:gsLst>
                <a:gs pos="0">
                  <a:srgbClr val="008000">
                    <a:tint val="66000"/>
                    <a:satMod val="160000"/>
                  </a:srgbClr>
                </a:gs>
                <a:gs pos="50000">
                  <a:srgbClr val="008000">
                    <a:tint val="44500"/>
                    <a:satMod val="160000"/>
                  </a:srgbClr>
                </a:gs>
                <a:gs pos="100000">
                  <a:srgbClr val="0080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  <a:ln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0" hangingPunct="0"/>
              <a:r>
                <a:rPr lang="ru-RU" sz="1600" b="1" dirty="0" smtClean="0">
                  <a:solidFill>
                    <a:srgbClr val="003300"/>
                  </a:solidFill>
                  <a:latin typeface="Verdana" pitchFamily="34" charset="0"/>
                </a:rPr>
                <a:t>Развитие ремесел, </a:t>
              </a:r>
            </a:p>
            <a:p>
              <a:pPr algn="ctr" eaLnBrk="0" hangingPunct="0"/>
              <a:r>
                <a:rPr lang="ru-RU" sz="1600" b="1" dirty="0" smtClean="0">
                  <a:solidFill>
                    <a:srgbClr val="003300"/>
                  </a:solidFill>
                  <a:latin typeface="Verdana" pitchFamily="34" charset="0"/>
                </a:rPr>
                <a:t>торговли</a:t>
              </a:r>
              <a:endParaRPr lang="en-US" sz="1600" b="1" dirty="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72715" name="Text Box 11"/>
            <p:cNvSpPr txBox="1">
              <a:spLocks noChangeArrowheads="1"/>
            </p:cNvSpPr>
            <p:nvPr/>
          </p:nvSpPr>
          <p:spPr bwMode="white">
            <a:xfrm>
              <a:off x="2152" y="1563"/>
              <a:ext cx="1775" cy="31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1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1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/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0" hangingPunct="0"/>
              <a:r>
                <a:rPr lang="ru-RU" sz="1600" b="1" dirty="0" smtClean="0">
                  <a:solidFill>
                    <a:srgbClr val="000000"/>
                  </a:solidFill>
                  <a:latin typeface="Verdana" pitchFamily="34" charset="0"/>
                </a:rPr>
                <a:t>Рост городов, появление мануфактур</a:t>
              </a:r>
              <a:endParaRPr lang="en-US" sz="16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72716" name="Text Box 12"/>
            <p:cNvSpPr txBox="1">
              <a:spLocks noChangeArrowheads="1"/>
            </p:cNvSpPr>
            <p:nvPr/>
          </p:nvSpPr>
          <p:spPr bwMode="white">
            <a:xfrm>
              <a:off x="4042" y="1649"/>
              <a:ext cx="1232" cy="293"/>
            </a:xfrm>
            <a:prstGeom prst="rect">
              <a:avLst/>
            </a:prstGeom>
            <a:gradFill flip="none" rotWithShape="1">
              <a:gsLst>
                <a:gs pos="0">
                  <a:srgbClr val="B2C5EC">
                    <a:shade val="30000"/>
                    <a:satMod val="115000"/>
                  </a:srgbClr>
                </a:gs>
                <a:gs pos="50000">
                  <a:srgbClr val="B2C5EC">
                    <a:shade val="67500"/>
                    <a:satMod val="115000"/>
                  </a:srgbClr>
                </a:gs>
                <a:gs pos="100000">
                  <a:srgbClr val="B2C5EC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/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 eaLnBrk="0" hangingPunct="0"/>
              <a:r>
                <a:rPr lang="ru-RU" sz="1600" b="1" dirty="0" smtClean="0">
                  <a:solidFill>
                    <a:srgbClr val="000000"/>
                  </a:solidFill>
                  <a:latin typeface="Verdana" pitchFamily="34" charset="0"/>
                </a:rPr>
                <a:t>Географические </a:t>
              </a:r>
            </a:p>
            <a:p>
              <a:pPr algn="ctr" eaLnBrk="0" hangingPunct="0"/>
              <a:r>
                <a:rPr lang="ru-RU" sz="1600" b="1" dirty="0" smtClean="0">
                  <a:solidFill>
                    <a:srgbClr val="000000"/>
                  </a:solidFill>
                  <a:latin typeface="Verdana" pitchFamily="34" charset="0"/>
                </a:rPr>
                <a:t>открытия</a:t>
              </a:r>
              <a:endParaRPr lang="en-US" sz="16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72717" name="Text Box 13"/>
            <p:cNvSpPr txBox="1">
              <a:spLocks noChangeArrowheads="1"/>
            </p:cNvSpPr>
            <p:nvPr/>
          </p:nvSpPr>
          <p:spPr bwMode="white">
            <a:xfrm>
              <a:off x="2796" y="2903"/>
              <a:ext cx="1515" cy="293"/>
            </a:xfrm>
            <a:prstGeom prst="rect">
              <a:avLst/>
            </a:prstGeom>
            <a:ln/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0" hangingPunct="0"/>
              <a:r>
                <a:rPr lang="ru-RU" sz="1600" b="1" dirty="0" err="1" smtClean="0">
                  <a:solidFill>
                    <a:srgbClr val="000000"/>
                  </a:solidFill>
                  <a:latin typeface="Verdana" pitchFamily="34" charset="0"/>
                </a:rPr>
                <a:t>Антисхоластические</a:t>
              </a:r>
              <a:r>
                <a:rPr lang="ru-RU" sz="1600" b="1" dirty="0" smtClean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</a:p>
            <a:p>
              <a:pPr algn="ctr" eaLnBrk="0" hangingPunct="0"/>
              <a:r>
                <a:rPr lang="ru-RU" sz="1600" b="1" dirty="0" smtClean="0">
                  <a:solidFill>
                    <a:srgbClr val="000000"/>
                  </a:solidFill>
                  <a:latin typeface="Verdana" pitchFamily="34" charset="0"/>
                </a:rPr>
                <a:t>настроения</a:t>
              </a:r>
              <a:endParaRPr lang="en-US" sz="16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72718" name="Text Box 14"/>
            <p:cNvSpPr txBox="1">
              <a:spLocks noChangeArrowheads="1"/>
            </p:cNvSpPr>
            <p:nvPr/>
          </p:nvSpPr>
          <p:spPr bwMode="white">
            <a:xfrm>
              <a:off x="662" y="3238"/>
              <a:ext cx="2105" cy="318"/>
            </a:xfrm>
            <a:prstGeom prst="rect">
              <a:avLst/>
            </a:prstGeom>
            <a:ln/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eaLnBrk="0" hangingPunct="0"/>
              <a:r>
                <a:rPr lang="ru-RU" sz="1600" b="1" dirty="0" smtClean="0">
                  <a:solidFill>
                    <a:schemeClr val="bg1"/>
                  </a:solidFill>
                  <a:latin typeface="Verdana" pitchFamily="34" charset="0"/>
                </a:rPr>
                <a:t>Научные и астрономические</a:t>
              </a:r>
            </a:p>
            <a:p>
              <a:pPr algn="ctr" eaLnBrk="0" hangingPunct="0"/>
              <a:r>
                <a:rPr lang="ru-RU" sz="1600" b="1" dirty="0" smtClean="0">
                  <a:solidFill>
                    <a:schemeClr val="bg1"/>
                  </a:solidFill>
                  <a:latin typeface="Verdana" pitchFamily="34" charset="0"/>
                </a:rPr>
                <a:t>открытия</a:t>
              </a:r>
              <a:endParaRPr lang="en-US" sz="1600" b="1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72719" name="Text Box 15"/>
            <p:cNvSpPr txBox="1">
              <a:spLocks noChangeArrowheads="1"/>
            </p:cNvSpPr>
            <p:nvPr/>
          </p:nvSpPr>
          <p:spPr bwMode="auto">
            <a:xfrm>
              <a:off x="2160" y="2304"/>
              <a:ext cx="2498" cy="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ru-RU" sz="2000" b="1" dirty="0" smtClean="0">
                  <a:solidFill>
                    <a:srgbClr val="C00000"/>
                  </a:solidFill>
                </a:rPr>
                <a:t>Италия – родина Возрождения</a:t>
              </a:r>
            </a:p>
            <a:p>
              <a:pPr algn="ctr" eaLnBrk="0" hangingPunct="0"/>
              <a:r>
                <a:rPr lang="en-US" sz="2000" b="1" dirty="0" smtClean="0">
                  <a:solidFill>
                    <a:srgbClr val="C00000"/>
                  </a:solidFill>
                </a:rPr>
                <a:t>XIV-XVI</a:t>
              </a:r>
              <a:r>
                <a:rPr lang="ru-RU" sz="2000" b="1" dirty="0" smtClean="0">
                  <a:solidFill>
                    <a:srgbClr val="C00000"/>
                  </a:solidFill>
                </a:rPr>
                <a:t> вв.</a:t>
              </a:r>
              <a:endParaRPr lang="en-US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72720" name="Line 16"/>
            <p:cNvSpPr>
              <a:spLocks noChangeShapeType="1"/>
            </p:cNvSpPr>
            <p:nvPr/>
          </p:nvSpPr>
          <p:spPr bwMode="black">
            <a:xfrm>
              <a:off x="1639" y="1545"/>
              <a:ext cx="1025" cy="7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72721" name="AutoShape 17"/>
            <p:cNvCxnSpPr>
              <a:cxnSpLocks noChangeShapeType="1"/>
            </p:cNvCxnSpPr>
            <p:nvPr/>
          </p:nvCxnSpPr>
          <p:spPr bwMode="black">
            <a:xfrm flipH="1">
              <a:off x="559" y="1545"/>
              <a:ext cx="1087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72722" name="Text Box 18"/>
            <p:cNvSpPr txBox="1">
              <a:spLocks noChangeArrowheads="1"/>
            </p:cNvSpPr>
            <p:nvPr/>
          </p:nvSpPr>
          <p:spPr bwMode="auto">
            <a:xfrm>
              <a:off x="480" y="1236"/>
              <a:ext cx="2062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ru-RU" sz="1600" b="1" dirty="0" smtClean="0">
                  <a:latin typeface="Verdana" pitchFamily="34" charset="0"/>
                </a:rPr>
                <a:t>Факторы, повлиявшие на  возникновение Возрождения</a:t>
              </a:r>
              <a:endParaRPr lang="en-US" sz="1600" b="1" dirty="0">
                <a:latin typeface="Verdana" pitchFamily="34" charset="0"/>
              </a:endParaRPr>
            </a:p>
          </p:txBody>
        </p:sp>
      </p:grpSp>
      <p:pic>
        <p:nvPicPr>
          <p:cNvPr id="9933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" t="6382" r="1331" b="13739"/>
          <a:stretch/>
        </p:blipFill>
        <p:spPr bwMode="auto">
          <a:xfrm>
            <a:off x="114379" y="292556"/>
            <a:ext cx="1958451" cy="1107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464786" y="327025"/>
            <a:ext cx="6679214" cy="563563"/>
          </a:xfrm>
        </p:spPr>
        <p:txBody>
          <a:bodyPr/>
          <a:lstStyle/>
          <a:p>
            <a:r>
              <a:rPr lang="ru-RU" sz="2800" b="1" dirty="0" smtClean="0"/>
              <a:t>Важнейшие принципы Возрождения</a:t>
            </a:r>
            <a:endParaRPr lang="en-US" sz="2800" b="1" dirty="0"/>
          </a:p>
        </p:txBody>
      </p:sp>
      <p:grpSp>
        <p:nvGrpSpPr>
          <p:cNvPr id="79875" name="Group 3"/>
          <p:cNvGrpSpPr>
            <a:grpSpLocks/>
          </p:cNvGrpSpPr>
          <p:nvPr/>
        </p:nvGrpSpPr>
        <p:grpSpPr bwMode="auto">
          <a:xfrm>
            <a:off x="3464367" y="1770188"/>
            <a:ext cx="2362200" cy="2438400"/>
            <a:chOff x="4071" y="1584"/>
            <a:chExt cx="1092" cy="1097"/>
          </a:xfrm>
        </p:grpSpPr>
        <p:sp>
          <p:nvSpPr>
            <p:cNvPr id="79876" name="Oval 4"/>
            <p:cNvSpPr>
              <a:spLocks noChangeArrowheads="1"/>
            </p:cNvSpPr>
            <p:nvPr/>
          </p:nvSpPr>
          <p:spPr bwMode="gray">
            <a:xfrm>
              <a:off x="4071" y="1584"/>
              <a:ext cx="1090" cy="1088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tint val="0"/>
                    <a:invGamma/>
                  </a:srgbClr>
                </a:gs>
                <a:gs pos="50000">
                  <a:srgbClr val="D8755A"/>
                </a:gs>
                <a:gs pos="100000">
                  <a:srgbClr val="D8755A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9877" name="Oval 5"/>
            <p:cNvSpPr>
              <a:spLocks noChangeArrowheads="1"/>
            </p:cNvSpPr>
            <p:nvPr/>
          </p:nvSpPr>
          <p:spPr bwMode="gray">
            <a:xfrm>
              <a:off x="4073" y="1593"/>
              <a:ext cx="1090" cy="1088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alpha val="32001"/>
                  </a:srgbClr>
                </a:gs>
                <a:gs pos="100000">
                  <a:srgbClr val="D8755A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9878" name="Oval 6"/>
            <p:cNvSpPr>
              <a:spLocks noChangeArrowheads="1"/>
            </p:cNvSpPr>
            <p:nvPr/>
          </p:nvSpPr>
          <p:spPr bwMode="gray">
            <a:xfrm>
              <a:off x="4131" y="1655"/>
              <a:ext cx="946" cy="945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shade val="54118"/>
                    <a:invGamma/>
                  </a:srgbClr>
                </a:gs>
                <a:gs pos="50000">
                  <a:srgbClr val="D8755A"/>
                </a:gs>
                <a:gs pos="100000">
                  <a:srgbClr val="D8755A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9879" name="Oval 7"/>
            <p:cNvSpPr>
              <a:spLocks noChangeArrowheads="1"/>
            </p:cNvSpPr>
            <p:nvPr/>
          </p:nvSpPr>
          <p:spPr bwMode="gray">
            <a:xfrm>
              <a:off x="4128" y="1650"/>
              <a:ext cx="946" cy="945"/>
            </a:xfrm>
            <a:prstGeom prst="ellipse">
              <a:avLst/>
            </a:prstGeom>
            <a:gradFill rotWithShape="1">
              <a:gsLst>
                <a:gs pos="0">
                  <a:srgbClr val="D8755A">
                    <a:gamma/>
                    <a:shade val="63529"/>
                    <a:invGamma/>
                  </a:srgbClr>
                </a:gs>
                <a:gs pos="100000">
                  <a:srgbClr val="D8755A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9880" name="Oval 8"/>
            <p:cNvSpPr>
              <a:spLocks noChangeArrowheads="1"/>
            </p:cNvSpPr>
            <p:nvPr/>
          </p:nvSpPr>
          <p:spPr bwMode="gray">
            <a:xfrm>
              <a:off x="4178" y="1703"/>
              <a:ext cx="852" cy="8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grpSp>
          <p:nvGrpSpPr>
            <p:cNvPr id="79881" name="Group 9"/>
            <p:cNvGrpSpPr>
              <a:grpSpLocks/>
            </p:cNvGrpSpPr>
            <p:nvPr/>
          </p:nvGrpSpPr>
          <p:grpSpPr bwMode="auto">
            <a:xfrm>
              <a:off x="4197" y="1716"/>
              <a:ext cx="826" cy="825"/>
              <a:chOff x="4166" y="1706"/>
              <a:chExt cx="1252" cy="1252"/>
            </a:xfrm>
          </p:grpSpPr>
          <p:sp>
            <p:nvSpPr>
              <p:cNvPr id="79882" name="Oval 10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>
                  <a:solidFill>
                    <a:srgbClr val="4D4D4D"/>
                  </a:solidFill>
                </a:endParaRPr>
              </a:p>
            </p:txBody>
          </p:sp>
          <p:sp>
            <p:nvSpPr>
              <p:cNvPr id="79883" name="Oval 11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>
                  <a:solidFill>
                    <a:srgbClr val="4D4D4D"/>
                  </a:solidFill>
                </a:endParaRPr>
              </a:p>
            </p:txBody>
          </p:sp>
          <p:sp>
            <p:nvSpPr>
              <p:cNvPr id="79884" name="Oval 12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>
                  <a:solidFill>
                    <a:srgbClr val="4D4D4D"/>
                  </a:solidFill>
                </a:endParaRPr>
              </a:p>
            </p:txBody>
          </p:sp>
          <p:sp>
            <p:nvSpPr>
              <p:cNvPr id="79885" name="Oval 13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dirty="0">
                  <a:solidFill>
                    <a:srgbClr val="4D4D4D"/>
                  </a:solidFill>
                </a:endParaRPr>
              </a:p>
            </p:txBody>
          </p:sp>
        </p:grpSp>
      </p:grpSp>
      <p:grpSp>
        <p:nvGrpSpPr>
          <p:cNvPr id="79886" name="Group 14"/>
          <p:cNvGrpSpPr>
            <a:grpSpLocks/>
          </p:cNvGrpSpPr>
          <p:nvPr/>
        </p:nvGrpSpPr>
        <p:grpSpPr bwMode="auto">
          <a:xfrm>
            <a:off x="2895600" y="2743200"/>
            <a:ext cx="3581400" cy="1828800"/>
            <a:chOff x="1680" y="1824"/>
            <a:chExt cx="2256" cy="1152"/>
          </a:xfrm>
        </p:grpSpPr>
        <p:sp>
          <p:nvSpPr>
            <p:cNvPr id="79887" name="AutoShape 15"/>
            <p:cNvSpPr>
              <a:spLocks noChangeArrowheads="1"/>
            </p:cNvSpPr>
            <p:nvPr/>
          </p:nvSpPr>
          <p:spPr bwMode="gray">
            <a:xfrm rot="10800000">
              <a:off x="3552" y="1824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666699">
                    <a:gamma/>
                    <a:tint val="42353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9888" name="AutoShape 16"/>
            <p:cNvSpPr>
              <a:spLocks noChangeArrowheads="1"/>
            </p:cNvSpPr>
            <p:nvPr/>
          </p:nvSpPr>
          <p:spPr bwMode="gray">
            <a:xfrm rot="-25285140">
              <a:off x="2112" y="2640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666699">
                    <a:gamma/>
                    <a:tint val="42353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9889" name="AutoShape 17"/>
            <p:cNvSpPr>
              <a:spLocks noChangeArrowheads="1"/>
            </p:cNvSpPr>
            <p:nvPr/>
          </p:nvSpPr>
          <p:spPr bwMode="gray">
            <a:xfrm>
              <a:off x="1680" y="1824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666699">
                    <a:gamma/>
                    <a:tint val="42353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9890" name="AutoShape 18"/>
            <p:cNvSpPr>
              <a:spLocks noChangeArrowheads="1"/>
            </p:cNvSpPr>
            <p:nvPr/>
          </p:nvSpPr>
          <p:spPr bwMode="gray">
            <a:xfrm rot="-29384550">
              <a:off x="3120" y="2640"/>
              <a:ext cx="384" cy="288"/>
            </a:xfrm>
            <a:prstGeom prst="leftArrow">
              <a:avLst>
                <a:gd name="adj1" fmla="val 31250"/>
                <a:gd name="adj2" fmla="val 71531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666699">
                    <a:gamma/>
                    <a:tint val="42353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</p:grpSp>
      <p:sp>
        <p:nvSpPr>
          <p:cNvPr id="79891" name="Text Box 19"/>
          <p:cNvSpPr txBox="1">
            <a:spLocks noChangeArrowheads="1"/>
          </p:cNvSpPr>
          <p:nvPr/>
        </p:nvSpPr>
        <p:spPr bwMode="gray">
          <a:xfrm>
            <a:off x="3076576" y="1143000"/>
            <a:ext cx="3349625" cy="461665"/>
          </a:xfrm>
          <a:prstGeom prst="rect">
            <a:avLst/>
          </a:prstGeom>
          <a:solidFill>
            <a:srgbClr val="CC99FF"/>
          </a:solidFill>
          <a:ln/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ru-RU" sz="2400" b="1" dirty="0" smtClean="0">
                <a:solidFill>
                  <a:srgbClr val="000000"/>
                </a:solidFill>
              </a:rPr>
              <a:t>Антропоцентризм</a:t>
            </a:r>
            <a:endParaRPr lang="en-US" sz="2400" b="1" dirty="0">
              <a:solidFill>
                <a:srgbClr val="000000"/>
              </a:solidFill>
            </a:endParaRPr>
          </a:p>
        </p:txBody>
      </p:sp>
      <p:grpSp>
        <p:nvGrpSpPr>
          <p:cNvPr id="79892" name="Group 20"/>
          <p:cNvGrpSpPr>
            <a:grpSpLocks/>
          </p:cNvGrpSpPr>
          <p:nvPr/>
        </p:nvGrpSpPr>
        <p:grpSpPr bwMode="auto">
          <a:xfrm>
            <a:off x="6637338" y="2286000"/>
            <a:ext cx="1439862" cy="1439863"/>
            <a:chOff x="2789" y="1625"/>
            <a:chExt cx="907" cy="907"/>
          </a:xfrm>
        </p:grpSpPr>
        <p:sp>
          <p:nvSpPr>
            <p:cNvPr id="79893" name="Oval 21"/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tint val="0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9894" name="Oval 22"/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alpha val="32001"/>
                  </a:srgbClr>
                </a:gs>
                <a:gs pos="100000">
                  <a:srgbClr val="83A6A7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9895" name="Oval 23"/>
            <p:cNvSpPr>
              <a:spLocks noChangeArrowheads="1"/>
            </p:cNvSpPr>
            <p:nvPr/>
          </p:nvSpPr>
          <p:spPr bwMode="gray">
            <a:xfrm>
              <a:off x="2849" y="1684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54118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9896" name="Oval 24"/>
            <p:cNvSpPr>
              <a:spLocks noChangeArrowheads="1"/>
            </p:cNvSpPr>
            <p:nvPr/>
          </p:nvSpPr>
          <p:spPr bwMode="gray">
            <a:xfrm>
              <a:off x="2849" y="1686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63529"/>
                    <a:invGamma/>
                  </a:srgbClr>
                </a:gs>
                <a:gs pos="100000">
                  <a:srgbClr val="83A6A7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9897" name="Oval 25"/>
            <p:cNvSpPr>
              <a:spLocks noChangeArrowheads="1"/>
            </p:cNvSpPr>
            <p:nvPr/>
          </p:nvSpPr>
          <p:spPr bwMode="gray">
            <a:xfrm>
              <a:off x="2888" y="1724"/>
              <a:ext cx="709" cy="70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grpSp>
          <p:nvGrpSpPr>
            <p:cNvPr id="79898" name="Group 26"/>
            <p:cNvGrpSpPr>
              <a:grpSpLocks/>
            </p:cNvGrpSpPr>
            <p:nvPr/>
          </p:nvGrpSpPr>
          <p:grpSpPr bwMode="auto">
            <a:xfrm>
              <a:off x="2899" y="1735"/>
              <a:ext cx="687" cy="688"/>
              <a:chOff x="4166" y="1706"/>
              <a:chExt cx="1252" cy="1252"/>
            </a:xfrm>
          </p:grpSpPr>
          <p:sp>
            <p:nvSpPr>
              <p:cNvPr id="79899" name="Oval 27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>
                  <a:solidFill>
                    <a:srgbClr val="4D4D4D"/>
                  </a:solidFill>
                </a:endParaRPr>
              </a:p>
            </p:txBody>
          </p:sp>
          <p:sp>
            <p:nvSpPr>
              <p:cNvPr id="79900" name="Oval 28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>
                  <a:solidFill>
                    <a:srgbClr val="4D4D4D"/>
                  </a:solidFill>
                </a:endParaRPr>
              </a:p>
            </p:txBody>
          </p:sp>
          <p:sp>
            <p:nvSpPr>
              <p:cNvPr id="79901" name="Oval 29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>
                  <a:solidFill>
                    <a:srgbClr val="4D4D4D"/>
                  </a:solidFill>
                </a:endParaRPr>
              </a:p>
            </p:txBody>
          </p:sp>
          <p:sp>
            <p:nvSpPr>
              <p:cNvPr id="79902" name="Oval 30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>
                  <a:solidFill>
                    <a:srgbClr val="4D4D4D"/>
                  </a:solidFill>
                </a:endParaRPr>
              </a:p>
            </p:txBody>
          </p:sp>
        </p:grpSp>
      </p:grpSp>
      <p:sp>
        <p:nvSpPr>
          <p:cNvPr id="79903" name="Text Box 31"/>
          <p:cNvSpPr txBox="1">
            <a:spLocks noChangeArrowheads="1"/>
          </p:cNvSpPr>
          <p:nvPr/>
        </p:nvSpPr>
        <p:spPr bwMode="gray">
          <a:xfrm>
            <a:off x="6610219" y="2819400"/>
            <a:ext cx="1471878" cy="369332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chemeClr val="bg1"/>
                </a:solidFill>
              </a:rPr>
              <a:t>Пантеизм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79904" name="Group 32"/>
          <p:cNvGrpSpPr>
            <a:grpSpLocks/>
          </p:cNvGrpSpPr>
          <p:nvPr/>
        </p:nvGrpSpPr>
        <p:grpSpPr bwMode="auto">
          <a:xfrm>
            <a:off x="4919663" y="4495800"/>
            <a:ext cx="2143127" cy="1524000"/>
            <a:chOff x="651" y="1680"/>
            <a:chExt cx="1350" cy="960"/>
          </a:xfrm>
        </p:grpSpPr>
        <p:sp>
          <p:nvSpPr>
            <p:cNvPr id="79905" name="Oval 33"/>
            <p:cNvSpPr>
              <a:spLocks noChangeArrowheads="1"/>
            </p:cNvSpPr>
            <p:nvPr/>
          </p:nvSpPr>
          <p:spPr bwMode="gray">
            <a:xfrm>
              <a:off x="864" y="1680"/>
              <a:ext cx="910" cy="960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tint val="0"/>
                    <a:invGamma/>
                  </a:srgbClr>
                </a:gs>
                <a:gs pos="50000">
                  <a:srgbClr val="FF6699"/>
                </a:gs>
                <a:gs pos="100000">
                  <a:srgbClr val="FF6699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9906" name="Oval 34"/>
            <p:cNvSpPr>
              <a:spLocks noChangeArrowheads="1"/>
            </p:cNvSpPr>
            <p:nvPr/>
          </p:nvSpPr>
          <p:spPr bwMode="gray">
            <a:xfrm>
              <a:off x="864" y="1680"/>
              <a:ext cx="910" cy="960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alpha val="32001"/>
                  </a:srgbClr>
                </a:gs>
                <a:gs pos="100000">
                  <a:srgbClr val="FF6699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9907" name="Oval 35"/>
            <p:cNvSpPr>
              <a:spLocks noChangeArrowheads="1"/>
            </p:cNvSpPr>
            <p:nvPr/>
          </p:nvSpPr>
          <p:spPr bwMode="gray">
            <a:xfrm>
              <a:off x="923" y="1742"/>
              <a:ext cx="792" cy="836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shade val="54118"/>
                    <a:invGamma/>
                  </a:srgbClr>
                </a:gs>
                <a:gs pos="50000">
                  <a:srgbClr val="FF6699"/>
                </a:gs>
                <a:gs pos="100000">
                  <a:srgbClr val="FF6699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9908" name="Oval 36"/>
            <p:cNvSpPr>
              <a:spLocks noChangeArrowheads="1"/>
            </p:cNvSpPr>
            <p:nvPr/>
          </p:nvSpPr>
          <p:spPr bwMode="gray">
            <a:xfrm>
              <a:off x="912" y="1728"/>
              <a:ext cx="791" cy="836"/>
            </a:xfrm>
            <a:prstGeom prst="ellipse">
              <a:avLst/>
            </a:prstGeom>
            <a:gradFill rotWithShape="1">
              <a:gsLst>
                <a:gs pos="0">
                  <a:srgbClr val="FF6699">
                    <a:gamma/>
                    <a:shade val="63529"/>
                    <a:invGamma/>
                  </a:srgbClr>
                </a:gs>
                <a:gs pos="100000">
                  <a:srgbClr val="FF6699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9909" name="Oval 37"/>
            <p:cNvSpPr>
              <a:spLocks noChangeArrowheads="1"/>
            </p:cNvSpPr>
            <p:nvPr/>
          </p:nvSpPr>
          <p:spPr bwMode="gray">
            <a:xfrm>
              <a:off x="966" y="1785"/>
              <a:ext cx="712" cy="75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9910" name="Oval 38"/>
            <p:cNvSpPr>
              <a:spLocks noChangeArrowheads="1"/>
            </p:cNvSpPr>
            <p:nvPr/>
          </p:nvSpPr>
          <p:spPr bwMode="gray">
            <a:xfrm>
              <a:off x="960" y="1776"/>
              <a:ext cx="689" cy="727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9911" name="Oval 39"/>
            <p:cNvSpPr>
              <a:spLocks noChangeArrowheads="1"/>
            </p:cNvSpPr>
            <p:nvPr/>
          </p:nvSpPr>
          <p:spPr bwMode="gray">
            <a:xfrm>
              <a:off x="986" y="1801"/>
              <a:ext cx="673" cy="709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9912" name="Oval 40"/>
            <p:cNvSpPr>
              <a:spLocks noChangeArrowheads="1"/>
            </p:cNvSpPr>
            <p:nvPr/>
          </p:nvSpPr>
          <p:spPr bwMode="gray">
            <a:xfrm>
              <a:off x="994" y="1808"/>
              <a:ext cx="640" cy="66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9913" name="Oval 41"/>
            <p:cNvSpPr>
              <a:spLocks noChangeArrowheads="1"/>
            </p:cNvSpPr>
            <p:nvPr/>
          </p:nvSpPr>
          <p:spPr bwMode="gray">
            <a:xfrm>
              <a:off x="1031" y="1827"/>
              <a:ext cx="569" cy="538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9914" name="Text Box 42"/>
            <p:cNvSpPr txBox="1">
              <a:spLocks noChangeArrowheads="1"/>
            </p:cNvSpPr>
            <p:nvPr/>
          </p:nvSpPr>
          <p:spPr bwMode="gray">
            <a:xfrm>
              <a:off x="651" y="2054"/>
              <a:ext cx="1350" cy="252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2000" b="1" dirty="0" smtClean="0">
                  <a:solidFill>
                    <a:srgbClr val="000000"/>
                  </a:solidFill>
                </a:rPr>
                <a:t>Гелиоцентризм</a:t>
              </a:r>
              <a:endParaRPr lang="en-US" sz="20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79915" name="Group 43"/>
          <p:cNvGrpSpPr>
            <a:grpSpLocks/>
          </p:cNvGrpSpPr>
          <p:nvPr/>
        </p:nvGrpSpPr>
        <p:grpSpPr bwMode="auto">
          <a:xfrm>
            <a:off x="1295400" y="2286000"/>
            <a:ext cx="1446213" cy="1524000"/>
            <a:chOff x="884" y="2523"/>
            <a:chExt cx="862" cy="862"/>
          </a:xfrm>
        </p:grpSpPr>
        <p:sp>
          <p:nvSpPr>
            <p:cNvPr id="79916" name="Oval 44"/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tint val="0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9917" name="Oval 45"/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CC66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9918" name="Oval 46"/>
            <p:cNvSpPr>
              <a:spLocks noChangeArrowheads="1"/>
            </p:cNvSpPr>
            <p:nvPr/>
          </p:nvSpPr>
          <p:spPr bwMode="gray">
            <a:xfrm>
              <a:off x="940" y="2579"/>
              <a:ext cx="750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54118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9919" name="Oval 47"/>
            <p:cNvSpPr>
              <a:spLocks noChangeArrowheads="1"/>
            </p:cNvSpPr>
            <p:nvPr/>
          </p:nvSpPr>
          <p:spPr bwMode="gray">
            <a:xfrm>
              <a:off x="941" y="2579"/>
              <a:ext cx="749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63529"/>
                    <a:invGamma/>
                  </a:srgbClr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9920" name="Oval 48"/>
            <p:cNvSpPr>
              <a:spLocks noChangeArrowheads="1"/>
            </p:cNvSpPr>
            <p:nvPr/>
          </p:nvSpPr>
          <p:spPr bwMode="gray">
            <a:xfrm>
              <a:off x="981" y="2617"/>
              <a:ext cx="674" cy="67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9921" name="Oval 49"/>
            <p:cNvSpPr>
              <a:spLocks noChangeArrowheads="1"/>
            </p:cNvSpPr>
            <p:nvPr/>
          </p:nvSpPr>
          <p:spPr bwMode="gray">
            <a:xfrm>
              <a:off x="992" y="2628"/>
              <a:ext cx="653" cy="65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9922" name="Oval 50"/>
            <p:cNvSpPr>
              <a:spLocks noChangeArrowheads="1"/>
            </p:cNvSpPr>
            <p:nvPr/>
          </p:nvSpPr>
          <p:spPr bwMode="gray">
            <a:xfrm>
              <a:off x="1000" y="2632"/>
              <a:ext cx="637" cy="636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9923" name="Oval 51"/>
            <p:cNvSpPr>
              <a:spLocks noChangeArrowheads="1"/>
            </p:cNvSpPr>
            <p:nvPr/>
          </p:nvSpPr>
          <p:spPr bwMode="gray">
            <a:xfrm>
              <a:off x="1007" y="2638"/>
              <a:ext cx="606" cy="595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9924" name="Oval 52"/>
            <p:cNvSpPr>
              <a:spLocks noChangeArrowheads="1"/>
            </p:cNvSpPr>
            <p:nvPr/>
          </p:nvSpPr>
          <p:spPr bwMode="gray">
            <a:xfrm>
              <a:off x="1042" y="2655"/>
              <a:ext cx="539" cy="48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</p:grpSp>
      <p:sp>
        <p:nvSpPr>
          <p:cNvPr id="79925" name="Text Box 53"/>
          <p:cNvSpPr txBox="1">
            <a:spLocks noChangeArrowheads="1"/>
          </p:cNvSpPr>
          <p:nvPr/>
        </p:nvSpPr>
        <p:spPr bwMode="gray">
          <a:xfrm>
            <a:off x="1323593" y="2879725"/>
            <a:ext cx="1412054" cy="400110"/>
          </a:xfrm>
          <a:prstGeom prst="rect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0" hangingPunct="0"/>
            <a:r>
              <a:rPr lang="ru-RU" sz="2000" b="1" dirty="0" smtClean="0">
                <a:solidFill>
                  <a:srgbClr val="000000"/>
                </a:solidFill>
              </a:rPr>
              <a:t>Гуманизм</a:t>
            </a:r>
            <a:endParaRPr lang="en-US" sz="2000" b="1" dirty="0">
              <a:solidFill>
                <a:srgbClr val="000000"/>
              </a:solidFill>
            </a:endParaRPr>
          </a:p>
        </p:txBody>
      </p:sp>
      <p:grpSp>
        <p:nvGrpSpPr>
          <p:cNvPr id="79926" name="Group 54"/>
          <p:cNvGrpSpPr>
            <a:grpSpLocks/>
          </p:cNvGrpSpPr>
          <p:nvPr/>
        </p:nvGrpSpPr>
        <p:grpSpPr bwMode="auto">
          <a:xfrm>
            <a:off x="2181226" y="4495800"/>
            <a:ext cx="2243136" cy="1439863"/>
            <a:chOff x="1422" y="3125"/>
            <a:chExt cx="1413" cy="907"/>
          </a:xfrm>
        </p:grpSpPr>
        <p:grpSp>
          <p:nvGrpSpPr>
            <p:cNvPr id="79927" name="Group 55"/>
            <p:cNvGrpSpPr>
              <a:grpSpLocks/>
            </p:cNvGrpSpPr>
            <p:nvPr/>
          </p:nvGrpSpPr>
          <p:grpSpPr bwMode="auto">
            <a:xfrm>
              <a:off x="1685" y="3125"/>
              <a:ext cx="907" cy="907"/>
              <a:chOff x="2832" y="1728"/>
              <a:chExt cx="907" cy="907"/>
            </a:xfrm>
          </p:grpSpPr>
          <p:sp>
            <p:nvSpPr>
              <p:cNvPr id="79928" name="Oval 56"/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tint val="0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>
                  <a:solidFill>
                    <a:srgbClr val="4D4D4D"/>
                  </a:solidFill>
                </a:endParaRPr>
              </a:p>
            </p:txBody>
          </p:sp>
          <p:sp>
            <p:nvSpPr>
              <p:cNvPr id="79929" name="Oval 57"/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alpha val="32001"/>
                    </a:srgbClr>
                  </a:gs>
                  <a:gs pos="100000">
                    <a:srgbClr val="3965E1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>
                  <a:solidFill>
                    <a:srgbClr val="4D4D4D"/>
                  </a:solidFill>
                </a:endParaRPr>
              </a:p>
            </p:txBody>
          </p:sp>
          <p:sp>
            <p:nvSpPr>
              <p:cNvPr id="79930" name="Oval 58"/>
              <p:cNvSpPr>
                <a:spLocks noChangeArrowheads="1"/>
              </p:cNvSpPr>
              <p:nvPr/>
            </p:nvSpPr>
            <p:spPr bwMode="gray">
              <a:xfrm>
                <a:off x="2889" y="1788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54118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>
                  <a:solidFill>
                    <a:srgbClr val="4D4D4D"/>
                  </a:solidFill>
                </a:endParaRPr>
              </a:p>
            </p:txBody>
          </p:sp>
          <p:sp>
            <p:nvSpPr>
              <p:cNvPr id="79931" name="Oval 59"/>
              <p:cNvSpPr>
                <a:spLocks noChangeArrowheads="1"/>
              </p:cNvSpPr>
              <p:nvPr/>
            </p:nvSpPr>
            <p:spPr bwMode="gray">
              <a:xfrm>
                <a:off x="2889" y="1794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66667"/>
                      <a:invGamma/>
                    </a:srgbClr>
                  </a:gs>
                  <a:gs pos="100000">
                    <a:srgbClr val="3965E1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>
                  <a:solidFill>
                    <a:srgbClr val="4D4D4D"/>
                  </a:solidFill>
                </a:endParaRPr>
              </a:p>
            </p:txBody>
          </p:sp>
          <p:sp>
            <p:nvSpPr>
              <p:cNvPr id="79932" name="Oval 60"/>
              <p:cNvSpPr>
                <a:spLocks noChangeArrowheads="1"/>
              </p:cNvSpPr>
              <p:nvPr/>
            </p:nvSpPr>
            <p:spPr bwMode="gray">
              <a:xfrm>
                <a:off x="2928" y="1833"/>
                <a:ext cx="709" cy="709"/>
              </a:xfrm>
              <a:prstGeom prst="ellipse">
                <a:avLst/>
              </a:prstGeom>
              <a:gradFill rotWithShape="1">
                <a:gsLst>
                  <a:gs pos="0">
                    <a:srgbClr val="3965E1"/>
                  </a:gs>
                  <a:gs pos="100000">
                    <a:srgbClr val="3965E1">
                      <a:gamma/>
                      <a:shade val="588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>
                  <a:solidFill>
                    <a:srgbClr val="4D4D4D"/>
                  </a:solidFill>
                </a:endParaRPr>
              </a:p>
            </p:txBody>
          </p:sp>
          <p:grpSp>
            <p:nvGrpSpPr>
              <p:cNvPr id="79933" name="Group 61"/>
              <p:cNvGrpSpPr>
                <a:grpSpLocks/>
              </p:cNvGrpSpPr>
              <p:nvPr/>
            </p:nvGrpSpPr>
            <p:grpSpPr bwMode="auto">
              <a:xfrm>
                <a:off x="2946" y="1842"/>
                <a:ext cx="687" cy="688"/>
                <a:chOff x="4166" y="1706"/>
                <a:chExt cx="1252" cy="1252"/>
              </a:xfrm>
            </p:grpSpPr>
            <p:sp>
              <p:nvSpPr>
                <p:cNvPr id="79934" name="Oval 62"/>
                <p:cNvSpPr>
                  <a:spLocks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>
                    <a:solidFill>
                      <a:srgbClr val="4D4D4D"/>
                    </a:solidFill>
                  </a:endParaRPr>
                </a:p>
              </p:txBody>
            </p:sp>
            <p:sp>
              <p:nvSpPr>
                <p:cNvPr id="79935" name="Oval 63"/>
                <p:cNvSpPr>
                  <a:spLocks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>
                    <a:solidFill>
                      <a:srgbClr val="4D4D4D"/>
                    </a:solidFill>
                  </a:endParaRPr>
                </a:p>
              </p:txBody>
            </p:sp>
            <p:sp>
              <p:nvSpPr>
                <p:cNvPr id="79936" name="Oval 64"/>
                <p:cNvSpPr>
                  <a:spLocks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>
                    <a:solidFill>
                      <a:srgbClr val="4D4D4D"/>
                    </a:solidFill>
                  </a:endParaRPr>
                </a:p>
              </p:txBody>
            </p:sp>
            <p:sp>
              <p:nvSpPr>
                <p:cNvPr id="79937" name="Oval 65"/>
                <p:cNvSpPr>
                  <a:spLocks noChangeArrowheads="1"/>
                </p:cNvSpPr>
                <p:nvPr/>
              </p:nvSpPr>
              <p:spPr bwMode="gray">
                <a:xfrm>
                  <a:off x="4263" y="1757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>
                    <a:solidFill>
                      <a:srgbClr val="4D4D4D"/>
                    </a:solidFill>
                  </a:endParaRPr>
                </a:p>
              </p:txBody>
            </p:sp>
          </p:grpSp>
        </p:grpSp>
        <p:sp>
          <p:nvSpPr>
            <p:cNvPr id="79938" name="Text Box 66"/>
            <p:cNvSpPr txBox="1">
              <a:spLocks noChangeArrowheads="1"/>
            </p:cNvSpPr>
            <p:nvPr/>
          </p:nvSpPr>
          <p:spPr bwMode="gray">
            <a:xfrm>
              <a:off x="1422" y="3456"/>
              <a:ext cx="1413" cy="233"/>
            </a:xfrm>
            <a:prstGeom prst="rect">
              <a:avLst/>
            </a:prstGeom>
            <a:ln/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 eaLnBrk="0" hangingPunct="0"/>
              <a:r>
                <a:rPr lang="ru-RU" b="1" dirty="0" smtClean="0">
                  <a:solidFill>
                    <a:srgbClr val="000000"/>
                  </a:solidFill>
                </a:rPr>
                <a:t>Секуляризация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Штриховая стрелка вправо 1"/>
          <p:cNvSpPr/>
          <p:nvPr/>
        </p:nvSpPr>
        <p:spPr>
          <a:xfrm rot="5400000">
            <a:off x="3943834" y="2050266"/>
            <a:ext cx="1375833" cy="484632"/>
          </a:xfrm>
          <a:prstGeom prst="stripedRightArrow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695828" y="3004066"/>
            <a:ext cx="1997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Квинтэссенция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эпохи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75834" y="4514334"/>
            <a:ext cx="2543592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Культ творчества</a:t>
            </a:r>
            <a:endParaRPr lang="ru-RU" b="1" dirty="0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2" y="1021937"/>
            <a:ext cx="2959742" cy="106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331" y="5503265"/>
            <a:ext cx="1784276" cy="1340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98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AutoShape 2"/>
          <p:cNvSpPr>
            <a:spLocks noChangeArrowheads="1"/>
          </p:cNvSpPr>
          <p:nvPr/>
        </p:nvSpPr>
        <p:spPr bwMode="auto">
          <a:xfrm>
            <a:off x="3722688" y="3657600"/>
            <a:ext cx="1839912" cy="2286000"/>
          </a:xfrm>
          <a:prstGeom prst="roundRect">
            <a:avLst>
              <a:gd name="adj" fmla="val 13745"/>
            </a:avLst>
          </a:prstGeom>
          <a:solidFill>
            <a:schemeClr val="bg1">
              <a:alpha val="31000"/>
            </a:schemeClr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r>
              <a:rPr lang="ru-RU" sz="1400" b="1" dirty="0" smtClean="0">
                <a:solidFill>
                  <a:srgbClr val="4D4D4D"/>
                </a:solidFill>
                <a:latin typeface="Verdana" pitchFamily="34" charset="0"/>
              </a:rPr>
              <a:t>Томас Мор, </a:t>
            </a:r>
            <a:r>
              <a:rPr lang="ru-RU" sz="1400" b="1" dirty="0" err="1" smtClean="0">
                <a:solidFill>
                  <a:srgbClr val="4D4D4D"/>
                </a:solidFill>
                <a:latin typeface="Verdana" pitchFamily="34" charset="0"/>
              </a:rPr>
              <a:t>Томазо</a:t>
            </a:r>
            <a:r>
              <a:rPr lang="ru-RU" sz="1400" b="1" dirty="0" smtClean="0">
                <a:solidFill>
                  <a:srgbClr val="4D4D4D"/>
                </a:solidFill>
                <a:latin typeface="Verdana" pitchFamily="34" charset="0"/>
              </a:rPr>
              <a:t> Кампанелла, </a:t>
            </a:r>
            <a:r>
              <a:rPr lang="ru-RU" sz="1400" b="1" dirty="0" err="1" smtClean="0">
                <a:solidFill>
                  <a:srgbClr val="4D4D4D"/>
                </a:solidFill>
                <a:latin typeface="Verdana" pitchFamily="34" charset="0"/>
              </a:rPr>
              <a:t>Гроций</a:t>
            </a:r>
            <a:r>
              <a:rPr lang="ru-RU" sz="1400" b="1" dirty="0" smtClean="0">
                <a:solidFill>
                  <a:srgbClr val="4D4D4D"/>
                </a:solidFill>
                <a:latin typeface="Verdana" pitchFamily="34" charset="0"/>
              </a:rPr>
              <a:t>, </a:t>
            </a:r>
            <a:r>
              <a:rPr lang="ru-RU" sz="1400" b="1" dirty="0" err="1" smtClean="0">
                <a:solidFill>
                  <a:srgbClr val="4D4D4D"/>
                </a:solidFill>
                <a:latin typeface="Verdana" pitchFamily="34" charset="0"/>
              </a:rPr>
              <a:t>Николло</a:t>
            </a:r>
            <a:r>
              <a:rPr lang="ru-RU" sz="1400" b="1" dirty="0" smtClean="0">
                <a:solidFill>
                  <a:srgbClr val="4D4D4D"/>
                </a:solidFill>
                <a:latin typeface="Verdana" pitchFamily="34" charset="0"/>
              </a:rPr>
              <a:t> Макиавелли</a:t>
            </a:r>
            <a:endParaRPr lang="en-US" sz="1400" b="1" dirty="0">
              <a:solidFill>
                <a:srgbClr val="4D4D4D"/>
              </a:solidFill>
              <a:latin typeface="Verdana" pitchFamily="34" charset="0"/>
            </a:endParaRPr>
          </a:p>
        </p:txBody>
      </p:sp>
      <p:sp>
        <p:nvSpPr>
          <p:cNvPr id="77827" name="AutoShape 3"/>
          <p:cNvSpPr>
            <a:spLocks noChangeArrowheads="1"/>
          </p:cNvSpPr>
          <p:nvPr/>
        </p:nvSpPr>
        <p:spPr bwMode="auto">
          <a:xfrm>
            <a:off x="1066800" y="3657600"/>
            <a:ext cx="1981200" cy="2286000"/>
          </a:xfrm>
          <a:prstGeom prst="roundRect">
            <a:avLst>
              <a:gd name="adj" fmla="val 13745"/>
            </a:avLst>
          </a:prstGeom>
          <a:solidFill>
            <a:schemeClr val="bg1">
              <a:alpha val="31000"/>
            </a:schemeClr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r>
              <a:rPr lang="ru-RU" sz="1400" b="1" dirty="0" smtClean="0">
                <a:solidFill>
                  <a:srgbClr val="4D4D4D"/>
                </a:solidFill>
                <a:latin typeface="Verdana" pitchFamily="34" charset="0"/>
              </a:rPr>
              <a:t>Ф. </a:t>
            </a:r>
            <a:r>
              <a:rPr lang="ru-RU" sz="1400" b="1" dirty="0">
                <a:solidFill>
                  <a:srgbClr val="4D4D4D"/>
                </a:solidFill>
                <a:latin typeface="Verdana" pitchFamily="34" charset="0"/>
              </a:rPr>
              <a:t>П</a:t>
            </a:r>
            <a:r>
              <a:rPr lang="ru-RU" sz="1400" b="1" dirty="0" smtClean="0">
                <a:solidFill>
                  <a:srgbClr val="4D4D4D"/>
                </a:solidFill>
                <a:latin typeface="Verdana" pitchFamily="34" charset="0"/>
              </a:rPr>
              <a:t>етрарка,  Лоренцо </a:t>
            </a:r>
            <a:r>
              <a:rPr lang="ru-RU" sz="1400" b="1" dirty="0" err="1" smtClean="0">
                <a:solidFill>
                  <a:srgbClr val="4D4D4D"/>
                </a:solidFill>
                <a:latin typeface="Verdana" pitchFamily="34" charset="0"/>
              </a:rPr>
              <a:t>Вало</a:t>
            </a:r>
            <a:r>
              <a:rPr lang="ru-RU" sz="1400" b="1" dirty="0" smtClean="0">
                <a:solidFill>
                  <a:srgbClr val="4D4D4D"/>
                </a:solidFill>
                <a:latin typeface="Verdana" pitchFamily="34" charset="0"/>
              </a:rPr>
              <a:t>, Пико де ла </a:t>
            </a:r>
            <a:r>
              <a:rPr lang="ru-RU" sz="1400" b="1" dirty="0" err="1" smtClean="0">
                <a:solidFill>
                  <a:srgbClr val="4D4D4D"/>
                </a:solidFill>
                <a:latin typeface="Verdana" pitchFamily="34" charset="0"/>
              </a:rPr>
              <a:t>Мирандола</a:t>
            </a:r>
            <a:r>
              <a:rPr lang="ru-RU" sz="1400" b="1" dirty="0" smtClean="0">
                <a:solidFill>
                  <a:srgbClr val="4D4D4D"/>
                </a:solidFill>
                <a:latin typeface="Verdana" pitchFamily="34" charset="0"/>
              </a:rPr>
              <a:t>, Леонардо да Винчи, Франсуа Рабле, Мишель Монтень. Эразм </a:t>
            </a:r>
            <a:r>
              <a:rPr lang="ru-RU" sz="1400" b="1" dirty="0" err="1" smtClean="0">
                <a:solidFill>
                  <a:srgbClr val="4D4D4D"/>
                </a:solidFill>
                <a:latin typeface="Verdana" pitchFamily="34" charset="0"/>
              </a:rPr>
              <a:t>Роттердамский</a:t>
            </a:r>
            <a:r>
              <a:rPr lang="ru-RU" sz="1400" b="1" dirty="0" smtClean="0">
                <a:solidFill>
                  <a:srgbClr val="4D4D4D"/>
                </a:solidFill>
                <a:latin typeface="Verdana" pitchFamily="34" charset="0"/>
              </a:rPr>
              <a:t>.</a:t>
            </a:r>
            <a:endParaRPr lang="en-US" sz="1400" b="1" dirty="0">
              <a:solidFill>
                <a:srgbClr val="4D4D4D"/>
              </a:solidFill>
              <a:latin typeface="Verdana" pitchFamily="34" charset="0"/>
            </a:endParaRPr>
          </a:p>
        </p:txBody>
      </p:sp>
      <p:sp>
        <p:nvSpPr>
          <p:cNvPr id="77828" name="AutoShape 4"/>
          <p:cNvSpPr>
            <a:spLocks noChangeArrowheads="1"/>
          </p:cNvSpPr>
          <p:nvPr/>
        </p:nvSpPr>
        <p:spPr bwMode="auto">
          <a:xfrm>
            <a:off x="6248400" y="3657600"/>
            <a:ext cx="1905000" cy="2286000"/>
          </a:xfrm>
          <a:prstGeom prst="roundRect">
            <a:avLst>
              <a:gd name="adj" fmla="val 13745"/>
            </a:avLst>
          </a:prstGeom>
          <a:solidFill>
            <a:schemeClr val="bg1">
              <a:alpha val="31000"/>
            </a:schemeClr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r>
              <a:rPr lang="ru-RU" sz="1400" b="1" dirty="0" smtClean="0">
                <a:solidFill>
                  <a:srgbClr val="4D4D4D"/>
                </a:solidFill>
                <a:latin typeface="Verdana" pitchFamily="34" charset="0"/>
              </a:rPr>
              <a:t>Андреас </a:t>
            </a:r>
            <a:r>
              <a:rPr lang="ru-RU" sz="1400" b="1" dirty="0" err="1" smtClean="0">
                <a:solidFill>
                  <a:srgbClr val="4D4D4D"/>
                </a:solidFill>
                <a:latin typeface="Verdana" pitchFamily="34" charset="0"/>
              </a:rPr>
              <a:t>Везалис</a:t>
            </a:r>
            <a:r>
              <a:rPr lang="ru-RU" sz="1400" b="1" dirty="0" smtClean="0">
                <a:solidFill>
                  <a:srgbClr val="4D4D4D"/>
                </a:solidFill>
                <a:latin typeface="Verdana" pitchFamily="34" charset="0"/>
              </a:rPr>
              <a:t>,  Парацельс, И. Кеплер, Николай Кузанский, Джордано Бруно, Н. Коперник, Г. Галилей.</a:t>
            </a:r>
            <a:endParaRPr lang="en-US" sz="1400" b="1" dirty="0">
              <a:solidFill>
                <a:srgbClr val="4D4D4D"/>
              </a:solidFill>
              <a:latin typeface="Verdana" pitchFamily="34" charset="0"/>
            </a:endParaRPr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title"/>
          </p:nvPr>
        </p:nvSpPr>
        <p:spPr>
          <a:xfrm>
            <a:off x="2362200" y="228600"/>
            <a:ext cx="6781800" cy="761999"/>
          </a:xfrm>
        </p:spPr>
        <p:txBody>
          <a:bodyPr/>
          <a:lstStyle/>
          <a:p>
            <a:pPr algn="ctr"/>
            <a:r>
              <a:rPr lang="ru-RU" sz="2400" b="1" dirty="0" smtClean="0"/>
              <a:t>Важнейшие направления и представители философии Возрождения</a:t>
            </a:r>
            <a:endParaRPr lang="en-US" sz="2400" b="1" dirty="0"/>
          </a:p>
        </p:txBody>
      </p:sp>
      <p:sp>
        <p:nvSpPr>
          <p:cNvPr id="77830" name="AutoShape 6"/>
          <p:cNvSpPr>
            <a:spLocks noChangeArrowheads="1"/>
          </p:cNvSpPr>
          <p:nvPr/>
        </p:nvSpPr>
        <p:spPr bwMode="gray">
          <a:xfrm>
            <a:off x="3151188" y="2452688"/>
            <a:ext cx="400050" cy="449262"/>
          </a:xfrm>
          <a:prstGeom prst="chevron">
            <a:avLst>
              <a:gd name="adj" fmla="val 52514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7831" name="AutoShape 7"/>
          <p:cNvSpPr>
            <a:spLocks noChangeArrowheads="1"/>
          </p:cNvSpPr>
          <p:nvPr/>
        </p:nvSpPr>
        <p:spPr bwMode="gray">
          <a:xfrm>
            <a:off x="5613400" y="2452688"/>
            <a:ext cx="398463" cy="449262"/>
          </a:xfrm>
          <a:prstGeom prst="chevron">
            <a:avLst>
              <a:gd name="adj" fmla="val 5251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7832" name="Oval 8"/>
          <p:cNvSpPr>
            <a:spLocks noChangeArrowheads="1"/>
          </p:cNvSpPr>
          <p:nvPr/>
        </p:nvSpPr>
        <p:spPr bwMode="gray">
          <a:xfrm>
            <a:off x="6221413" y="1833563"/>
            <a:ext cx="1703387" cy="1687512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7833" name="Oval 9"/>
          <p:cNvSpPr>
            <a:spLocks noChangeArrowheads="1"/>
          </p:cNvSpPr>
          <p:nvPr/>
        </p:nvSpPr>
        <p:spPr bwMode="gray">
          <a:xfrm>
            <a:off x="6221413" y="1833563"/>
            <a:ext cx="1703387" cy="1687512"/>
          </a:xfrm>
          <a:prstGeom prst="ellipse">
            <a:avLst/>
          </a:prstGeom>
          <a:gradFill rotWithShape="1">
            <a:gsLst>
              <a:gs pos="0">
                <a:schemeClr val="hlink">
                  <a:alpha val="32001"/>
                </a:schemeClr>
              </a:gs>
              <a:gs pos="100000">
                <a:schemeClr val="hlink">
                  <a:gamma/>
                  <a:shade val="0"/>
                  <a:invGamma/>
                  <a:alpha val="89999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7834" name="Oval 10"/>
          <p:cNvSpPr>
            <a:spLocks noChangeArrowheads="1"/>
          </p:cNvSpPr>
          <p:nvPr/>
        </p:nvSpPr>
        <p:spPr bwMode="gray">
          <a:xfrm>
            <a:off x="6332538" y="1944688"/>
            <a:ext cx="1481137" cy="1466850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7835" name="Oval 11"/>
          <p:cNvSpPr>
            <a:spLocks noChangeArrowheads="1"/>
          </p:cNvSpPr>
          <p:nvPr/>
        </p:nvSpPr>
        <p:spPr bwMode="gray">
          <a:xfrm>
            <a:off x="6357938" y="1952625"/>
            <a:ext cx="1481137" cy="1466850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63529"/>
                  <a:invGamma/>
                </a:schemeClr>
              </a:gs>
              <a:gs pos="100000">
                <a:schemeClr val="hlink">
                  <a:alpha val="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7836" name="Oval 12"/>
          <p:cNvSpPr>
            <a:spLocks noChangeArrowheads="1"/>
          </p:cNvSpPr>
          <p:nvPr/>
        </p:nvSpPr>
        <p:spPr bwMode="gray">
          <a:xfrm>
            <a:off x="6411913" y="2016125"/>
            <a:ext cx="1335087" cy="1320800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7837" name="Oval 13"/>
          <p:cNvSpPr>
            <a:spLocks noChangeArrowheads="1"/>
          </p:cNvSpPr>
          <p:nvPr/>
        </p:nvSpPr>
        <p:spPr bwMode="gray">
          <a:xfrm>
            <a:off x="1295400" y="1828800"/>
            <a:ext cx="1703388" cy="1687513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tint val="0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7838" name="Oval 14"/>
          <p:cNvSpPr>
            <a:spLocks noChangeArrowheads="1"/>
          </p:cNvSpPr>
          <p:nvPr/>
        </p:nvSpPr>
        <p:spPr bwMode="gray">
          <a:xfrm>
            <a:off x="1295400" y="1828800"/>
            <a:ext cx="1703388" cy="1687513"/>
          </a:xfrm>
          <a:prstGeom prst="ellipse">
            <a:avLst/>
          </a:prstGeom>
          <a:gradFill rotWithShape="1">
            <a:gsLst>
              <a:gs pos="0">
                <a:schemeClr val="folHlink">
                  <a:alpha val="32001"/>
                </a:schemeClr>
              </a:gs>
              <a:gs pos="100000">
                <a:schemeClr val="folHlink">
                  <a:gamma/>
                  <a:shade val="0"/>
                  <a:invGamma/>
                  <a:alpha val="89999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7839" name="Oval 15"/>
          <p:cNvSpPr>
            <a:spLocks noChangeArrowheads="1"/>
          </p:cNvSpPr>
          <p:nvPr/>
        </p:nvSpPr>
        <p:spPr bwMode="gray">
          <a:xfrm>
            <a:off x="1406525" y="1938338"/>
            <a:ext cx="1481138" cy="1466850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shade val="54118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7840" name="Oval 16"/>
          <p:cNvSpPr>
            <a:spLocks noChangeArrowheads="1"/>
          </p:cNvSpPr>
          <p:nvPr/>
        </p:nvSpPr>
        <p:spPr bwMode="gray">
          <a:xfrm>
            <a:off x="1408113" y="1941513"/>
            <a:ext cx="1481137" cy="1466850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shade val="63529"/>
                  <a:invGamma/>
                </a:schemeClr>
              </a:gs>
              <a:gs pos="100000">
                <a:schemeClr val="folHlink">
                  <a:alpha val="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7841" name="Oval 17"/>
          <p:cNvSpPr>
            <a:spLocks noChangeArrowheads="1"/>
          </p:cNvSpPr>
          <p:nvPr/>
        </p:nvSpPr>
        <p:spPr bwMode="gray">
          <a:xfrm>
            <a:off x="1481138" y="2012950"/>
            <a:ext cx="1333500" cy="1320800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4D4D4D"/>
              </a:solidFill>
            </a:endParaRPr>
          </a:p>
        </p:txBody>
      </p:sp>
      <p:grpSp>
        <p:nvGrpSpPr>
          <p:cNvPr id="77842" name="Group 18"/>
          <p:cNvGrpSpPr>
            <a:grpSpLocks/>
          </p:cNvGrpSpPr>
          <p:nvPr/>
        </p:nvGrpSpPr>
        <p:grpSpPr bwMode="auto">
          <a:xfrm>
            <a:off x="1501775" y="2032000"/>
            <a:ext cx="1290638" cy="1277938"/>
            <a:chOff x="4166" y="1706"/>
            <a:chExt cx="1252" cy="1252"/>
          </a:xfrm>
        </p:grpSpPr>
        <p:sp>
          <p:nvSpPr>
            <p:cNvPr id="77843" name="Oval 19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7844" name="Oval 20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7845" name="Oval 21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7846" name="Oval 22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</p:grpSp>
      <p:sp>
        <p:nvSpPr>
          <p:cNvPr id="77847" name="Oval 23"/>
          <p:cNvSpPr>
            <a:spLocks noChangeArrowheads="1"/>
          </p:cNvSpPr>
          <p:nvPr/>
        </p:nvSpPr>
        <p:spPr bwMode="gray">
          <a:xfrm>
            <a:off x="3759200" y="1833563"/>
            <a:ext cx="1703388" cy="1687512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7848" name="Oval 24"/>
          <p:cNvSpPr>
            <a:spLocks noChangeArrowheads="1"/>
          </p:cNvSpPr>
          <p:nvPr/>
        </p:nvSpPr>
        <p:spPr bwMode="gray">
          <a:xfrm>
            <a:off x="3759200" y="1833563"/>
            <a:ext cx="1703388" cy="1687512"/>
          </a:xfrm>
          <a:prstGeom prst="ellipse">
            <a:avLst/>
          </a:prstGeom>
          <a:gradFill rotWithShape="1">
            <a:gsLst>
              <a:gs pos="0">
                <a:schemeClr val="accent1">
                  <a:alpha val="32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7849" name="Oval 25"/>
          <p:cNvSpPr>
            <a:spLocks noChangeArrowheads="1"/>
          </p:cNvSpPr>
          <p:nvPr/>
        </p:nvSpPr>
        <p:spPr bwMode="gray">
          <a:xfrm>
            <a:off x="3870325" y="1944688"/>
            <a:ext cx="1481138" cy="146685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54118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7850" name="Oval 26"/>
          <p:cNvSpPr>
            <a:spLocks noChangeArrowheads="1"/>
          </p:cNvSpPr>
          <p:nvPr/>
        </p:nvSpPr>
        <p:spPr bwMode="gray">
          <a:xfrm>
            <a:off x="3871913" y="1946275"/>
            <a:ext cx="1481137" cy="146685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63529"/>
                  <a:invGamma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7851" name="Oval 27"/>
          <p:cNvSpPr>
            <a:spLocks noChangeArrowheads="1"/>
          </p:cNvSpPr>
          <p:nvPr/>
        </p:nvSpPr>
        <p:spPr bwMode="gray">
          <a:xfrm>
            <a:off x="3943350" y="2016125"/>
            <a:ext cx="1333500" cy="1320800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4D4D4D"/>
              </a:solidFill>
            </a:endParaRPr>
          </a:p>
        </p:txBody>
      </p:sp>
      <p:grpSp>
        <p:nvGrpSpPr>
          <p:cNvPr id="77852" name="Group 28"/>
          <p:cNvGrpSpPr>
            <a:grpSpLocks/>
          </p:cNvGrpSpPr>
          <p:nvPr/>
        </p:nvGrpSpPr>
        <p:grpSpPr bwMode="auto">
          <a:xfrm>
            <a:off x="3965575" y="2032000"/>
            <a:ext cx="1290638" cy="1277938"/>
            <a:chOff x="4166" y="1706"/>
            <a:chExt cx="1252" cy="1252"/>
          </a:xfrm>
        </p:grpSpPr>
        <p:sp>
          <p:nvSpPr>
            <p:cNvPr id="77853" name="Oval 29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7854" name="Oval 30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7855" name="Oval 31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7856" name="Oval 32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</p:grpSp>
      <p:grpSp>
        <p:nvGrpSpPr>
          <p:cNvPr id="77857" name="Group 33"/>
          <p:cNvGrpSpPr>
            <a:grpSpLocks/>
          </p:cNvGrpSpPr>
          <p:nvPr/>
        </p:nvGrpSpPr>
        <p:grpSpPr bwMode="auto">
          <a:xfrm>
            <a:off x="6435725" y="2032000"/>
            <a:ext cx="1292225" cy="1277938"/>
            <a:chOff x="4166" y="1706"/>
            <a:chExt cx="1252" cy="1252"/>
          </a:xfrm>
        </p:grpSpPr>
        <p:sp>
          <p:nvSpPr>
            <p:cNvPr id="77858" name="Oval 34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7859" name="Oval 35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7860" name="Oval 36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7861" name="Oval 37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</p:grpSp>
      <p:sp>
        <p:nvSpPr>
          <p:cNvPr id="77862" name="Text Box 38"/>
          <p:cNvSpPr txBox="1">
            <a:spLocks noChangeArrowheads="1"/>
          </p:cNvSpPr>
          <p:nvPr/>
        </p:nvSpPr>
        <p:spPr bwMode="gray">
          <a:xfrm>
            <a:off x="1406301" y="2505075"/>
            <a:ext cx="1491113" cy="369332"/>
          </a:xfrm>
          <a:prstGeom prst="rect">
            <a:avLst/>
          </a:prstGeom>
          <a:gradFill flip="none" rotWithShape="1">
            <a:gsLst>
              <a:gs pos="0">
                <a:srgbClr val="CC99FF">
                  <a:shade val="30000"/>
                  <a:satMod val="115000"/>
                </a:srgbClr>
              </a:gs>
              <a:gs pos="50000">
                <a:srgbClr val="CC99FF">
                  <a:shade val="67500"/>
                  <a:satMod val="115000"/>
                </a:srgbClr>
              </a:gs>
              <a:gs pos="100000">
                <a:srgbClr val="CC99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00206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chemeClr val="bg1"/>
                </a:solidFill>
              </a:rPr>
              <a:t>Гуманизм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7863" name="Text Box 39"/>
          <p:cNvSpPr txBox="1">
            <a:spLocks noChangeArrowheads="1"/>
          </p:cNvSpPr>
          <p:nvPr/>
        </p:nvSpPr>
        <p:spPr bwMode="gray">
          <a:xfrm>
            <a:off x="3685709" y="2505075"/>
            <a:ext cx="1869422" cy="646331"/>
          </a:xfrm>
          <a:prstGeom prst="rect">
            <a:avLst/>
          </a:prstGeom>
          <a:solidFill>
            <a:srgbClr val="008000"/>
          </a:solidFill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chemeClr val="bg1"/>
                </a:solidFill>
              </a:rPr>
              <a:t>Социальная </a:t>
            </a:r>
          </a:p>
          <a:p>
            <a:pPr algn="ctr" eaLnBrk="0" hangingPunct="0"/>
            <a:r>
              <a:rPr lang="ru-RU" b="1" dirty="0" smtClean="0">
                <a:solidFill>
                  <a:schemeClr val="bg1"/>
                </a:solidFill>
              </a:rPr>
              <a:t>философия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7864" name="Text Box 40"/>
          <p:cNvSpPr txBox="1">
            <a:spLocks noChangeArrowheads="1"/>
          </p:cNvSpPr>
          <p:nvPr/>
        </p:nvSpPr>
        <p:spPr bwMode="gray">
          <a:xfrm>
            <a:off x="6011863" y="2551241"/>
            <a:ext cx="2523448" cy="369332"/>
          </a:xfrm>
          <a:prstGeom prst="rect">
            <a:avLst/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chemeClr val="bg1"/>
                </a:solidFill>
              </a:rPr>
              <a:t>Натурфилософия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7" b="27210"/>
          <a:stretch/>
        </p:blipFill>
        <p:spPr bwMode="auto">
          <a:xfrm>
            <a:off x="-1587" y="652172"/>
            <a:ext cx="2819400" cy="1100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549" y="1140983"/>
            <a:ext cx="1541969" cy="1156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76870" y="5862637"/>
            <a:ext cx="1767130" cy="99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166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9800" y="228600"/>
            <a:ext cx="6934200" cy="685800"/>
          </a:xfrm>
        </p:spPr>
        <p:txBody>
          <a:bodyPr/>
          <a:lstStyle/>
          <a:p>
            <a:r>
              <a:rPr lang="ru-RU" sz="28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Философия </a:t>
            </a:r>
            <a:r>
              <a:rPr lang="ru-RU" sz="280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Николло</a:t>
            </a:r>
            <a:r>
              <a:rPr lang="ru-RU" sz="28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Макиавелли</a:t>
            </a:r>
            <a:endParaRPr lang="ru-RU" sz="28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800" y="1435100"/>
            <a:ext cx="4953000" cy="50419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1600" dirty="0" err="1" smtClean="0"/>
              <a:t>Никколо</a:t>
            </a:r>
            <a:r>
              <a:rPr lang="ru-RU" sz="1600" dirty="0" smtClean="0"/>
              <a:t> </a:t>
            </a:r>
            <a:r>
              <a:rPr lang="ru-RU" sz="1600" dirty="0"/>
              <a:t>Макиавелли </a:t>
            </a:r>
            <a:r>
              <a:rPr lang="ru-RU" sz="1600" dirty="0" smtClean="0"/>
              <a:t>считал</a:t>
            </a:r>
            <a:r>
              <a:rPr lang="ru-RU" sz="1600" dirty="0"/>
              <a:t>, что нужно строить страну только по светскому принципу и согласно его мировоззрению, основой всей жизни человека является исключительно эгоизм и желание обогатиться. Чтобы обуздать дурную природу человеческой сущности нужно использовать силу, которая может быть предоставлена только государством.</a:t>
            </a:r>
          </a:p>
          <a:p>
            <a:r>
              <a:rPr lang="ru-RU" sz="1600" dirty="0" smtClean="0"/>
              <a:t>Порядок </a:t>
            </a:r>
            <a:r>
              <a:rPr lang="ru-RU" sz="1600" dirty="0"/>
              <a:t>в социуме может создать только юриспруденция и соответствующее мировоззрение каждого члена общества, и все это может сделать исключительно государственная машина, а не церковь с ее предрассудками. </a:t>
            </a:r>
            <a:endParaRPr lang="ru-RU" sz="1600" dirty="0" smtClean="0"/>
          </a:p>
          <a:p>
            <a:r>
              <a:rPr lang="ru-RU" sz="1600" dirty="0" smtClean="0"/>
              <a:t>Макиавелли </a:t>
            </a:r>
            <a:r>
              <a:rPr lang="ru-RU" sz="1600" dirty="0"/>
              <a:t>изучал очень много вопросов, которые касались устройства государства и власти, взаимодействия человека и власти, методов противодействия насилию и коррупции в стране и </a:t>
            </a:r>
            <a:r>
              <a:rPr lang="ru-RU" sz="1600" dirty="0" smtClean="0"/>
              <a:t>т.д.</a:t>
            </a:r>
            <a:endParaRPr lang="ru-RU" sz="1600" dirty="0"/>
          </a:p>
        </p:txBody>
      </p:sp>
      <p:pic>
        <p:nvPicPr>
          <p:cNvPr id="93191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152" y="1447801"/>
            <a:ext cx="3522134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9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360" y="3200400"/>
            <a:ext cx="2211526" cy="342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Выноска со стрелкой вниз 2"/>
          <p:cNvSpPr/>
          <p:nvPr/>
        </p:nvSpPr>
        <p:spPr>
          <a:xfrm>
            <a:off x="29817" y="844826"/>
            <a:ext cx="1944757" cy="5334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86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3657600"/>
            <a:ext cx="8763000" cy="28194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0" dirty="0" smtClean="0">
                <a:solidFill>
                  <a:srgbClr val="000000"/>
                </a:solidFill>
              </a:rPr>
              <a:t>Разработанное </a:t>
            </a:r>
            <a:r>
              <a:rPr lang="ru-RU" b="0" dirty="0">
                <a:solidFill>
                  <a:srgbClr val="000000"/>
                </a:solidFill>
              </a:rPr>
              <a:t>философией эпохи Возрождения </a:t>
            </a:r>
            <a:r>
              <a:rPr lang="ru-RU" dirty="0">
                <a:solidFill>
                  <a:srgbClr val="000000"/>
                </a:solidFill>
              </a:rPr>
              <a:t>диалектически цельное представление о неразрывном единстве человека </a:t>
            </a:r>
            <a:r>
              <a:rPr lang="ru-RU" dirty="0" smtClean="0">
                <a:solidFill>
                  <a:srgbClr val="000000"/>
                </a:solidFill>
              </a:rPr>
              <a:t>и природы</a:t>
            </a:r>
            <a:r>
              <a:rPr lang="ru-RU" dirty="0">
                <a:solidFill>
                  <a:srgbClr val="000000"/>
                </a:solidFill>
              </a:rPr>
              <a:t>, Земли и бесконечного космоса </a:t>
            </a:r>
            <a:r>
              <a:rPr lang="ru-RU" b="0" dirty="0">
                <a:solidFill>
                  <a:srgbClr val="000000"/>
                </a:solidFill>
              </a:rPr>
              <a:t>было подхвачено философами последующего времени</a:t>
            </a:r>
            <a:r>
              <a:rPr lang="ru-RU" b="0" dirty="0" smtClean="0">
                <a:solidFill>
                  <a:srgbClr val="000000"/>
                </a:solidFill>
              </a:rPr>
              <a:t>. </a:t>
            </a:r>
            <a:br>
              <a:rPr lang="ru-RU" b="0" dirty="0" smtClean="0">
                <a:solidFill>
                  <a:srgbClr val="000000"/>
                </a:solidFill>
              </a:rPr>
            </a:br>
            <a:r>
              <a:rPr lang="ru-RU" b="0" dirty="0" smtClean="0">
                <a:solidFill>
                  <a:srgbClr val="000000"/>
                </a:solidFill>
              </a:rPr>
              <a:t>Идеи </a:t>
            </a:r>
            <a:r>
              <a:rPr lang="ru-RU" dirty="0">
                <a:solidFill>
                  <a:srgbClr val="000000"/>
                </a:solidFill>
              </a:rPr>
              <a:t>гуманизма</a:t>
            </a:r>
            <a:r>
              <a:rPr lang="ru-RU" b="0" dirty="0">
                <a:solidFill>
                  <a:srgbClr val="000000"/>
                </a:solidFill>
              </a:rPr>
              <a:t>, талантливо отстаивавшиеся мыслителями Возрождения, оказали широкомасштабное влияние на все общественное сознание Европы</a:t>
            </a:r>
            <a:r>
              <a:rPr lang="ru-RU" b="0" dirty="0" smtClean="0">
                <a:solidFill>
                  <a:srgbClr val="000000"/>
                </a:solidFill>
              </a:rPr>
              <a:t>.</a:t>
            </a:r>
            <a:br>
              <a:rPr lang="ru-RU" b="0" dirty="0" smtClean="0">
                <a:solidFill>
                  <a:srgbClr val="000000"/>
                </a:solidFill>
              </a:rPr>
            </a:br>
            <a:endParaRPr lang="ru-RU" b="0" dirty="0">
              <a:solidFill>
                <a:srgbClr val="000000"/>
              </a:solidFill>
            </a:endParaRPr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" t="43809" r="4578" b="25539"/>
          <a:stretch/>
        </p:blipFill>
        <p:spPr bwMode="auto">
          <a:xfrm>
            <a:off x="533400" y="1371600"/>
            <a:ext cx="7697586" cy="195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196850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220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96"/>
            <a:ext cx="9144000" cy="6906054"/>
          </a:xfrm>
          <a:prstGeom prst="rect">
            <a:avLst/>
          </a:prstGeom>
        </p:spPr>
      </p:pic>
      <p:sp>
        <p:nvSpPr>
          <p:cNvPr id="54" name="Прямоугольник 53"/>
          <p:cNvSpPr/>
          <p:nvPr/>
        </p:nvSpPr>
        <p:spPr>
          <a:xfrm>
            <a:off x="6637616" y="2506207"/>
            <a:ext cx="21966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Calibri" panose="020F0502020204030204"/>
              </a:rPr>
              <a:t>Вера в безграничности возможности научного исследования</a:t>
            </a:r>
            <a:endParaRPr lang="ru-RU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478917" y="2660095"/>
            <a:ext cx="21966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Calibri" panose="020F0502020204030204"/>
              </a:rPr>
              <a:t>Возникновение в философии учения о всемогуществе разума</a:t>
            </a:r>
            <a:endParaRPr lang="ru-RU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01826" y="2682718"/>
            <a:ext cx="22889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Calibri" panose="020F0502020204030204"/>
              </a:rPr>
              <a:t>Развитие науки: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black"/>
                </a:solidFill>
                <a:latin typeface="Calibri" panose="020F0502020204030204"/>
              </a:rPr>
              <a:t>е</a:t>
            </a:r>
            <a:r>
              <a:rPr lang="ru-RU" sz="2000" dirty="0" smtClean="0">
                <a:solidFill>
                  <a:prstClr val="black"/>
                </a:solidFill>
                <a:latin typeface="Calibri" panose="020F0502020204030204"/>
              </a:rPr>
              <a:t>стествознания,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Calibri" panose="020F0502020204030204"/>
              </a:rPr>
              <a:t>астрономии, механики - механицизм</a:t>
            </a:r>
            <a:endParaRPr lang="ru-RU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832" y="211825"/>
            <a:ext cx="8950335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Характерные черты философии Нового времени</a:t>
            </a:r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1826" y="5715000"/>
            <a:ext cx="8745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Сильная материалистическая тенденция, вытекающая из опытного естествознания</a:t>
            </a:r>
            <a:endParaRPr lang="ru-RU" sz="2400" b="1" dirty="0"/>
          </a:p>
        </p:txBody>
      </p:sp>
      <p:pic>
        <p:nvPicPr>
          <p:cNvPr id="11673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t="18228" r="3290" b="6817"/>
          <a:stretch/>
        </p:blipFill>
        <p:spPr bwMode="auto">
          <a:xfrm>
            <a:off x="3478917" y="4405902"/>
            <a:ext cx="2207980" cy="1275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659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Notched Right Arrow 36"/>
          <p:cNvSpPr/>
          <p:nvPr/>
        </p:nvSpPr>
        <p:spPr>
          <a:xfrm>
            <a:off x="381000" y="2438400"/>
            <a:ext cx="8305800" cy="1676400"/>
          </a:xfrm>
          <a:prstGeom prst="notched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28"/>
          <p:cNvGrpSpPr/>
          <p:nvPr/>
        </p:nvGrpSpPr>
        <p:grpSpPr>
          <a:xfrm>
            <a:off x="1191904" y="2590800"/>
            <a:ext cx="1703696" cy="1447800"/>
            <a:chOff x="1088408" y="2590800"/>
            <a:chExt cx="1447800" cy="1447800"/>
          </a:xfrm>
        </p:grpSpPr>
        <p:sp>
          <p:nvSpPr>
            <p:cNvPr id="8" name="Oval 7"/>
            <p:cNvSpPr/>
            <p:nvPr/>
          </p:nvSpPr>
          <p:spPr>
            <a:xfrm>
              <a:off x="1088408" y="2590800"/>
              <a:ext cx="1447800" cy="14478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100" b="1" dirty="0" smtClean="0">
                  <a:solidFill>
                    <a:prstClr val="black"/>
                  </a:solidFill>
                </a:rPr>
                <a:t>Эмпиризм</a:t>
              </a:r>
              <a:endParaRPr lang="en-US" sz="1100" b="1" dirty="0">
                <a:solidFill>
                  <a:prstClr val="black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262416" y="2667000"/>
              <a:ext cx="1066800" cy="6858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alpha val="35000"/>
                  </a:schemeClr>
                </a:gs>
                <a:gs pos="100000">
                  <a:schemeClr val="bg1"/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6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29"/>
          <p:cNvGrpSpPr/>
          <p:nvPr/>
        </p:nvGrpSpPr>
        <p:grpSpPr>
          <a:xfrm>
            <a:off x="2639704" y="2590800"/>
            <a:ext cx="1856096" cy="1447800"/>
            <a:chOff x="2639704" y="2590800"/>
            <a:chExt cx="1856096" cy="1447800"/>
          </a:xfrm>
        </p:grpSpPr>
        <p:sp>
          <p:nvSpPr>
            <p:cNvPr id="10" name="Oval 9"/>
            <p:cNvSpPr/>
            <p:nvPr/>
          </p:nvSpPr>
          <p:spPr>
            <a:xfrm>
              <a:off x="2639704" y="2590800"/>
              <a:ext cx="1856096" cy="14478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100" b="1" dirty="0" smtClean="0">
                  <a:solidFill>
                    <a:prstClr val="black"/>
                  </a:solidFill>
                </a:rPr>
                <a:t>Рационализм</a:t>
              </a:r>
              <a:endParaRPr lang="en-US" sz="1100" b="1" dirty="0">
                <a:solidFill>
                  <a:prstClr val="black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993408" y="2667000"/>
              <a:ext cx="1066800" cy="6858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alpha val="35000"/>
                  </a:schemeClr>
                </a:gs>
                <a:gs pos="100000">
                  <a:schemeClr val="bg1"/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6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31"/>
          <p:cNvGrpSpPr/>
          <p:nvPr/>
        </p:nvGrpSpPr>
        <p:grpSpPr>
          <a:xfrm>
            <a:off x="4267200" y="2590800"/>
            <a:ext cx="1905000" cy="1447800"/>
            <a:chOff x="4517408" y="2514600"/>
            <a:chExt cx="1447800" cy="1447800"/>
          </a:xfrm>
        </p:grpSpPr>
        <p:sp>
          <p:nvSpPr>
            <p:cNvPr id="12" name="Oval 11"/>
            <p:cNvSpPr/>
            <p:nvPr/>
          </p:nvSpPr>
          <p:spPr>
            <a:xfrm>
              <a:off x="4517408" y="2514600"/>
              <a:ext cx="1447800" cy="14478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100" b="1" dirty="0" smtClean="0">
                  <a:solidFill>
                    <a:prstClr val="black"/>
                  </a:solidFill>
                </a:rPr>
                <a:t>Философия Просвещения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 smtClean="0">
                  <a:solidFill>
                    <a:prstClr val="black"/>
                  </a:solidFill>
                </a:rPr>
                <a:t>XVIII</a:t>
              </a:r>
              <a:r>
                <a:rPr lang="ru-RU" sz="1100" b="1" dirty="0" smtClean="0">
                  <a:solidFill>
                    <a:prstClr val="black"/>
                  </a:solidFill>
                </a:rPr>
                <a:t> в.</a:t>
              </a:r>
              <a:endParaRPr lang="en-US" sz="1100" b="1" dirty="0">
                <a:solidFill>
                  <a:prstClr val="black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691416" y="2590800"/>
              <a:ext cx="1066800" cy="6858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alpha val="35000"/>
                  </a:schemeClr>
                </a:gs>
                <a:gs pos="100000">
                  <a:schemeClr val="bg1"/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6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32"/>
          <p:cNvGrpSpPr/>
          <p:nvPr/>
        </p:nvGrpSpPr>
        <p:grpSpPr>
          <a:xfrm>
            <a:off x="5899842" y="2590800"/>
            <a:ext cx="1948758" cy="1447800"/>
            <a:chOff x="5921450" y="2514600"/>
            <a:chExt cx="1948758" cy="1447800"/>
          </a:xfrm>
        </p:grpSpPr>
        <p:sp>
          <p:nvSpPr>
            <p:cNvPr id="14" name="Oval 13"/>
            <p:cNvSpPr/>
            <p:nvPr/>
          </p:nvSpPr>
          <p:spPr>
            <a:xfrm>
              <a:off x="5921450" y="2514600"/>
              <a:ext cx="1948758" cy="14478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100" b="1" dirty="0" smtClean="0">
                  <a:solidFill>
                    <a:prstClr val="black"/>
                  </a:solidFill>
                </a:rPr>
                <a:t>Философский материализм </a:t>
              </a:r>
              <a:r>
                <a:rPr lang="en-US" sz="1100" b="1" dirty="0" smtClean="0">
                  <a:solidFill>
                    <a:prstClr val="black"/>
                  </a:solidFill>
                </a:rPr>
                <a:t>XVIII</a:t>
              </a:r>
              <a:r>
                <a:rPr lang="ru-RU" sz="1100" b="1" dirty="0" smtClean="0">
                  <a:solidFill>
                    <a:prstClr val="black"/>
                  </a:solidFill>
                </a:rPr>
                <a:t> в.</a:t>
              </a:r>
              <a:endParaRPr lang="en-US" sz="1100" b="1" dirty="0">
                <a:solidFill>
                  <a:prstClr val="black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367816" y="2590800"/>
              <a:ext cx="1066800" cy="6858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alpha val="35000"/>
                  </a:schemeClr>
                </a:gs>
                <a:gs pos="100000">
                  <a:schemeClr val="bg1"/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600" b="1">
                <a:solidFill>
                  <a:prstClr val="black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28600" y="220057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</a:rPr>
              <a:t>Основные направления философии Нового времени – </a:t>
            </a:r>
            <a:r>
              <a:rPr lang="en-US" sz="2400" b="1" dirty="0" smtClean="0">
                <a:solidFill>
                  <a:srgbClr val="002060"/>
                </a:solidFill>
                <a:latin typeface="Arial Narrow" pitchFamily="34" charset="0"/>
              </a:rPr>
              <a:t>XVII-XVIII</a:t>
            </a:r>
            <a:r>
              <a:rPr lang="ru-RU" sz="2400" b="1" dirty="0" smtClean="0">
                <a:solidFill>
                  <a:srgbClr val="002060"/>
                </a:solidFill>
                <a:latin typeface="Arial Narrow" pitchFamily="34" charset="0"/>
              </a:rPr>
              <a:t> вв.</a:t>
            </a:r>
            <a:endParaRPr lang="en-US" sz="24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grpSp>
        <p:nvGrpSpPr>
          <p:cNvPr id="6" name="Group 70"/>
          <p:cNvGrpSpPr/>
          <p:nvPr/>
        </p:nvGrpSpPr>
        <p:grpSpPr>
          <a:xfrm>
            <a:off x="1820842" y="1524000"/>
            <a:ext cx="76200" cy="985837"/>
            <a:chOff x="1752602" y="1524000"/>
            <a:chExt cx="76200" cy="985837"/>
          </a:xfrm>
        </p:grpSpPr>
        <p:cxnSp>
          <p:nvCxnSpPr>
            <p:cNvPr id="50" name="Straight Connector 49"/>
            <p:cNvCxnSpPr/>
            <p:nvPr/>
          </p:nvCxnSpPr>
          <p:spPr>
            <a:xfrm rot="5400000" flipH="1" flipV="1">
              <a:off x="1338261" y="1981200"/>
              <a:ext cx="914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/>
            <p:cNvSpPr/>
            <p:nvPr/>
          </p:nvSpPr>
          <p:spPr>
            <a:xfrm rot="16200000">
              <a:off x="1752602" y="2433637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Group 72"/>
          <p:cNvGrpSpPr/>
          <p:nvPr/>
        </p:nvGrpSpPr>
        <p:grpSpPr>
          <a:xfrm>
            <a:off x="5105401" y="1524000"/>
            <a:ext cx="76200" cy="985837"/>
            <a:chOff x="5105401" y="1524000"/>
            <a:chExt cx="76200" cy="985837"/>
          </a:xfrm>
        </p:grpSpPr>
        <p:cxnSp>
          <p:nvCxnSpPr>
            <p:cNvPr id="56" name="Straight Connector 55"/>
            <p:cNvCxnSpPr/>
            <p:nvPr/>
          </p:nvCxnSpPr>
          <p:spPr>
            <a:xfrm rot="5400000" flipH="1" flipV="1">
              <a:off x="4691060" y="1981200"/>
              <a:ext cx="914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/>
            <p:cNvSpPr/>
            <p:nvPr/>
          </p:nvSpPr>
          <p:spPr>
            <a:xfrm rot="16200000">
              <a:off x="5105401" y="2433637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1820842" y="1049177"/>
            <a:ext cx="32607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Agency FB"/>
              </a:rPr>
              <a:t>Признает опыт и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Agency FB"/>
              </a:rPr>
              <a:t>чувственное восприятие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Agency FB"/>
              </a:rPr>
              <a:t>в познании. Сформировался 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black"/>
                </a:solidFill>
                <a:latin typeface="Agency FB"/>
              </a:rPr>
              <a:t>а</a:t>
            </a:r>
            <a:r>
              <a:rPr lang="ru-RU" sz="1600" b="1" dirty="0" smtClean="0">
                <a:solidFill>
                  <a:prstClr val="black"/>
                </a:solidFill>
                <a:latin typeface="Agency FB"/>
              </a:rPr>
              <a:t>нглийском Просвещении –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Agency FB"/>
              </a:rPr>
              <a:t>Ф. Бэкон, Дж. Локк,  Т. Гоббс</a:t>
            </a:r>
            <a:endParaRPr lang="en-US" sz="1600" b="1" dirty="0">
              <a:solidFill>
                <a:prstClr val="black"/>
              </a:solidFill>
              <a:latin typeface="Agency FB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255726" y="1295399"/>
            <a:ext cx="31265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Agency FB"/>
              </a:rPr>
              <a:t>Началась в Англии, расцвет –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black"/>
                </a:solidFill>
                <a:latin typeface="Agency FB"/>
              </a:rPr>
              <a:t>в</a:t>
            </a:r>
            <a:r>
              <a:rPr lang="ru-RU" sz="1600" b="1" dirty="0" smtClean="0">
                <a:solidFill>
                  <a:prstClr val="black"/>
                </a:solidFill>
                <a:latin typeface="Agency FB"/>
              </a:rPr>
              <a:t>о Франции – Дидро, Руссо,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Agency FB"/>
              </a:rPr>
              <a:t>Вольтер, Монтескье</a:t>
            </a:r>
            <a:endParaRPr lang="en-US" sz="1600" b="1" dirty="0">
              <a:solidFill>
                <a:prstClr val="black"/>
              </a:solidFill>
              <a:latin typeface="Agency FB"/>
            </a:endParaRPr>
          </a:p>
        </p:txBody>
      </p:sp>
      <p:grpSp>
        <p:nvGrpSpPr>
          <p:cNvPr id="16" name="Group 80"/>
          <p:cNvGrpSpPr/>
          <p:nvPr/>
        </p:nvGrpSpPr>
        <p:grpSpPr>
          <a:xfrm>
            <a:off x="3581400" y="4191000"/>
            <a:ext cx="76200" cy="990599"/>
            <a:chOff x="3581400" y="4191001"/>
            <a:chExt cx="76200" cy="990599"/>
          </a:xfrm>
        </p:grpSpPr>
        <p:cxnSp>
          <p:nvCxnSpPr>
            <p:cNvPr id="61" name="Straight Connector 60"/>
            <p:cNvCxnSpPr/>
            <p:nvPr/>
          </p:nvCxnSpPr>
          <p:spPr>
            <a:xfrm rot="5400000">
              <a:off x="3155160" y="4722019"/>
              <a:ext cx="91916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/>
            <p:cNvSpPr/>
            <p:nvPr/>
          </p:nvSpPr>
          <p:spPr>
            <a:xfrm rot="5400000">
              <a:off x="3581400" y="4191001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3505200" y="5105400"/>
            <a:ext cx="27919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Agency FB"/>
              </a:rPr>
              <a:t>Разум – единственный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Agency FB"/>
              </a:rPr>
              <a:t> способ познания –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Agency FB"/>
              </a:rPr>
              <a:t>Декарт, Лейбниц, </a:t>
            </a:r>
            <a:r>
              <a:rPr lang="ru-RU" sz="1600" b="1" dirty="0">
                <a:solidFill>
                  <a:prstClr val="black"/>
                </a:solidFill>
                <a:latin typeface="Agency FB"/>
              </a:rPr>
              <a:t>С</a:t>
            </a:r>
            <a:r>
              <a:rPr lang="ru-RU" sz="1600" b="1" dirty="0" smtClean="0">
                <a:solidFill>
                  <a:prstClr val="black"/>
                </a:solidFill>
                <a:latin typeface="Agency FB"/>
              </a:rPr>
              <a:t>пиноза</a:t>
            </a:r>
            <a:endParaRPr lang="en-US" sz="1600" b="1" dirty="0">
              <a:solidFill>
                <a:prstClr val="black"/>
              </a:solidFill>
              <a:latin typeface="Agency FB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477001" y="4876800"/>
            <a:ext cx="24439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Agency FB"/>
              </a:rPr>
              <a:t>Возрождение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Agency FB"/>
              </a:rPr>
              <a:t>эпикуреизма, философии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Agency FB"/>
              </a:rPr>
              <a:t>Античности – </a:t>
            </a:r>
            <a:r>
              <a:rPr lang="ru-RU" sz="1600" b="1" dirty="0" err="1" smtClean="0">
                <a:solidFill>
                  <a:prstClr val="black"/>
                </a:solidFill>
                <a:latin typeface="Agency FB"/>
              </a:rPr>
              <a:t>Ламетри</a:t>
            </a:r>
            <a:r>
              <a:rPr lang="ru-RU" sz="1600" b="1" dirty="0" smtClean="0">
                <a:solidFill>
                  <a:prstClr val="black"/>
                </a:solidFill>
                <a:latin typeface="Agency FB"/>
              </a:rPr>
              <a:t>, Гольбах,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Agency FB"/>
              </a:rPr>
              <a:t>Гельвеций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prstClr val="black"/>
              </a:solidFill>
              <a:latin typeface="Agency FB"/>
            </a:endParaRPr>
          </a:p>
        </p:txBody>
      </p:sp>
      <p:grpSp>
        <p:nvGrpSpPr>
          <p:cNvPr id="17" name="Group 82"/>
          <p:cNvGrpSpPr/>
          <p:nvPr/>
        </p:nvGrpSpPr>
        <p:grpSpPr>
          <a:xfrm>
            <a:off x="6858000" y="4191001"/>
            <a:ext cx="76200" cy="762000"/>
            <a:chOff x="3581400" y="4191001"/>
            <a:chExt cx="76200" cy="990599"/>
          </a:xfrm>
        </p:grpSpPr>
        <p:cxnSp>
          <p:nvCxnSpPr>
            <p:cNvPr id="84" name="Straight Connector 83"/>
            <p:cNvCxnSpPr/>
            <p:nvPr/>
          </p:nvCxnSpPr>
          <p:spPr>
            <a:xfrm rot="5400000">
              <a:off x="3155160" y="4722019"/>
              <a:ext cx="91916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84"/>
            <p:cNvSpPr/>
            <p:nvPr/>
          </p:nvSpPr>
          <p:spPr>
            <a:xfrm rot="5400000">
              <a:off x="3581400" y="4191001"/>
              <a:ext cx="76200" cy="7620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8803"/>
            <a:ext cx="2895600" cy="1929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248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gray">
          <a:xfrm>
            <a:off x="35853" y="3505200"/>
            <a:ext cx="9127490" cy="484028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10000"/>
                </a:srgbClr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/>
            <a:tailEnd/>
          </a:ln>
          <a:effectLst/>
        </p:spPr>
        <p:txBody>
          <a:bodyPr lIns="108000" tIns="108000" rIns="144000" bIns="72000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190500" indent="-19050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buFont typeface="Wingdings" pitchFamily="2" charset="2"/>
              <a:buChar char="§"/>
              <a:defRPr/>
            </a:pPr>
            <a:endParaRPr lang="de-DE" noProof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498690" name="Group 2"/>
          <p:cNvGrpSpPr>
            <a:grpSpLocks/>
          </p:cNvGrpSpPr>
          <p:nvPr/>
        </p:nvGrpSpPr>
        <p:grpSpPr bwMode="auto">
          <a:xfrm>
            <a:off x="398493" y="2647950"/>
            <a:ext cx="3990975" cy="3676650"/>
            <a:chOff x="672" y="1344"/>
            <a:chExt cx="2130" cy="1968"/>
          </a:xfrm>
        </p:grpSpPr>
        <p:sp>
          <p:nvSpPr>
            <p:cNvPr id="498691" name="AutoShape 3"/>
            <p:cNvSpPr>
              <a:spLocks noChangeArrowheads="1"/>
            </p:cNvSpPr>
            <p:nvPr/>
          </p:nvSpPr>
          <p:spPr bwMode="gray">
            <a:xfrm>
              <a:off x="672" y="1872"/>
              <a:ext cx="2112" cy="1440"/>
            </a:xfrm>
            <a:prstGeom prst="roundRect">
              <a:avLst>
                <a:gd name="adj" fmla="val 10347"/>
              </a:avLst>
            </a:prstGeom>
            <a:gradFill rotWithShape="1">
              <a:gsLst>
                <a:gs pos="0">
                  <a:srgbClr val="CCECFF"/>
                </a:gs>
                <a:gs pos="100000">
                  <a:srgbClr val="CCECFF">
                    <a:gamma/>
                    <a:tint val="0"/>
                    <a:invGamma/>
                  </a:srgbClr>
                </a:gs>
              </a:gsLst>
              <a:lin ang="18900000" scaled="1"/>
            </a:gradFill>
            <a:ln w="50800">
              <a:solidFill>
                <a:srgbClr val="7099E2"/>
              </a:solidFill>
              <a:round/>
              <a:headEnd/>
              <a:tailEnd/>
            </a:ln>
            <a:effectLst>
              <a:outerShdw dist="107763" dir="2700000" algn="ctr" rotWithShape="0">
                <a:srgbClr val="C0C0C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eaLnBrk="0" hangingPunct="0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498692" name="Group 4"/>
            <p:cNvGrpSpPr>
              <a:grpSpLocks/>
            </p:cNvGrpSpPr>
            <p:nvPr/>
          </p:nvGrpSpPr>
          <p:grpSpPr bwMode="auto">
            <a:xfrm>
              <a:off x="2304" y="1344"/>
              <a:ext cx="498" cy="1245"/>
              <a:chOff x="2304" y="1344"/>
              <a:chExt cx="498" cy="1245"/>
            </a:xfrm>
          </p:grpSpPr>
          <p:sp>
            <p:nvSpPr>
              <p:cNvPr id="498693" name="Freeform 5"/>
              <p:cNvSpPr>
                <a:spLocks/>
              </p:cNvSpPr>
              <p:nvPr/>
            </p:nvSpPr>
            <p:spPr bwMode="gray">
              <a:xfrm>
                <a:off x="2425" y="1344"/>
                <a:ext cx="233" cy="254"/>
              </a:xfrm>
              <a:custGeom>
                <a:avLst/>
                <a:gdLst>
                  <a:gd name="T0" fmla="*/ 133 w 267"/>
                  <a:gd name="T1" fmla="*/ 0 h 292"/>
                  <a:gd name="T2" fmla="*/ 161 w 267"/>
                  <a:gd name="T3" fmla="*/ 3 h 292"/>
                  <a:gd name="T4" fmla="*/ 186 w 267"/>
                  <a:gd name="T5" fmla="*/ 12 h 292"/>
                  <a:gd name="T6" fmla="*/ 209 w 267"/>
                  <a:gd name="T7" fmla="*/ 25 h 292"/>
                  <a:gd name="T8" fmla="*/ 228 w 267"/>
                  <a:gd name="T9" fmla="*/ 42 h 292"/>
                  <a:gd name="T10" fmla="*/ 245 w 267"/>
                  <a:gd name="T11" fmla="*/ 64 h 292"/>
                  <a:gd name="T12" fmla="*/ 257 w 267"/>
                  <a:gd name="T13" fmla="*/ 88 h 292"/>
                  <a:gd name="T14" fmla="*/ 265 w 267"/>
                  <a:gd name="T15" fmla="*/ 116 h 292"/>
                  <a:gd name="T16" fmla="*/ 267 w 267"/>
                  <a:gd name="T17" fmla="*/ 146 h 292"/>
                  <a:gd name="T18" fmla="*/ 265 w 267"/>
                  <a:gd name="T19" fmla="*/ 175 h 292"/>
                  <a:gd name="T20" fmla="*/ 257 w 267"/>
                  <a:gd name="T21" fmla="*/ 203 h 292"/>
                  <a:gd name="T22" fmla="*/ 245 w 267"/>
                  <a:gd name="T23" fmla="*/ 227 h 292"/>
                  <a:gd name="T24" fmla="*/ 228 w 267"/>
                  <a:gd name="T25" fmla="*/ 249 h 292"/>
                  <a:gd name="T26" fmla="*/ 209 w 267"/>
                  <a:gd name="T27" fmla="*/ 267 h 292"/>
                  <a:gd name="T28" fmla="*/ 186 w 267"/>
                  <a:gd name="T29" fmla="*/ 281 h 292"/>
                  <a:gd name="T30" fmla="*/ 161 w 267"/>
                  <a:gd name="T31" fmla="*/ 289 h 292"/>
                  <a:gd name="T32" fmla="*/ 133 w 267"/>
                  <a:gd name="T33" fmla="*/ 292 h 292"/>
                  <a:gd name="T34" fmla="*/ 103 w 267"/>
                  <a:gd name="T35" fmla="*/ 288 h 292"/>
                  <a:gd name="T36" fmla="*/ 75 w 267"/>
                  <a:gd name="T37" fmla="*/ 277 h 292"/>
                  <a:gd name="T38" fmla="*/ 51 w 267"/>
                  <a:gd name="T39" fmla="*/ 260 h 292"/>
                  <a:gd name="T40" fmla="*/ 29 w 267"/>
                  <a:gd name="T41" fmla="*/ 237 h 292"/>
                  <a:gd name="T42" fmla="*/ 13 w 267"/>
                  <a:gd name="T43" fmla="*/ 210 h 292"/>
                  <a:gd name="T44" fmla="*/ 4 w 267"/>
                  <a:gd name="T45" fmla="*/ 178 h 292"/>
                  <a:gd name="T46" fmla="*/ 0 w 267"/>
                  <a:gd name="T47" fmla="*/ 146 h 292"/>
                  <a:gd name="T48" fmla="*/ 4 w 267"/>
                  <a:gd name="T49" fmla="*/ 113 h 292"/>
                  <a:gd name="T50" fmla="*/ 13 w 267"/>
                  <a:gd name="T51" fmla="*/ 81 h 292"/>
                  <a:gd name="T52" fmla="*/ 29 w 267"/>
                  <a:gd name="T53" fmla="*/ 54 h 292"/>
                  <a:gd name="T54" fmla="*/ 51 w 267"/>
                  <a:gd name="T55" fmla="*/ 32 h 292"/>
                  <a:gd name="T56" fmla="*/ 75 w 267"/>
                  <a:gd name="T57" fmla="*/ 14 h 292"/>
                  <a:gd name="T58" fmla="*/ 103 w 267"/>
                  <a:gd name="T59" fmla="*/ 3 h 292"/>
                  <a:gd name="T60" fmla="*/ 133 w 267"/>
                  <a:gd name="T61" fmla="*/ 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67" h="292">
                    <a:moveTo>
                      <a:pt x="133" y="0"/>
                    </a:moveTo>
                    <a:lnTo>
                      <a:pt x="161" y="3"/>
                    </a:lnTo>
                    <a:lnTo>
                      <a:pt x="186" y="12"/>
                    </a:lnTo>
                    <a:lnTo>
                      <a:pt x="209" y="25"/>
                    </a:lnTo>
                    <a:lnTo>
                      <a:pt x="228" y="42"/>
                    </a:lnTo>
                    <a:lnTo>
                      <a:pt x="245" y="64"/>
                    </a:lnTo>
                    <a:lnTo>
                      <a:pt x="257" y="88"/>
                    </a:lnTo>
                    <a:lnTo>
                      <a:pt x="265" y="116"/>
                    </a:lnTo>
                    <a:lnTo>
                      <a:pt x="267" y="146"/>
                    </a:lnTo>
                    <a:lnTo>
                      <a:pt x="265" y="175"/>
                    </a:lnTo>
                    <a:lnTo>
                      <a:pt x="257" y="203"/>
                    </a:lnTo>
                    <a:lnTo>
                      <a:pt x="245" y="227"/>
                    </a:lnTo>
                    <a:lnTo>
                      <a:pt x="228" y="249"/>
                    </a:lnTo>
                    <a:lnTo>
                      <a:pt x="209" y="267"/>
                    </a:lnTo>
                    <a:lnTo>
                      <a:pt x="186" y="281"/>
                    </a:lnTo>
                    <a:lnTo>
                      <a:pt x="161" y="289"/>
                    </a:lnTo>
                    <a:lnTo>
                      <a:pt x="133" y="292"/>
                    </a:lnTo>
                    <a:lnTo>
                      <a:pt x="103" y="288"/>
                    </a:lnTo>
                    <a:lnTo>
                      <a:pt x="75" y="277"/>
                    </a:lnTo>
                    <a:lnTo>
                      <a:pt x="51" y="260"/>
                    </a:lnTo>
                    <a:lnTo>
                      <a:pt x="29" y="237"/>
                    </a:lnTo>
                    <a:lnTo>
                      <a:pt x="13" y="210"/>
                    </a:lnTo>
                    <a:lnTo>
                      <a:pt x="4" y="178"/>
                    </a:lnTo>
                    <a:lnTo>
                      <a:pt x="0" y="146"/>
                    </a:lnTo>
                    <a:lnTo>
                      <a:pt x="4" y="113"/>
                    </a:lnTo>
                    <a:lnTo>
                      <a:pt x="13" y="81"/>
                    </a:lnTo>
                    <a:lnTo>
                      <a:pt x="29" y="54"/>
                    </a:lnTo>
                    <a:lnTo>
                      <a:pt x="51" y="32"/>
                    </a:lnTo>
                    <a:lnTo>
                      <a:pt x="75" y="14"/>
                    </a:lnTo>
                    <a:lnTo>
                      <a:pt x="103" y="3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7099E2"/>
              </a:solidFill>
              <a:ln>
                <a:noFill/>
              </a:ln>
              <a:effectLst>
                <a:outerShdw dist="91581" dir="3378596" algn="ctr" rotWithShape="0">
                  <a:srgbClr val="C0C0C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0">
                    <a:solidFill>
                      <a:srgbClr val="F7F16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98694" name="Freeform 6"/>
              <p:cNvSpPr>
                <a:spLocks/>
              </p:cNvSpPr>
              <p:nvPr/>
            </p:nvSpPr>
            <p:spPr bwMode="gray">
              <a:xfrm>
                <a:off x="2304" y="1625"/>
                <a:ext cx="498" cy="964"/>
              </a:xfrm>
              <a:custGeom>
                <a:avLst/>
                <a:gdLst>
                  <a:gd name="T0" fmla="*/ 72 w 573"/>
                  <a:gd name="T1" fmla="*/ 5 h 1111"/>
                  <a:gd name="T2" fmla="*/ 30 w 573"/>
                  <a:gd name="T3" fmla="*/ 32 h 1111"/>
                  <a:gd name="T4" fmla="*/ 4 w 573"/>
                  <a:gd name="T5" fmla="*/ 75 h 1111"/>
                  <a:gd name="T6" fmla="*/ 0 w 573"/>
                  <a:gd name="T7" fmla="*/ 509 h 1111"/>
                  <a:gd name="T8" fmla="*/ 1 w 573"/>
                  <a:gd name="T9" fmla="*/ 516 h 1111"/>
                  <a:gd name="T10" fmla="*/ 9 w 573"/>
                  <a:gd name="T11" fmla="*/ 533 h 1111"/>
                  <a:gd name="T12" fmla="*/ 26 w 573"/>
                  <a:gd name="T13" fmla="*/ 550 h 1111"/>
                  <a:gd name="T14" fmla="*/ 56 w 573"/>
                  <a:gd name="T15" fmla="*/ 557 h 1111"/>
                  <a:gd name="T16" fmla="*/ 84 w 573"/>
                  <a:gd name="T17" fmla="*/ 551 h 1111"/>
                  <a:gd name="T18" fmla="*/ 100 w 573"/>
                  <a:gd name="T19" fmla="*/ 534 h 1111"/>
                  <a:gd name="T20" fmla="*/ 106 w 573"/>
                  <a:gd name="T21" fmla="*/ 516 h 1111"/>
                  <a:gd name="T22" fmla="*/ 108 w 573"/>
                  <a:gd name="T23" fmla="*/ 503 h 1111"/>
                  <a:gd name="T24" fmla="*/ 108 w 573"/>
                  <a:gd name="T25" fmla="*/ 166 h 1111"/>
                  <a:gd name="T26" fmla="*/ 135 w 573"/>
                  <a:gd name="T27" fmla="*/ 1066 h 1111"/>
                  <a:gd name="T28" fmla="*/ 138 w 573"/>
                  <a:gd name="T29" fmla="*/ 1073 h 1111"/>
                  <a:gd name="T30" fmla="*/ 151 w 573"/>
                  <a:gd name="T31" fmla="*/ 1089 h 1111"/>
                  <a:gd name="T32" fmla="*/ 174 w 573"/>
                  <a:gd name="T33" fmla="*/ 1105 h 1111"/>
                  <a:gd name="T34" fmla="*/ 199 w 573"/>
                  <a:gd name="T35" fmla="*/ 1111 h 1111"/>
                  <a:gd name="T36" fmla="*/ 227 w 573"/>
                  <a:gd name="T37" fmla="*/ 1110 h 1111"/>
                  <a:gd name="T38" fmla="*/ 255 w 573"/>
                  <a:gd name="T39" fmla="*/ 1097 h 1111"/>
                  <a:gd name="T40" fmla="*/ 272 w 573"/>
                  <a:gd name="T41" fmla="*/ 1080 h 1111"/>
                  <a:gd name="T42" fmla="*/ 278 w 573"/>
                  <a:gd name="T43" fmla="*/ 1068 h 1111"/>
                  <a:gd name="T44" fmla="*/ 279 w 573"/>
                  <a:gd name="T45" fmla="*/ 499 h 1111"/>
                  <a:gd name="T46" fmla="*/ 302 w 573"/>
                  <a:gd name="T47" fmla="*/ 503 h 1111"/>
                  <a:gd name="T48" fmla="*/ 302 w 573"/>
                  <a:gd name="T49" fmla="*/ 534 h 1111"/>
                  <a:gd name="T50" fmla="*/ 304 w 573"/>
                  <a:gd name="T51" fmla="*/ 590 h 1111"/>
                  <a:gd name="T52" fmla="*/ 304 w 573"/>
                  <a:gd name="T53" fmla="*/ 664 h 1111"/>
                  <a:gd name="T54" fmla="*/ 304 w 573"/>
                  <a:gd name="T55" fmla="*/ 750 h 1111"/>
                  <a:gd name="T56" fmla="*/ 304 w 573"/>
                  <a:gd name="T57" fmla="*/ 838 h 1111"/>
                  <a:gd name="T58" fmla="*/ 305 w 573"/>
                  <a:gd name="T59" fmla="*/ 926 h 1111"/>
                  <a:gd name="T60" fmla="*/ 305 w 573"/>
                  <a:gd name="T61" fmla="*/ 1004 h 1111"/>
                  <a:gd name="T62" fmla="*/ 305 w 573"/>
                  <a:gd name="T63" fmla="*/ 1066 h 1111"/>
                  <a:gd name="T64" fmla="*/ 306 w 573"/>
                  <a:gd name="T65" fmla="*/ 1073 h 1111"/>
                  <a:gd name="T66" fmla="*/ 315 w 573"/>
                  <a:gd name="T67" fmla="*/ 1088 h 1111"/>
                  <a:gd name="T68" fmla="*/ 335 w 573"/>
                  <a:gd name="T69" fmla="*/ 1103 h 1111"/>
                  <a:gd name="T70" fmla="*/ 372 w 573"/>
                  <a:gd name="T71" fmla="*/ 1111 h 1111"/>
                  <a:gd name="T72" fmla="*/ 408 w 573"/>
                  <a:gd name="T73" fmla="*/ 1103 h 1111"/>
                  <a:gd name="T74" fmla="*/ 429 w 573"/>
                  <a:gd name="T75" fmla="*/ 1089 h 1111"/>
                  <a:gd name="T76" fmla="*/ 437 w 573"/>
                  <a:gd name="T77" fmla="*/ 1073 h 1111"/>
                  <a:gd name="T78" fmla="*/ 438 w 573"/>
                  <a:gd name="T79" fmla="*/ 1067 h 1111"/>
                  <a:gd name="T80" fmla="*/ 466 w 573"/>
                  <a:gd name="T81" fmla="*/ 166 h 1111"/>
                  <a:gd name="T82" fmla="*/ 468 w 573"/>
                  <a:gd name="T83" fmla="*/ 503 h 1111"/>
                  <a:gd name="T84" fmla="*/ 472 w 573"/>
                  <a:gd name="T85" fmla="*/ 517 h 1111"/>
                  <a:gd name="T86" fmla="*/ 483 w 573"/>
                  <a:gd name="T87" fmla="*/ 537 h 1111"/>
                  <a:gd name="T88" fmla="*/ 505 w 573"/>
                  <a:gd name="T89" fmla="*/ 551 h 1111"/>
                  <a:gd name="T90" fmla="*/ 536 w 573"/>
                  <a:gd name="T91" fmla="*/ 551 h 1111"/>
                  <a:gd name="T92" fmla="*/ 557 w 573"/>
                  <a:gd name="T93" fmla="*/ 537 h 1111"/>
                  <a:gd name="T94" fmla="*/ 570 w 573"/>
                  <a:gd name="T95" fmla="*/ 517 h 1111"/>
                  <a:gd name="T96" fmla="*/ 573 w 573"/>
                  <a:gd name="T97" fmla="*/ 508 h 1111"/>
                  <a:gd name="T98" fmla="*/ 572 w 573"/>
                  <a:gd name="T99" fmla="*/ 68 h 1111"/>
                  <a:gd name="T100" fmla="*/ 546 w 573"/>
                  <a:gd name="T101" fmla="*/ 28 h 1111"/>
                  <a:gd name="T102" fmla="*/ 506 w 573"/>
                  <a:gd name="T103" fmla="*/ 4 h 1111"/>
                  <a:gd name="T104" fmla="*/ 94 w 573"/>
                  <a:gd name="T105" fmla="*/ 0 h 1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73" h="1111">
                    <a:moveTo>
                      <a:pt x="94" y="0"/>
                    </a:moveTo>
                    <a:lnTo>
                      <a:pt x="72" y="5"/>
                    </a:lnTo>
                    <a:lnTo>
                      <a:pt x="50" y="16"/>
                    </a:lnTo>
                    <a:lnTo>
                      <a:pt x="30" y="32"/>
                    </a:lnTo>
                    <a:lnTo>
                      <a:pt x="15" y="53"/>
                    </a:lnTo>
                    <a:lnTo>
                      <a:pt x="4" y="75"/>
                    </a:lnTo>
                    <a:lnTo>
                      <a:pt x="0" y="99"/>
                    </a:lnTo>
                    <a:lnTo>
                      <a:pt x="0" y="509"/>
                    </a:lnTo>
                    <a:lnTo>
                      <a:pt x="0" y="511"/>
                    </a:lnTo>
                    <a:lnTo>
                      <a:pt x="1" y="516"/>
                    </a:lnTo>
                    <a:lnTo>
                      <a:pt x="4" y="525"/>
                    </a:lnTo>
                    <a:lnTo>
                      <a:pt x="9" y="533"/>
                    </a:lnTo>
                    <a:lnTo>
                      <a:pt x="16" y="543"/>
                    </a:lnTo>
                    <a:lnTo>
                      <a:pt x="26" y="550"/>
                    </a:lnTo>
                    <a:lnTo>
                      <a:pt x="39" y="556"/>
                    </a:lnTo>
                    <a:lnTo>
                      <a:pt x="56" y="557"/>
                    </a:lnTo>
                    <a:lnTo>
                      <a:pt x="72" y="556"/>
                    </a:lnTo>
                    <a:lnTo>
                      <a:pt x="84" y="551"/>
                    </a:lnTo>
                    <a:lnTo>
                      <a:pt x="92" y="543"/>
                    </a:lnTo>
                    <a:lnTo>
                      <a:pt x="100" y="534"/>
                    </a:lnTo>
                    <a:lnTo>
                      <a:pt x="103" y="525"/>
                    </a:lnTo>
                    <a:lnTo>
                      <a:pt x="106" y="516"/>
                    </a:lnTo>
                    <a:lnTo>
                      <a:pt x="107" y="508"/>
                    </a:lnTo>
                    <a:lnTo>
                      <a:pt x="108" y="503"/>
                    </a:lnTo>
                    <a:lnTo>
                      <a:pt x="108" y="500"/>
                    </a:lnTo>
                    <a:lnTo>
                      <a:pt x="108" y="166"/>
                    </a:lnTo>
                    <a:lnTo>
                      <a:pt x="134" y="167"/>
                    </a:lnTo>
                    <a:lnTo>
                      <a:pt x="135" y="1066"/>
                    </a:lnTo>
                    <a:lnTo>
                      <a:pt x="136" y="1068"/>
                    </a:lnTo>
                    <a:lnTo>
                      <a:pt x="138" y="1073"/>
                    </a:lnTo>
                    <a:lnTo>
                      <a:pt x="143" y="1080"/>
                    </a:lnTo>
                    <a:lnTo>
                      <a:pt x="151" y="1089"/>
                    </a:lnTo>
                    <a:lnTo>
                      <a:pt x="162" y="1097"/>
                    </a:lnTo>
                    <a:lnTo>
                      <a:pt x="174" y="1105"/>
                    </a:lnTo>
                    <a:lnTo>
                      <a:pt x="189" y="1110"/>
                    </a:lnTo>
                    <a:lnTo>
                      <a:pt x="199" y="1111"/>
                    </a:lnTo>
                    <a:lnTo>
                      <a:pt x="217" y="1111"/>
                    </a:lnTo>
                    <a:lnTo>
                      <a:pt x="227" y="1110"/>
                    </a:lnTo>
                    <a:lnTo>
                      <a:pt x="243" y="1105"/>
                    </a:lnTo>
                    <a:lnTo>
                      <a:pt x="255" y="1097"/>
                    </a:lnTo>
                    <a:lnTo>
                      <a:pt x="265" y="1089"/>
                    </a:lnTo>
                    <a:lnTo>
                      <a:pt x="272" y="1080"/>
                    </a:lnTo>
                    <a:lnTo>
                      <a:pt x="276" y="1073"/>
                    </a:lnTo>
                    <a:lnTo>
                      <a:pt x="278" y="1068"/>
                    </a:lnTo>
                    <a:lnTo>
                      <a:pt x="279" y="1066"/>
                    </a:lnTo>
                    <a:lnTo>
                      <a:pt x="279" y="499"/>
                    </a:lnTo>
                    <a:lnTo>
                      <a:pt x="302" y="499"/>
                    </a:lnTo>
                    <a:lnTo>
                      <a:pt x="302" y="503"/>
                    </a:lnTo>
                    <a:lnTo>
                      <a:pt x="302" y="515"/>
                    </a:lnTo>
                    <a:lnTo>
                      <a:pt x="302" y="534"/>
                    </a:lnTo>
                    <a:lnTo>
                      <a:pt x="302" y="560"/>
                    </a:lnTo>
                    <a:lnTo>
                      <a:pt x="304" y="590"/>
                    </a:lnTo>
                    <a:lnTo>
                      <a:pt x="304" y="626"/>
                    </a:lnTo>
                    <a:lnTo>
                      <a:pt x="304" y="664"/>
                    </a:lnTo>
                    <a:lnTo>
                      <a:pt x="304" y="706"/>
                    </a:lnTo>
                    <a:lnTo>
                      <a:pt x="304" y="750"/>
                    </a:lnTo>
                    <a:lnTo>
                      <a:pt x="304" y="793"/>
                    </a:lnTo>
                    <a:lnTo>
                      <a:pt x="304" y="838"/>
                    </a:lnTo>
                    <a:lnTo>
                      <a:pt x="305" y="882"/>
                    </a:lnTo>
                    <a:lnTo>
                      <a:pt x="305" y="926"/>
                    </a:lnTo>
                    <a:lnTo>
                      <a:pt x="305" y="966"/>
                    </a:lnTo>
                    <a:lnTo>
                      <a:pt x="305" y="1004"/>
                    </a:lnTo>
                    <a:lnTo>
                      <a:pt x="305" y="1037"/>
                    </a:lnTo>
                    <a:lnTo>
                      <a:pt x="305" y="1066"/>
                    </a:lnTo>
                    <a:lnTo>
                      <a:pt x="305" y="1067"/>
                    </a:lnTo>
                    <a:lnTo>
                      <a:pt x="306" y="1073"/>
                    </a:lnTo>
                    <a:lnTo>
                      <a:pt x="310" y="1079"/>
                    </a:lnTo>
                    <a:lnTo>
                      <a:pt x="315" y="1088"/>
                    </a:lnTo>
                    <a:lnTo>
                      <a:pt x="323" y="1096"/>
                    </a:lnTo>
                    <a:lnTo>
                      <a:pt x="335" y="1103"/>
                    </a:lnTo>
                    <a:lnTo>
                      <a:pt x="351" y="1108"/>
                    </a:lnTo>
                    <a:lnTo>
                      <a:pt x="372" y="1111"/>
                    </a:lnTo>
                    <a:lnTo>
                      <a:pt x="392" y="1108"/>
                    </a:lnTo>
                    <a:lnTo>
                      <a:pt x="408" y="1103"/>
                    </a:lnTo>
                    <a:lnTo>
                      <a:pt x="420" y="1096"/>
                    </a:lnTo>
                    <a:lnTo>
                      <a:pt x="429" y="1089"/>
                    </a:lnTo>
                    <a:lnTo>
                      <a:pt x="434" y="1080"/>
                    </a:lnTo>
                    <a:lnTo>
                      <a:pt x="437" y="1073"/>
                    </a:lnTo>
                    <a:lnTo>
                      <a:pt x="438" y="1068"/>
                    </a:lnTo>
                    <a:lnTo>
                      <a:pt x="438" y="1067"/>
                    </a:lnTo>
                    <a:lnTo>
                      <a:pt x="440" y="166"/>
                    </a:lnTo>
                    <a:lnTo>
                      <a:pt x="466" y="166"/>
                    </a:lnTo>
                    <a:lnTo>
                      <a:pt x="466" y="500"/>
                    </a:lnTo>
                    <a:lnTo>
                      <a:pt x="468" y="503"/>
                    </a:lnTo>
                    <a:lnTo>
                      <a:pt x="469" y="509"/>
                    </a:lnTo>
                    <a:lnTo>
                      <a:pt x="472" y="517"/>
                    </a:lnTo>
                    <a:lnTo>
                      <a:pt x="477" y="527"/>
                    </a:lnTo>
                    <a:lnTo>
                      <a:pt x="483" y="537"/>
                    </a:lnTo>
                    <a:lnTo>
                      <a:pt x="493" y="545"/>
                    </a:lnTo>
                    <a:lnTo>
                      <a:pt x="505" y="551"/>
                    </a:lnTo>
                    <a:lnTo>
                      <a:pt x="520" y="554"/>
                    </a:lnTo>
                    <a:lnTo>
                      <a:pt x="536" y="551"/>
                    </a:lnTo>
                    <a:lnTo>
                      <a:pt x="548" y="545"/>
                    </a:lnTo>
                    <a:lnTo>
                      <a:pt x="557" y="537"/>
                    </a:lnTo>
                    <a:lnTo>
                      <a:pt x="563" y="527"/>
                    </a:lnTo>
                    <a:lnTo>
                      <a:pt x="570" y="517"/>
                    </a:lnTo>
                    <a:lnTo>
                      <a:pt x="573" y="510"/>
                    </a:lnTo>
                    <a:lnTo>
                      <a:pt x="573" y="508"/>
                    </a:lnTo>
                    <a:lnTo>
                      <a:pt x="573" y="79"/>
                    </a:lnTo>
                    <a:lnTo>
                      <a:pt x="572" y="68"/>
                    </a:lnTo>
                    <a:lnTo>
                      <a:pt x="561" y="47"/>
                    </a:lnTo>
                    <a:lnTo>
                      <a:pt x="546" y="28"/>
                    </a:lnTo>
                    <a:lnTo>
                      <a:pt x="528" y="14"/>
                    </a:lnTo>
                    <a:lnTo>
                      <a:pt x="506" y="4"/>
                    </a:lnTo>
                    <a:lnTo>
                      <a:pt x="485" y="0"/>
                    </a:lnTo>
                    <a:lnTo>
                      <a:pt x="94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7099E2"/>
              </a:solidFill>
              <a:ln>
                <a:noFill/>
              </a:ln>
              <a:effectLst>
                <a:outerShdw dist="91581" dir="3378596" algn="ctr" rotWithShape="0">
                  <a:srgbClr val="C0C0C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0">
                    <a:solidFill>
                      <a:srgbClr val="F7F16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498695" name="Rectangle 7"/>
          <p:cNvSpPr>
            <a:spLocks noGrp="1" noChangeArrowheads="1"/>
          </p:cNvSpPr>
          <p:nvPr>
            <p:ph type="title"/>
          </p:nvPr>
        </p:nvSpPr>
        <p:spPr>
          <a:xfrm>
            <a:off x="2667000" y="327025"/>
            <a:ext cx="6477000" cy="563563"/>
          </a:xfrm>
          <a:noFill/>
          <a:ln/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Направления внутри эмпиризма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98696" name="Text Box 8"/>
          <p:cNvSpPr txBox="1">
            <a:spLocks noChangeArrowheads="1"/>
          </p:cNvSpPr>
          <p:nvPr/>
        </p:nvSpPr>
        <p:spPr bwMode="gray">
          <a:xfrm>
            <a:off x="398493" y="3748377"/>
            <a:ext cx="3827612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ru-RU" sz="2400" b="1" dirty="0" smtClean="0">
                <a:solidFill>
                  <a:srgbClr val="000000"/>
                </a:solidFill>
              </a:rPr>
              <a:t>Идеалистический эмпиризм</a:t>
            </a:r>
          </a:p>
          <a:p>
            <a:pPr eaLnBrk="0" hangingPunct="0"/>
            <a:r>
              <a:rPr lang="ru-RU" sz="1600" dirty="0" smtClean="0">
                <a:solidFill>
                  <a:srgbClr val="000000"/>
                </a:solidFill>
              </a:rPr>
              <a:t> – </a:t>
            </a:r>
            <a:r>
              <a:rPr lang="ru-RU" dirty="0" smtClean="0">
                <a:solidFill>
                  <a:srgbClr val="000000"/>
                </a:solidFill>
              </a:rPr>
              <a:t>представители Дж. Беркли, </a:t>
            </a:r>
          </a:p>
          <a:p>
            <a:pPr eaLnBrk="0" hangingPunct="0"/>
            <a:r>
              <a:rPr lang="ru-RU" dirty="0" smtClean="0">
                <a:solidFill>
                  <a:srgbClr val="000000"/>
                </a:solidFill>
              </a:rPr>
              <a:t>Д. Юм. Опыт представляет </a:t>
            </a:r>
          </a:p>
          <a:p>
            <a:pPr eaLnBrk="0" hangingPunct="0"/>
            <a:r>
              <a:rPr lang="ru-RU" dirty="0" smtClean="0">
                <a:solidFill>
                  <a:srgbClr val="000000"/>
                </a:solidFill>
              </a:rPr>
              <a:t>собой общую совокупность представлений, чувств и величина мира равняется величине опыта.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498703" name="Group 15"/>
          <p:cNvGrpSpPr>
            <a:grpSpLocks/>
          </p:cNvGrpSpPr>
          <p:nvPr/>
        </p:nvGrpSpPr>
        <p:grpSpPr bwMode="auto">
          <a:xfrm>
            <a:off x="4524689" y="2663190"/>
            <a:ext cx="4191000" cy="3661410"/>
            <a:chOff x="2880" y="1344"/>
            <a:chExt cx="2126" cy="1968"/>
          </a:xfrm>
        </p:grpSpPr>
        <p:sp>
          <p:nvSpPr>
            <p:cNvPr id="498698" name="AutoShape 10"/>
            <p:cNvSpPr>
              <a:spLocks noChangeArrowheads="1"/>
            </p:cNvSpPr>
            <p:nvPr/>
          </p:nvSpPr>
          <p:spPr bwMode="gray">
            <a:xfrm>
              <a:off x="2894" y="1872"/>
              <a:ext cx="2112" cy="1440"/>
            </a:xfrm>
            <a:prstGeom prst="roundRect">
              <a:avLst>
                <a:gd name="adj" fmla="val 10347"/>
              </a:avLst>
            </a:prstGeom>
            <a:gradFill rotWithShape="1">
              <a:gsLst>
                <a:gs pos="0">
                  <a:srgbClr val="D8F4BE">
                    <a:gamma/>
                    <a:tint val="0"/>
                    <a:invGamma/>
                  </a:srgbClr>
                </a:gs>
                <a:gs pos="100000">
                  <a:srgbClr val="D8F4BE"/>
                </a:gs>
              </a:gsLst>
              <a:lin ang="2700000" scaled="1"/>
            </a:gradFill>
            <a:ln w="50800">
              <a:solidFill>
                <a:srgbClr val="44988C"/>
              </a:solidFill>
              <a:round/>
              <a:headEnd/>
              <a:tailEnd/>
            </a:ln>
            <a:effectLst>
              <a:outerShdw dist="107763" dir="2700000" algn="ctr" rotWithShape="0">
                <a:srgbClr val="C0C0C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eaLnBrk="0" hangingPunct="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8699" name="Text Box 11"/>
            <p:cNvSpPr txBox="1">
              <a:spLocks noChangeArrowheads="1"/>
            </p:cNvSpPr>
            <p:nvPr/>
          </p:nvSpPr>
          <p:spPr bwMode="gray">
            <a:xfrm>
              <a:off x="3234" y="2080"/>
              <a:ext cx="1748" cy="10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0C0C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ru-RU" sz="2400" b="1" dirty="0" smtClean="0">
                  <a:solidFill>
                    <a:srgbClr val="000000"/>
                  </a:solidFill>
                </a:rPr>
                <a:t>Материалистический эмпиризм 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endParaRPr lang="ru-RU" dirty="0" smtClean="0">
                <a:solidFill>
                  <a:srgbClr val="000000"/>
                </a:solidFill>
              </a:endParaRPr>
            </a:p>
            <a:p>
              <a:pPr marL="285750" indent="-285750" eaLnBrk="0" hangingPunct="0">
                <a:buFontTx/>
                <a:buChar char="-"/>
              </a:pPr>
              <a:r>
                <a:rPr lang="ru-RU" dirty="0" smtClean="0">
                  <a:solidFill>
                    <a:srgbClr val="000000"/>
                  </a:solidFill>
                </a:rPr>
                <a:t>представители Ф. Бэкон и Т. Гоббс.</a:t>
              </a:r>
            </a:p>
            <a:p>
              <a:pPr eaLnBrk="0" hangingPunct="0"/>
              <a:r>
                <a:rPr lang="ru-RU" dirty="0" smtClean="0">
                  <a:solidFill>
                    <a:srgbClr val="000000"/>
                  </a:solidFill>
                </a:rPr>
                <a:t>Источником опыта человека является внешний мир.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grpSp>
          <p:nvGrpSpPr>
            <p:cNvPr id="498700" name="Group 12"/>
            <p:cNvGrpSpPr>
              <a:grpSpLocks/>
            </p:cNvGrpSpPr>
            <p:nvPr/>
          </p:nvGrpSpPr>
          <p:grpSpPr bwMode="auto">
            <a:xfrm>
              <a:off x="2880" y="1344"/>
              <a:ext cx="498" cy="1245"/>
              <a:chOff x="2880" y="1344"/>
              <a:chExt cx="498" cy="1245"/>
            </a:xfrm>
          </p:grpSpPr>
          <p:sp>
            <p:nvSpPr>
              <p:cNvPr id="498701" name="Freeform 13"/>
              <p:cNvSpPr>
                <a:spLocks/>
              </p:cNvSpPr>
              <p:nvPr/>
            </p:nvSpPr>
            <p:spPr bwMode="gray">
              <a:xfrm>
                <a:off x="3001" y="1344"/>
                <a:ext cx="233" cy="254"/>
              </a:xfrm>
              <a:custGeom>
                <a:avLst/>
                <a:gdLst>
                  <a:gd name="T0" fmla="*/ 133 w 267"/>
                  <a:gd name="T1" fmla="*/ 0 h 292"/>
                  <a:gd name="T2" fmla="*/ 161 w 267"/>
                  <a:gd name="T3" fmla="*/ 3 h 292"/>
                  <a:gd name="T4" fmla="*/ 186 w 267"/>
                  <a:gd name="T5" fmla="*/ 12 h 292"/>
                  <a:gd name="T6" fmla="*/ 209 w 267"/>
                  <a:gd name="T7" fmla="*/ 25 h 292"/>
                  <a:gd name="T8" fmla="*/ 228 w 267"/>
                  <a:gd name="T9" fmla="*/ 42 h 292"/>
                  <a:gd name="T10" fmla="*/ 245 w 267"/>
                  <a:gd name="T11" fmla="*/ 64 h 292"/>
                  <a:gd name="T12" fmla="*/ 257 w 267"/>
                  <a:gd name="T13" fmla="*/ 88 h 292"/>
                  <a:gd name="T14" fmla="*/ 265 w 267"/>
                  <a:gd name="T15" fmla="*/ 116 h 292"/>
                  <a:gd name="T16" fmla="*/ 267 w 267"/>
                  <a:gd name="T17" fmla="*/ 146 h 292"/>
                  <a:gd name="T18" fmla="*/ 265 w 267"/>
                  <a:gd name="T19" fmla="*/ 175 h 292"/>
                  <a:gd name="T20" fmla="*/ 257 w 267"/>
                  <a:gd name="T21" fmla="*/ 203 h 292"/>
                  <a:gd name="T22" fmla="*/ 245 w 267"/>
                  <a:gd name="T23" fmla="*/ 227 h 292"/>
                  <a:gd name="T24" fmla="*/ 228 w 267"/>
                  <a:gd name="T25" fmla="*/ 249 h 292"/>
                  <a:gd name="T26" fmla="*/ 209 w 267"/>
                  <a:gd name="T27" fmla="*/ 267 h 292"/>
                  <a:gd name="T28" fmla="*/ 186 w 267"/>
                  <a:gd name="T29" fmla="*/ 281 h 292"/>
                  <a:gd name="T30" fmla="*/ 161 w 267"/>
                  <a:gd name="T31" fmla="*/ 289 h 292"/>
                  <a:gd name="T32" fmla="*/ 133 w 267"/>
                  <a:gd name="T33" fmla="*/ 292 h 292"/>
                  <a:gd name="T34" fmla="*/ 103 w 267"/>
                  <a:gd name="T35" fmla="*/ 288 h 292"/>
                  <a:gd name="T36" fmla="*/ 75 w 267"/>
                  <a:gd name="T37" fmla="*/ 277 h 292"/>
                  <a:gd name="T38" fmla="*/ 51 w 267"/>
                  <a:gd name="T39" fmla="*/ 260 h 292"/>
                  <a:gd name="T40" fmla="*/ 29 w 267"/>
                  <a:gd name="T41" fmla="*/ 237 h 292"/>
                  <a:gd name="T42" fmla="*/ 13 w 267"/>
                  <a:gd name="T43" fmla="*/ 210 h 292"/>
                  <a:gd name="T44" fmla="*/ 4 w 267"/>
                  <a:gd name="T45" fmla="*/ 178 h 292"/>
                  <a:gd name="T46" fmla="*/ 0 w 267"/>
                  <a:gd name="T47" fmla="*/ 146 h 292"/>
                  <a:gd name="T48" fmla="*/ 4 w 267"/>
                  <a:gd name="T49" fmla="*/ 113 h 292"/>
                  <a:gd name="T50" fmla="*/ 13 w 267"/>
                  <a:gd name="T51" fmla="*/ 81 h 292"/>
                  <a:gd name="T52" fmla="*/ 29 w 267"/>
                  <a:gd name="T53" fmla="*/ 54 h 292"/>
                  <a:gd name="T54" fmla="*/ 51 w 267"/>
                  <a:gd name="T55" fmla="*/ 32 h 292"/>
                  <a:gd name="T56" fmla="*/ 75 w 267"/>
                  <a:gd name="T57" fmla="*/ 14 h 292"/>
                  <a:gd name="T58" fmla="*/ 103 w 267"/>
                  <a:gd name="T59" fmla="*/ 3 h 292"/>
                  <a:gd name="T60" fmla="*/ 133 w 267"/>
                  <a:gd name="T61" fmla="*/ 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67" h="292">
                    <a:moveTo>
                      <a:pt x="133" y="0"/>
                    </a:moveTo>
                    <a:lnTo>
                      <a:pt x="161" y="3"/>
                    </a:lnTo>
                    <a:lnTo>
                      <a:pt x="186" y="12"/>
                    </a:lnTo>
                    <a:lnTo>
                      <a:pt x="209" y="25"/>
                    </a:lnTo>
                    <a:lnTo>
                      <a:pt x="228" y="42"/>
                    </a:lnTo>
                    <a:lnTo>
                      <a:pt x="245" y="64"/>
                    </a:lnTo>
                    <a:lnTo>
                      <a:pt x="257" y="88"/>
                    </a:lnTo>
                    <a:lnTo>
                      <a:pt x="265" y="116"/>
                    </a:lnTo>
                    <a:lnTo>
                      <a:pt x="267" y="146"/>
                    </a:lnTo>
                    <a:lnTo>
                      <a:pt x="265" y="175"/>
                    </a:lnTo>
                    <a:lnTo>
                      <a:pt x="257" y="203"/>
                    </a:lnTo>
                    <a:lnTo>
                      <a:pt x="245" y="227"/>
                    </a:lnTo>
                    <a:lnTo>
                      <a:pt x="228" y="249"/>
                    </a:lnTo>
                    <a:lnTo>
                      <a:pt x="209" y="267"/>
                    </a:lnTo>
                    <a:lnTo>
                      <a:pt x="186" y="281"/>
                    </a:lnTo>
                    <a:lnTo>
                      <a:pt x="161" y="289"/>
                    </a:lnTo>
                    <a:lnTo>
                      <a:pt x="133" y="292"/>
                    </a:lnTo>
                    <a:lnTo>
                      <a:pt x="103" y="288"/>
                    </a:lnTo>
                    <a:lnTo>
                      <a:pt x="75" y="277"/>
                    </a:lnTo>
                    <a:lnTo>
                      <a:pt x="51" y="260"/>
                    </a:lnTo>
                    <a:lnTo>
                      <a:pt x="29" y="237"/>
                    </a:lnTo>
                    <a:lnTo>
                      <a:pt x="13" y="210"/>
                    </a:lnTo>
                    <a:lnTo>
                      <a:pt x="4" y="178"/>
                    </a:lnTo>
                    <a:lnTo>
                      <a:pt x="0" y="146"/>
                    </a:lnTo>
                    <a:lnTo>
                      <a:pt x="4" y="113"/>
                    </a:lnTo>
                    <a:lnTo>
                      <a:pt x="13" y="81"/>
                    </a:lnTo>
                    <a:lnTo>
                      <a:pt x="29" y="54"/>
                    </a:lnTo>
                    <a:lnTo>
                      <a:pt x="51" y="32"/>
                    </a:lnTo>
                    <a:lnTo>
                      <a:pt x="75" y="14"/>
                    </a:lnTo>
                    <a:lnTo>
                      <a:pt x="103" y="3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44988C"/>
              </a:solidFill>
              <a:ln>
                <a:noFill/>
              </a:ln>
              <a:effectLst>
                <a:outerShdw dist="91581" dir="3378596" algn="ctr" rotWithShape="0">
                  <a:srgbClr val="C0C0C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0">
                    <a:solidFill>
                      <a:srgbClr val="F7F16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98702" name="Freeform 14"/>
              <p:cNvSpPr>
                <a:spLocks/>
              </p:cNvSpPr>
              <p:nvPr/>
            </p:nvSpPr>
            <p:spPr bwMode="gray">
              <a:xfrm>
                <a:off x="2880" y="1625"/>
                <a:ext cx="498" cy="964"/>
              </a:xfrm>
              <a:custGeom>
                <a:avLst/>
                <a:gdLst>
                  <a:gd name="T0" fmla="*/ 72 w 573"/>
                  <a:gd name="T1" fmla="*/ 5 h 1111"/>
                  <a:gd name="T2" fmla="*/ 30 w 573"/>
                  <a:gd name="T3" fmla="*/ 32 h 1111"/>
                  <a:gd name="T4" fmla="*/ 4 w 573"/>
                  <a:gd name="T5" fmla="*/ 75 h 1111"/>
                  <a:gd name="T6" fmla="*/ 0 w 573"/>
                  <a:gd name="T7" fmla="*/ 509 h 1111"/>
                  <a:gd name="T8" fmla="*/ 1 w 573"/>
                  <a:gd name="T9" fmla="*/ 516 h 1111"/>
                  <a:gd name="T10" fmla="*/ 9 w 573"/>
                  <a:gd name="T11" fmla="*/ 533 h 1111"/>
                  <a:gd name="T12" fmla="*/ 26 w 573"/>
                  <a:gd name="T13" fmla="*/ 550 h 1111"/>
                  <a:gd name="T14" fmla="*/ 56 w 573"/>
                  <a:gd name="T15" fmla="*/ 557 h 1111"/>
                  <a:gd name="T16" fmla="*/ 84 w 573"/>
                  <a:gd name="T17" fmla="*/ 551 h 1111"/>
                  <a:gd name="T18" fmla="*/ 100 w 573"/>
                  <a:gd name="T19" fmla="*/ 534 h 1111"/>
                  <a:gd name="T20" fmla="*/ 106 w 573"/>
                  <a:gd name="T21" fmla="*/ 516 h 1111"/>
                  <a:gd name="T22" fmla="*/ 108 w 573"/>
                  <a:gd name="T23" fmla="*/ 503 h 1111"/>
                  <a:gd name="T24" fmla="*/ 108 w 573"/>
                  <a:gd name="T25" fmla="*/ 166 h 1111"/>
                  <a:gd name="T26" fmla="*/ 135 w 573"/>
                  <a:gd name="T27" fmla="*/ 1066 h 1111"/>
                  <a:gd name="T28" fmla="*/ 138 w 573"/>
                  <a:gd name="T29" fmla="*/ 1073 h 1111"/>
                  <a:gd name="T30" fmla="*/ 151 w 573"/>
                  <a:gd name="T31" fmla="*/ 1089 h 1111"/>
                  <a:gd name="T32" fmla="*/ 174 w 573"/>
                  <a:gd name="T33" fmla="*/ 1105 h 1111"/>
                  <a:gd name="T34" fmla="*/ 199 w 573"/>
                  <a:gd name="T35" fmla="*/ 1111 h 1111"/>
                  <a:gd name="T36" fmla="*/ 227 w 573"/>
                  <a:gd name="T37" fmla="*/ 1110 h 1111"/>
                  <a:gd name="T38" fmla="*/ 255 w 573"/>
                  <a:gd name="T39" fmla="*/ 1097 h 1111"/>
                  <a:gd name="T40" fmla="*/ 272 w 573"/>
                  <a:gd name="T41" fmla="*/ 1080 h 1111"/>
                  <a:gd name="T42" fmla="*/ 278 w 573"/>
                  <a:gd name="T43" fmla="*/ 1068 h 1111"/>
                  <a:gd name="T44" fmla="*/ 279 w 573"/>
                  <a:gd name="T45" fmla="*/ 499 h 1111"/>
                  <a:gd name="T46" fmla="*/ 302 w 573"/>
                  <a:gd name="T47" fmla="*/ 503 h 1111"/>
                  <a:gd name="T48" fmla="*/ 302 w 573"/>
                  <a:gd name="T49" fmla="*/ 534 h 1111"/>
                  <a:gd name="T50" fmla="*/ 304 w 573"/>
                  <a:gd name="T51" fmla="*/ 590 h 1111"/>
                  <a:gd name="T52" fmla="*/ 304 w 573"/>
                  <a:gd name="T53" fmla="*/ 664 h 1111"/>
                  <a:gd name="T54" fmla="*/ 304 w 573"/>
                  <a:gd name="T55" fmla="*/ 750 h 1111"/>
                  <a:gd name="T56" fmla="*/ 304 w 573"/>
                  <a:gd name="T57" fmla="*/ 838 h 1111"/>
                  <a:gd name="T58" fmla="*/ 305 w 573"/>
                  <a:gd name="T59" fmla="*/ 926 h 1111"/>
                  <a:gd name="T60" fmla="*/ 305 w 573"/>
                  <a:gd name="T61" fmla="*/ 1004 h 1111"/>
                  <a:gd name="T62" fmla="*/ 305 w 573"/>
                  <a:gd name="T63" fmla="*/ 1066 h 1111"/>
                  <a:gd name="T64" fmla="*/ 306 w 573"/>
                  <a:gd name="T65" fmla="*/ 1073 h 1111"/>
                  <a:gd name="T66" fmla="*/ 315 w 573"/>
                  <a:gd name="T67" fmla="*/ 1088 h 1111"/>
                  <a:gd name="T68" fmla="*/ 335 w 573"/>
                  <a:gd name="T69" fmla="*/ 1103 h 1111"/>
                  <a:gd name="T70" fmla="*/ 372 w 573"/>
                  <a:gd name="T71" fmla="*/ 1111 h 1111"/>
                  <a:gd name="T72" fmla="*/ 408 w 573"/>
                  <a:gd name="T73" fmla="*/ 1103 h 1111"/>
                  <a:gd name="T74" fmla="*/ 429 w 573"/>
                  <a:gd name="T75" fmla="*/ 1089 h 1111"/>
                  <a:gd name="T76" fmla="*/ 437 w 573"/>
                  <a:gd name="T77" fmla="*/ 1073 h 1111"/>
                  <a:gd name="T78" fmla="*/ 438 w 573"/>
                  <a:gd name="T79" fmla="*/ 1067 h 1111"/>
                  <a:gd name="T80" fmla="*/ 466 w 573"/>
                  <a:gd name="T81" fmla="*/ 166 h 1111"/>
                  <a:gd name="T82" fmla="*/ 468 w 573"/>
                  <a:gd name="T83" fmla="*/ 503 h 1111"/>
                  <a:gd name="T84" fmla="*/ 472 w 573"/>
                  <a:gd name="T85" fmla="*/ 517 h 1111"/>
                  <a:gd name="T86" fmla="*/ 483 w 573"/>
                  <a:gd name="T87" fmla="*/ 537 h 1111"/>
                  <a:gd name="T88" fmla="*/ 505 w 573"/>
                  <a:gd name="T89" fmla="*/ 551 h 1111"/>
                  <a:gd name="T90" fmla="*/ 536 w 573"/>
                  <a:gd name="T91" fmla="*/ 551 h 1111"/>
                  <a:gd name="T92" fmla="*/ 557 w 573"/>
                  <a:gd name="T93" fmla="*/ 537 h 1111"/>
                  <a:gd name="T94" fmla="*/ 570 w 573"/>
                  <a:gd name="T95" fmla="*/ 517 h 1111"/>
                  <a:gd name="T96" fmla="*/ 573 w 573"/>
                  <a:gd name="T97" fmla="*/ 508 h 1111"/>
                  <a:gd name="T98" fmla="*/ 572 w 573"/>
                  <a:gd name="T99" fmla="*/ 68 h 1111"/>
                  <a:gd name="T100" fmla="*/ 546 w 573"/>
                  <a:gd name="T101" fmla="*/ 28 h 1111"/>
                  <a:gd name="T102" fmla="*/ 506 w 573"/>
                  <a:gd name="T103" fmla="*/ 4 h 1111"/>
                  <a:gd name="T104" fmla="*/ 94 w 573"/>
                  <a:gd name="T105" fmla="*/ 0 h 1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73" h="1111">
                    <a:moveTo>
                      <a:pt x="94" y="0"/>
                    </a:moveTo>
                    <a:lnTo>
                      <a:pt x="72" y="5"/>
                    </a:lnTo>
                    <a:lnTo>
                      <a:pt x="50" y="16"/>
                    </a:lnTo>
                    <a:lnTo>
                      <a:pt x="30" y="32"/>
                    </a:lnTo>
                    <a:lnTo>
                      <a:pt x="15" y="53"/>
                    </a:lnTo>
                    <a:lnTo>
                      <a:pt x="4" y="75"/>
                    </a:lnTo>
                    <a:lnTo>
                      <a:pt x="0" y="99"/>
                    </a:lnTo>
                    <a:lnTo>
                      <a:pt x="0" y="509"/>
                    </a:lnTo>
                    <a:lnTo>
                      <a:pt x="0" y="511"/>
                    </a:lnTo>
                    <a:lnTo>
                      <a:pt x="1" y="516"/>
                    </a:lnTo>
                    <a:lnTo>
                      <a:pt x="4" y="525"/>
                    </a:lnTo>
                    <a:lnTo>
                      <a:pt x="9" y="533"/>
                    </a:lnTo>
                    <a:lnTo>
                      <a:pt x="16" y="543"/>
                    </a:lnTo>
                    <a:lnTo>
                      <a:pt x="26" y="550"/>
                    </a:lnTo>
                    <a:lnTo>
                      <a:pt x="39" y="556"/>
                    </a:lnTo>
                    <a:lnTo>
                      <a:pt x="56" y="557"/>
                    </a:lnTo>
                    <a:lnTo>
                      <a:pt x="72" y="556"/>
                    </a:lnTo>
                    <a:lnTo>
                      <a:pt x="84" y="551"/>
                    </a:lnTo>
                    <a:lnTo>
                      <a:pt x="92" y="543"/>
                    </a:lnTo>
                    <a:lnTo>
                      <a:pt x="100" y="534"/>
                    </a:lnTo>
                    <a:lnTo>
                      <a:pt x="103" y="525"/>
                    </a:lnTo>
                    <a:lnTo>
                      <a:pt x="106" y="516"/>
                    </a:lnTo>
                    <a:lnTo>
                      <a:pt x="107" y="508"/>
                    </a:lnTo>
                    <a:lnTo>
                      <a:pt x="108" y="503"/>
                    </a:lnTo>
                    <a:lnTo>
                      <a:pt x="108" y="500"/>
                    </a:lnTo>
                    <a:lnTo>
                      <a:pt x="108" y="166"/>
                    </a:lnTo>
                    <a:lnTo>
                      <a:pt x="134" y="167"/>
                    </a:lnTo>
                    <a:lnTo>
                      <a:pt x="135" y="1066"/>
                    </a:lnTo>
                    <a:lnTo>
                      <a:pt x="136" y="1068"/>
                    </a:lnTo>
                    <a:lnTo>
                      <a:pt x="138" y="1073"/>
                    </a:lnTo>
                    <a:lnTo>
                      <a:pt x="143" y="1080"/>
                    </a:lnTo>
                    <a:lnTo>
                      <a:pt x="151" y="1089"/>
                    </a:lnTo>
                    <a:lnTo>
                      <a:pt x="162" y="1097"/>
                    </a:lnTo>
                    <a:lnTo>
                      <a:pt x="174" y="1105"/>
                    </a:lnTo>
                    <a:lnTo>
                      <a:pt x="189" y="1110"/>
                    </a:lnTo>
                    <a:lnTo>
                      <a:pt x="199" y="1111"/>
                    </a:lnTo>
                    <a:lnTo>
                      <a:pt x="217" y="1111"/>
                    </a:lnTo>
                    <a:lnTo>
                      <a:pt x="227" y="1110"/>
                    </a:lnTo>
                    <a:lnTo>
                      <a:pt x="243" y="1105"/>
                    </a:lnTo>
                    <a:lnTo>
                      <a:pt x="255" y="1097"/>
                    </a:lnTo>
                    <a:lnTo>
                      <a:pt x="265" y="1089"/>
                    </a:lnTo>
                    <a:lnTo>
                      <a:pt x="272" y="1080"/>
                    </a:lnTo>
                    <a:lnTo>
                      <a:pt x="276" y="1073"/>
                    </a:lnTo>
                    <a:lnTo>
                      <a:pt x="278" y="1068"/>
                    </a:lnTo>
                    <a:lnTo>
                      <a:pt x="279" y="1066"/>
                    </a:lnTo>
                    <a:lnTo>
                      <a:pt x="279" y="499"/>
                    </a:lnTo>
                    <a:lnTo>
                      <a:pt x="302" y="499"/>
                    </a:lnTo>
                    <a:lnTo>
                      <a:pt x="302" y="503"/>
                    </a:lnTo>
                    <a:lnTo>
                      <a:pt x="302" y="515"/>
                    </a:lnTo>
                    <a:lnTo>
                      <a:pt x="302" y="534"/>
                    </a:lnTo>
                    <a:lnTo>
                      <a:pt x="302" y="560"/>
                    </a:lnTo>
                    <a:lnTo>
                      <a:pt x="304" y="590"/>
                    </a:lnTo>
                    <a:lnTo>
                      <a:pt x="304" y="626"/>
                    </a:lnTo>
                    <a:lnTo>
                      <a:pt x="304" y="664"/>
                    </a:lnTo>
                    <a:lnTo>
                      <a:pt x="304" y="706"/>
                    </a:lnTo>
                    <a:lnTo>
                      <a:pt x="304" y="750"/>
                    </a:lnTo>
                    <a:lnTo>
                      <a:pt x="304" y="793"/>
                    </a:lnTo>
                    <a:lnTo>
                      <a:pt x="304" y="838"/>
                    </a:lnTo>
                    <a:lnTo>
                      <a:pt x="305" y="882"/>
                    </a:lnTo>
                    <a:lnTo>
                      <a:pt x="305" y="926"/>
                    </a:lnTo>
                    <a:lnTo>
                      <a:pt x="305" y="966"/>
                    </a:lnTo>
                    <a:lnTo>
                      <a:pt x="305" y="1004"/>
                    </a:lnTo>
                    <a:lnTo>
                      <a:pt x="305" y="1037"/>
                    </a:lnTo>
                    <a:lnTo>
                      <a:pt x="305" y="1066"/>
                    </a:lnTo>
                    <a:lnTo>
                      <a:pt x="305" y="1067"/>
                    </a:lnTo>
                    <a:lnTo>
                      <a:pt x="306" y="1073"/>
                    </a:lnTo>
                    <a:lnTo>
                      <a:pt x="310" y="1079"/>
                    </a:lnTo>
                    <a:lnTo>
                      <a:pt x="315" y="1088"/>
                    </a:lnTo>
                    <a:lnTo>
                      <a:pt x="323" y="1096"/>
                    </a:lnTo>
                    <a:lnTo>
                      <a:pt x="335" y="1103"/>
                    </a:lnTo>
                    <a:lnTo>
                      <a:pt x="351" y="1108"/>
                    </a:lnTo>
                    <a:lnTo>
                      <a:pt x="372" y="1111"/>
                    </a:lnTo>
                    <a:lnTo>
                      <a:pt x="392" y="1108"/>
                    </a:lnTo>
                    <a:lnTo>
                      <a:pt x="408" y="1103"/>
                    </a:lnTo>
                    <a:lnTo>
                      <a:pt x="420" y="1096"/>
                    </a:lnTo>
                    <a:lnTo>
                      <a:pt x="429" y="1089"/>
                    </a:lnTo>
                    <a:lnTo>
                      <a:pt x="434" y="1080"/>
                    </a:lnTo>
                    <a:lnTo>
                      <a:pt x="437" y="1073"/>
                    </a:lnTo>
                    <a:lnTo>
                      <a:pt x="438" y="1068"/>
                    </a:lnTo>
                    <a:lnTo>
                      <a:pt x="438" y="1067"/>
                    </a:lnTo>
                    <a:lnTo>
                      <a:pt x="440" y="166"/>
                    </a:lnTo>
                    <a:lnTo>
                      <a:pt x="466" y="166"/>
                    </a:lnTo>
                    <a:lnTo>
                      <a:pt x="466" y="500"/>
                    </a:lnTo>
                    <a:lnTo>
                      <a:pt x="468" y="503"/>
                    </a:lnTo>
                    <a:lnTo>
                      <a:pt x="469" y="509"/>
                    </a:lnTo>
                    <a:lnTo>
                      <a:pt x="472" y="517"/>
                    </a:lnTo>
                    <a:lnTo>
                      <a:pt x="477" y="527"/>
                    </a:lnTo>
                    <a:lnTo>
                      <a:pt x="483" y="537"/>
                    </a:lnTo>
                    <a:lnTo>
                      <a:pt x="493" y="545"/>
                    </a:lnTo>
                    <a:lnTo>
                      <a:pt x="505" y="551"/>
                    </a:lnTo>
                    <a:lnTo>
                      <a:pt x="520" y="554"/>
                    </a:lnTo>
                    <a:lnTo>
                      <a:pt x="536" y="551"/>
                    </a:lnTo>
                    <a:lnTo>
                      <a:pt x="548" y="545"/>
                    </a:lnTo>
                    <a:lnTo>
                      <a:pt x="557" y="537"/>
                    </a:lnTo>
                    <a:lnTo>
                      <a:pt x="563" y="527"/>
                    </a:lnTo>
                    <a:lnTo>
                      <a:pt x="570" y="517"/>
                    </a:lnTo>
                    <a:lnTo>
                      <a:pt x="573" y="510"/>
                    </a:lnTo>
                    <a:lnTo>
                      <a:pt x="573" y="508"/>
                    </a:lnTo>
                    <a:lnTo>
                      <a:pt x="573" y="79"/>
                    </a:lnTo>
                    <a:lnTo>
                      <a:pt x="572" y="68"/>
                    </a:lnTo>
                    <a:lnTo>
                      <a:pt x="561" y="47"/>
                    </a:lnTo>
                    <a:lnTo>
                      <a:pt x="546" y="28"/>
                    </a:lnTo>
                    <a:lnTo>
                      <a:pt x="528" y="14"/>
                    </a:lnTo>
                    <a:lnTo>
                      <a:pt x="506" y="4"/>
                    </a:lnTo>
                    <a:lnTo>
                      <a:pt x="485" y="0"/>
                    </a:lnTo>
                    <a:lnTo>
                      <a:pt x="94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44988C"/>
              </a:solidFill>
              <a:ln>
                <a:noFill/>
              </a:ln>
              <a:effectLst>
                <a:outerShdw dist="91581" dir="3378596" algn="ctr" rotWithShape="0">
                  <a:srgbClr val="C0C0C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0">
                    <a:solidFill>
                      <a:srgbClr val="F7F16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1345161"/>
            <a:ext cx="1675606" cy="209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288" y="1806386"/>
            <a:ext cx="1770952" cy="105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904" y="1395503"/>
            <a:ext cx="2146372" cy="11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43" y="1382623"/>
            <a:ext cx="1512627" cy="2069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1344"/>
            <a:ext cx="196850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44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31602" y="327025"/>
            <a:ext cx="6612398" cy="563563"/>
          </a:xfrm>
        </p:spPr>
        <p:txBody>
          <a:bodyPr/>
          <a:lstStyle/>
          <a:p>
            <a:r>
              <a:rPr lang="ru-RU" sz="2800" b="1" dirty="0" smtClean="0"/>
              <a:t>Основные философские проблемы</a:t>
            </a:r>
            <a:endParaRPr lang="en-US" sz="2800" b="1" dirty="0"/>
          </a:p>
        </p:txBody>
      </p:sp>
      <p:grpSp>
        <p:nvGrpSpPr>
          <p:cNvPr id="91139" name="Group 3"/>
          <p:cNvGrpSpPr>
            <a:grpSpLocks/>
          </p:cNvGrpSpPr>
          <p:nvPr/>
        </p:nvGrpSpPr>
        <p:grpSpPr bwMode="auto">
          <a:xfrm>
            <a:off x="313125" y="1524000"/>
            <a:ext cx="2590754" cy="4373563"/>
            <a:chOff x="720" y="1296"/>
            <a:chExt cx="1367" cy="2542"/>
          </a:xfrm>
        </p:grpSpPr>
        <p:sp>
          <p:nvSpPr>
            <p:cNvPr id="91140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91141" name="AutoShape 5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91142" name="AutoShape 6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91143" name="AutoShape 7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91144" name="AutoShape 8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91145" name="AutoShape 9"/>
            <p:cNvSpPr>
              <a:spLocks noChangeArrowheads="1"/>
            </p:cNvSpPr>
            <p:nvPr/>
          </p:nvSpPr>
          <p:spPr bwMode="gray">
            <a:xfrm>
              <a:off x="724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4D4D4D"/>
                </a:solidFill>
              </a:endParaRPr>
            </a:p>
          </p:txBody>
        </p:sp>
        <p:grpSp>
          <p:nvGrpSpPr>
            <p:cNvPr id="91146" name="Group 10"/>
            <p:cNvGrpSpPr>
              <a:grpSpLocks/>
            </p:cNvGrpSpPr>
            <p:nvPr/>
          </p:nvGrpSpPr>
          <p:grpSpPr bwMode="auto">
            <a:xfrm>
              <a:off x="1189" y="1296"/>
              <a:ext cx="405" cy="405"/>
              <a:chOff x="1289" y="582"/>
              <a:chExt cx="668" cy="668"/>
            </a:xfrm>
          </p:grpSpPr>
          <p:sp>
            <p:nvSpPr>
              <p:cNvPr id="91147" name="Oval 11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>
                  <a:solidFill>
                    <a:srgbClr val="4D4D4D"/>
                  </a:solidFill>
                </a:endParaRPr>
              </a:p>
            </p:txBody>
          </p:sp>
          <p:sp>
            <p:nvSpPr>
              <p:cNvPr id="91148" name="Oval 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>
                  <a:solidFill>
                    <a:srgbClr val="4D4D4D"/>
                  </a:solidFill>
                </a:endParaRPr>
              </a:p>
            </p:txBody>
          </p:sp>
          <p:sp>
            <p:nvSpPr>
              <p:cNvPr id="91149" name="Oval 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>
                  <a:solidFill>
                    <a:srgbClr val="4D4D4D"/>
                  </a:solidFill>
                </a:endParaRPr>
              </a:p>
            </p:txBody>
          </p:sp>
          <p:sp>
            <p:nvSpPr>
              <p:cNvPr id="91150" name="Oval 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>
                  <a:solidFill>
                    <a:srgbClr val="4D4D4D"/>
                  </a:solidFill>
                </a:endParaRPr>
              </a:p>
            </p:txBody>
          </p:sp>
          <p:sp>
            <p:nvSpPr>
              <p:cNvPr id="91151" name="Oval 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>
                  <a:solidFill>
                    <a:srgbClr val="4D4D4D"/>
                  </a:solidFill>
                </a:endParaRPr>
              </a:p>
            </p:txBody>
          </p:sp>
        </p:grpSp>
        <p:sp>
          <p:nvSpPr>
            <p:cNvPr id="91152" name="Text Box 16"/>
            <p:cNvSpPr txBox="1">
              <a:spLocks noChangeArrowheads="1"/>
            </p:cNvSpPr>
            <p:nvPr/>
          </p:nvSpPr>
          <p:spPr bwMode="gray">
            <a:xfrm>
              <a:off x="1276" y="13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</a:rPr>
                <a:t>1</a:t>
              </a:r>
              <a:endParaRPr lang="en-US" dirty="0">
                <a:solidFill>
                  <a:srgbClr val="4D4D4D"/>
                </a:solidFill>
              </a:endParaRPr>
            </a:p>
          </p:txBody>
        </p:sp>
        <p:sp>
          <p:nvSpPr>
            <p:cNvPr id="91153" name="Text Box 17"/>
            <p:cNvSpPr txBox="1">
              <a:spLocks noChangeArrowheads="1"/>
            </p:cNvSpPr>
            <p:nvPr/>
          </p:nvSpPr>
          <p:spPr bwMode="gray">
            <a:xfrm>
              <a:off x="768" y="1776"/>
              <a:ext cx="1296" cy="1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sz="1400" dirty="0" smtClean="0">
                  <a:solidFill>
                    <a:srgbClr val="000000"/>
                  </a:solidFill>
                  <a:latin typeface="Verdana" pitchFamily="34" charset="0"/>
                </a:rPr>
                <a:t>Проблемы бытия и субстанции  (онтологии) – сущность мира и возможности им управлять</a:t>
              </a:r>
              <a:r>
                <a:rPr lang="en-US" sz="1400" dirty="0" smtClean="0">
                  <a:solidFill>
                    <a:srgbClr val="000000"/>
                  </a:solidFill>
                  <a:latin typeface="Verdana" pitchFamily="34" charset="0"/>
                </a:rPr>
                <a:t>.</a:t>
              </a:r>
              <a:endParaRPr lang="ru-RU" sz="1400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r>
                <a:rPr lang="ru-RU" sz="1400" b="1" dirty="0" smtClean="0">
                  <a:solidFill>
                    <a:srgbClr val="000000"/>
                  </a:solidFill>
                  <a:latin typeface="Verdana" pitchFamily="34" charset="0"/>
                </a:rPr>
                <a:t>Ф. Бэкон: субстанция – базовая категория всего сущего – </a:t>
              </a:r>
              <a:r>
                <a:rPr lang="ru-RU" sz="1400" dirty="0" smtClean="0">
                  <a:solidFill>
                    <a:srgbClr val="000000"/>
                  </a:solidFill>
                  <a:latin typeface="Verdana" pitchFamily="34" charset="0"/>
                </a:rPr>
                <a:t>онтологическое понимание субстанции.</a:t>
              </a:r>
              <a:endParaRPr lang="en-US" dirty="0">
                <a:solidFill>
                  <a:srgbClr val="4D4D4D"/>
                </a:solidFill>
              </a:endParaRPr>
            </a:p>
          </p:txBody>
        </p:sp>
      </p:grpSp>
      <p:grpSp>
        <p:nvGrpSpPr>
          <p:cNvPr id="91154" name="Group 18"/>
          <p:cNvGrpSpPr>
            <a:grpSpLocks/>
          </p:cNvGrpSpPr>
          <p:nvPr/>
        </p:nvGrpSpPr>
        <p:grpSpPr bwMode="auto">
          <a:xfrm>
            <a:off x="3048000" y="1524001"/>
            <a:ext cx="3276600" cy="4343400"/>
            <a:chOff x="2208" y="1296"/>
            <a:chExt cx="1365" cy="2542"/>
          </a:xfrm>
        </p:grpSpPr>
        <p:sp>
          <p:nvSpPr>
            <p:cNvPr id="91155" name="AutoShape 19"/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91156" name="AutoShape 20"/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91157" name="AutoShape 21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73E77E">
                    <a:gamma/>
                    <a:tint val="5451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91158" name="AutoShape 22"/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>
                    <a:gamma/>
                    <a:tint val="33333"/>
                    <a:invGamma/>
                  </a:srgbClr>
                </a:gs>
                <a:gs pos="100000">
                  <a:srgbClr val="73E77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91159" name="Oval 23"/>
            <p:cNvSpPr>
              <a:spLocks noChangeArrowheads="1"/>
            </p:cNvSpPr>
            <p:nvPr/>
          </p:nvSpPr>
          <p:spPr bwMode="gray">
            <a:xfrm>
              <a:off x="2677" y="1296"/>
              <a:ext cx="405" cy="40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91160" name="Oval 24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91161" name="Oval 25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91162" name="Oval 26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91163" name="Oval 27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91164" name="Text Box 28"/>
            <p:cNvSpPr txBox="1">
              <a:spLocks noChangeArrowheads="1"/>
            </p:cNvSpPr>
            <p:nvPr/>
          </p:nvSpPr>
          <p:spPr bwMode="gray">
            <a:xfrm>
              <a:off x="2764" y="13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0000"/>
                  </a:solidFill>
                </a:rPr>
                <a:t>2</a:t>
              </a:r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91165" name="Text Box 29"/>
            <p:cNvSpPr txBox="1">
              <a:spLocks noChangeArrowheads="1"/>
            </p:cNvSpPr>
            <p:nvPr/>
          </p:nvSpPr>
          <p:spPr bwMode="gray">
            <a:xfrm>
              <a:off x="2277" y="1684"/>
              <a:ext cx="1296" cy="1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sz="1400" b="1" dirty="0" smtClean="0">
                  <a:solidFill>
                    <a:srgbClr val="000000"/>
                  </a:solidFill>
                  <a:latin typeface="Verdana" pitchFamily="34" charset="0"/>
                </a:rPr>
                <a:t>Джон Локк </a:t>
              </a:r>
              <a:r>
                <a:rPr lang="ru-RU" sz="1400" dirty="0" smtClean="0">
                  <a:solidFill>
                    <a:srgbClr val="000000"/>
                  </a:solidFill>
                  <a:latin typeface="Verdana" pitchFamily="34" charset="0"/>
                </a:rPr>
                <a:t>– осмысливал субстанцию с точки зрения гносеологии</a:t>
              </a:r>
              <a:r>
                <a:rPr lang="en-US" sz="1400" dirty="0" smtClean="0">
                  <a:solidFill>
                    <a:srgbClr val="000000"/>
                  </a:solidFill>
                  <a:latin typeface="Verdana" pitchFamily="34" charset="0"/>
                </a:rPr>
                <a:t>.</a:t>
              </a:r>
              <a:r>
                <a:rPr lang="ru-RU" sz="1400" dirty="0" smtClean="0">
                  <a:solidFill>
                    <a:srgbClr val="000000"/>
                  </a:solidFill>
                  <a:latin typeface="Verdana" pitchFamily="34" charset="0"/>
                </a:rPr>
                <a:t> Понятия основаны во внешнем мире; объекты, которые мы видим – имеют лишь количественные (первичные) особенности. </a:t>
              </a:r>
              <a:r>
                <a:rPr lang="ru-RU" sz="1400" b="1" dirty="0" smtClean="0">
                  <a:solidFill>
                    <a:srgbClr val="000000"/>
                  </a:solidFill>
                  <a:latin typeface="Verdana" pitchFamily="34" charset="0"/>
                </a:rPr>
                <a:t>Материя  не имеет многообразия. Объекты отличаются фигурой, покоем и движением.</a:t>
              </a:r>
              <a:endParaRPr lang="en-US" b="1" dirty="0">
                <a:solidFill>
                  <a:srgbClr val="4D4D4D"/>
                </a:solidFill>
              </a:endParaRPr>
            </a:p>
          </p:txBody>
        </p:sp>
        <p:sp>
          <p:nvSpPr>
            <p:cNvPr id="91166" name="AutoShape 30"/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rgbClr val="DDDDD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91167" name="AutoShape 31"/>
            <p:cNvSpPr>
              <a:spLocks noChangeArrowheads="1"/>
            </p:cNvSpPr>
            <p:nvPr/>
          </p:nvSpPr>
          <p:spPr bwMode="gray"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rgbClr val="DDDDD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</p:grpSp>
      <p:grpSp>
        <p:nvGrpSpPr>
          <p:cNvPr id="91168" name="Group 32"/>
          <p:cNvGrpSpPr>
            <a:grpSpLocks/>
          </p:cNvGrpSpPr>
          <p:nvPr/>
        </p:nvGrpSpPr>
        <p:grpSpPr bwMode="auto">
          <a:xfrm>
            <a:off x="6484258" y="1524000"/>
            <a:ext cx="2278741" cy="4373563"/>
            <a:chOff x="3692" y="1296"/>
            <a:chExt cx="1367" cy="2542"/>
          </a:xfrm>
        </p:grpSpPr>
        <p:sp>
          <p:nvSpPr>
            <p:cNvPr id="91169" name="AutoShape 33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91170" name="AutoShape 34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91171" name="AutoShape 35"/>
            <p:cNvSpPr>
              <a:spLocks noChangeArrowheads="1"/>
            </p:cNvSpPr>
            <p:nvPr/>
          </p:nvSpPr>
          <p:spPr bwMode="gray"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E9E065">
                    <a:gamma/>
                    <a:tint val="57647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91172" name="AutoShape 36"/>
            <p:cNvSpPr>
              <a:spLocks noChangeArrowheads="1"/>
            </p:cNvSpPr>
            <p:nvPr/>
          </p:nvSpPr>
          <p:spPr bwMode="gray"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>
                    <a:gamma/>
                    <a:tint val="33333"/>
                    <a:invGamma/>
                  </a:srgbClr>
                </a:gs>
                <a:gs pos="100000">
                  <a:srgbClr val="E9E06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grpSp>
          <p:nvGrpSpPr>
            <p:cNvPr id="91173" name="Group 37"/>
            <p:cNvGrpSpPr>
              <a:grpSpLocks/>
            </p:cNvGrpSpPr>
            <p:nvPr/>
          </p:nvGrpSpPr>
          <p:grpSpPr bwMode="auto">
            <a:xfrm>
              <a:off x="4165" y="1296"/>
              <a:ext cx="405" cy="405"/>
              <a:chOff x="1289" y="582"/>
              <a:chExt cx="668" cy="668"/>
            </a:xfrm>
          </p:grpSpPr>
          <p:sp>
            <p:nvSpPr>
              <p:cNvPr id="91174" name="Oval 38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>
                  <a:solidFill>
                    <a:srgbClr val="4D4D4D"/>
                  </a:solidFill>
                </a:endParaRPr>
              </a:p>
            </p:txBody>
          </p:sp>
          <p:sp>
            <p:nvSpPr>
              <p:cNvPr id="91175" name="Oval 39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>
                  <a:solidFill>
                    <a:srgbClr val="4D4D4D"/>
                  </a:solidFill>
                </a:endParaRPr>
              </a:p>
            </p:txBody>
          </p:sp>
          <p:sp>
            <p:nvSpPr>
              <p:cNvPr id="91176" name="Oval 40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>
                  <a:solidFill>
                    <a:srgbClr val="4D4D4D"/>
                  </a:solidFill>
                </a:endParaRPr>
              </a:p>
            </p:txBody>
          </p:sp>
          <p:sp>
            <p:nvSpPr>
              <p:cNvPr id="91177" name="Oval 41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>
                  <a:solidFill>
                    <a:srgbClr val="4D4D4D"/>
                  </a:solidFill>
                </a:endParaRPr>
              </a:p>
            </p:txBody>
          </p:sp>
          <p:sp>
            <p:nvSpPr>
              <p:cNvPr id="91178" name="Oval 42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>
                  <a:solidFill>
                    <a:srgbClr val="4D4D4D"/>
                  </a:solidFill>
                </a:endParaRPr>
              </a:p>
            </p:txBody>
          </p:sp>
        </p:grpSp>
        <p:sp>
          <p:nvSpPr>
            <p:cNvPr id="91179" name="Text Box 43"/>
            <p:cNvSpPr txBox="1">
              <a:spLocks noChangeArrowheads="1"/>
            </p:cNvSpPr>
            <p:nvPr/>
          </p:nvSpPr>
          <p:spPr bwMode="gray">
            <a:xfrm>
              <a:off x="4252" y="13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0000"/>
                  </a:solidFill>
                </a:rPr>
                <a:t>3</a:t>
              </a:r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91180" name="Text Box 44"/>
            <p:cNvSpPr txBox="1">
              <a:spLocks noChangeArrowheads="1"/>
            </p:cNvSpPr>
            <p:nvPr/>
          </p:nvSpPr>
          <p:spPr bwMode="gray">
            <a:xfrm>
              <a:off x="3744" y="1776"/>
              <a:ext cx="1296" cy="9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sz="1400" b="1" dirty="0" smtClean="0">
                  <a:solidFill>
                    <a:srgbClr val="000000"/>
                  </a:solidFill>
                  <a:latin typeface="Verdana" pitchFamily="34" charset="0"/>
                </a:rPr>
                <a:t>Д. Юм </a:t>
              </a:r>
              <a:r>
                <a:rPr lang="ru-RU" sz="1400" dirty="0" smtClean="0">
                  <a:solidFill>
                    <a:srgbClr val="000000"/>
                  </a:solidFill>
                  <a:latin typeface="Verdana" pitchFamily="34" charset="0"/>
                </a:rPr>
                <a:t>считал, что субстанция не имеет  материальную основу.</a:t>
              </a:r>
            </a:p>
            <a:p>
              <a:r>
                <a:rPr lang="ru-RU" sz="1400" b="1" dirty="0" smtClean="0">
                  <a:solidFill>
                    <a:srgbClr val="000000"/>
                  </a:solidFill>
                  <a:latin typeface="Verdana" pitchFamily="34" charset="0"/>
                </a:rPr>
                <a:t>Есть только «идея» субстанции</a:t>
              </a:r>
              <a:r>
                <a:rPr lang="en-US" sz="1400" b="1" dirty="0" smtClean="0">
                  <a:solidFill>
                    <a:srgbClr val="000000"/>
                  </a:solidFill>
                  <a:latin typeface="Verdana" pitchFamily="34" charset="0"/>
                </a:rPr>
                <a:t>.</a:t>
              </a:r>
              <a:endParaRPr lang="en-US" b="1" dirty="0">
                <a:solidFill>
                  <a:srgbClr val="4D4D4D"/>
                </a:solidFill>
              </a:endParaRPr>
            </a:p>
          </p:txBody>
        </p:sp>
        <p:sp>
          <p:nvSpPr>
            <p:cNvPr id="91181" name="AutoShape 45"/>
            <p:cNvSpPr>
              <a:spLocks noChangeArrowheads="1"/>
            </p:cNvSpPr>
            <p:nvPr/>
          </p:nvSpPr>
          <p:spPr bwMode="gray">
            <a:xfrm>
              <a:off x="3692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99BACC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91182" name="AutoShape 46"/>
            <p:cNvSpPr>
              <a:spLocks noChangeArrowheads="1"/>
            </p:cNvSpPr>
            <p:nvPr/>
          </p:nvSpPr>
          <p:spPr bwMode="gray">
            <a:xfrm>
              <a:off x="3720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8DAD4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13125" y="5946422"/>
            <a:ext cx="80148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Совершили прорыв в изучении и развитии теории познания </a:t>
            </a:r>
          </a:p>
          <a:p>
            <a:pPr algn="ctr"/>
            <a:r>
              <a:rPr lang="ru-RU" sz="2000" b="1" dirty="0" smtClean="0"/>
              <a:t>– возникли основные направления -</a:t>
            </a:r>
            <a:r>
              <a:rPr lang="ru-RU" sz="2000" b="1" dirty="0"/>
              <a:t> </a:t>
            </a:r>
            <a:r>
              <a:rPr lang="ru-RU" sz="2000" b="1" dirty="0" smtClean="0"/>
              <a:t>эмпиризм, рационализм</a:t>
            </a:r>
            <a:endParaRPr lang="ru-RU" sz="2000" b="1" dirty="0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0"/>
            <a:ext cx="196850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09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9400" y="152400"/>
            <a:ext cx="6324600" cy="106680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Главные идеи философии Нового времени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8439375"/>
              </p:ext>
            </p:extLst>
          </p:nvPr>
        </p:nvGraphicFramePr>
        <p:xfrm>
          <a:off x="533400" y="1676400"/>
          <a:ext cx="82296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752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" y="1"/>
            <a:ext cx="2746776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695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7200" y="327025"/>
            <a:ext cx="4648200" cy="563563"/>
          </a:xfrm>
        </p:spPr>
        <p:txBody>
          <a:bodyPr/>
          <a:lstStyle/>
          <a:p>
            <a:r>
              <a:rPr lang="ru-RU" b="1" dirty="0" smtClean="0"/>
              <a:t>План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4958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rgbClr val="003300"/>
                </a:solidFill>
              </a:rPr>
              <a:t>Основные категория и понятия средневековой философии – </a:t>
            </a:r>
            <a:r>
              <a:rPr lang="ru-RU" sz="2000" dirty="0" err="1" smtClean="0">
                <a:solidFill>
                  <a:srgbClr val="003300"/>
                </a:solidFill>
              </a:rPr>
              <a:t>теоцентризм</a:t>
            </a:r>
            <a:r>
              <a:rPr lang="ru-RU" sz="2000" dirty="0" smtClean="0">
                <a:solidFill>
                  <a:srgbClr val="003300"/>
                </a:solidFill>
              </a:rPr>
              <a:t>, креационизм, эсхатология, провиденциализм, монотеизм.  Патристика и схоластика. Основные положения философии Августина Блаженного и Фомы Аквинского.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rgbClr val="003300"/>
                </a:solidFill>
              </a:rPr>
              <a:t>Гуманизм и антропоцентризм философии эпохи Возрождения. Пантеизм. Николай Кузанский. Гелиоцентризм. </a:t>
            </a:r>
            <a:endParaRPr lang="ru-RU" sz="2000" dirty="0" smtClean="0">
              <a:solidFill>
                <a:srgbClr val="0033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rgbClr val="003300"/>
                </a:solidFill>
              </a:rPr>
              <a:t>Проблемы </a:t>
            </a:r>
            <a:r>
              <a:rPr lang="ru-RU" sz="2000" dirty="0">
                <a:solidFill>
                  <a:srgbClr val="003300"/>
                </a:solidFill>
              </a:rPr>
              <a:t>познания в философии Нового времени. Механическая картина мира. Эмпиризм и рационализм. Индукция и дедукция. Основные идеи Френсиса Бэкона, Рене Декарта, Томаса Гоббса, Джона Локка. </a:t>
            </a:r>
            <a:endParaRPr lang="ru-RU" sz="2000" dirty="0" smtClean="0">
              <a:solidFill>
                <a:srgbClr val="0033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rgbClr val="003300"/>
                </a:solidFill>
              </a:rPr>
              <a:t>Французское </a:t>
            </a:r>
            <a:r>
              <a:rPr lang="ru-RU" sz="2000" dirty="0">
                <a:solidFill>
                  <a:srgbClr val="003300"/>
                </a:solidFill>
              </a:rPr>
              <a:t>Просвещение и идея прогресса.</a:t>
            </a:r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" y="990600"/>
            <a:ext cx="196850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88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/>
              <a:t>Идолы познания Ф. Бэкона</a:t>
            </a:r>
            <a:endParaRPr lang="en-US" sz="3200" b="1" dirty="0"/>
          </a:p>
        </p:txBody>
      </p:sp>
      <p:sp>
        <p:nvSpPr>
          <p:cNvPr id="75779" name="Line 3"/>
          <p:cNvSpPr>
            <a:spLocks noChangeShapeType="1"/>
          </p:cNvSpPr>
          <p:nvPr/>
        </p:nvSpPr>
        <p:spPr bwMode="gray">
          <a:xfrm flipH="1">
            <a:off x="873125" y="5621338"/>
            <a:ext cx="165735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5780" name="Line 4"/>
          <p:cNvSpPr>
            <a:spLocks noChangeShapeType="1"/>
          </p:cNvSpPr>
          <p:nvPr/>
        </p:nvSpPr>
        <p:spPr bwMode="gray">
          <a:xfrm flipH="1">
            <a:off x="873125" y="4783138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5781" name="Line 5"/>
          <p:cNvSpPr>
            <a:spLocks noChangeShapeType="1"/>
          </p:cNvSpPr>
          <p:nvPr/>
        </p:nvSpPr>
        <p:spPr bwMode="gray">
          <a:xfrm flipH="1">
            <a:off x="873125" y="3952875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5782" name="Line 6"/>
          <p:cNvSpPr>
            <a:spLocks noChangeShapeType="1"/>
          </p:cNvSpPr>
          <p:nvPr/>
        </p:nvSpPr>
        <p:spPr bwMode="gray">
          <a:xfrm flipH="1">
            <a:off x="873125" y="3124200"/>
            <a:ext cx="416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5783" name="Line 7"/>
          <p:cNvSpPr>
            <a:spLocks noChangeShapeType="1"/>
          </p:cNvSpPr>
          <p:nvPr/>
        </p:nvSpPr>
        <p:spPr bwMode="gray">
          <a:xfrm flipH="1" flipV="1">
            <a:off x="873125" y="2282825"/>
            <a:ext cx="5033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5784" name="Line 8"/>
          <p:cNvSpPr>
            <a:spLocks noChangeShapeType="1"/>
          </p:cNvSpPr>
          <p:nvPr/>
        </p:nvSpPr>
        <p:spPr bwMode="gray">
          <a:xfrm>
            <a:off x="487680" y="2330133"/>
            <a:ext cx="0" cy="871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5785" name="Line 9"/>
          <p:cNvSpPr>
            <a:spLocks noChangeShapeType="1"/>
          </p:cNvSpPr>
          <p:nvPr/>
        </p:nvSpPr>
        <p:spPr bwMode="gray">
          <a:xfrm>
            <a:off x="472440" y="3171032"/>
            <a:ext cx="0" cy="817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5786" name="Line 10"/>
          <p:cNvSpPr>
            <a:spLocks noChangeShapeType="1"/>
          </p:cNvSpPr>
          <p:nvPr/>
        </p:nvSpPr>
        <p:spPr bwMode="gray">
          <a:xfrm>
            <a:off x="472440" y="3980497"/>
            <a:ext cx="0" cy="815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5787" name="Line 11"/>
          <p:cNvSpPr>
            <a:spLocks noChangeShapeType="1"/>
          </p:cNvSpPr>
          <p:nvPr/>
        </p:nvSpPr>
        <p:spPr bwMode="gray">
          <a:xfrm>
            <a:off x="457200" y="4783138"/>
            <a:ext cx="0" cy="815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5788" name="Text Box 12"/>
          <p:cNvSpPr txBox="1">
            <a:spLocks noChangeArrowheads="1"/>
          </p:cNvSpPr>
          <p:nvPr/>
        </p:nvSpPr>
        <p:spPr bwMode="gray">
          <a:xfrm>
            <a:off x="556487" y="2304118"/>
            <a:ext cx="360387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ru-RU" sz="1400" dirty="0" smtClean="0">
                <a:solidFill>
                  <a:srgbClr val="4D4D4D"/>
                </a:solidFill>
                <a:latin typeface="Verdana" pitchFamily="34" charset="0"/>
              </a:rPr>
              <a:t>Помехи познания, вызванные</a:t>
            </a:r>
          </a:p>
          <a:p>
            <a:pPr eaLnBrk="0" hangingPunct="0"/>
            <a:r>
              <a:rPr lang="ru-RU" sz="1400" dirty="0">
                <a:solidFill>
                  <a:srgbClr val="4D4D4D"/>
                </a:solidFill>
                <a:latin typeface="Verdana" pitchFamily="34" charset="0"/>
              </a:rPr>
              <a:t>н</a:t>
            </a:r>
            <a:r>
              <a:rPr lang="ru-RU" sz="1400" dirty="0" smtClean="0">
                <a:solidFill>
                  <a:srgbClr val="4D4D4D"/>
                </a:solidFill>
                <a:latin typeface="Verdana" pitchFamily="34" charset="0"/>
              </a:rPr>
              <a:t>еправильным употреблением слов.</a:t>
            </a:r>
          </a:p>
          <a:p>
            <a:pPr eaLnBrk="0" hangingPunct="0"/>
            <a:r>
              <a:rPr lang="ru-RU" sz="1400" dirty="0" smtClean="0">
                <a:solidFill>
                  <a:srgbClr val="4D4D4D"/>
                </a:solidFill>
                <a:latin typeface="Verdana" pitchFamily="34" charset="0"/>
              </a:rPr>
              <a:t>Носят приобретенный характер.</a:t>
            </a:r>
            <a:endParaRPr lang="en-US" sz="1400" dirty="0">
              <a:solidFill>
                <a:srgbClr val="4D4D4D"/>
              </a:solidFill>
              <a:latin typeface="Verdana" pitchFamily="34" charset="0"/>
            </a:endParaRPr>
          </a:p>
        </p:txBody>
      </p:sp>
      <p:sp>
        <p:nvSpPr>
          <p:cNvPr id="75789" name="Text Box 13"/>
          <p:cNvSpPr txBox="1">
            <a:spLocks noChangeArrowheads="1"/>
          </p:cNvSpPr>
          <p:nvPr/>
        </p:nvSpPr>
        <p:spPr bwMode="gray">
          <a:xfrm>
            <a:off x="536256" y="3143469"/>
            <a:ext cx="288639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ru-RU" sz="1200" dirty="0" smtClean="0">
                <a:solidFill>
                  <a:srgbClr val="4D4D4D"/>
                </a:solidFill>
                <a:latin typeface="Verdana" pitchFamily="34" charset="0"/>
              </a:rPr>
              <a:t>Влиятельное мнение может </a:t>
            </a:r>
          </a:p>
          <a:p>
            <a:pPr eaLnBrk="0" hangingPunct="0"/>
            <a:r>
              <a:rPr lang="ru-RU" sz="1200" dirty="0" smtClean="0">
                <a:solidFill>
                  <a:srgbClr val="4D4D4D"/>
                </a:solidFill>
                <a:latin typeface="Verdana" pitchFamily="34" charset="0"/>
              </a:rPr>
              <a:t>исказить истину. Эти помехи</a:t>
            </a:r>
          </a:p>
          <a:p>
            <a:pPr eaLnBrk="0" hangingPunct="0"/>
            <a:r>
              <a:rPr lang="ru-RU" sz="1200" dirty="0">
                <a:solidFill>
                  <a:srgbClr val="4D4D4D"/>
                </a:solidFill>
                <a:latin typeface="Verdana" pitchFamily="34" charset="0"/>
              </a:rPr>
              <a:t>с</a:t>
            </a:r>
            <a:r>
              <a:rPr lang="ru-RU" sz="1200" dirty="0" smtClean="0">
                <a:solidFill>
                  <a:srgbClr val="4D4D4D"/>
                </a:solidFill>
                <a:latin typeface="Verdana" pitchFamily="34" charset="0"/>
              </a:rPr>
              <a:t>ознания носят приобретенный</a:t>
            </a:r>
          </a:p>
          <a:p>
            <a:pPr eaLnBrk="0" hangingPunct="0"/>
            <a:r>
              <a:rPr lang="ru-RU" sz="1200" dirty="0" smtClean="0">
                <a:solidFill>
                  <a:srgbClr val="4D4D4D"/>
                </a:solidFill>
                <a:latin typeface="Verdana" pitchFamily="34" charset="0"/>
              </a:rPr>
              <a:t>характер</a:t>
            </a:r>
            <a:endParaRPr lang="en-US" sz="1200" dirty="0">
              <a:solidFill>
                <a:srgbClr val="4D4D4D"/>
              </a:solidFill>
              <a:latin typeface="Verdana" pitchFamily="34" charset="0"/>
            </a:endParaRPr>
          </a:p>
        </p:txBody>
      </p:sp>
      <p:sp>
        <p:nvSpPr>
          <p:cNvPr id="75790" name="Text Box 14"/>
          <p:cNvSpPr txBox="1">
            <a:spLocks noChangeArrowheads="1"/>
          </p:cNvSpPr>
          <p:nvPr/>
        </p:nvSpPr>
        <p:spPr bwMode="gray">
          <a:xfrm>
            <a:off x="487680" y="3965575"/>
            <a:ext cx="293497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ru-RU" sz="1200" dirty="0" smtClean="0">
                <a:solidFill>
                  <a:srgbClr val="4D4D4D"/>
                </a:solidFill>
                <a:latin typeface="Verdana" pitchFamily="34" charset="0"/>
              </a:rPr>
              <a:t>Восприятие только части мира. Видение обусловлено эпохой и культурой, уровнем</a:t>
            </a:r>
          </a:p>
          <a:p>
            <a:pPr eaLnBrk="0" hangingPunct="0"/>
            <a:r>
              <a:rPr lang="ru-RU" sz="1200" dirty="0" smtClean="0">
                <a:solidFill>
                  <a:srgbClr val="4D4D4D"/>
                </a:solidFill>
                <a:latin typeface="Verdana" pitchFamily="34" charset="0"/>
              </a:rPr>
              <a:t>образования</a:t>
            </a:r>
            <a:endParaRPr lang="en-US" sz="1200" dirty="0">
              <a:solidFill>
                <a:srgbClr val="4D4D4D"/>
              </a:solidFill>
              <a:latin typeface="Verdana" pitchFamily="34" charset="0"/>
            </a:endParaRPr>
          </a:p>
        </p:txBody>
      </p:sp>
      <p:sp>
        <p:nvSpPr>
          <p:cNvPr id="75791" name="Text Box 15"/>
          <p:cNvSpPr txBox="1">
            <a:spLocks noChangeArrowheads="1"/>
          </p:cNvSpPr>
          <p:nvPr/>
        </p:nvSpPr>
        <p:spPr bwMode="gray">
          <a:xfrm>
            <a:off x="487680" y="4852184"/>
            <a:ext cx="269684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ru-RU" sz="1400" dirty="0" smtClean="0">
                <a:solidFill>
                  <a:srgbClr val="4D4D4D"/>
                </a:solidFill>
                <a:latin typeface="Verdana" pitchFamily="34" charset="0"/>
              </a:rPr>
              <a:t>Ограниченность</a:t>
            </a:r>
          </a:p>
          <a:p>
            <a:pPr eaLnBrk="0" hangingPunct="0"/>
            <a:r>
              <a:rPr lang="ru-RU" sz="1400" dirty="0">
                <a:solidFill>
                  <a:srgbClr val="4D4D4D"/>
                </a:solidFill>
                <a:latin typeface="Verdana" pitchFamily="34" charset="0"/>
              </a:rPr>
              <a:t>о</a:t>
            </a:r>
            <a:r>
              <a:rPr lang="ru-RU" sz="1400" dirty="0" smtClean="0">
                <a:solidFill>
                  <a:srgbClr val="4D4D4D"/>
                </a:solidFill>
                <a:latin typeface="Verdana" pitchFamily="34" charset="0"/>
              </a:rPr>
              <a:t>рганов чувств</a:t>
            </a:r>
          </a:p>
          <a:p>
            <a:pPr eaLnBrk="0" hangingPunct="0"/>
            <a:r>
              <a:rPr lang="ru-RU" sz="1400" dirty="0">
                <a:solidFill>
                  <a:srgbClr val="4D4D4D"/>
                </a:solidFill>
                <a:latin typeface="Verdana" pitchFamily="34" charset="0"/>
              </a:rPr>
              <a:t>и</a:t>
            </a:r>
            <a:r>
              <a:rPr lang="ru-RU" sz="1400" dirty="0" smtClean="0">
                <a:solidFill>
                  <a:srgbClr val="4D4D4D"/>
                </a:solidFill>
                <a:latin typeface="Verdana" pitchFamily="34" charset="0"/>
              </a:rPr>
              <a:t> разума человека</a:t>
            </a:r>
            <a:endParaRPr lang="en-US" sz="1400" dirty="0">
              <a:solidFill>
                <a:srgbClr val="4D4D4D"/>
              </a:solidFill>
              <a:latin typeface="Verdana" pitchFamily="34" charset="0"/>
            </a:endParaRPr>
          </a:p>
        </p:txBody>
      </p:sp>
      <p:grpSp>
        <p:nvGrpSpPr>
          <p:cNvPr id="75792" name="Group 16"/>
          <p:cNvGrpSpPr>
            <a:grpSpLocks/>
          </p:cNvGrpSpPr>
          <p:nvPr/>
        </p:nvGrpSpPr>
        <p:grpSpPr bwMode="auto">
          <a:xfrm>
            <a:off x="2590800" y="2133600"/>
            <a:ext cx="6095335" cy="3495675"/>
            <a:chOff x="1514" y="1350"/>
            <a:chExt cx="3931" cy="2202"/>
          </a:xfrm>
        </p:grpSpPr>
        <p:sp>
          <p:nvSpPr>
            <p:cNvPr id="75793" name="Freeform 17"/>
            <p:cNvSpPr>
              <a:spLocks/>
            </p:cNvSpPr>
            <p:nvPr/>
          </p:nvSpPr>
          <p:spPr bwMode="gray">
            <a:xfrm>
              <a:off x="4817" y="1446"/>
              <a:ext cx="363" cy="533"/>
            </a:xfrm>
            <a:custGeom>
              <a:avLst/>
              <a:gdLst>
                <a:gd name="T0" fmla="*/ 308 w 308"/>
                <a:gd name="T1" fmla="*/ 120 h 444"/>
                <a:gd name="T2" fmla="*/ 0 w 308"/>
                <a:gd name="T3" fmla="*/ 444 h 444"/>
                <a:gd name="T4" fmla="*/ 0 w 308"/>
                <a:gd name="T5" fmla="*/ 286 h 444"/>
                <a:gd name="T6" fmla="*/ 308 w 308"/>
                <a:gd name="T7" fmla="*/ 0 h 444"/>
                <a:gd name="T8" fmla="*/ 308 w 308"/>
                <a:gd name="T9" fmla="*/ 12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444">
                  <a:moveTo>
                    <a:pt x="308" y="120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1D1D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5794" name="Freeform 18"/>
            <p:cNvSpPr>
              <a:spLocks/>
            </p:cNvSpPr>
            <p:nvPr/>
          </p:nvSpPr>
          <p:spPr bwMode="gray">
            <a:xfrm>
              <a:off x="3078" y="1350"/>
              <a:ext cx="2367" cy="398"/>
            </a:xfrm>
            <a:custGeom>
              <a:avLst/>
              <a:gdLst>
                <a:gd name="T0" fmla="*/ 1478 w 1786"/>
                <a:gd name="T1" fmla="*/ 284 h 284"/>
                <a:gd name="T2" fmla="*/ 0 w 1786"/>
                <a:gd name="T3" fmla="*/ 284 h 284"/>
                <a:gd name="T4" fmla="*/ 446 w 1786"/>
                <a:gd name="T5" fmla="*/ 0 h 284"/>
                <a:gd name="T6" fmla="*/ 1786 w 1786"/>
                <a:gd name="T7" fmla="*/ 0 h 284"/>
                <a:gd name="T8" fmla="*/ 1478 w 1786"/>
                <a:gd name="T9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6" h="284">
                  <a:moveTo>
                    <a:pt x="1478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786" y="0"/>
                  </a:lnTo>
                  <a:lnTo>
                    <a:pt x="1478" y="28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80808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5795" name="Freeform 19"/>
            <p:cNvSpPr>
              <a:spLocks/>
            </p:cNvSpPr>
            <p:nvPr/>
          </p:nvSpPr>
          <p:spPr bwMode="gray">
            <a:xfrm>
              <a:off x="4452" y="1970"/>
              <a:ext cx="363" cy="530"/>
            </a:xfrm>
            <a:custGeom>
              <a:avLst/>
              <a:gdLst>
                <a:gd name="T0" fmla="*/ 308 w 308"/>
                <a:gd name="T1" fmla="*/ 120 h 442"/>
                <a:gd name="T2" fmla="*/ 0 w 308"/>
                <a:gd name="T3" fmla="*/ 442 h 442"/>
                <a:gd name="T4" fmla="*/ 0 w 308"/>
                <a:gd name="T5" fmla="*/ 286 h 442"/>
                <a:gd name="T6" fmla="*/ 308 w 308"/>
                <a:gd name="T7" fmla="*/ 0 h 442"/>
                <a:gd name="T8" fmla="*/ 308 w 308"/>
                <a:gd name="T9" fmla="*/ 12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442">
                  <a:moveTo>
                    <a:pt x="308" y="120"/>
                  </a:moveTo>
                  <a:lnTo>
                    <a:pt x="0" y="442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1D1D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5796" name="Freeform 20"/>
            <p:cNvSpPr>
              <a:spLocks/>
            </p:cNvSpPr>
            <p:nvPr/>
          </p:nvSpPr>
          <p:spPr bwMode="gray">
            <a:xfrm>
              <a:off x="2555" y="1970"/>
              <a:ext cx="2264" cy="340"/>
            </a:xfrm>
            <a:custGeom>
              <a:avLst/>
              <a:gdLst>
                <a:gd name="T0" fmla="*/ 1612 w 1920"/>
                <a:gd name="T1" fmla="*/ 284 h 284"/>
                <a:gd name="T2" fmla="*/ 0 w 1920"/>
                <a:gd name="T3" fmla="*/ 284 h 284"/>
                <a:gd name="T4" fmla="*/ 446 w 1920"/>
                <a:gd name="T5" fmla="*/ 0 h 284"/>
                <a:gd name="T6" fmla="*/ 1920 w 1920"/>
                <a:gd name="T7" fmla="*/ 0 h 284"/>
                <a:gd name="T8" fmla="*/ 1612 w 1920"/>
                <a:gd name="T9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0" h="284">
                  <a:moveTo>
                    <a:pt x="161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920" y="0"/>
                  </a:lnTo>
                  <a:lnTo>
                    <a:pt x="1612" y="28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80808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5797" name="Freeform 21"/>
            <p:cNvSpPr>
              <a:spLocks/>
            </p:cNvSpPr>
            <p:nvPr/>
          </p:nvSpPr>
          <p:spPr bwMode="gray">
            <a:xfrm>
              <a:off x="4086" y="2494"/>
              <a:ext cx="361" cy="532"/>
            </a:xfrm>
            <a:custGeom>
              <a:avLst/>
              <a:gdLst>
                <a:gd name="T0" fmla="*/ 306 w 306"/>
                <a:gd name="T1" fmla="*/ 122 h 444"/>
                <a:gd name="T2" fmla="*/ 0 w 306"/>
                <a:gd name="T3" fmla="*/ 444 h 444"/>
                <a:gd name="T4" fmla="*/ 0 w 306"/>
                <a:gd name="T5" fmla="*/ 286 h 444"/>
                <a:gd name="T6" fmla="*/ 306 w 306"/>
                <a:gd name="T7" fmla="*/ 0 h 444"/>
                <a:gd name="T8" fmla="*/ 306 w 306"/>
                <a:gd name="T9" fmla="*/ 122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6" h="444">
                  <a:moveTo>
                    <a:pt x="306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6" y="0"/>
                  </a:lnTo>
                  <a:lnTo>
                    <a:pt x="306" y="122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1D1D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5798" name="Freeform 22"/>
            <p:cNvSpPr>
              <a:spLocks/>
            </p:cNvSpPr>
            <p:nvPr/>
          </p:nvSpPr>
          <p:spPr bwMode="gray">
            <a:xfrm>
              <a:off x="3722" y="3019"/>
              <a:ext cx="364" cy="533"/>
            </a:xfrm>
            <a:custGeom>
              <a:avLst/>
              <a:gdLst>
                <a:gd name="T0" fmla="*/ 308 w 308"/>
                <a:gd name="T1" fmla="*/ 122 h 444"/>
                <a:gd name="T2" fmla="*/ 0 w 308"/>
                <a:gd name="T3" fmla="*/ 444 h 444"/>
                <a:gd name="T4" fmla="*/ 0 w 308"/>
                <a:gd name="T5" fmla="*/ 286 h 444"/>
                <a:gd name="T6" fmla="*/ 308 w 308"/>
                <a:gd name="T7" fmla="*/ 0 h 444"/>
                <a:gd name="T8" fmla="*/ 308 w 308"/>
                <a:gd name="T9" fmla="*/ 122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444">
                  <a:moveTo>
                    <a:pt x="308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2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1D1D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5799" name="Freeform 23"/>
            <p:cNvSpPr>
              <a:spLocks/>
            </p:cNvSpPr>
            <p:nvPr/>
          </p:nvSpPr>
          <p:spPr bwMode="gray">
            <a:xfrm>
              <a:off x="1515" y="3022"/>
              <a:ext cx="2571" cy="340"/>
            </a:xfrm>
            <a:custGeom>
              <a:avLst/>
              <a:gdLst>
                <a:gd name="T0" fmla="*/ 1872 w 2180"/>
                <a:gd name="T1" fmla="*/ 284 h 284"/>
                <a:gd name="T2" fmla="*/ 0 w 2180"/>
                <a:gd name="T3" fmla="*/ 284 h 284"/>
                <a:gd name="T4" fmla="*/ 446 w 2180"/>
                <a:gd name="T5" fmla="*/ 0 h 284"/>
                <a:gd name="T6" fmla="*/ 2180 w 2180"/>
                <a:gd name="T7" fmla="*/ 0 h 284"/>
                <a:gd name="T8" fmla="*/ 1872 w 2180"/>
                <a:gd name="T9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0" h="284">
                  <a:moveTo>
                    <a:pt x="187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2180" y="0"/>
                  </a:lnTo>
                  <a:lnTo>
                    <a:pt x="1872" y="28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80808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5800" name="Freeform 24"/>
            <p:cNvSpPr>
              <a:spLocks/>
            </p:cNvSpPr>
            <p:nvPr/>
          </p:nvSpPr>
          <p:spPr bwMode="gray">
            <a:xfrm>
              <a:off x="1888" y="1543"/>
              <a:ext cx="1158" cy="1715"/>
            </a:xfrm>
            <a:custGeom>
              <a:avLst/>
              <a:gdLst>
                <a:gd name="T0" fmla="*/ 12 w 1824"/>
                <a:gd name="T1" fmla="*/ 2464 h 2648"/>
                <a:gd name="T2" fmla="*/ 56 w 1824"/>
                <a:gd name="T3" fmla="*/ 2120 h 2648"/>
                <a:gd name="T4" fmla="*/ 124 w 1824"/>
                <a:gd name="T5" fmla="*/ 1808 h 2648"/>
                <a:gd name="T6" fmla="*/ 212 w 1824"/>
                <a:gd name="T7" fmla="*/ 1524 h 2648"/>
                <a:gd name="T8" fmla="*/ 316 w 1824"/>
                <a:gd name="T9" fmla="*/ 1270 h 2648"/>
                <a:gd name="T10" fmla="*/ 430 w 1824"/>
                <a:gd name="T11" fmla="*/ 1044 h 2648"/>
                <a:gd name="T12" fmla="*/ 550 w 1824"/>
                <a:gd name="T13" fmla="*/ 846 h 2648"/>
                <a:gd name="T14" fmla="*/ 672 w 1824"/>
                <a:gd name="T15" fmla="*/ 674 h 2648"/>
                <a:gd name="T16" fmla="*/ 792 w 1824"/>
                <a:gd name="T17" fmla="*/ 528 h 2648"/>
                <a:gd name="T18" fmla="*/ 906 w 1824"/>
                <a:gd name="T19" fmla="*/ 408 h 2648"/>
                <a:gd name="T20" fmla="*/ 1010 w 1824"/>
                <a:gd name="T21" fmla="*/ 310 h 2648"/>
                <a:gd name="T22" fmla="*/ 1096 w 1824"/>
                <a:gd name="T23" fmla="*/ 236 h 2648"/>
                <a:gd name="T24" fmla="*/ 1164 w 1824"/>
                <a:gd name="T25" fmla="*/ 184 h 2648"/>
                <a:gd name="T26" fmla="*/ 1208 w 1824"/>
                <a:gd name="T27" fmla="*/ 154 h 2648"/>
                <a:gd name="T28" fmla="*/ 1224 w 1824"/>
                <a:gd name="T29" fmla="*/ 144 h 2648"/>
                <a:gd name="T30" fmla="*/ 1728 w 1824"/>
                <a:gd name="T31" fmla="*/ 56 h 2648"/>
                <a:gd name="T32" fmla="*/ 1568 w 1824"/>
                <a:gd name="T33" fmla="*/ 328 h 2648"/>
                <a:gd name="T34" fmla="*/ 1554 w 1824"/>
                <a:gd name="T35" fmla="*/ 332 h 2648"/>
                <a:gd name="T36" fmla="*/ 1514 w 1824"/>
                <a:gd name="T37" fmla="*/ 346 h 2648"/>
                <a:gd name="T38" fmla="*/ 1452 w 1824"/>
                <a:gd name="T39" fmla="*/ 370 h 2648"/>
                <a:gd name="T40" fmla="*/ 1370 w 1824"/>
                <a:gd name="T41" fmla="*/ 410 h 2648"/>
                <a:gd name="T42" fmla="*/ 1270 w 1824"/>
                <a:gd name="T43" fmla="*/ 466 h 2648"/>
                <a:gd name="T44" fmla="*/ 1158 w 1824"/>
                <a:gd name="T45" fmla="*/ 540 h 2648"/>
                <a:gd name="T46" fmla="*/ 1034 w 1824"/>
                <a:gd name="T47" fmla="*/ 636 h 2648"/>
                <a:gd name="T48" fmla="*/ 904 w 1824"/>
                <a:gd name="T49" fmla="*/ 756 h 2648"/>
                <a:gd name="T50" fmla="*/ 770 w 1824"/>
                <a:gd name="T51" fmla="*/ 900 h 2648"/>
                <a:gd name="T52" fmla="*/ 632 w 1824"/>
                <a:gd name="T53" fmla="*/ 1076 h 2648"/>
                <a:gd name="T54" fmla="*/ 498 w 1824"/>
                <a:gd name="T55" fmla="*/ 1280 h 2648"/>
                <a:gd name="T56" fmla="*/ 370 w 1824"/>
                <a:gd name="T57" fmla="*/ 1518 h 2648"/>
                <a:gd name="T58" fmla="*/ 248 w 1824"/>
                <a:gd name="T59" fmla="*/ 1792 h 2648"/>
                <a:gd name="T60" fmla="*/ 138 w 1824"/>
                <a:gd name="T61" fmla="*/ 2104 h 2648"/>
                <a:gd name="T62" fmla="*/ 42 w 1824"/>
                <a:gd name="T63" fmla="*/ 2456 h 2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24" h="2648">
                  <a:moveTo>
                    <a:pt x="0" y="2648"/>
                  </a:moveTo>
                  <a:lnTo>
                    <a:pt x="12" y="2464"/>
                  </a:lnTo>
                  <a:lnTo>
                    <a:pt x="32" y="2288"/>
                  </a:lnTo>
                  <a:lnTo>
                    <a:pt x="56" y="2120"/>
                  </a:lnTo>
                  <a:lnTo>
                    <a:pt x="88" y="1960"/>
                  </a:lnTo>
                  <a:lnTo>
                    <a:pt x="124" y="1808"/>
                  </a:lnTo>
                  <a:lnTo>
                    <a:pt x="166" y="1662"/>
                  </a:lnTo>
                  <a:lnTo>
                    <a:pt x="212" y="1524"/>
                  </a:lnTo>
                  <a:lnTo>
                    <a:pt x="262" y="1394"/>
                  </a:lnTo>
                  <a:lnTo>
                    <a:pt x="316" y="1270"/>
                  </a:lnTo>
                  <a:lnTo>
                    <a:pt x="372" y="1154"/>
                  </a:lnTo>
                  <a:lnTo>
                    <a:pt x="430" y="1044"/>
                  </a:lnTo>
                  <a:lnTo>
                    <a:pt x="490" y="942"/>
                  </a:lnTo>
                  <a:lnTo>
                    <a:pt x="550" y="846"/>
                  </a:lnTo>
                  <a:lnTo>
                    <a:pt x="612" y="758"/>
                  </a:lnTo>
                  <a:lnTo>
                    <a:pt x="672" y="674"/>
                  </a:lnTo>
                  <a:lnTo>
                    <a:pt x="734" y="598"/>
                  </a:lnTo>
                  <a:lnTo>
                    <a:pt x="792" y="528"/>
                  </a:lnTo>
                  <a:lnTo>
                    <a:pt x="850" y="464"/>
                  </a:lnTo>
                  <a:lnTo>
                    <a:pt x="906" y="408"/>
                  </a:lnTo>
                  <a:lnTo>
                    <a:pt x="960" y="356"/>
                  </a:lnTo>
                  <a:lnTo>
                    <a:pt x="1010" y="310"/>
                  </a:lnTo>
                  <a:lnTo>
                    <a:pt x="1056" y="270"/>
                  </a:lnTo>
                  <a:lnTo>
                    <a:pt x="1096" y="236"/>
                  </a:lnTo>
                  <a:lnTo>
                    <a:pt x="1134" y="208"/>
                  </a:lnTo>
                  <a:lnTo>
                    <a:pt x="1164" y="184"/>
                  </a:lnTo>
                  <a:lnTo>
                    <a:pt x="1190" y="166"/>
                  </a:lnTo>
                  <a:lnTo>
                    <a:pt x="1208" y="154"/>
                  </a:lnTo>
                  <a:lnTo>
                    <a:pt x="1220" y="146"/>
                  </a:lnTo>
                  <a:lnTo>
                    <a:pt x="1224" y="144"/>
                  </a:lnTo>
                  <a:lnTo>
                    <a:pt x="848" y="0"/>
                  </a:lnTo>
                  <a:lnTo>
                    <a:pt x="1728" y="56"/>
                  </a:lnTo>
                  <a:lnTo>
                    <a:pt x="1824" y="480"/>
                  </a:lnTo>
                  <a:lnTo>
                    <a:pt x="1568" y="328"/>
                  </a:lnTo>
                  <a:lnTo>
                    <a:pt x="1564" y="328"/>
                  </a:lnTo>
                  <a:lnTo>
                    <a:pt x="1554" y="332"/>
                  </a:lnTo>
                  <a:lnTo>
                    <a:pt x="1538" y="338"/>
                  </a:lnTo>
                  <a:lnTo>
                    <a:pt x="1514" y="346"/>
                  </a:lnTo>
                  <a:lnTo>
                    <a:pt x="1486" y="356"/>
                  </a:lnTo>
                  <a:lnTo>
                    <a:pt x="1452" y="370"/>
                  </a:lnTo>
                  <a:lnTo>
                    <a:pt x="1412" y="388"/>
                  </a:lnTo>
                  <a:lnTo>
                    <a:pt x="1370" y="410"/>
                  </a:lnTo>
                  <a:lnTo>
                    <a:pt x="1322" y="436"/>
                  </a:lnTo>
                  <a:lnTo>
                    <a:pt x="1270" y="466"/>
                  </a:lnTo>
                  <a:lnTo>
                    <a:pt x="1216" y="500"/>
                  </a:lnTo>
                  <a:lnTo>
                    <a:pt x="1158" y="540"/>
                  </a:lnTo>
                  <a:lnTo>
                    <a:pt x="1098" y="584"/>
                  </a:lnTo>
                  <a:lnTo>
                    <a:pt x="1034" y="636"/>
                  </a:lnTo>
                  <a:lnTo>
                    <a:pt x="970" y="692"/>
                  </a:lnTo>
                  <a:lnTo>
                    <a:pt x="904" y="756"/>
                  </a:lnTo>
                  <a:lnTo>
                    <a:pt x="836" y="824"/>
                  </a:lnTo>
                  <a:lnTo>
                    <a:pt x="770" y="900"/>
                  </a:lnTo>
                  <a:lnTo>
                    <a:pt x="700" y="984"/>
                  </a:lnTo>
                  <a:lnTo>
                    <a:pt x="632" y="1076"/>
                  </a:lnTo>
                  <a:lnTo>
                    <a:pt x="566" y="1174"/>
                  </a:lnTo>
                  <a:lnTo>
                    <a:pt x="498" y="1280"/>
                  </a:lnTo>
                  <a:lnTo>
                    <a:pt x="434" y="1394"/>
                  </a:lnTo>
                  <a:lnTo>
                    <a:pt x="370" y="1518"/>
                  </a:lnTo>
                  <a:lnTo>
                    <a:pt x="308" y="1650"/>
                  </a:lnTo>
                  <a:lnTo>
                    <a:pt x="248" y="1792"/>
                  </a:lnTo>
                  <a:lnTo>
                    <a:pt x="192" y="1944"/>
                  </a:lnTo>
                  <a:lnTo>
                    <a:pt x="138" y="2104"/>
                  </a:lnTo>
                  <a:lnTo>
                    <a:pt x="88" y="2274"/>
                  </a:lnTo>
                  <a:lnTo>
                    <a:pt x="42" y="2456"/>
                  </a:lnTo>
                  <a:lnTo>
                    <a:pt x="0" y="2648"/>
                  </a:lnTo>
                  <a:close/>
                </a:path>
              </a:pathLst>
            </a:custGeom>
            <a:gradFill rotWithShape="1">
              <a:gsLst>
                <a:gs pos="0">
                  <a:srgbClr val="D11364"/>
                </a:gs>
                <a:gs pos="100000">
                  <a:srgbClr val="D11364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ACD69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5801" name="Rectangle 25"/>
            <p:cNvSpPr>
              <a:spLocks noChangeArrowheads="1"/>
            </p:cNvSpPr>
            <p:nvPr/>
          </p:nvSpPr>
          <p:spPr bwMode="gray">
            <a:xfrm>
              <a:off x="3082" y="1713"/>
              <a:ext cx="1737" cy="274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gamma/>
                    <a:shade val="72549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ru-RU" sz="1600" b="1" dirty="0" smtClean="0">
                  <a:solidFill>
                    <a:srgbClr val="FFFFFF"/>
                  </a:solidFill>
                  <a:latin typeface="Verdana" pitchFamily="34" charset="0"/>
                </a:rPr>
                <a:t>Идолы рыночной </a:t>
              </a:r>
            </a:p>
            <a:p>
              <a:pPr algn="ctr" eaLnBrk="0" hangingPunct="0"/>
              <a:r>
                <a:rPr lang="ru-RU" sz="1600" b="1" dirty="0" smtClean="0">
                  <a:solidFill>
                    <a:srgbClr val="FFFFFF"/>
                  </a:solidFill>
                  <a:latin typeface="Verdana" pitchFamily="34" charset="0"/>
                </a:rPr>
                <a:t>площади</a:t>
              </a:r>
              <a:endParaRPr lang="en-US" sz="1600" b="1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75802" name="Rectangle 26"/>
            <p:cNvSpPr>
              <a:spLocks noChangeArrowheads="1"/>
            </p:cNvSpPr>
            <p:nvPr/>
          </p:nvSpPr>
          <p:spPr bwMode="gray">
            <a:xfrm>
              <a:off x="2556" y="2310"/>
              <a:ext cx="1900" cy="188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2549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ru-RU" sz="1600" b="1" dirty="0" smtClean="0">
                  <a:solidFill>
                    <a:srgbClr val="FFFFFF"/>
                  </a:solidFill>
                  <a:latin typeface="Verdana" pitchFamily="34" charset="0"/>
                </a:rPr>
                <a:t>Идолы театра</a:t>
              </a:r>
              <a:endParaRPr lang="en-US" sz="1600" b="1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75803" name="Freeform 27"/>
            <p:cNvSpPr>
              <a:spLocks/>
            </p:cNvSpPr>
            <p:nvPr/>
          </p:nvSpPr>
          <p:spPr bwMode="gray">
            <a:xfrm>
              <a:off x="2036" y="2494"/>
              <a:ext cx="2415" cy="343"/>
            </a:xfrm>
            <a:custGeom>
              <a:avLst/>
              <a:gdLst>
                <a:gd name="T0" fmla="*/ 1742 w 2048"/>
                <a:gd name="T1" fmla="*/ 286 h 286"/>
                <a:gd name="T2" fmla="*/ 0 w 2048"/>
                <a:gd name="T3" fmla="*/ 286 h 286"/>
                <a:gd name="T4" fmla="*/ 446 w 2048"/>
                <a:gd name="T5" fmla="*/ 0 h 286"/>
                <a:gd name="T6" fmla="*/ 2048 w 2048"/>
                <a:gd name="T7" fmla="*/ 0 h 286"/>
                <a:gd name="T8" fmla="*/ 1742 w 2048"/>
                <a:gd name="T9" fmla="*/ 28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48" h="286">
                  <a:moveTo>
                    <a:pt x="1742" y="286"/>
                  </a:moveTo>
                  <a:lnTo>
                    <a:pt x="0" y="286"/>
                  </a:lnTo>
                  <a:lnTo>
                    <a:pt x="446" y="0"/>
                  </a:lnTo>
                  <a:lnTo>
                    <a:pt x="2048" y="0"/>
                  </a:lnTo>
                  <a:lnTo>
                    <a:pt x="1742" y="28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80808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5804" name="Rectangle 28"/>
            <p:cNvSpPr>
              <a:spLocks noChangeArrowheads="1"/>
            </p:cNvSpPr>
            <p:nvPr/>
          </p:nvSpPr>
          <p:spPr bwMode="gray">
            <a:xfrm>
              <a:off x="2038" y="2836"/>
              <a:ext cx="2056" cy="188"/>
            </a:xfrm>
            <a:prstGeom prst="rect">
              <a:avLst/>
            </a:prstGeom>
            <a:gradFill rotWithShape="1">
              <a:gsLst>
                <a:gs pos="0">
                  <a:schemeClr val="folHlink">
                    <a:gamma/>
                    <a:shade val="72549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ru-RU" sz="1600" b="1" dirty="0" smtClean="0">
                  <a:solidFill>
                    <a:srgbClr val="FFFFFF"/>
                  </a:solidFill>
                  <a:latin typeface="Verdana" pitchFamily="34" charset="0"/>
                </a:rPr>
                <a:t>Идолы пещеры</a:t>
              </a:r>
              <a:endParaRPr lang="en-US" sz="1600" b="1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75805" name="Rectangle 29"/>
            <p:cNvSpPr>
              <a:spLocks noChangeArrowheads="1"/>
            </p:cNvSpPr>
            <p:nvPr/>
          </p:nvSpPr>
          <p:spPr bwMode="gray">
            <a:xfrm>
              <a:off x="1514" y="3363"/>
              <a:ext cx="2213" cy="187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72549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ru-RU" sz="1600" b="1" dirty="0" smtClean="0">
                  <a:solidFill>
                    <a:srgbClr val="FFFFFF"/>
                  </a:solidFill>
                  <a:latin typeface="Verdana" pitchFamily="34" charset="0"/>
                </a:rPr>
                <a:t>Идолы рода</a:t>
              </a:r>
              <a:endParaRPr lang="en-US" sz="1600" b="1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56487" y="1325880"/>
            <a:ext cx="83099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Идолы познания – это помехи, которые стоят на пути познания</a:t>
            </a:r>
          </a:p>
          <a:p>
            <a:r>
              <a:rPr lang="ru-RU" sz="2000" b="1" dirty="0"/>
              <a:t>и</a:t>
            </a:r>
            <a:r>
              <a:rPr lang="ru-RU" sz="2000" b="1" dirty="0" smtClean="0"/>
              <a:t> порождают ошибки.</a:t>
            </a:r>
            <a:endParaRPr lang="ru-RU" sz="2000" b="1" dirty="0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8" y="914400"/>
            <a:ext cx="196850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424" y="4531111"/>
            <a:ext cx="2320263" cy="232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40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327025"/>
            <a:ext cx="6477000" cy="563563"/>
          </a:xfrm>
        </p:spPr>
        <p:txBody>
          <a:bodyPr/>
          <a:lstStyle/>
          <a:p>
            <a:r>
              <a:rPr lang="ru-RU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Философия эпохи Просвещения</a:t>
            </a:r>
            <a:endParaRPr lang="en-US" sz="2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grpSp>
        <p:nvGrpSpPr>
          <p:cNvPr id="73731" name="Group 3"/>
          <p:cNvGrpSpPr>
            <a:grpSpLocks/>
          </p:cNvGrpSpPr>
          <p:nvPr/>
        </p:nvGrpSpPr>
        <p:grpSpPr bwMode="auto">
          <a:xfrm>
            <a:off x="457200" y="1752600"/>
            <a:ext cx="8305800" cy="4403643"/>
            <a:chOff x="624" y="967"/>
            <a:chExt cx="4416" cy="2737"/>
          </a:xfrm>
        </p:grpSpPr>
        <p:sp>
          <p:nvSpPr>
            <p:cNvPr id="73732" name="AutoShape 4"/>
            <p:cNvSpPr>
              <a:spLocks noChangeArrowheads="1"/>
            </p:cNvSpPr>
            <p:nvPr/>
          </p:nvSpPr>
          <p:spPr bwMode="gray">
            <a:xfrm>
              <a:off x="2304" y="2496"/>
              <a:ext cx="1056" cy="384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3733" name="AutoShape 5"/>
            <p:cNvSpPr>
              <a:spLocks noChangeArrowheads="1"/>
            </p:cNvSpPr>
            <p:nvPr/>
          </p:nvSpPr>
          <p:spPr bwMode="gray">
            <a:xfrm>
              <a:off x="2304" y="2160"/>
              <a:ext cx="1056" cy="384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3734" name="AutoShape 6"/>
            <p:cNvSpPr>
              <a:spLocks noChangeArrowheads="1"/>
            </p:cNvSpPr>
            <p:nvPr/>
          </p:nvSpPr>
          <p:spPr bwMode="gray">
            <a:xfrm>
              <a:off x="2304" y="1824"/>
              <a:ext cx="1056" cy="384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3735" name="Text Box 7"/>
            <p:cNvSpPr txBox="1">
              <a:spLocks noChangeArrowheads="1"/>
            </p:cNvSpPr>
            <p:nvPr/>
          </p:nvSpPr>
          <p:spPr bwMode="gray">
            <a:xfrm>
              <a:off x="2534" y="1969"/>
              <a:ext cx="617" cy="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b="1" dirty="0" smtClean="0">
                  <a:solidFill>
                    <a:srgbClr val="FFFFFF"/>
                  </a:solidFill>
                </a:rPr>
                <a:t>Деизм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73736" name="Text Box 8"/>
            <p:cNvSpPr txBox="1">
              <a:spLocks noChangeArrowheads="1"/>
            </p:cNvSpPr>
            <p:nvPr/>
          </p:nvSpPr>
          <p:spPr bwMode="gray">
            <a:xfrm>
              <a:off x="2408" y="2305"/>
              <a:ext cx="86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b="1" dirty="0" smtClean="0">
                  <a:solidFill>
                    <a:srgbClr val="FFFFFF"/>
                  </a:solidFill>
                </a:rPr>
                <a:t>Государство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73737" name="Text Box 9"/>
            <p:cNvSpPr txBox="1">
              <a:spLocks noChangeArrowheads="1"/>
            </p:cNvSpPr>
            <p:nvPr/>
          </p:nvSpPr>
          <p:spPr bwMode="gray">
            <a:xfrm>
              <a:off x="2573" y="2641"/>
              <a:ext cx="53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b="1" dirty="0" smtClean="0">
                  <a:solidFill>
                    <a:srgbClr val="FFFFFF"/>
                  </a:solidFill>
                </a:rPr>
                <a:t>Власть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73738" name="AutoShape 10"/>
            <p:cNvSpPr>
              <a:spLocks noChangeArrowheads="1"/>
            </p:cNvSpPr>
            <p:nvPr/>
          </p:nvSpPr>
          <p:spPr bwMode="gray">
            <a:xfrm>
              <a:off x="1872" y="1680"/>
              <a:ext cx="336" cy="1296"/>
            </a:xfrm>
            <a:prstGeom prst="leftArrow">
              <a:avLst>
                <a:gd name="adj1" fmla="val 65583"/>
                <a:gd name="adj2" fmla="val 65181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  <a:alpha val="1200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3739" name="AutoShape 11"/>
            <p:cNvSpPr>
              <a:spLocks noChangeArrowheads="1"/>
            </p:cNvSpPr>
            <p:nvPr/>
          </p:nvSpPr>
          <p:spPr bwMode="auto">
            <a:xfrm>
              <a:off x="624" y="1344"/>
              <a:ext cx="1152" cy="1968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tx2"/>
                      </a:gs>
                      <a:gs pos="100000">
                        <a:schemeClr val="tx2">
                          <a:gamma/>
                          <a:tint val="48627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>
                <a:solidFill>
                  <a:srgbClr val="4D4D4D"/>
                </a:solidFill>
                <a:latin typeface="Verdana" pitchFamily="34" charset="0"/>
              </a:endParaRPr>
            </a:p>
          </p:txBody>
        </p:sp>
        <p:sp>
          <p:nvSpPr>
            <p:cNvPr id="73740" name="Text Box 12"/>
            <p:cNvSpPr txBox="1">
              <a:spLocks noChangeArrowheads="1"/>
            </p:cNvSpPr>
            <p:nvPr/>
          </p:nvSpPr>
          <p:spPr bwMode="auto">
            <a:xfrm>
              <a:off x="680" y="1397"/>
              <a:ext cx="1056" cy="17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tx2"/>
                      </a:gs>
                      <a:gs pos="100000">
                        <a:schemeClr val="tx2">
                          <a:gamma/>
                          <a:tint val="48627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ru-RU" dirty="0" smtClean="0">
                  <a:solidFill>
                    <a:srgbClr val="001D3A"/>
                  </a:solidFill>
                  <a:latin typeface="Verdana" pitchFamily="34" charset="0"/>
                </a:rPr>
                <a:t>Человек с опорой на знания и мышление регулирует свою жизнь. </a:t>
              </a:r>
              <a:r>
                <a:rPr lang="ru-RU" sz="1600" b="1" dirty="0" smtClean="0">
                  <a:solidFill>
                    <a:srgbClr val="001D3A"/>
                  </a:solidFill>
                  <a:latin typeface="Verdana" pitchFamily="34" charset="0"/>
                </a:rPr>
                <a:t>Человек безграничен в своих возможностях.</a:t>
              </a:r>
              <a:endParaRPr lang="en-US" b="1" dirty="0">
                <a:solidFill>
                  <a:srgbClr val="001D3A"/>
                </a:solidFill>
                <a:latin typeface="Verdana" pitchFamily="34" charset="0"/>
              </a:endParaRPr>
            </a:p>
          </p:txBody>
        </p:sp>
        <p:sp>
          <p:nvSpPr>
            <p:cNvPr id="73741" name="AutoShape 13"/>
            <p:cNvSpPr>
              <a:spLocks noChangeArrowheads="1"/>
            </p:cNvSpPr>
            <p:nvPr/>
          </p:nvSpPr>
          <p:spPr bwMode="auto">
            <a:xfrm>
              <a:off x="3888" y="1344"/>
              <a:ext cx="1152" cy="1968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tx2"/>
                      </a:gs>
                      <a:gs pos="100000">
                        <a:schemeClr val="tx2">
                          <a:gamma/>
                          <a:tint val="48627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>
                <a:solidFill>
                  <a:srgbClr val="4D4D4D"/>
                </a:solidFill>
                <a:latin typeface="Verdana" pitchFamily="34" charset="0"/>
              </a:endParaRPr>
            </a:p>
          </p:txBody>
        </p:sp>
        <p:sp>
          <p:nvSpPr>
            <p:cNvPr id="73742" name="Text Box 14"/>
            <p:cNvSpPr txBox="1">
              <a:spLocks noChangeArrowheads="1"/>
            </p:cNvSpPr>
            <p:nvPr/>
          </p:nvSpPr>
          <p:spPr bwMode="auto">
            <a:xfrm>
              <a:off x="3936" y="1397"/>
              <a:ext cx="1056" cy="2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tx2"/>
                      </a:gs>
                      <a:gs pos="100000">
                        <a:schemeClr val="tx2">
                          <a:gamma/>
                          <a:tint val="48627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ru-RU" dirty="0" smtClean="0">
                  <a:solidFill>
                    <a:srgbClr val="001D3A"/>
                  </a:solidFill>
                  <a:latin typeface="Verdana" pitchFamily="34" charset="0"/>
                </a:rPr>
                <a:t>Критика традиций и духовных </a:t>
              </a:r>
              <a:r>
                <a:rPr lang="ru-RU" sz="1400" dirty="0" smtClean="0">
                  <a:solidFill>
                    <a:srgbClr val="001D3A"/>
                  </a:solidFill>
                  <a:latin typeface="Verdana" pitchFamily="34" charset="0"/>
                </a:rPr>
                <a:t>авторитетов, религиозных </a:t>
              </a:r>
              <a:r>
                <a:rPr lang="ru-RU" dirty="0" smtClean="0">
                  <a:solidFill>
                    <a:srgbClr val="001D3A"/>
                  </a:solidFill>
                  <a:latin typeface="Verdana" pitchFamily="34" charset="0"/>
                </a:rPr>
                <a:t>убеждений.</a:t>
              </a:r>
            </a:p>
            <a:p>
              <a:pPr algn="ctr" eaLnBrk="0" hangingPunct="0"/>
              <a:r>
                <a:rPr lang="ru-RU" sz="1600" dirty="0" smtClean="0">
                  <a:solidFill>
                    <a:srgbClr val="001D3A"/>
                  </a:solidFill>
                  <a:latin typeface="Verdana" pitchFamily="34" charset="0"/>
                </a:rPr>
                <a:t>Появляются буржуазия, новое социальное движение – </a:t>
              </a:r>
              <a:r>
                <a:rPr lang="ru-RU" sz="1600" b="1" dirty="0" smtClean="0">
                  <a:solidFill>
                    <a:srgbClr val="001D3A"/>
                  </a:solidFill>
                  <a:latin typeface="Verdana" pitchFamily="34" charset="0"/>
                </a:rPr>
                <a:t>либерализм</a:t>
              </a:r>
              <a:r>
                <a:rPr lang="ru-RU" sz="1600" dirty="0" smtClean="0">
                  <a:solidFill>
                    <a:srgbClr val="001D3A"/>
                  </a:solidFill>
                  <a:latin typeface="Verdana" pitchFamily="34" charset="0"/>
                </a:rPr>
                <a:t>.</a:t>
              </a:r>
              <a:endParaRPr lang="en-US" sz="1600" dirty="0">
                <a:solidFill>
                  <a:srgbClr val="001D3A"/>
                </a:solidFill>
                <a:latin typeface="Verdana" pitchFamily="34" charset="0"/>
              </a:endParaRPr>
            </a:p>
            <a:p>
              <a:pPr algn="ctr" eaLnBrk="0" hangingPunct="0"/>
              <a:endParaRPr lang="en-US" dirty="0">
                <a:solidFill>
                  <a:srgbClr val="001D3A"/>
                </a:solidFill>
                <a:latin typeface="Verdana" pitchFamily="34" charset="0"/>
              </a:endParaRPr>
            </a:p>
          </p:txBody>
        </p:sp>
        <p:sp>
          <p:nvSpPr>
            <p:cNvPr id="73743" name="AutoShape 15"/>
            <p:cNvSpPr>
              <a:spLocks noChangeArrowheads="1"/>
            </p:cNvSpPr>
            <p:nvPr/>
          </p:nvSpPr>
          <p:spPr bwMode="gray">
            <a:xfrm>
              <a:off x="3458" y="1680"/>
              <a:ext cx="334" cy="1296"/>
            </a:xfrm>
            <a:prstGeom prst="rightArrow">
              <a:avLst>
                <a:gd name="adj1" fmla="val 67750"/>
                <a:gd name="adj2" fmla="val 66167"/>
              </a:avLst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  <a:alpha val="12000"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3744" name="AutoShape 16"/>
            <p:cNvSpPr>
              <a:spLocks noChangeArrowheads="1"/>
            </p:cNvSpPr>
            <p:nvPr/>
          </p:nvSpPr>
          <p:spPr bwMode="gray">
            <a:xfrm>
              <a:off x="1824" y="967"/>
              <a:ext cx="1920" cy="384"/>
            </a:xfrm>
            <a:prstGeom prst="can">
              <a:avLst>
                <a:gd name="adj" fmla="val 27866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3745" name="AutoShape 17"/>
            <p:cNvSpPr>
              <a:spLocks noChangeArrowheads="1"/>
            </p:cNvSpPr>
            <p:nvPr/>
          </p:nvSpPr>
          <p:spPr bwMode="gray">
            <a:xfrm>
              <a:off x="2283" y="1440"/>
              <a:ext cx="1104" cy="336"/>
            </a:xfrm>
            <a:prstGeom prst="upArrow">
              <a:avLst>
                <a:gd name="adj1" fmla="val 68380"/>
                <a:gd name="adj2" fmla="val 70833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tint val="63529"/>
                    <a:invGamma/>
                    <a:alpha val="12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3746" name="Text Box 18"/>
            <p:cNvSpPr txBox="1">
              <a:spLocks noChangeArrowheads="1"/>
            </p:cNvSpPr>
            <p:nvPr/>
          </p:nvSpPr>
          <p:spPr bwMode="gray">
            <a:xfrm>
              <a:off x="2015" y="1107"/>
              <a:ext cx="1624" cy="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b="1" dirty="0" smtClean="0">
                  <a:solidFill>
                    <a:srgbClr val="FFFFFF"/>
                  </a:solidFill>
                </a:rPr>
                <a:t>Господство разума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73747" name="AutoShape 19"/>
            <p:cNvSpPr>
              <a:spLocks noChangeArrowheads="1"/>
            </p:cNvSpPr>
            <p:nvPr/>
          </p:nvSpPr>
          <p:spPr bwMode="gray">
            <a:xfrm>
              <a:off x="1872" y="3312"/>
              <a:ext cx="1920" cy="384"/>
            </a:xfrm>
            <a:prstGeom prst="can">
              <a:avLst>
                <a:gd name="adj" fmla="val 32032"/>
              </a:avLst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3748" name="Text Box 20"/>
            <p:cNvSpPr txBox="1">
              <a:spLocks noChangeArrowheads="1"/>
            </p:cNvSpPr>
            <p:nvPr/>
          </p:nvSpPr>
          <p:spPr bwMode="gray">
            <a:xfrm>
              <a:off x="2123" y="3459"/>
              <a:ext cx="1405" cy="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b="1" dirty="0" smtClean="0">
                  <a:solidFill>
                    <a:srgbClr val="FFFFFF"/>
                  </a:solidFill>
                </a:rPr>
                <a:t>Вера в прогресс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73749" name="AutoShape 21"/>
            <p:cNvSpPr>
              <a:spLocks noChangeArrowheads="1"/>
            </p:cNvSpPr>
            <p:nvPr/>
          </p:nvSpPr>
          <p:spPr bwMode="gray">
            <a:xfrm>
              <a:off x="2269" y="2928"/>
              <a:ext cx="1106" cy="331"/>
            </a:xfrm>
            <a:prstGeom prst="downArrow">
              <a:avLst>
                <a:gd name="adj1" fmla="val 67093"/>
                <a:gd name="adj2" fmla="val 64051"/>
              </a:avLst>
            </a:prstGeom>
            <a:gradFill rotWithShape="1">
              <a:gsLst>
                <a:gs pos="0">
                  <a:schemeClr val="bg2">
                    <a:gamma/>
                    <a:tint val="63529"/>
                    <a:invGamma/>
                    <a:alpha val="12000"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</p:grp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196850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309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/>
              <a:t>Французский материализм</a:t>
            </a:r>
            <a:endParaRPr lang="en-US" sz="3200" b="1" dirty="0"/>
          </a:p>
        </p:txBody>
      </p:sp>
      <p:grpSp>
        <p:nvGrpSpPr>
          <p:cNvPr id="74755" name="Group 3"/>
          <p:cNvGrpSpPr>
            <a:grpSpLocks/>
          </p:cNvGrpSpPr>
          <p:nvPr/>
        </p:nvGrpSpPr>
        <p:grpSpPr bwMode="auto">
          <a:xfrm>
            <a:off x="457200" y="2793864"/>
            <a:ext cx="8305800" cy="3759336"/>
            <a:chOff x="528" y="1248"/>
            <a:chExt cx="4656" cy="2256"/>
          </a:xfrm>
        </p:grpSpPr>
        <p:grpSp>
          <p:nvGrpSpPr>
            <p:cNvPr id="74756" name="Group 4"/>
            <p:cNvGrpSpPr>
              <a:grpSpLocks/>
            </p:cNvGrpSpPr>
            <p:nvPr/>
          </p:nvGrpSpPr>
          <p:grpSpPr bwMode="auto">
            <a:xfrm>
              <a:off x="1824" y="1248"/>
              <a:ext cx="2014" cy="1821"/>
              <a:chOff x="1872" y="1824"/>
              <a:chExt cx="2014" cy="1821"/>
            </a:xfrm>
          </p:grpSpPr>
          <p:sp>
            <p:nvSpPr>
              <p:cNvPr id="74757" name="AutoShape 5"/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D"/>
                  </a:solidFill>
                </a:endParaRPr>
              </a:p>
            </p:txBody>
          </p:sp>
          <p:sp>
            <p:nvSpPr>
              <p:cNvPr id="74758" name="AutoShape 6"/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D"/>
                  </a:solidFill>
                </a:endParaRPr>
              </a:p>
            </p:txBody>
          </p:sp>
          <p:sp>
            <p:nvSpPr>
              <p:cNvPr id="74759" name="AutoShape 7"/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D"/>
                  </a:solidFill>
                </a:endParaRPr>
              </a:p>
            </p:txBody>
          </p:sp>
          <p:sp>
            <p:nvSpPr>
              <p:cNvPr id="74760" name="Oval 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D"/>
                  </a:solidFill>
                </a:endParaRPr>
              </a:p>
            </p:txBody>
          </p:sp>
          <p:sp>
            <p:nvSpPr>
              <p:cNvPr id="74761" name="Oval 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D"/>
                  </a:solidFill>
                </a:endParaRPr>
              </a:p>
            </p:txBody>
          </p:sp>
          <p:sp>
            <p:nvSpPr>
              <p:cNvPr id="74762" name="Oval 10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>
                  <a:solidFill>
                    <a:srgbClr val="4D4D4D"/>
                  </a:solidFill>
                </a:endParaRPr>
              </a:p>
            </p:txBody>
          </p:sp>
          <p:sp>
            <p:nvSpPr>
              <p:cNvPr id="74763" name="Oval 11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>
                  <a:solidFill>
                    <a:srgbClr val="4D4D4D"/>
                  </a:solidFill>
                </a:endParaRPr>
              </a:p>
            </p:txBody>
          </p:sp>
          <p:sp>
            <p:nvSpPr>
              <p:cNvPr id="74764" name="Oval 12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>
                  <a:solidFill>
                    <a:srgbClr val="4D4D4D"/>
                  </a:solidFill>
                </a:endParaRPr>
              </a:p>
            </p:txBody>
          </p:sp>
          <p:sp>
            <p:nvSpPr>
              <p:cNvPr id="74765" name="Oval 13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>
                  <a:solidFill>
                    <a:srgbClr val="4D4D4D"/>
                  </a:solidFill>
                </a:endParaRPr>
              </a:p>
            </p:txBody>
          </p:sp>
        </p:grpSp>
        <p:sp>
          <p:nvSpPr>
            <p:cNvPr id="74766" name="AutoShape 14"/>
            <p:cNvSpPr>
              <a:spLocks noChangeArrowheads="1"/>
            </p:cNvSpPr>
            <p:nvPr/>
          </p:nvSpPr>
          <p:spPr bwMode="gray">
            <a:xfrm>
              <a:off x="528" y="2256"/>
              <a:ext cx="1152" cy="384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4767" name="AutoShape 15"/>
            <p:cNvSpPr>
              <a:spLocks noChangeArrowheads="1"/>
            </p:cNvSpPr>
            <p:nvPr/>
          </p:nvSpPr>
          <p:spPr bwMode="gray">
            <a:xfrm>
              <a:off x="528" y="1920"/>
              <a:ext cx="1152" cy="384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4768" name="AutoShape 16"/>
            <p:cNvSpPr>
              <a:spLocks noChangeArrowheads="1"/>
            </p:cNvSpPr>
            <p:nvPr/>
          </p:nvSpPr>
          <p:spPr bwMode="gray">
            <a:xfrm>
              <a:off x="528" y="1584"/>
              <a:ext cx="1152" cy="384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4769" name="AutoShape 17"/>
            <p:cNvSpPr>
              <a:spLocks noChangeArrowheads="1"/>
            </p:cNvSpPr>
            <p:nvPr/>
          </p:nvSpPr>
          <p:spPr bwMode="gray">
            <a:xfrm>
              <a:off x="3984" y="2256"/>
              <a:ext cx="1200" cy="384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4770" name="AutoShape 18"/>
            <p:cNvSpPr>
              <a:spLocks noChangeArrowheads="1"/>
            </p:cNvSpPr>
            <p:nvPr/>
          </p:nvSpPr>
          <p:spPr bwMode="gray">
            <a:xfrm>
              <a:off x="3984" y="1920"/>
              <a:ext cx="1200" cy="384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4771" name="AutoShape 19"/>
            <p:cNvSpPr>
              <a:spLocks noChangeArrowheads="1"/>
            </p:cNvSpPr>
            <p:nvPr/>
          </p:nvSpPr>
          <p:spPr bwMode="gray">
            <a:xfrm>
              <a:off x="3984" y="1584"/>
              <a:ext cx="1200" cy="384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4772" name="Text Box 20"/>
            <p:cNvSpPr txBox="1">
              <a:spLocks noChangeArrowheads="1"/>
            </p:cNvSpPr>
            <p:nvPr/>
          </p:nvSpPr>
          <p:spPr bwMode="gray">
            <a:xfrm>
              <a:off x="2224" y="1670"/>
              <a:ext cx="1294" cy="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ru-RU" sz="2400" b="1" dirty="0" smtClean="0">
                  <a:solidFill>
                    <a:srgbClr val="002060"/>
                  </a:solidFill>
                </a:rPr>
                <a:t>Материя – </a:t>
              </a:r>
            </a:p>
            <a:p>
              <a:pPr algn="ctr" eaLnBrk="0" hangingPunct="0"/>
              <a:r>
                <a:rPr lang="ru-RU" sz="2400" b="1" dirty="0" smtClean="0">
                  <a:solidFill>
                    <a:srgbClr val="002060"/>
                  </a:solidFill>
                </a:rPr>
                <a:t>в основе </a:t>
              </a:r>
            </a:p>
            <a:p>
              <a:pPr algn="ctr" eaLnBrk="0" hangingPunct="0"/>
              <a:r>
                <a:rPr lang="ru-RU" sz="2400" b="1" dirty="0" smtClean="0">
                  <a:solidFill>
                    <a:srgbClr val="002060"/>
                  </a:solidFill>
                </a:rPr>
                <a:t>всего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74773" name="AutoShape 21"/>
            <p:cNvSpPr>
              <a:spLocks noChangeArrowheads="1"/>
            </p:cNvSpPr>
            <p:nvPr/>
          </p:nvSpPr>
          <p:spPr bwMode="auto">
            <a:xfrm>
              <a:off x="528" y="2966"/>
              <a:ext cx="4656" cy="53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ru-RU" b="1" dirty="0" smtClean="0">
                  <a:solidFill>
                    <a:srgbClr val="002060"/>
                  </a:solidFill>
                  <a:latin typeface="Verdana" pitchFamily="34" charset="0"/>
                </a:rPr>
                <a:t>Философия </a:t>
              </a:r>
              <a:r>
                <a:rPr lang="ru-RU" b="1" dirty="0">
                  <a:solidFill>
                    <a:srgbClr val="002060"/>
                  </a:solidFill>
                  <a:latin typeface="Verdana" pitchFamily="34" charset="0"/>
                </a:rPr>
                <a:t>этого времени оптимистична во взглядах </a:t>
              </a:r>
              <a:endParaRPr lang="ru-RU" b="1" dirty="0" smtClean="0">
                <a:solidFill>
                  <a:srgbClr val="002060"/>
                </a:solidFill>
                <a:latin typeface="Verdana" pitchFamily="34" charset="0"/>
              </a:endParaRPr>
            </a:p>
            <a:p>
              <a:pPr algn="ctr" eaLnBrk="0" hangingPunct="0"/>
              <a:r>
                <a:rPr lang="ru-RU" b="1" dirty="0" smtClean="0">
                  <a:solidFill>
                    <a:srgbClr val="002060"/>
                  </a:solidFill>
                  <a:latin typeface="Verdana" pitchFamily="34" charset="0"/>
                </a:rPr>
                <a:t>на </a:t>
              </a:r>
              <a:r>
                <a:rPr lang="ru-RU" b="1" dirty="0">
                  <a:solidFill>
                    <a:srgbClr val="002060"/>
                  </a:solidFill>
                  <a:latin typeface="Verdana" pitchFamily="34" charset="0"/>
                </a:rPr>
                <a:t>познание</a:t>
              </a:r>
              <a:r>
                <a:rPr lang="ru-RU" b="1" dirty="0" smtClean="0">
                  <a:solidFill>
                    <a:srgbClr val="002060"/>
                  </a:solidFill>
                  <a:latin typeface="Verdana" pitchFamily="34" charset="0"/>
                </a:rPr>
                <a:t>,  </a:t>
              </a:r>
              <a:r>
                <a:rPr lang="ru-RU" b="1" dirty="0">
                  <a:solidFill>
                    <a:srgbClr val="002060"/>
                  </a:solidFill>
                  <a:latin typeface="Verdana" pitchFamily="34" charset="0"/>
                </a:rPr>
                <a:t>развитие науки, на будущее в развитии </a:t>
              </a:r>
              <a:endParaRPr lang="ru-RU" b="1" dirty="0" smtClean="0">
                <a:solidFill>
                  <a:srgbClr val="002060"/>
                </a:solidFill>
                <a:latin typeface="Verdana" pitchFamily="34" charset="0"/>
              </a:endParaRPr>
            </a:p>
            <a:p>
              <a:pPr algn="ctr" eaLnBrk="0" hangingPunct="0"/>
              <a:r>
                <a:rPr lang="ru-RU" b="1" dirty="0" smtClean="0">
                  <a:solidFill>
                    <a:srgbClr val="002060"/>
                  </a:solidFill>
                  <a:latin typeface="Verdana" pitchFamily="34" charset="0"/>
                </a:rPr>
                <a:t>человека </a:t>
              </a:r>
              <a:r>
                <a:rPr lang="ru-RU" b="1" dirty="0">
                  <a:solidFill>
                    <a:srgbClr val="002060"/>
                  </a:solidFill>
                  <a:latin typeface="Verdana" pitchFamily="34" charset="0"/>
                </a:rPr>
                <a:t>и общества. </a:t>
              </a:r>
              <a:endParaRPr lang="en-US" b="1" dirty="0">
                <a:solidFill>
                  <a:srgbClr val="002060"/>
                </a:solidFill>
                <a:latin typeface="Verdana" pitchFamily="34" charset="0"/>
              </a:endParaRPr>
            </a:p>
          </p:txBody>
        </p:sp>
        <p:sp>
          <p:nvSpPr>
            <p:cNvPr id="74774" name="Text Box 22"/>
            <p:cNvSpPr txBox="1">
              <a:spLocks noChangeArrowheads="1"/>
            </p:cNvSpPr>
            <p:nvPr/>
          </p:nvSpPr>
          <p:spPr bwMode="gray">
            <a:xfrm>
              <a:off x="710" y="1683"/>
              <a:ext cx="704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b="1" dirty="0" smtClean="0">
                  <a:solidFill>
                    <a:srgbClr val="FFFFFF"/>
                  </a:solidFill>
                </a:rPr>
                <a:t>Атеизм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74775" name="Text Box 23"/>
            <p:cNvSpPr txBox="1">
              <a:spLocks noChangeArrowheads="1"/>
            </p:cNvSpPr>
            <p:nvPr/>
          </p:nvSpPr>
          <p:spPr bwMode="gray">
            <a:xfrm>
              <a:off x="567" y="2019"/>
              <a:ext cx="992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b="1" dirty="0" smtClean="0">
                  <a:solidFill>
                    <a:srgbClr val="FFFFFF"/>
                  </a:solidFill>
                </a:rPr>
                <a:t>Ощущения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74776" name="Text Box 24"/>
            <p:cNvSpPr txBox="1">
              <a:spLocks noChangeArrowheads="1"/>
            </p:cNvSpPr>
            <p:nvPr/>
          </p:nvSpPr>
          <p:spPr bwMode="gray">
            <a:xfrm>
              <a:off x="810" y="2355"/>
              <a:ext cx="505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b="1" dirty="0" smtClean="0">
                  <a:solidFill>
                    <a:srgbClr val="FFFFFF"/>
                  </a:solidFill>
                </a:rPr>
                <a:t>Мозг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74777" name="Text Box 25"/>
            <p:cNvSpPr txBox="1">
              <a:spLocks noChangeArrowheads="1"/>
            </p:cNvSpPr>
            <p:nvPr/>
          </p:nvSpPr>
          <p:spPr bwMode="gray">
            <a:xfrm>
              <a:off x="4312" y="1683"/>
              <a:ext cx="591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b="1" dirty="0" smtClean="0">
                  <a:solidFill>
                    <a:srgbClr val="FFFFFF"/>
                  </a:solidFill>
                </a:rPr>
                <a:t>Наука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74778" name="Text Box 26"/>
            <p:cNvSpPr txBox="1">
              <a:spLocks noChangeArrowheads="1"/>
            </p:cNvSpPr>
            <p:nvPr/>
          </p:nvSpPr>
          <p:spPr bwMode="gray">
            <a:xfrm>
              <a:off x="4066" y="2019"/>
              <a:ext cx="1078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b="1" dirty="0" smtClean="0">
                  <a:solidFill>
                    <a:srgbClr val="FFFFFF"/>
                  </a:solidFill>
                </a:rPr>
                <a:t>Воспитание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74779" name="Text Box 27"/>
            <p:cNvSpPr txBox="1">
              <a:spLocks noChangeArrowheads="1"/>
            </p:cNvSpPr>
            <p:nvPr/>
          </p:nvSpPr>
          <p:spPr bwMode="gray">
            <a:xfrm>
              <a:off x="4155" y="2355"/>
              <a:ext cx="893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b="1" dirty="0" smtClean="0">
                  <a:solidFill>
                    <a:srgbClr val="FFFFFF"/>
                  </a:solidFill>
                </a:rPr>
                <a:t>Личность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</p:grp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686" y="1100199"/>
            <a:ext cx="3017667" cy="169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2" y="990600"/>
            <a:ext cx="196850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232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gray">
          <a:xfrm>
            <a:off x="304798" y="2093914"/>
            <a:ext cx="8502364" cy="4306887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10000"/>
                </a:srgbClr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/>
            <a:tailEnd/>
          </a:ln>
          <a:effectLst/>
        </p:spPr>
        <p:txBody>
          <a:bodyPr lIns="108000" tIns="108000" rIns="144000" bIns="72000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190500" indent="-19050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buFont typeface="Wingdings" pitchFamily="2" charset="2"/>
              <a:buChar char="§"/>
              <a:defRPr/>
            </a:pPr>
            <a:endParaRPr lang="de-DE" noProof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98691" name="AutoShape 3"/>
          <p:cNvSpPr>
            <a:spLocks noChangeArrowheads="1"/>
          </p:cNvSpPr>
          <p:nvPr/>
        </p:nvSpPr>
        <p:spPr bwMode="gray">
          <a:xfrm>
            <a:off x="518481" y="4094447"/>
            <a:ext cx="3352800" cy="2286000"/>
          </a:xfrm>
          <a:prstGeom prst="roundRect">
            <a:avLst>
              <a:gd name="adj" fmla="val 10347"/>
            </a:avLst>
          </a:prstGeom>
          <a:gradFill rotWithShape="1">
            <a:gsLst>
              <a:gs pos="0">
                <a:srgbClr val="CCECFF"/>
              </a:gs>
              <a:gs pos="100000">
                <a:srgbClr val="CCECFF">
                  <a:gamma/>
                  <a:tint val="0"/>
                  <a:invGamma/>
                </a:srgbClr>
              </a:gs>
            </a:gsLst>
            <a:lin ang="18900000" scaled="1"/>
          </a:gradFill>
          <a:ln w="50800">
            <a:solidFill>
              <a:srgbClr val="7099E2"/>
            </a:solidFill>
            <a:round/>
            <a:headEnd/>
            <a:tailEnd/>
          </a:ln>
          <a:effectLst>
            <a:outerShdw dist="107763" dir="2700000" algn="ctr" rotWithShape="0">
              <a:srgbClr val="C0C0C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>
              <a:solidFill>
                <a:srgbClr val="FFFFFF"/>
              </a:solidFill>
            </a:endParaRPr>
          </a:p>
        </p:txBody>
      </p:sp>
      <p:sp>
        <p:nvSpPr>
          <p:cNvPr id="498695" name="Rectangle 7"/>
          <p:cNvSpPr>
            <a:spLocks noGrp="1" noChangeArrowheads="1"/>
          </p:cNvSpPr>
          <p:nvPr>
            <p:ph type="title"/>
          </p:nvPr>
        </p:nvSpPr>
        <p:spPr>
          <a:xfrm>
            <a:off x="2819400" y="327025"/>
            <a:ext cx="6324600" cy="1196975"/>
          </a:xfr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Яркие представители французского материализма</a:t>
            </a:r>
            <a:endParaRPr lang="en-US" sz="2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98696" name="Text Box 8"/>
          <p:cNvSpPr txBox="1">
            <a:spLocks noChangeArrowheads="1"/>
          </p:cNvSpPr>
          <p:nvPr/>
        </p:nvSpPr>
        <p:spPr bwMode="gray">
          <a:xfrm>
            <a:off x="688184" y="4648200"/>
            <a:ext cx="316785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ru-RU" sz="2400" b="1" dirty="0" smtClean="0">
                <a:solidFill>
                  <a:srgbClr val="000000"/>
                </a:solidFill>
              </a:rPr>
              <a:t>Дени Дидро</a:t>
            </a:r>
          </a:p>
          <a:p>
            <a:pPr eaLnBrk="0" hangingPunct="0"/>
            <a:r>
              <a:rPr lang="ru-RU" sz="2400" b="1" dirty="0">
                <a:solidFill>
                  <a:srgbClr val="000000"/>
                </a:solidFill>
              </a:rPr>
              <a:t>Клод Адриан </a:t>
            </a:r>
            <a:r>
              <a:rPr lang="ru-RU" sz="2400" b="1" dirty="0" smtClean="0">
                <a:solidFill>
                  <a:srgbClr val="000000"/>
                </a:solidFill>
              </a:rPr>
              <a:t>Гельвеций</a:t>
            </a:r>
          </a:p>
          <a:p>
            <a:pPr eaLnBrk="0" hangingPunct="0"/>
            <a:r>
              <a:rPr lang="ru-RU" sz="2400" b="1" dirty="0">
                <a:solidFill>
                  <a:srgbClr val="000000"/>
                </a:solidFill>
              </a:rPr>
              <a:t>Поль Анри Гольбах</a:t>
            </a:r>
            <a:endParaRPr lang="en-US" sz="2400" b="1" dirty="0">
              <a:solidFill>
                <a:srgbClr val="000000"/>
              </a:solidFill>
            </a:endParaRPr>
          </a:p>
        </p:txBody>
      </p:sp>
      <p:grpSp>
        <p:nvGrpSpPr>
          <p:cNvPr id="498703" name="Group 15"/>
          <p:cNvGrpSpPr>
            <a:grpSpLocks/>
          </p:cNvGrpSpPr>
          <p:nvPr/>
        </p:nvGrpSpPr>
        <p:grpSpPr bwMode="auto">
          <a:xfrm>
            <a:off x="4006056" y="2118359"/>
            <a:ext cx="4833144" cy="4282442"/>
            <a:chOff x="2894" y="1872"/>
            <a:chExt cx="2112" cy="1440"/>
          </a:xfrm>
        </p:grpSpPr>
        <p:sp>
          <p:nvSpPr>
            <p:cNvPr id="498698" name="AutoShape 10"/>
            <p:cNvSpPr>
              <a:spLocks noChangeArrowheads="1"/>
            </p:cNvSpPr>
            <p:nvPr/>
          </p:nvSpPr>
          <p:spPr bwMode="gray">
            <a:xfrm>
              <a:off x="2894" y="1872"/>
              <a:ext cx="2112" cy="1440"/>
            </a:xfrm>
            <a:prstGeom prst="roundRect">
              <a:avLst>
                <a:gd name="adj" fmla="val 10347"/>
              </a:avLst>
            </a:prstGeom>
            <a:gradFill rotWithShape="1">
              <a:gsLst>
                <a:gs pos="0">
                  <a:srgbClr val="D8F4BE">
                    <a:gamma/>
                    <a:tint val="0"/>
                    <a:invGamma/>
                  </a:srgbClr>
                </a:gs>
                <a:gs pos="100000">
                  <a:srgbClr val="D8F4BE"/>
                </a:gs>
              </a:gsLst>
              <a:lin ang="2700000" scaled="1"/>
            </a:gradFill>
            <a:ln w="50800">
              <a:solidFill>
                <a:srgbClr val="44988C"/>
              </a:solidFill>
              <a:round/>
              <a:headEnd/>
              <a:tailEnd/>
            </a:ln>
            <a:effectLst>
              <a:outerShdw dist="107763" dir="2700000" algn="ctr" rotWithShape="0">
                <a:srgbClr val="C0C0C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eaLnBrk="0" hangingPunct="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98699" name="Text Box 11"/>
            <p:cNvSpPr txBox="1">
              <a:spLocks noChangeArrowheads="1"/>
            </p:cNvSpPr>
            <p:nvPr/>
          </p:nvSpPr>
          <p:spPr bwMode="gray">
            <a:xfrm>
              <a:off x="3360" y="2016"/>
              <a:ext cx="163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0C0C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4267199" y="2350450"/>
            <a:ext cx="454139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 </a:t>
            </a:r>
            <a:r>
              <a:rPr lang="ru-RU" b="1" dirty="0" smtClean="0"/>
              <a:t>Д. Дидро </a:t>
            </a:r>
            <a:r>
              <a:rPr lang="ru-RU" dirty="0" smtClean="0"/>
              <a:t>– </a:t>
            </a:r>
            <a:r>
              <a:rPr lang="ru-RU" dirty="0"/>
              <a:t>человек подобен музыкальному инструменту, клавишами которого являются органы чувств: когда природа нажимает на них, инструмент издает звуки — у человека появляются ощущения и понятия</a:t>
            </a:r>
            <a:r>
              <a:rPr lang="ru-RU" dirty="0" smtClean="0"/>
              <a:t>.</a:t>
            </a:r>
          </a:p>
          <a:p>
            <a:r>
              <a:rPr lang="ru-RU" b="1" dirty="0" smtClean="0"/>
              <a:t>В объяснении общественного развития стояли на позициях идеализма </a:t>
            </a:r>
            <a:r>
              <a:rPr lang="ru-RU" dirty="0" smtClean="0"/>
              <a:t>– «мнения правят миром» – их достаточно изменить – и общественный строй  изменится -  механизм -  просвещение, воспитание, образование. Просвещение ликвидирует все суеверия – атеизм.</a:t>
            </a:r>
            <a:endParaRPr lang="ru-RU" dirty="0"/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623" y="3422368"/>
            <a:ext cx="1717658" cy="120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266" y="1708766"/>
            <a:ext cx="1440945" cy="16756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02" y="1323059"/>
            <a:ext cx="1546864" cy="185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65" y="838200"/>
            <a:ext cx="196850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210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3352800" y="327025"/>
            <a:ext cx="5562600" cy="563563"/>
          </a:xfrm>
        </p:spPr>
        <p:txBody>
          <a:bodyPr/>
          <a:lstStyle/>
          <a:p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Выводы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68437"/>
            <a:ext cx="8382000" cy="5029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447675" lvl="1" indent="-268288">
              <a:lnSpc>
                <a:spcPct val="80000"/>
              </a:lnSpc>
            </a:pPr>
            <a:r>
              <a:rPr lang="ru-RU" sz="2400" dirty="0" smtClean="0">
                <a:solidFill>
                  <a:srgbClr val="002060"/>
                </a:solidFill>
              </a:rPr>
              <a:t>Французский </a:t>
            </a:r>
            <a:r>
              <a:rPr lang="ru-RU" sz="2400" dirty="0">
                <a:solidFill>
                  <a:srgbClr val="002060"/>
                </a:solidFill>
              </a:rPr>
              <a:t>материализм был первой формой материализма, опиравшегося в своих выводах на естествознание, представленного механикой Ньютона, показавшей к тому времени эффективность своих представлений о мире и своей методологии. </a:t>
            </a:r>
            <a:endParaRPr lang="ru-RU" sz="2400" dirty="0" smtClean="0">
              <a:solidFill>
                <a:srgbClr val="002060"/>
              </a:solidFill>
            </a:endParaRPr>
          </a:p>
          <a:p>
            <a:pPr marL="447675" lvl="1" indent="-268288">
              <a:lnSpc>
                <a:spcPct val="80000"/>
              </a:lnSpc>
            </a:pPr>
            <a:r>
              <a:rPr lang="ru-RU" sz="2400" dirty="0" smtClean="0">
                <a:solidFill>
                  <a:srgbClr val="002060"/>
                </a:solidFill>
              </a:rPr>
              <a:t>Механика </a:t>
            </a:r>
            <a:r>
              <a:rPr lang="ru-RU" sz="2400" dirty="0">
                <a:solidFill>
                  <a:srgbClr val="002060"/>
                </a:solidFill>
              </a:rPr>
              <a:t>стала символом науки вообще и вполне закономерно, что одной из господствующих форм, которую приняла тогда философия, был механистический материализм. Его подходы и принципы во многом оказались отражением успехов механики и механицизма. </a:t>
            </a:r>
            <a:endParaRPr lang="ru-RU" sz="2400" dirty="0" smtClean="0">
              <a:solidFill>
                <a:srgbClr val="002060"/>
              </a:solidFill>
            </a:endParaRPr>
          </a:p>
          <a:p>
            <a:pPr marL="447675" lvl="1" indent="-268288">
              <a:lnSpc>
                <a:spcPct val="80000"/>
              </a:lnSpc>
            </a:pPr>
            <a:r>
              <a:rPr lang="ru-RU" sz="2400" dirty="0" smtClean="0">
                <a:solidFill>
                  <a:srgbClr val="002060"/>
                </a:solidFill>
              </a:rPr>
              <a:t>Механистический </a:t>
            </a:r>
            <a:r>
              <a:rPr lang="ru-RU" sz="2400" dirty="0">
                <a:solidFill>
                  <a:srgbClr val="002060"/>
                </a:solidFill>
              </a:rPr>
              <a:t>взгляд французскими материалистами был распространен на природу в целом, включая человека.</a:t>
            </a:r>
            <a:r>
              <a:rPr lang="en-US" sz="2400" dirty="0">
                <a:solidFill>
                  <a:srgbClr val="002060"/>
                </a:solidFill>
              </a:rPr>
              <a:t/>
            </a:r>
            <a:br>
              <a:rPr lang="en-US" sz="2400" dirty="0">
                <a:solidFill>
                  <a:srgbClr val="002060"/>
                </a:solidFill>
              </a:rPr>
            </a:br>
            <a:endParaRPr lang="en-US" sz="2400" dirty="0">
              <a:solidFill>
                <a:srgbClr val="002060"/>
              </a:solidFill>
            </a:endParaRPr>
          </a:p>
          <a:p>
            <a:pPr lvl="1">
              <a:lnSpc>
                <a:spcPct val="80000"/>
              </a:lnSpc>
            </a:pPr>
            <a:endParaRPr lang="en-US" sz="2900" dirty="0"/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914400"/>
            <a:ext cx="196850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172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38600" y="327025"/>
            <a:ext cx="4876800" cy="563563"/>
          </a:xfrm>
        </p:spPr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Заключение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96976"/>
            <a:ext cx="8382000" cy="502640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Как же решалась проблема познания в философии Нового времени??</a:t>
            </a:r>
          </a:p>
          <a:p>
            <a:r>
              <a:rPr lang="ru-RU" sz="2050" dirty="0" smtClean="0"/>
              <a:t>При </a:t>
            </a:r>
            <a:r>
              <a:rPr lang="ru-RU" sz="2050" dirty="0"/>
              <a:t>ответе на этот вопрос, напомним требования к методу Ф</a:t>
            </a:r>
            <a:r>
              <a:rPr lang="ru-RU" sz="2050" dirty="0" smtClean="0"/>
              <a:t>. Бэкона</a:t>
            </a:r>
            <a:r>
              <a:rPr lang="ru-RU" sz="2050" dirty="0"/>
              <a:t>, которые выражаются в виде иллюстраций работы муравья, паука и пчелы: </a:t>
            </a:r>
            <a:r>
              <a:rPr lang="ru-RU" sz="2050" dirty="0" smtClean="0"/>
              <a:t>«Путь муравья» </a:t>
            </a:r>
            <a:r>
              <a:rPr lang="ru-RU" sz="2050" dirty="0"/>
              <a:t>- это метод крайнего эмпиризма. Он отличается простым собиранием фактов без их осмысления; </a:t>
            </a:r>
            <a:r>
              <a:rPr lang="ru-RU" sz="2050" dirty="0" smtClean="0"/>
              <a:t>«Путь паука» </a:t>
            </a:r>
            <a:r>
              <a:rPr lang="ru-RU" sz="2050" dirty="0"/>
              <a:t>- метод радикального рационализма, который, подобно пауку, извлекает из себя знания; </a:t>
            </a:r>
            <a:r>
              <a:rPr lang="ru-RU" sz="2050" dirty="0" smtClean="0"/>
              <a:t>«Путь пчелы» </a:t>
            </a:r>
            <a:r>
              <a:rPr lang="ru-RU" sz="2050" dirty="0"/>
              <a:t>- метод, снимающий крайности эмпиризма и рационализма. </a:t>
            </a:r>
            <a:endParaRPr lang="ru-RU" sz="2050" dirty="0" smtClean="0"/>
          </a:p>
          <a:p>
            <a:r>
              <a:rPr lang="ru-RU" sz="2050" dirty="0" smtClean="0"/>
              <a:t>Ни </a:t>
            </a:r>
            <a:r>
              <a:rPr lang="ru-RU" sz="2050" dirty="0"/>
              <a:t>один из этих путей, сам по себе, не приведет к успеху: </a:t>
            </a:r>
            <a:r>
              <a:rPr lang="ru-RU" sz="2050" dirty="0" smtClean="0"/>
              <a:t>истинное знание есть сочетание разума и чувств, теории и практики, то есть необходимо найти «золотую серединку». </a:t>
            </a:r>
            <a:endParaRPr lang="ru-RU" sz="2050" dirty="0"/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3122"/>
            <a:ext cx="196850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391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/>
              <a:t>Вопросы для самопроверки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876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sz="1900" dirty="0" smtClean="0">
                <a:solidFill>
                  <a:srgbClr val="000000"/>
                </a:solidFill>
              </a:rPr>
              <a:t>Укажите основные этапы развития средневековой философии.</a:t>
            </a:r>
          </a:p>
          <a:p>
            <a:r>
              <a:rPr lang="ru-RU" sz="1900" dirty="0" smtClean="0">
                <a:solidFill>
                  <a:srgbClr val="000000"/>
                </a:solidFill>
              </a:rPr>
              <a:t>Охарактеризуйте основные </a:t>
            </a:r>
            <a:r>
              <a:rPr lang="ru-RU" sz="1900" dirty="0">
                <a:solidFill>
                  <a:srgbClr val="000000"/>
                </a:solidFill>
              </a:rPr>
              <a:t>положения философии Августина Блаженного и Фомы Аквинского. </a:t>
            </a:r>
            <a:endParaRPr lang="ru-RU" sz="1900" dirty="0" smtClean="0">
              <a:solidFill>
                <a:srgbClr val="000000"/>
              </a:solidFill>
            </a:endParaRPr>
          </a:p>
          <a:p>
            <a:r>
              <a:rPr lang="ru-RU" sz="1900" dirty="0" smtClean="0">
                <a:solidFill>
                  <a:srgbClr val="000000"/>
                </a:solidFill>
              </a:rPr>
              <a:t>Поясните суть проблемы универсалий в средневековой философии.</a:t>
            </a:r>
            <a:endParaRPr lang="ru-RU" sz="1900" dirty="0">
              <a:solidFill>
                <a:srgbClr val="000000"/>
              </a:solidFill>
            </a:endParaRPr>
          </a:p>
          <a:p>
            <a:r>
              <a:rPr lang="ru-RU" sz="1900" dirty="0" smtClean="0">
                <a:solidFill>
                  <a:srgbClr val="000000"/>
                </a:solidFill>
              </a:rPr>
              <a:t>Проанализируйте  основные черты философии </a:t>
            </a:r>
            <a:r>
              <a:rPr lang="ru-RU" sz="1900" dirty="0">
                <a:solidFill>
                  <a:srgbClr val="000000"/>
                </a:solidFill>
              </a:rPr>
              <a:t>эпохи </a:t>
            </a:r>
            <a:r>
              <a:rPr lang="ru-RU" sz="1900" dirty="0" smtClean="0">
                <a:solidFill>
                  <a:srgbClr val="000000"/>
                </a:solidFill>
              </a:rPr>
              <a:t>Возрождения, отметьте достижения философской мысли некоторых ее представителей.</a:t>
            </a:r>
          </a:p>
          <a:p>
            <a:r>
              <a:rPr lang="ru-RU" sz="1900" dirty="0" smtClean="0">
                <a:solidFill>
                  <a:srgbClr val="000000"/>
                </a:solidFill>
              </a:rPr>
              <a:t>Определите  проблемы </a:t>
            </a:r>
            <a:r>
              <a:rPr lang="ru-RU" sz="1900" dirty="0">
                <a:solidFill>
                  <a:srgbClr val="000000"/>
                </a:solidFill>
              </a:rPr>
              <a:t>познания в философии Нового </a:t>
            </a:r>
            <a:r>
              <a:rPr lang="ru-RU" sz="1900" dirty="0" smtClean="0">
                <a:solidFill>
                  <a:srgbClr val="000000"/>
                </a:solidFill>
              </a:rPr>
              <a:t>времени. Выделите основные </a:t>
            </a:r>
            <a:r>
              <a:rPr lang="ru-RU" sz="1900" dirty="0">
                <a:solidFill>
                  <a:srgbClr val="000000"/>
                </a:solidFill>
              </a:rPr>
              <a:t>идеи Френсиса Бэкона, Рене Декарта, Томаса Гоббса, Джона Локка. </a:t>
            </a:r>
          </a:p>
          <a:p>
            <a:r>
              <a:rPr lang="ru-RU" sz="1900" dirty="0" smtClean="0">
                <a:solidFill>
                  <a:srgbClr val="000000"/>
                </a:solidFill>
              </a:rPr>
              <a:t>Выясните </a:t>
            </a:r>
            <a:r>
              <a:rPr lang="ru-RU" sz="1900" dirty="0">
                <a:solidFill>
                  <a:srgbClr val="000000"/>
                </a:solidFill>
              </a:rPr>
              <a:t> </a:t>
            </a:r>
            <a:r>
              <a:rPr lang="ru-RU" sz="1900" dirty="0" smtClean="0">
                <a:solidFill>
                  <a:srgbClr val="000000"/>
                </a:solidFill>
              </a:rPr>
              <a:t>роль и значение философских идей французского Просвещения и французского материализма.</a:t>
            </a:r>
            <a:endParaRPr lang="ru-RU" sz="1900" dirty="0">
              <a:solidFill>
                <a:srgbClr val="000000"/>
              </a:solidFill>
            </a:endParaRPr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54157"/>
            <a:ext cx="2295398" cy="646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815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/>
              <a:t>Информационные источники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sz="2000" dirty="0" smtClean="0">
                <a:solidFill>
                  <a:srgbClr val="000000"/>
                </a:solidFill>
              </a:rPr>
              <a:t>Горелов </a:t>
            </a:r>
            <a:r>
              <a:rPr lang="ru-RU" sz="2000" dirty="0">
                <a:solidFill>
                  <a:srgbClr val="000000"/>
                </a:solidFill>
              </a:rPr>
              <a:t>А. А. Основы философии. – </a:t>
            </a:r>
            <a:r>
              <a:rPr lang="ru-RU" sz="2000" dirty="0" smtClean="0">
                <a:solidFill>
                  <a:srgbClr val="000000"/>
                </a:solidFill>
              </a:rPr>
              <a:t>16-е </a:t>
            </a:r>
            <a:r>
              <a:rPr lang="ru-RU" sz="2000" dirty="0">
                <a:solidFill>
                  <a:srgbClr val="000000"/>
                </a:solidFill>
              </a:rPr>
              <a:t>изд., стер.- Учебник для студентов СПО. – М.: Академия, </a:t>
            </a:r>
            <a:r>
              <a:rPr lang="ru-RU" sz="2000" dirty="0" smtClean="0">
                <a:solidFill>
                  <a:srgbClr val="000000"/>
                </a:solidFill>
              </a:rPr>
              <a:t>2019 </a:t>
            </a:r>
            <a:r>
              <a:rPr lang="ru-RU" sz="2000" dirty="0">
                <a:solidFill>
                  <a:srgbClr val="000000"/>
                </a:solidFill>
              </a:rPr>
              <a:t>(2014). – 320 с. – Серия: Среднее профессиональное образование.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rgbClr val="000000"/>
                </a:solidFill>
              </a:rPr>
              <a:t>Гуревич </a:t>
            </a:r>
            <a:r>
              <a:rPr lang="ru-RU" sz="2000" dirty="0">
                <a:solidFill>
                  <a:srgbClr val="000000"/>
                </a:solidFill>
              </a:rPr>
              <a:t>П.С. Основы философии: учебное пособие для СПО. - М., </a:t>
            </a:r>
            <a:r>
              <a:rPr lang="ru-RU" sz="2000" dirty="0" smtClean="0">
                <a:solidFill>
                  <a:srgbClr val="000000"/>
                </a:solidFill>
              </a:rPr>
              <a:t>2017.</a:t>
            </a:r>
            <a:endParaRPr lang="ru-RU" sz="2000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rgbClr val="000000"/>
                </a:solidFill>
              </a:rPr>
              <a:t>Основы </a:t>
            </a:r>
            <a:r>
              <a:rPr lang="ru-RU" sz="2000" dirty="0">
                <a:solidFill>
                  <a:srgbClr val="000000"/>
                </a:solidFill>
              </a:rPr>
              <a:t>философии: Учебник / О.Д. Волкогонова, Н.М. Сидорова. - М.: ИД ФОРУМ: НИЦ ИНФРА-М, 2014. - 480 с.: 60x90 1/16. - (Профессиональное образование). - ISBN 978-5-8199-0258-5. http://znanium.com/go.php?id=444308.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err="1" smtClean="0">
                <a:solidFill>
                  <a:srgbClr val="000000"/>
                </a:solidFill>
              </a:rPr>
              <a:t>Сабиров</a:t>
            </a:r>
            <a:r>
              <a:rPr lang="ru-RU" sz="2000" dirty="0">
                <a:solidFill>
                  <a:srgbClr val="000000"/>
                </a:solidFill>
              </a:rPr>
              <a:t>, В.Ш. Основы философии. Учебник [Электронный ресурс] / В.Ш. </a:t>
            </a:r>
            <a:r>
              <a:rPr lang="ru-RU" sz="2000" dirty="0" err="1">
                <a:solidFill>
                  <a:srgbClr val="000000"/>
                </a:solidFill>
              </a:rPr>
              <a:t>Сабиров</a:t>
            </a:r>
            <a:r>
              <a:rPr lang="ru-RU" sz="2000" dirty="0">
                <a:solidFill>
                  <a:srgbClr val="000000"/>
                </a:solidFill>
              </a:rPr>
              <a:t>. - М.: Издательство «ФЛИНТА», 2012. - 330 с. -ISBN 978-5-9765-1233-7 (ФЛИНТА), ISBN 978-5-02-037707-3. </a:t>
            </a:r>
          </a:p>
          <a:p>
            <a:endParaRPr lang="ru-RU" sz="2000" dirty="0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196850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304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/>
              <a:t>Информационные источники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http://alenakraeva.com/positive-philosophy/filosofiya-novogo-vremeni-kratko-samoe-glavnoe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/</a:t>
            </a:r>
            <a:endParaRPr lang="ru-RU" sz="2400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http://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www.grandars.ru/college/filosofiya/filosofiya-novogo-vremeni.html</a:t>
            </a:r>
            <a:endParaRPr lang="ru-RU" sz="2400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http://antiquehistory.ru/filosofiya-novogo-vremeni-kratko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/</a:t>
            </a:r>
            <a:endParaRPr lang="ru-RU" sz="2400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https://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works.doklad.ru/view/621ujPZ3FcY.html</a:t>
            </a:r>
            <a:endParaRPr lang="ru-RU" sz="2400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http://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www.grandars.ru/college/filosofiya/nemeckaya-klassicheskaya-filosofiya.html</a:t>
            </a:r>
            <a:endParaRPr lang="ru-RU" sz="2400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https://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</a:rPr>
              <a:t>lektsii.org/14-29965.html</a:t>
            </a:r>
            <a:endParaRPr lang="ru-RU" sz="2400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https://mystroimmir.ru/filosofiya/fejerbah.html</a:t>
            </a:r>
            <a:endParaRPr lang="ru-RU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196850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773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3200400" y="6461125"/>
            <a:ext cx="4724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ru-RU" sz="1000" b="1" dirty="0" smtClean="0">
                <a:solidFill>
                  <a:schemeClr val="tx2"/>
                </a:solidFill>
                <a:latin typeface="Verdana" pitchFamily="34" charset="0"/>
              </a:rPr>
              <a:t>Дисциплина:  Основы философии</a:t>
            </a:r>
            <a:endParaRPr lang="en-US" sz="1000" b="1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88067" name="WordArt 3"/>
          <p:cNvSpPr>
            <a:spLocks noChangeArrowheads="1" noChangeShapeType="1" noTextEdit="1"/>
          </p:cNvSpPr>
          <p:nvPr/>
        </p:nvSpPr>
        <p:spPr bwMode="gray">
          <a:xfrm>
            <a:off x="3048000" y="1676400"/>
            <a:ext cx="5943600" cy="533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ru-RU" sz="3600" b="1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accent2"/>
                    </a:gs>
                    <a:gs pos="100000">
                      <a:schemeClr val="hlink"/>
                    </a:gs>
                  </a:gsLst>
                  <a:lin ang="0" scaled="1"/>
                </a:gradFill>
                <a:effectLst>
                  <a:outerShdw dist="63500" dir="2212194" algn="ctr" rotWithShape="0">
                    <a:schemeClr val="tx1">
                      <a:alpha val="50000"/>
                    </a:schemeClr>
                  </a:outerShdw>
                </a:effectLst>
                <a:latin typeface="Arial"/>
                <a:cs typeface="Arial"/>
              </a:rPr>
              <a:t>Благодарю за внимание</a:t>
            </a:r>
            <a:r>
              <a:rPr lang="en-US" sz="3600" b="1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accent2"/>
                    </a:gs>
                    <a:gs pos="100000">
                      <a:schemeClr val="hlink"/>
                    </a:gs>
                  </a:gsLst>
                  <a:lin ang="0" scaled="1"/>
                </a:gradFill>
                <a:effectLst>
                  <a:outerShdw dist="63500" dir="2212194" algn="ctr" rotWithShape="0">
                    <a:schemeClr val="tx1">
                      <a:alpha val="50000"/>
                    </a:scheme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accent2"/>
                    </a:gs>
                    <a:gs pos="100000">
                      <a:schemeClr val="hlink"/>
                    </a:gs>
                  </a:gsLst>
                  <a:lin ang="0" scaled="1"/>
                </a:gradFill>
                <a:effectLst>
                  <a:outerShdw dist="63500" dir="2212194" algn="ctr" rotWithShape="0">
                    <a:schemeClr val="tx1">
                      <a:alpha val="50000"/>
                    </a:schemeClr>
                  </a:outerShdw>
                </a:effectLst>
                <a:latin typeface="Arial"/>
                <a:cs typeface="Arial"/>
              </a:rPr>
              <a:t>!</a:t>
            </a: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990600"/>
            <a:ext cx="2648263" cy="1905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24200"/>
            <a:ext cx="8153400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0" y="327025"/>
            <a:ext cx="5486400" cy="563563"/>
          </a:xfrm>
        </p:spPr>
        <p:txBody>
          <a:bodyPr/>
          <a:lstStyle/>
          <a:p>
            <a:r>
              <a:rPr lang="ru-RU" b="1" dirty="0" smtClean="0"/>
              <a:t>Цель и задачи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9678" name="AutoShape 46"/>
          <p:cNvSpPr>
            <a:spLocks noChangeArrowheads="1"/>
          </p:cNvSpPr>
          <p:nvPr/>
        </p:nvSpPr>
        <p:spPr bwMode="ltGray">
          <a:xfrm rot="5400000">
            <a:off x="-2422526" y="1474788"/>
            <a:ext cx="4824413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79" name="AutoShape 47"/>
          <p:cNvSpPr>
            <a:spLocks noChangeArrowheads="1"/>
          </p:cNvSpPr>
          <p:nvPr/>
        </p:nvSpPr>
        <p:spPr bwMode="ltGray">
          <a:xfrm rot="5400000" flipH="1">
            <a:off x="-2016918" y="1910556"/>
            <a:ext cx="4032250" cy="3929063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36000"/>
                </a:schemeClr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80" name="AutoShape 48"/>
          <p:cNvSpPr>
            <a:spLocks noChangeArrowheads="1"/>
          </p:cNvSpPr>
          <p:nvPr/>
        </p:nvSpPr>
        <p:spPr bwMode="gray">
          <a:xfrm>
            <a:off x="1822450" y="5099050"/>
            <a:ext cx="441960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ru-RU" b="1" dirty="0" smtClean="0"/>
              <a:t>Формировать ОК 2, ОК 5, ОК 6</a:t>
            </a:r>
            <a:endParaRPr lang="en-US" b="1" dirty="0"/>
          </a:p>
        </p:txBody>
      </p:sp>
      <p:sp>
        <p:nvSpPr>
          <p:cNvPr id="69681" name="AutoShape 49"/>
          <p:cNvSpPr>
            <a:spLocks noChangeArrowheads="1"/>
          </p:cNvSpPr>
          <p:nvPr/>
        </p:nvSpPr>
        <p:spPr bwMode="gray">
          <a:xfrm>
            <a:off x="2317750" y="4271963"/>
            <a:ext cx="522605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ru-RU" b="1" dirty="0" smtClean="0"/>
              <a:t>Развивать умение структурировать </a:t>
            </a:r>
          </a:p>
          <a:p>
            <a:pPr eaLnBrk="0" hangingPunct="0"/>
            <a:r>
              <a:rPr lang="ru-RU" b="1" dirty="0"/>
              <a:t>и</a:t>
            </a:r>
            <a:r>
              <a:rPr lang="ru-RU" b="1" dirty="0" smtClean="0"/>
              <a:t>зученный учебный материал </a:t>
            </a:r>
            <a:endParaRPr lang="en-US" b="1" dirty="0"/>
          </a:p>
        </p:txBody>
      </p:sp>
      <p:sp>
        <p:nvSpPr>
          <p:cNvPr id="69682" name="AutoShape 50"/>
          <p:cNvSpPr>
            <a:spLocks noChangeArrowheads="1"/>
          </p:cNvSpPr>
          <p:nvPr/>
        </p:nvSpPr>
        <p:spPr bwMode="gray">
          <a:xfrm>
            <a:off x="2438400" y="3459163"/>
            <a:ext cx="548640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ru-RU" b="1" dirty="0" smtClean="0"/>
              <a:t>Определить  «лицо» и проанализировать </a:t>
            </a:r>
          </a:p>
          <a:p>
            <a:pPr eaLnBrk="0" hangingPunct="0"/>
            <a:r>
              <a:rPr lang="ru-RU" b="1" dirty="0" smtClean="0"/>
              <a:t> основные  идеи и проблемы эпохи  </a:t>
            </a:r>
            <a:endParaRPr lang="en-US" b="1" dirty="0"/>
          </a:p>
        </p:txBody>
      </p:sp>
      <p:sp>
        <p:nvSpPr>
          <p:cNvPr id="69683" name="AutoShape 51"/>
          <p:cNvSpPr>
            <a:spLocks noChangeArrowheads="1"/>
          </p:cNvSpPr>
          <p:nvPr/>
        </p:nvSpPr>
        <p:spPr bwMode="gray">
          <a:xfrm>
            <a:off x="2286000" y="2590800"/>
            <a:ext cx="594360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ru-RU" b="1" dirty="0" smtClean="0"/>
              <a:t>Выделить основные понятия и категории эпохи</a:t>
            </a:r>
            <a:endParaRPr lang="en-US" b="1" dirty="0"/>
          </a:p>
        </p:txBody>
      </p:sp>
      <p:sp>
        <p:nvSpPr>
          <p:cNvPr id="69684" name="AutoShape 52"/>
          <p:cNvSpPr>
            <a:spLocks noChangeArrowheads="1"/>
          </p:cNvSpPr>
          <p:nvPr/>
        </p:nvSpPr>
        <p:spPr bwMode="gray">
          <a:xfrm>
            <a:off x="1765300" y="1820863"/>
            <a:ext cx="669290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ru-RU" b="1" dirty="0" smtClean="0"/>
              <a:t>Раскрыть содержание и особенности эпохи </a:t>
            </a:r>
          </a:p>
          <a:p>
            <a:pPr eaLnBrk="0" hangingPunct="0"/>
            <a:r>
              <a:rPr lang="ru-RU" b="1" dirty="0" smtClean="0"/>
              <a:t>Средневековья, Возрождения и Нового времени</a:t>
            </a:r>
            <a:endParaRPr lang="en-US" b="1" dirty="0"/>
          </a:p>
        </p:txBody>
      </p:sp>
      <p:grpSp>
        <p:nvGrpSpPr>
          <p:cNvPr id="69685" name="Group 53"/>
          <p:cNvGrpSpPr>
            <a:grpSpLocks/>
          </p:cNvGrpSpPr>
          <p:nvPr/>
        </p:nvGrpSpPr>
        <p:grpSpPr bwMode="auto">
          <a:xfrm>
            <a:off x="1447800" y="1909763"/>
            <a:ext cx="381000" cy="381000"/>
            <a:chOff x="2078" y="1680"/>
            <a:chExt cx="1615" cy="1615"/>
          </a:xfrm>
        </p:grpSpPr>
        <p:sp>
          <p:nvSpPr>
            <p:cNvPr id="69686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87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88" name="Oval 5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9689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9690" name="Oval 5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9691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9692" name="Group 60"/>
          <p:cNvGrpSpPr>
            <a:grpSpLocks/>
          </p:cNvGrpSpPr>
          <p:nvPr/>
        </p:nvGrpSpPr>
        <p:grpSpPr bwMode="auto">
          <a:xfrm>
            <a:off x="1981200" y="2697163"/>
            <a:ext cx="381000" cy="381000"/>
            <a:chOff x="2078" y="1680"/>
            <a:chExt cx="1615" cy="1615"/>
          </a:xfrm>
        </p:grpSpPr>
        <p:sp>
          <p:nvSpPr>
            <p:cNvPr id="69693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94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95" name="Oval 6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9696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48BE67">
                    <a:gamma/>
                    <a:shade val="0"/>
                    <a:invGamma/>
                  </a:srgbClr>
                </a:gs>
                <a:gs pos="100000">
                  <a:srgbClr val="48BE67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9697" name="Oval 6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9698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9699" name="Group 67"/>
          <p:cNvGrpSpPr>
            <a:grpSpLocks/>
          </p:cNvGrpSpPr>
          <p:nvPr/>
        </p:nvGrpSpPr>
        <p:grpSpPr bwMode="auto">
          <a:xfrm>
            <a:off x="2133600" y="3535363"/>
            <a:ext cx="381000" cy="381000"/>
            <a:chOff x="2078" y="1680"/>
            <a:chExt cx="1615" cy="1615"/>
          </a:xfrm>
        </p:grpSpPr>
        <p:sp>
          <p:nvSpPr>
            <p:cNvPr id="69700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01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02" name="Oval 70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9703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9704" name="Oval 72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9705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9706" name="Group 74"/>
          <p:cNvGrpSpPr>
            <a:grpSpLocks/>
          </p:cNvGrpSpPr>
          <p:nvPr/>
        </p:nvGrpSpPr>
        <p:grpSpPr bwMode="auto">
          <a:xfrm>
            <a:off x="1981200" y="4373563"/>
            <a:ext cx="381000" cy="381000"/>
            <a:chOff x="2078" y="1680"/>
            <a:chExt cx="1615" cy="1615"/>
          </a:xfrm>
        </p:grpSpPr>
        <p:sp>
          <p:nvSpPr>
            <p:cNvPr id="6970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0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09" name="Oval 7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97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8D67E1">
                    <a:gamma/>
                    <a:shade val="0"/>
                    <a:invGamma/>
                  </a:srgbClr>
                </a:gs>
                <a:gs pos="100000">
                  <a:srgbClr val="8D67E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9711" name="Oval 7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97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8D67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9713" name="Group 81"/>
          <p:cNvGrpSpPr>
            <a:grpSpLocks/>
          </p:cNvGrpSpPr>
          <p:nvPr/>
        </p:nvGrpSpPr>
        <p:grpSpPr bwMode="auto">
          <a:xfrm>
            <a:off x="1524000" y="5148263"/>
            <a:ext cx="355600" cy="381000"/>
            <a:chOff x="2078" y="1680"/>
            <a:chExt cx="1615" cy="1615"/>
          </a:xfrm>
        </p:grpSpPr>
        <p:sp>
          <p:nvSpPr>
            <p:cNvPr id="69714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15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716" name="Oval 8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9717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E35E23">
                    <a:gamma/>
                    <a:shade val="0"/>
                    <a:invGamma/>
                  </a:srgbClr>
                </a:gs>
                <a:gs pos="100000">
                  <a:srgbClr val="E35E23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9718" name="Oval 8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9719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E35E23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" y="930206"/>
            <a:ext cx="196850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152401"/>
            <a:ext cx="6096000" cy="838200"/>
          </a:xfrm>
        </p:spPr>
        <p:txBody>
          <a:bodyPr/>
          <a:lstStyle/>
          <a:p>
            <a:pPr algn="ctr"/>
            <a:r>
              <a:rPr lang="ru-RU" sz="2400" b="1" dirty="0" smtClean="0"/>
              <a:t>Важнейшие принципы философии Средневековья</a:t>
            </a:r>
            <a:endParaRPr lang="en-US" sz="2400" b="1" dirty="0"/>
          </a:p>
        </p:txBody>
      </p:sp>
      <p:sp>
        <p:nvSpPr>
          <p:cNvPr id="75779" name="Line 3"/>
          <p:cNvSpPr>
            <a:spLocks noChangeShapeType="1"/>
          </p:cNvSpPr>
          <p:nvPr/>
        </p:nvSpPr>
        <p:spPr bwMode="gray">
          <a:xfrm flipH="1">
            <a:off x="873125" y="5621338"/>
            <a:ext cx="165735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5780" name="Line 4"/>
          <p:cNvSpPr>
            <a:spLocks noChangeShapeType="1"/>
          </p:cNvSpPr>
          <p:nvPr/>
        </p:nvSpPr>
        <p:spPr bwMode="gray">
          <a:xfrm flipH="1">
            <a:off x="873125" y="4783138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5781" name="Line 5"/>
          <p:cNvSpPr>
            <a:spLocks noChangeShapeType="1"/>
          </p:cNvSpPr>
          <p:nvPr/>
        </p:nvSpPr>
        <p:spPr bwMode="gray">
          <a:xfrm flipH="1">
            <a:off x="873125" y="3952875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5782" name="Line 6"/>
          <p:cNvSpPr>
            <a:spLocks noChangeShapeType="1"/>
          </p:cNvSpPr>
          <p:nvPr/>
        </p:nvSpPr>
        <p:spPr bwMode="gray">
          <a:xfrm flipH="1">
            <a:off x="873125" y="3124200"/>
            <a:ext cx="416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5783" name="Line 7"/>
          <p:cNvSpPr>
            <a:spLocks noChangeShapeType="1"/>
          </p:cNvSpPr>
          <p:nvPr/>
        </p:nvSpPr>
        <p:spPr bwMode="gray">
          <a:xfrm flipH="1" flipV="1">
            <a:off x="873125" y="2282825"/>
            <a:ext cx="5033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5784" name="Line 8"/>
          <p:cNvSpPr>
            <a:spLocks noChangeShapeType="1"/>
          </p:cNvSpPr>
          <p:nvPr/>
        </p:nvSpPr>
        <p:spPr bwMode="gray">
          <a:xfrm>
            <a:off x="685800" y="2294265"/>
            <a:ext cx="0" cy="871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5785" name="Line 9"/>
          <p:cNvSpPr>
            <a:spLocks noChangeShapeType="1"/>
          </p:cNvSpPr>
          <p:nvPr/>
        </p:nvSpPr>
        <p:spPr bwMode="gray">
          <a:xfrm>
            <a:off x="690245" y="3174694"/>
            <a:ext cx="0" cy="817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5786" name="Line 10"/>
          <p:cNvSpPr>
            <a:spLocks noChangeShapeType="1"/>
          </p:cNvSpPr>
          <p:nvPr/>
        </p:nvSpPr>
        <p:spPr bwMode="gray">
          <a:xfrm>
            <a:off x="690245" y="3965575"/>
            <a:ext cx="0" cy="815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5787" name="Line 11"/>
          <p:cNvSpPr>
            <a:spLocks noChangeShapeType="1"/>
          </p:cNvSpPr>
          <p:nvPr/>
        </p:nvSpPr>
        <p:spPr bwMode="gray">
          <a:xfrm>
            <a:off x="694690" y="4798219"/>
            <a:ext cx="0" cy="815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5788" name="Text Box 12"/>
          <p:cNvSpPr txBox="1">
            <a:spLocks noChangeArrowheads="1"/>
          </p:cNvSpPr>
          <p:nvPr/>
        </p:nvSpPr>
        <p:spPr bwMode="gray">
          <a:xfrm>
            <a:off x="694690" y="2342912"/>
            <a:ext cx="403303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ru-RU" sz="1400" dirty="0" smtClean="0">
                <a:solidFill>
                  <a:srgbClr val="4D4D4D"/>
                </a:solidFill>
                <a:latin typeface="Verdana" pitchFamily="34" charset="0"/>
              </a:rPr>
              <a:t>Основа религиозного мировоззрения – системы принципов и норм. Бог – первопричина и основа мира</a:t>
            </a:r>
            <a:endParaRPr lang="en-US" sz="1400" dirty="0">
              <a:solidFill>
                <a:srgbClr val="4D4D4D"/>
              </a:solidFill>
              <a:latin typeface="Verdana" pitchFamily="34" charset="0"/>
            </a:endParaRPr>
          </a:p>
        </p:txBody>
      </p:sp>
      <p:sp>
        <p:nvSpPr>
          <p:cNvPr id="75789" name="Text Box 13"/>
          <p:cNvSpPr txBox="1">
            <a:spLocks noChangeArrowheads="1"/>
          </p:cNvSpPr>
          <p:nvPr/>
        </p:nvSpPr>
        <p:spPr bwMode="gray">
          <a:xfrm>
            <a:off x="873125" y="3165803"/>
            <a:ext cx="280009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ru-RU" sz="1400" dirty="0" smtClean="0">
                <a:solidFill>
                  <a:srgbClr val="4D4D4D"/>
                </a:solidFill>
                <a:latin typeface="Verdana" pitchFamily="34" charset="0"/>
              </a:rPr>
              <a:t>Человечество </a:t>
            </a:r>
          </a:p>
          <a:p>
            <a:pPr eaLnBrk="0" hangingPunct="0"/>
            <a:r>
              <a:rPr lang="ru-RU" sz="1400" dirty="0" smtClean="0">
                <a:solidFill>
                  <a:srgbClr val="4D4D4D"/>
                </a:solidFill>
                <a:latin typeface="Verdana" pitchFamily="34" charset="0"/>
              </a:rPr>
              <a:t>развивается по Божьему</a:t>
            </a:r>
          </a:p>
          <a:p>
            <a:pPr eaLnBrk="0" hangingPunct="0"/>
            <a:r>
              <a:rPr lang="ru-RU" sz="1400" dirty="0" smtClean="0">
                <a:solidFill>
                  <a:srgbClr val="4D4D4D"/>
                </a:solidFill>
                <a:latin typeface="Verdana" pitchFamily="34" charset="0"/>
              </a:rPr>
              <a:t>провидению</a:t>
            </a:r>
            <a:endParaRPr lang="en-US" sz="1400" dirty="0">
              <a:solidFill>
                <a:srgbClr val="4D4D4D"/>
              </a:solidFill>
              <a:latin typeface="Verdana" pitchFamily="34" charset="0"/>
            </a:endParaRPr>
          </a:p>
        </p:txBody>
      </p:sp>
      <p:sp>
        <p:nvSpPr>
          <p:cNvPr id="75790" name="Text Box 14"/>
          <p:cNvSpPr txBox="1">
            <a:spLocks noChangeArrowheads="1"/>
          </p:cNvSpPr>
          <p:nvPr/>
        </p:nvSpPr>
        <p:spPr bwMode="gray">
          <a:xfrm>
            <a:off x="873125" y="3992256"/>
            <a:ext cx="28158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ru-RU" sz="1400" dirty="0" smtClean="0">
                <a:solidFill>
                  <a:srgbClr val="4D4D4D"/>
                </a:solidFill>
                <a:latin typeface="Verdana" pitchFamily="34" charset="0"/>
              </a:rPr>
              <a:t>Бог открывает человеку свою волю, истины бытия</a:t>
            </a:r>
          </a:p>
        </p:txBody>
      </p:sp>
      <p:sp>
        <p:nvSpPr>
          <p:cNvPr id="75791" name="Text Box 15"/>
          <p:cNvSpPr txBox="1">
            <a:spLocks noChangeArrowheads="1"/>
          </p:cNvSpPr>
          <p:nvPr/>
        </p:nvSpPr>
        <p:spPr bwMode="gray">
          <a:xfrm>
            <a:off x="873125" y="4897915"/>
            <a:ext cx="182474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ru-RU" sz="1400" dirty="0" smtClean="0">
                <a:solidFill>
                  <a:srgbClr val="4D4D4D"/>
                </a:solidFill>
                <a:latin typeface="Verdana" pitchFamily="34" charset="0"/>
              </a:rPr>
              <a:t>Творение мира</a:t>
            </a:r>
          </a:p>
          <a:p>
            <a:pPr eaLnBrk="0" hangingPunct="0"/>
            <a:r>
              <a:rPr lang="ru-RU" sz="1400" dirty="0" smtClean="0">
                <a:solidFill>
                  <a:srgbClr val="4D4D4D"/>
                </a:solidFill>
                <a:latin typeface="Verdana" pitchFamily="34" charset="0"/>
              </a:rPr>
              <a:t> Богом из </a:t>
            </a:r>
          </a:p>
          <a:p>
            <a:pPr eaLnBrk="0" hangingPunct="0"/>
            <a:r>
              <a:rPr lang="ru-RU" sz="1400" dirty="0" smtClean="0">
                <a:solidFill>
                  <a:srgbClr val="4D4D4D"/>
                </a:solidFill>
                <a:latin typeface="Verdana" pitchFamily="34" charset="0"/>
              </a:rPr>
              <a:t>ничего</a:t>
            </a:r>
            <a:endParaRPr lang="en-US" sz="1400" dirty="0">
              <a:solidFill>
                <a:srgbClr val="4D4D4D"/>
              </a:solidFill>
              <a:latin typeface="Verdana" pitchFamily="34" charset="0"/>
            </a:endParaRPr>
          </a:p>
        </p:txBody>
      </p:sp>
      <p:grpSp>
        <p:nvGrpSpPr>
          <p:cNvPr id="75792" name="Group 16"/>
          <p:cNvGrpSpPr>
            <a:grpSpLocks/>
          </p:cNvGrpSpPr>
          <p:nvPr/>
        </p:nvGrpSpPr>
        <p:grpSpPr bwMode="auto">
          <a:xfrm>
            <a:off x="2590800" y="2286000"/>
            <a:ext cx="6096000" cy="3343275"/>
            <a:chOff x="1514" y="1446"/>
            <a:chExt cx="3670" cy="2106"/>
          </a:xfrm>
        </p:grpSpPr>
        <p:sp>
          <p:nvSpPr>
            <p:cNvPr id="75793" name="Freeform 17"/>
            <p:cNvSpPr>
              <a:spLocks/>
            </p:cNvSpPr>
            <p:nvPr/>
          </p:nvSpPr>
          <p:spPr bwMode="gray">
            <a:xfrm>
              <a:off x="4817" y="1446"/>
              <a:ext cx="363" cy="533"/>
            </a:xfrm>
            <a:custGeom>
              <a:avLst/>
              <a:gdLst>
                <a:gd name="T0" fmla="*/ 308 w 308"/>
                <a:gd name="T1" fmla="*/ 120 h 444"/>
                <a:gd name="T2" fmla="*/ 0 w 308"/>
                <a:gd name="T3" fmla="*/ 444 h 444"/>
                <a:gd name="T4" fmla="*/ 0 w 308"/>
                <a:gd name="T5" fmla="*/ 286 h 444"/>
                <a:gd name="T6" fmla="*/ 308 w 308"/>
                <a:gd name="T7" fmla="*/ 0 h 444"/>
                <a:gd name="T8" fmla="*/ 308 w 308"/>
                <a:gd name="T9" fmla="*/ 12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444">
                  <a:moveTo>
                    <a:pt x="308" y="120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1D1D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5794" name="Freeform 18"/>
            <p:cNvSpPr>
              <a:spLocks/>
            </p:cNvSpPr>
            <p:nvPr/>
          </p:nvSpPr>
          <p:spPr bwMode="gray">
            <a:xfrm>
              <a:off x="2988" y="1446"/>
              <a:ext cx="2196" cy="341"/>
            </a:xfrm>
            <a:custGeom>
              <a:avLst/>
              <a:gdLst>
                <a:gd name="T0" fmla="*/ 1478 w 1786"/>
                <a:gd name="T1" fmla="*/ 284 h 284"/>
                <a:gd name="T2" fmla="*/ 0 w 1786"/>
                <a:gd name="T3" fmla="*/ 284 h 284"/>
                <a:gd name="T4" fmla="*/ 446 w 1786"/>
                <a:gd name="T5" fmla="*/ 0 h 284"/>
                <a:gd name="T6" fmla="*/ 1786 w 1786"/>
                <a:gd name="T7" fmla="*/ 0 h 284"/>
                <a:gd name="T8" fmla="*/ 1478 w 1786"/>
                <a:gd name="T9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6" h="284">
                  <a:moveTo>
                    <a:pt x="1478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786" y="0"/>
                  </a:lnTo>
                  <a:lnTo>
                    <a:pt x="1478" y="28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80808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5795" name="Freeform 19"/>
            <p:cNvSpPr>
              <a:spLocks/>
            </p:cNvSpPr>
            <p:nvPr/>
          </p:nvSpPr>
          <p:spPr bwMode="gray">
            <a:xfrm>
              <a:off x="4452" y="1970"/>
              <a:ext cx="363" cy="530"/>
            </a:xfrm>
            <a:custGeom>
              <a:avLst/>
              <a:gdLst>
                <a:gd name="T0" fmla="*/ 308 w 308"/>
                <a:gd name="T1" fmla="*/ 120 h 442"/>
                <a:gd name="T2" fmla="*/ 0 w 308"/>
                <a:gd name="T3" fmla="*/ 442 h 442"/>
                <a:gd name="T4" fmla="*/ 0 w 308"/>
                <a:gd name="T5" fmla="*/ 286 h 442"/>
                <a:gd name="T6" fmla="*/ 308 w 308"/>
                <a:gd name="T7" fmla="*/ 0 h 442"/>
                <a:gd name="T8" fmla="*/ 308 w 308"/>
                <a:gd name="T9" fmla="*/ 12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442">
                  <a:moveTo>
                    <a:pt x="308" y="120"/>
                  </a:moveTo>
                  <a:lnTo>
                    <a:pt x="0" y="442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1D1D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5796" name="Freeform 20"/>
            <p:cNvSpPr>
              <a:spLocks/>
            </p:cNvSpPr>
            <p:nvPr/>
          </p:nvSpPr>
          <p:spPr bwMode="gray">
            <a:xfrm>
              <a:off x="2555" y="1970"/>
              <a:ext cx="2264" cy="340"/>
            </a:xfrm>
            <a:custGeom>
              <a:avLst/>
              <a:gdLst>
                <a:gd name="T0" fmla="*/ 1612 w 1920"/>
                <a:gd name="T1" fmla="*/ 284 h 284"/>
                <a:gd name="T2" fmla="*/ 0 w 1920"/>
                <a:gd name="T3" fmla="*/ 284 h 284"/>
                <a:gd name="T4" fmla="*/ 446 w 1920"/>
                <a:gd name="T5" fmla="*/ 0 h 284"/>
                <a:gd name="T6" fmla="*/ 1920 w 1920"/>
                <a:gd name="T7" fmla="*/ 0 h 284"/>
                <a:gd name="T8" fmla="*/ 1612 w 1920"/>
                <a:gd name="T9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0" h="284">
                  <a:moveTo>
                    <a:pt x="161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920" y="0"/>
                  </a:lnTo>
                  <a:lnTo>
                    <a:pt x="1612" y="28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80808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5797" name="Freeform 21"/>
            <p:cNvSpPr>
              <a:spLocks/>
            </p:cNvSpPr>
            <p:nvPr/>
          </p:nvSpPr>
          <p:spPr bwMode="gray">
            <a:xfrm>
              <a:off x="4086" y="2494"/>
              <a:ext cx="361" cy="532"/>
            </a:xfrm>
            <a:custGeom>
              <a:avLst/>
              <a:gdLst>
                <a:gd name="T0" fmla="*/ 306 w 306"/>
                <a:gd name="T1" fmla="*/ 122 h 444"/>
                <a:gd name="T2" fmla="*/ 0 w 306"/>
                <a:gd name="T3" fmla="*/ 444 h 444"/>
                <a:gd name="T4" fmla="*/ 0 w 306"/>
                <a:gd name="T5" fmla="*/ 286 h 444"/>
                <a:gd name="T6" fmla="*/ 306 w 306"/>
                <a:gd name="T7" fmla="*/ 0 h 444"/>
                <a:gd name="T8" fmla="*/ 306 w 306"/>
                <a:gd name="T9" fmla="*/ 122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6" h="444">
                  <a:moveTo>
                    <a:pt x="306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6" y="0"/>
                  </a:lnTo>
                  <a:lnTo>
                    <a:pt x="306" y="122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1D1D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5798" name="Freeform 22"/>
            <p:cNvSpPr>
              <a:spLocks/>
            </p:cNvSpPr>
            <p:nvPr/>
          </p:nvSpPr>
          <p:spPr bwMode="gray">
            <a:xfrm>
              <a:off x="3722" y="3019"/>
              <a:ext cx="364" cy="533"/>
            </a:xfrm>
            <a:custGeom>
              <a:avLst/>
              <a:gdLst>
                <a:gd name="T0" fmla="*/ 308 w 308"/>
                <a:gd name="T1" fmla="*/ 122 h 444"/>
                <a:gd name="T2" fmla="*/ 0 w 308"/>
                <a:gd name="T3" fmla="*/ 444 h 444"/>
                <a:gd name="T4" fmla="*/ 0 w 308"/>
                <a:gd name="T5" fmla="*/ 286 h 444"/>
                <a:gd name="T6" fmla="*/ 308 w 308"/>
                <a:gd name="T7" fmla="*/ 0 h 444"/>
                <a:gd name="T8" fmla="*/ 308 w 308"/>
                <a:gd name="T9" fmla="*/ 122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444">
                  <a:moveTo>
                    <a:pt x="308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2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1D1D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5799" name="Freeform 23"/>
            <p:cNvSpPr>
              <a:spLocks/>
            </p:cNvSpPr>
            <p:nvPr/>
          </p:nvSpPr>
          <p:spPr bwMode="gray">
            <a:xfrm>
              <a:off x="1515" y="3022"/>
              <a:ext cx="2571" cy="340"/>
            </a:xfrm>
            <a:custGeom>
              <a:avLst/>
              <a:gdLst>
                <a:gd name="T0" fmla="*/ 1872 w 2180"/>
                <a:gd name="T1" fmla="*/ 284 h 284"/>
                <a:gd name="T2" fmla="*/ 0 w 2180"/>
                <a:gd name="T3" fmla="*/ 284 h 284"/>
                <a:gd name="T4" fmla="*/ 446 w 2180"/>
                <a:gd name="T5" fmla="*/ 0 h 284"/>
                <a:gd name="T6" fmla="*/ 2180 w 2180"/>
                <a:gd name="T7" fmla="*/ 0 h 284"/>
                <a:gd name="T8" fmla="*/ 1872 w 2180"/>
                <a:gd name="T9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0" h="284">
                  <a:moveTo>
                    <a:pt x="187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2180" y="0"/>
                  </a:lnTo>
                  <a:lnTo>
                    <a:pt x="1872" y="28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80808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5800" name="Freeform 24"/>
            <p:cNvSpPr>
              <a:spLocks/>
            </p:cNvSpPr>
            <p:nvPr/>
          </p:nvSpPr>
          <p:spPr bwMode="gray">
            <a:xfrm>
              <a:off x="1888" y="1543"/>
              <a:ext cx="1158" cy="1715"/>
            </a:xfrm>
            <a:custGeom>
              <a:avLst/>
              <a:gdLst>
                <a:gd name="T0" fmla="*/ 12 w 1824"/>
                <a:gd name="T1" fmla="*/ 2464 h 2648"/>
                <a:gd name="T2" fmla="*/ 56 w 1824"/>
                <a:gd name="T3" fmla="*/ 2120 h 2648"/>
                <a:gd name="T4" fmla="*/ 124 w 1824"/>
                <a:gd name="T5" fmla="*/ 1808 h 2648"/>
                <a:gd name="T6" fmla="*/ 212 w 1824"/>
                <a:gd name="T7" fmla="*/ 1524 h 2648"/>
                <a:gd name="T8" fmla="*/ 316 w 1824"/>
                <a:gd name="T9" fmla="*/ 1270 h 2648"/>
                <a:gd name="T10" fmla="*/ 430 w 1824"/>
                <a:gd name="T11" fmla="*/ 1044 h 2648"/>
                <a:gd name="T12" fmla="*/ 550 w 1824"/>
                <a:gd name="T13" fmla="*/ 846 h 2648"/>
                <a:gd name="T14" fmla="*/ 672 w 1824"/>
                <a:gd name="T15" fmla="*/ 674 h 2648"/>
                <a:gd name="T16" fmla="*/ 792 w 1824"/>
                <a:gd name="T17" fmla="*/ 528 h 2648"/>
                <a:gd name="T18" fmla="*/ 906 w 1824"/>
                <a:gd name="T19" fmla="*/ 408 h 2648"/>
                <a:gd name="T20" fmla="*/ 1010 w 1824"/>
                <a:gd name="T21" fmla="*/ 310 h 2648"/>
                <a:gd name="T22" fmla="*/ 1096 w 1824"/>
                <a:gd name="T23" fmla="*/ 236 h 2648"/>
                <a:gd name="T24" fmla="*/ 1164 w 1824"/>
                <a:gd name="T25" fmla="*/ 184 h 2648"/>
                <a:gd name="T26" fmla="*/ 1208 w 1824"/>
                <a:gd name="T27" fmla="*/ 154 h 2648"/>
                <a:gd name="T28" fmla="*/ 1224 w 1824"/>
                <a:gd name="T29" fmla="*/ 144 h 2648"/>
                <a:gd name="T30" fmla="*/ 1728 w 1824"/>
                <a:gd name="T31" fmla="*/ 56 h 2648"/>
                <a:gd name="T32" fmla="*/ 1568 w 1824"/>
                <a:gd name="T33" fmla="*/ 328 h 2648"/>
                <a:gd name="T34" fmla="*/ 1554 w 1824"/>
                <a:gd name="T35" fmla="*/ 332 h 2648"/>
                <a:gd name="T36" fmla="*/ 1514 w 1824"/>
                <a:gd name="T37" fmla="*/ 346 h 2648"/>
                <a:gd name="T38" fmla="*/ 1452 w 1824"/>
                <a:gd name="T39" fmla="*/ 370 h 2648"/>
                <a:gd name="T40" fmla="*/ 1370 w 1824"/>
                <a:gd name="T41" fmla="*/ 410 h 2648"/>
                <a:gd name="T42" fmla="*/ 1270 w 1824"/>
                <a:gd name="T43" fmla="*/ 466 h 2648"/>
                <a:gd name="T44" fmla="*/ 1158 w 1824"/>
                <a:gd name="T45" fmla="*/ 540 h 2648"/>
                <a:gd name="T46" fmla="*/ 1034 w 1824"/>
                <a:gd name="T47" fmla="*/ 636 h 2648"/>
                <a:gd name="T48" fmla="*/ 904 w 1824"/>
                <a:gd name="T49" fmla="*/ 756 h 2648"/>
                <a:gd name="T50" fmla="*/ 770 w 1824"/>
                <a:gd name="T51" fmla="*/ 900 h 2648"/>
                <a:gd name="T52" fmla="*/ 632 w 1824"/>
                <a:gd name="T53" fmla="*/ 1076 h 2648"/>
                <a:gd name="T54" fmla="*/ 498 w 1824"/>
                <a:gd name="T55" fmla="*/ 1280 h 2648"/>
                <a:gd name="T56" fmla="*/ 370 w 1824"/>
                <a:gd name="T57" fmla="*/ 1518 h 2648"/>
                <a:gd name="T58" fmla="*/ 248 w 1824"/>
                <a:gd name="T59" fmla="*/ 1792 h 2648"/>
                <a:gd name="T60" fmla="*/ 138 w 1824"/>
                <a:gd name="T61" fmla="*/ 2104 h 2648"/>
                <a:gd name="T62" fmla="*/ 42 w 1824"/>
                <a:gd name="T63" fmla="*/ 2456 h 2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24" h="2648">
                  <a:moveTo>
                    <a:pt x="0" y="2648"/>
                  </a:moveTo>
                  <a:lnTo>
                    <a:pt x="12" y="2464"/>
                  </a:lnTo>
                  <a:lnTo>
                    <a:pt x="32" y="2288"/>
                  </a:lnTo>
                  <a:lnTo>
                    <a:pt x="56" y="2120"/>
                  </a:lnTo>
                  <a:lnTo>
                    <a:pt x="88" y="1960"/>
                  </a:lnTo>
                  <a:lnTo>
                    <a:pt x="124" y="1808"/>
                  </a:lnTo>
                  <a:lnTo>
                    <a:pt x="166" y="1662"/>
                  </a:lnTo>
                  <a:lnTo>
                    <a:pt x="212" y="1524"/>
                  </a:lnTo>
                  <a:lnTo>
                    <a:pt x="262" y="1394"/>
                  </a:lnTo>
                  <a:lnTo>
                    <a:pt x="316" y="1270"/>
                  </a:lnTo>
                  <a:lnTo>
                    <a:pt x="372" y="1154"/>
                  </a:lnTo>
                  <a:lnTo>
                    <a:pt x="430" y="1044"/>
                  </a:lnTo>
                  <a:lnTo>
                    <a:pt x="490" y="942"/>
                  </a:lnTo>
                  <a:lnTo>
                    <a:pt x="550" y="846"/>
                  </a:lnTo>
                  <a:lnTo>
                    <a:pt x="612" y="758"/>
                  </a:lnTo>
                  <a:lnTo>
                    <a:pt x="672" y="674"/>
                  </a:lnTo>
                  <a:lnTo>
                    <a:pt x="734" y="598"/>
                  </a:lnTo>
                  <a:lnTo>
                    <a:pt x="792" y="528"/>
                  </a:lnTo>
                  <a:lnTo>
                    <a:pt x="850" y="464"/>
                  </a:lnTo>
                  <a:lnTo>
                    <a:pt x="906" y="408"/>
                  </a:lnTo>
                  <a:lnTo>
                    <a:pt x="960" y="356"/>
                  </a:lnTo>
                  <a:lnTo>
                    <a:pt x="1010" y="310"/>
                  </a:lnTo>
                  <a:lnTo>
                    <a:pt x="1056" y="270"/>
                  </a:lnTo>
                  <a:lnTo>
                    <a:pt x="1096" y="236"/>
                  </a:lnTo>
                  <a:lnTo>
                    <a:pt x="1134" y="208"/>
                  </a:lnTo>
                  <a:lnTo>
                    <a:pt x="1164" y="184"/>
                  </a:lnTo>
                  <a:lnTo>
                    <a:pt x="1190" y="166"/>
                  </a:lnTo>
                  <a:lnTo>
                    <a:pt x="1208" y="154"/>
                  </a:lnTo>
                  <a:lnTo>
                    <a:pt x="1220" y="146"/>
                  </a:lnTo>
                  <a:lnTo>
                    <a:pt x="1224" y="144"/>
                  </a:lnTo>
                  <a:lnTo>
                    <a:pt x="848" y="0"/>
                  </a:lnTo>
                  <a:lnTo>
                    <a:pt x="1728" y="56"/>
                  </a:lnTo>
                  <a:lnTo>
                    <a:pt x="1824" y="480"/>
                  </a:lnTo>
                  <a:lnTo>
                    <a:pt x="1568" y="328"/>
                  </a:lnTo>
                  <a:lnTo>
                    <a:pt x="1564" y="328"/>
                  </a:lnTo>
                  <a:lnTo>
                    <a:pt x="1554" y="332"/>
                  </a:lnTo>
                  <a:lnTo>
                    <a:pt x="1538" y="338"/>
                  </a:lnTo>
                  <a:lnTo>
                    <a:pt x="1514" y="346"/>
                  </a:lnTo>
                  <a:lnTo>
                    <a:pt x="1486" y="356"/>
                  </a:lnTo>
                  <a:lnTo>
                    <a:pt x="1452" y="370"/>
                  </a:lnTo>
                  <a:lnTo>
                    <a:pt x="1412" y="388"/>
                  </a:lnTo>
                  <a:lnTo>
                    <a:pt x="1370" y="410"/>
                  </a:lnTo>
                  <a:lnTo>
                    <a:pt x="1322" y="436"/>
                  </a:lnTo>
                  <a:lnTo>
                    <a:pt x="1270" y="466"/>
                  </a:lnTo>
                  <a:lnTo>
                    <a:pt x="1216" y="500"/>
                  </a:lnTo>
                  <a:lnTo>
                    <a:pt x="1158" y="540"/>
                  </a:lnTo>
                  <a:lnTo>
                    <a:pt x="1098" y="584"/>
                  </a:lnTo>
                  <a:lnTo>
                    <a:pt x="1034" y="636"/>
                  </a:lnTo>
                  <a:lnTo>
                    <a:pt x="970" y="692"/>
                  </a:lnTo>
                  <a:lnTo>
                    <a:pt x="904" y="756"/>
                  </a:lnTo>
                  <a:lnTo>
                    <a:pt x="836" y="824"/>
                  </a:lnTo>
                  <a:lnTo>
                    <a:pt x="770" y="900"/>
                  </a:lnTo>
                  <a:lnTo>
                    <a:pt x="700" y="984"/>
                  </a:lnTo>
                  <a:lnTo>
                    <a:pt x="632" y="1076"/>
                  </a:lnTo>
                  <a:lnTo>
                    <a:pt x="566" y="1174"/>
                  </a:lnTo>
                  <a:lnTo>
                    <a:pt x="498" y="1280"/>
                  </a:lnTo>
                  <a:lnTo>
                    <a:pt x="434" y="1394"/>
                  </a:lnTo>
                  <a:lnTo>
                    <a:pt x="370" y="1518"/>
                  </a:lnTo>
                  <a:lnTo>
                    <a:pt x="308" y="1650"/>
                  </a:lnTo>
                  <a:lnTo>
                    <a:pt x="248" y="1792"/>
                  </a:lnTo>
                  <a:lnTo>
                    <a:pt x="192" y="1944"/>
                  </a:lnTo>
                  <a:lnTo>
                    <a:pt x="138" y="2104"/>
                  </a:lnTo>
                  <a:lnTo>
                    <a:pt x="88" y="2274"/>
                  </a:lnTo>
                  <a:lnTo>
                    <a:pt x="42" y="2456"/>
                  </a:lnTo>
                  <a:lnTo>
                    <a:pt x="0" y="2648"/>
                  </a:lnTo>
                  <a:close/>
                </a:path>
              </a:pathLst>
            </a:custGeom>
            <a:gradFill rotWithShape="1">
              <a:gsLst>
                <a:gs pos="0">
                  <a:srgbClr val="D11364"/>
                </a:gs>
                <a:gs pos="100000">
                  <a:srgbClr val="D11364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ACD69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5801" name="Rectangle 25"/>
            <p:cNvSpPr>
              <a:spLocks noChangeArrowheads="1"/>
            </p:cNvSpPr>
            <p:nvPr/>
          </p:nvSpPr>
          <p:spPr bwMode="gray">
            <a:xfrm>
              <a:off x="2988" y="1787"/>
              <a:ext cx="1837" cy="183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gamma/>
                    <a:shade val="72549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ru-RU" sz="1600" b="1" dirty="0" err="1" smtClean="0">
                  <a:solidFill>
                    <a:srgbClr val="FFFFFF"/>
                  </a:solidFill>
                  <a:latin typeface="Verdana" pitchFamily="34" charset="0"/>
                </a:rPr>
                <a:t>Теоцентризм</a:t>
              </a:r>
              <a:r>
                <a:rPr lang="ru-RU" sz="1600" b="1" dirty="0" smtClean="0">
                  <a:solidFill>
                    <a:srgbClr val="FFFFFF"/>
                  </a:solidFill>
                  <a:latin typeface="Verdana" pitchFamily="34" charset="0"/>
                </a:rPr>
                <a:t>. Монотеизм</a:t>
              </a:r>
              <a:endParaRPr lang="en-US" sz="1600" b="1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75802" name="Rectangle 26"/>
            <p:cNvSpPr>
              <a:spLocks noChangeArrowheads="1"/>
            </p:cNvSpPr>
            <p:nvPr/>
          </p:nvSpPr>
          <p:spPr bwMode="gray">
            <a:xfrm>
              <a:off x="2556" y="2310"/>
              <a:ext cx="1900" cy="188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72549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ru-RU" sz="1600" b="1" dirty="0" smtClean="0">
                  <a:solidFill>
                    <a:srgbClr val="FFFFFF"/>
                  </a:solidFill>
                  <a:latin typeface="Verdana" pitchFamily="34" charset="0"/>
                </a:rPr>
                <a:t>Провиденциализм</a:t>
              </a:r>
              <a:endParaRPr lang="en-US" sz="1600" b="1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75803" name="Freeform 27"/>
            <p:cNvSpPr>
              <a:spLocks/>
            </p:cNvSpPr>
            <p:nvPr/>
          </p:nvSpPr>
          <p:spPr bwMode="gray">
            <a:xfrm>
              <a:off x="2036" y="2494"/>
              <a:ext cx="2415" cy="343"/>
            </a:xfrm>
            <a:custGeom>
              <a:avLst/>
              <a:gdLst>
                <a:gd name="T0" fmla="*/ 1742 w 2048"/>
                <a:gd name="T1" fmla="*/ 286 h 286"/>
                <a:gd name="T2" fmla="*/ 0 w 2048"/>
                <a:gd name="T3" fmla="*/ 286 h 286"/>
                <a:gd name="T4" fmla="*/ 446 w 2048"/>
                <a:gd name="T5" fmla="*/ 0 h 286"/>
                <a:gd name="T6" fmla="*/ 2048 w 2048"/>
                <a:gd name="T7" fmla="*/ 0 h 286"/>
                <a:gd name="T8" fmla="*/ 1742 w 2048"/>
                <a:gd name="T9" fmla="*/ 28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48" h="286">
                  <a:moveTo>
                    <a:pt x="1742" y="286"/>
                  </a:moveTo>
                  <a:lnTo>
                    <a:pt x="0" y="286"/>
                  </a:lnTo>
                  <a:lnTo>
                    <a:pt x="446" y="0"/>
                  </a:lnTo>
                  <a:lnTo>
                    <a:pt x="2048" y="0"/>
                  </a:lnTo>
                  <a:lnTo>
                    <a:pt x="1742" y="28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80808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5804" name="Rectangle 28"/>
            <p:cNvSpPr>
              <a:spLocks noChangeArrowheads="1"/>
            </p:cNvSpPr>
            <p:nvPr/>
          </p:nvSpPr>
          <p:spPr bwMode="gray">
            <a:xfrm>
              <a:off x="2038" y="2836"/>
              <a:ext cx="2056" cy="188"/>
            </a:xfrm>
            <a:prstGeom prst="rect">
              <a:avLst/>
            </a:prstGeom>
            <a:gradFill rotWithShape="1">
              <a:gsLst>
                <a:gs pos="0">
                  <a:schemeClr val="folHlink">
                    <a:gamma/>
                    <a:shade val="72549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ru-RU" sz="1600" b="1" dirty="0" smtClean="0">
                  <a:solidFill>
                    <a:srgbClr val="FFFFFF"/>
                  </a:solidFill>
                  <a:latin typeface="Verdana" pitchFamily="34" charset="0"/>
                </a:rPr>
                <a:t>Откровение</a:t>
              </a:r>
              <a:endParaRPr lang="en-US" sz="1600" b="1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75805" name="Rectangle 29"/>
            <p:cNvSpPr>
              <a:spLocks noChangeArrowheads="1"/>
            </p:cNvSpPr>
            <p:nvPr/>
          </p:nvSpPr>
          <p:spPr bwMode="gray">
            <a:xfrm>
              <a:off x="1514" y="3363"/>
              <a:ext cx="2213" cy="187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72549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ru-RU" sz="1600" b="1" dirty="0" smtClean="0">
                  <a:solidFill>
                    <a:srgbClr val="FFFFFF"/>
                  </a:solidFill>
                  <a:latin typeface="Verdana" pitchFamily="34" charset="0"/>
                </a:rPr>
                <a:t>Креационизм</a:t>
              </a:r>
              <a:endParaRPr lang="en-US" sz="1600" b="1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7" y="987995"/>
            <a:ext cx="1632253" cy="1302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068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/>
              <a:t>Средневековая философия</a:t>
            </a:r>
            <a:endParaRPr lang="en-US" sz="3200" b="1" dirty="0"/>
          </a:p>
        </p:txBody>
      </p:sp>
      <p:sp>
        <p:nvSpPr>
          <p:cNvPr id="71683" name="AutoShape 3"/>
          <p:cNvSpPr>
            <a:spLocks noChangeArrowheads="1"/>
          </p:cNvSpPr>
          <p:nvPr/>
        </p:nvSpPr>
        <p:spPr bwMode="auto">
          <a:xfrm>
            <a:off x="5562600" y="3352799"/>
            <a:ext cx="3048000" cy="290845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9CCFF"/>
                    </a:gs>
                    <a:gs pos="100000">
                      <a:srgbClr val="99CCFF">
                        <a:gamma/>
                        <a:tint val="2745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>
              <a:solidFill>
                <a:srgbClr val="4D4D4D"/>
              </a:solidFill>
              <a:latin typeface="Verdana" pitchFamily="34" charset="0"/>
            </a:endParaRPr>
          </a:p>
        </p:txBody>
      </p:sp>
      <p:sp>
        <p:nvSpPr>
          <p:cNvPr id="71685" name="AutoShape 5"/>
          <p:cNvSpPr>
            <a:spLocks noChangeArrowheads="1"/>
          </p:cNvSpPr>
          <p:nvPr/>
        </p:nvSpPr>
        <p:spPr bwMode="auto">
          <a:xfrm>
            <a:off x="457199" y="3404412"/>
            <a:ext cx="3352801" cy="2843987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9CCFF"/>
                    </a:gs>
                    <a:gs pos="100000">
                      <a:srgbClr val="99CCFF">
                        <a:gamma/>
                        <a:tint val="2745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>
              <a:solidFill>
                <a:srgbClr val="4D4D4D"/>
              </a:solidFill>
              <a:latin typeface="Verdana" pitchFamily="34" charset="0"/>
            </a:endParaRPr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609600" y="3552825"/>
            <a:ext cx="3200400" cy="27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000" b="1" dirty="0" smtClean="0">
                <a:solidFill>
                  <a:srgbClr val="000000"/>
                </a:solidFill>
              </a:rPr>
              <a:t>Патристика – отцы церкви</a:t>
            </a:r>
          </a:p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ru-RU" sz="1400" dirty="0" smtClean="0">
                <a:solidFill>
                  <a:srgbClr val="000000"/>
                </a:solidFill>
              </a:rPr>
              <a:t>Два центра – Византия (греческая) и Западная Европа (латинская).</a:t>
            </a:r>
          </a:p>
          <a:p>
            <a:pPr eaLnBrk="0" hangingPunct="0"/>
            <a:r>
              <a:rPr lang="ru-RU" sz="1400" dirty="0" smtClean="0">
                <a:solidFill>
                  <a:srgbClr val="000000"/>
                </a:solidFill>
              </a:rPr>
              <a:t>Разработана христианская догматика: осмысливались проблемы – триединство Бога; </a:t>
            </a:r>
            <a:r>
              <a:rPr lang="ru-RU" sz="1400" dirty="0" err="1" smtClean="0">
                <a:solidFill>
                  <a:srgbClr val="000000"/>
                </a:solidFill>
              </a:rPr>
              <a:t>Боговоплощение</a:t>
            </a:r>
            <a:r>
              <a:rPr lang="ru-RU" sz="1400" dirty="0" smtClean="0">
                <a:solidFill>
                  <a:srgbClr val="000000"/>
                </a:solidFill>
              </a:rPr>
              <a:t>, </a:t>
            </a:r>
            <a:r>
              <a:rPr lang="ru-RU" sz="1400" dirty="0" err="1" smtClean="0">
                <a:solidFill>
                  <a:srgbClr val="000000"/>
                </a:solidFill>
              </a:rPr>
              <a:t>иконопочитание</a:t>
            </a:r>
            <a:r>
              <a:rPr lang="ru-RU" sz="1400" dirty="0" smtClean="0">
                <a:solidFill>
                  <a:srgbClr val="000000"/>
                </a:solidFill>
              </a:rPr>
              <a:t>, соотношение  воли человека и благодати Божьей (дара), откуда берется зло. Апологетика.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1687" name="Freeform 7"/>
          <p:cNvSpPr>
            <a:spLocks/>
          </p:cNvSpPr>
          <p:nvPr/>
        </p:nvSpPr>
        <p:spPr bwMode="gray">
          <a:xfrm>
            <a:off x="3529772" y="3183853"/>
            <a:ext cx="903288" cy="124142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3529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1688" name="AutoShape 8"/>
          <p:cNvSpPr>
            <a:spLocks noChangeAspect="1" noChangeArrowheads="1" noTextEdit="1"/>
          </p:cNvSpPr>
          <p:nvPr/>
        </p:nvSpPr>
        <p:spPr bwMode="gray">
          <a:xfrm flipH="1">
            <a:off x="4868863" y="3252788"/>
            <a:ext cx="909637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1689" name="Freeform 9"/>
          <p:cNvSpPr>
            <a:spLocks/>
          </p:cNvSpPr>
          <p:nvPr/>
        </p:nvSpPr>
        <p:spPr bwMode="gray">
          <a:xfrm flipH="1">
            <a:off x="4775042" y="3255963"/>
            <a:ext cx="903287" cy="124142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4D4D4D"/>
              </a:solidFill>
            </a:endParaRPr>
          </a:p>
        </p:txBody>
      </p:sp>
      <p:grpSp>
        <p:nvGrpSpPr>
          <p:cNvPr id="71690" name="Group 10"/>
          <p:cNvGrpSpPr>
            <a:grpSpLocks/>
          </p:cNvGrpSpPr>
          <p:nvPr/>
        </p:nvGrpSpPr>
        <p:grpSpPr bwMode="auto">
          <a:xfrm>
            <a:off x="2590800" y="1628775"/>
            <a:ext cx="3886200" cy="1601788"/>
            <a:chOff x="1997" y="1314"/>
            <a:chExt cx="1889" cy="1009"/>
          </a:xfrm>
        </p:grpSpPr>
        <p:grpSp>
          <p:nvGrpSpPr>
            <p:cNvPr id="71691" name="Group 11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71692" name="Oval 12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8627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D"/>
                  </a:solidFill>
                </a:endParaRPr>
              </a:p>
            </p:txBody>
          </p:sp>
          <p:sp>
            <p:nvSpPr>
              <p:cNvPr id="71693" name="Oval 13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44314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4D4D4D"/>
                  </a:solidFill>
                </a:endParaRPr>
              </a:p>
            </p:txBody>
          </p:sp>
        </p:grpSp>
        <p:sp>
          <p:nvSpPr>
            <p:cNvPr id="71694" name="Oval 14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1695" name="Oval 15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alpha val="0"/>
                  </a:schemeClr>
                </a:gs>
                <a:gs pos="100000">
                  <a:schemeClr val="folHlink">
                    <a:gamma/>
                    <a:tint val="34902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1696" name="Oval 16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79216"/>
                    <a:invGamma/>
                  </a:schemeClr>
                </a:gs>
                <a:gs pos="100000">
                  <a:schemeClr val="folHlink">
                    <a:alpha val="4800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1697" name="Oval 17"/>
            <p:cNvSpPr>
              <a:spLocks noChangeArrowheads="1"/>
            </p:cNvSpPr>
            <p:nvPr/>
          </p:nvSpPr>
          <p:spPr bwMode="gray">
            <a:xfrm>
              <a:off x="2108" y="1344"/>
              <a:ext cx="1650" cy="624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tint val="0"/>
                    <a:invGamma/>
                  </a:schemeClr>
                </a:gs>
                <a:gs pos="100000">
                  <a:schemeClr val="folHlink">
                    <a:alpha val="3800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</p:grpSp>
      <p:sp>
        <p:nvSpPr>
          <p:cNvPr id="71698" name="Text Box 18"/>
          <p:cNvSpPr txBox="1">
            <a:spLocks noChangeArrowheads="1"/>
          </p:cNvSpPr>
          <p:nvPr/>
        </p:nvSpPr>
        <p:spPr bwMode="auto">
          <a:xfrm>
            <a:off x="3048000" y="1922046"/>
            <a:ext cx="2895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000" b="1" dirty="0" smtClean="0">
                <a:solidFill>
                  <a:srgbClr val="000000"/>
                </a:solidFill>
              </a:rPr>
              <a:t>Нравственная цель - </a:t>
            </a:r>
            <a:endParaRPr lang="en-US" sz="2000" b="1" dirty="0">
              <a:solidFill>
                <a:srgbClr val="000000"/>
              </a:solidFill>
            </a:endParaRPr>
          </a:p>
          <a:p>
            <a:pPr algn="ctr" eaLnBrk="0" hangingPunct="0"/>
            <a:r>
              <a:rPr lang="ru-RU" sz="2000" b="1" dirty="0">
                <a:solidFill>
                  <a:srgbClr val="000000"/>
                </a:solidFill>
              </a:rPr>
              <a:t>п</a:t>
            </a:r>
            <a:r>
              <a:rPr lang="ru-RU" sz="2000" b="1" dirty="0" smtClean="0">
                <a:solidFill>
                  <a:srgbClr val="000000"/>
                </a:solidFill>
              </a:rPr>
              <a:t>остижение Бога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71700" name="Text Box 20"/>
          <p:cNvSpPr txBox="1">
            <a:spLocks noChangeArrowheads="1"/>
          </p:cNvSpPr>
          <p:nvPr/>
        </p:nvSpPr>
        <p:spPr bwMode="auto">
          <a:xfrm>
            <a:off x="5778500" y="3581400"/>
            <a:ext cx="2755900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000" b="1" dirty="0" smtClean="0">
                <a:solidFill>
                  <a:srgbClr val="000000"/>
                </a:solidFill>
              </a:rPr>
              <a:t>Схоластика – школьное учение</a:t>
            </a:r>
          </a:p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ru-RU" sz="1400" dirty="0" smtClean="0">
                <a:solidFill>
                  <a:srgbClr val="000000"/>
                </a:solidFill>
              </a:rPr>
              <a:t>Попытка связать античную мудрость с христианским вероучением. Расцвет теологии. Проблема сущности и существования. Проблемы бытия Бога – пять способов доказательств. Спор об универсалиях.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018486"/>
            <a:ext cx="2063602" cy="154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8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8" t="4087" r="5131" b="14521"/>
          <a:stretch/>
        </p:blipFill>
        <p:spPr bwMode="auto">
          <a:xfrm>
            <a:off x="76200" y="992462"/>
            <a:ext cx="2320625" cy="1571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92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gray">
          <a:xfrm>
            <a:off x="16510" y="2017714"/>
            <a:ext cx="9155430" cy="484028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10000"/>
                </a:srgbClr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/>
            <a:tailEnd/>
          </a:ln>
          <a:effectLst/>
        </p:spPr>
        <p:txBody>
          <a:bodyPr lIns="108000" tIns="108000" rIns="144000" bIns="72000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190500" indent="-19050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buFont typeface="Wingdings" pitchFamily="2" charset="2"/>
              <a:buChar char="§"/>
              <a:defRPr/>
            </a:pPr>
            <a:endParaRPr lang="de-DE" noProof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498690" name="Group 2"/>
          <p:cNvGrpSpPr>
            <a:grpSpLocks/>
          </p:cNvGrpSpPr>
          <p:nvPr/>
        </p:nvGrpSpPr>
        <p:grpSpPr bwMode="auto">
          <a:xfrm>
            <a:off x="396082" y="2133600"/>
            <a:ext cx="4052094" cy="3886200"/>
            <a:chOff x="672" y="1344"/>
            <a:chExt cx="2130" cy="1968"/>
          </a:xfrm>
        </p:grpSpPr>
        <p:sp>
          <p:nvSpPr>
            <p:cNvPr id="498691" name="AutoShape 3"/>
            <p:cNvSpPr>
              <a:spLocks noChangeArrowheads="1"/>
            </p:cNvSpPr>
            <p:nvPr/>
          </p:nvSpPr>
          <p:spPr bwMode="gray">
            <a:xfrm>
              <a:off x="672" y="1872"/>
              <a:ext cx="2112" cy="1440"/>
            </a:xfrm>
            <a:prstGeom prst="roundRect">
              <a:avLst>
                <a:gd name="adj" fmla="val 10347"/>
              </a:avLst>
            </a:prstGeom>
            <a:gradFill rotWithShape="1">
              <a:gsLst>
                <a:gs pos="0">
                  <a:srgbClr val="CCECFF"/>
                </a:gs>
                <a:gs pos="100000">
                  <a:srgbClr val="CCECFF">
                    <a:gamma/>
                    <a:tint val="0"/>
                    <a:invGamma/>
                  </a:srgbClr>
                </a:gs>
              </a:gsLst>
              <a:lin ang="18900000" scaled="1"/>
            </a:gradFill>
            <a:ln w="50800">
              <a:solidFill>
                <a:srgbClr val="7099E2"/>
              </a:solidFill>
              <a:round/>
              <a:headEnd/>
              <a:tailEnd/>
            </a:ln>
            <a:effectLst>
              <a:outerShdw dist="107763" dir="2700000" algn="ctr" rotWithShape="0">
                <a:srgbClr val="C0C0C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eaLnBrk="0" hangingPunct="0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498692" name="Group 4"/>
            <p:cNvGrpSpPr>
              <a:grpSpLocks/>
            </p:cNvGrpSpPr>
            <p:nvPr/>
          </p:nvGrpSpPr>
          <p:grpSpPr bwMode="auto">
            <a:xfrm>
              <a:off x="2304" y="1344"/>
              <a:ext cx="498" cy="1245"/>
              <a:chOff x="2304" y="1344"/>
              <a:chExt cx="498" cy="1245"/>
            </a:xfrm>
          </p:grpSpPr>
          <p:sp>
            <p:nvSpPr>
              <p:cNvPr id="498693" name="Freeform 5"/>
              <p:cNvSpPr>
                <a:spLocks/>
              </p:cNvSpPr>
              <p:nvPr/>
            </p:nvSpPr>
            <p:spPr bwMode="gray">
              <a:xfrm>
                <a:off x="2425" y="1344"/>
                <a:ext cx="233" cy="254"/>
              </a:xfrm>
              <a:custGeom>
                <a:avLst/>
                <a:gdLst>
                  <a:gd name="T0" fmla="*/ 133 w 267"/>
                  <a:gd name="T1" fmla="*/ 0 h 292"/>
                  <a:gd name="T2" fmla="*/ 161 w 267"/>
                  <a:gd name="T3" fmla="*/ 3 h 292"/>
                  <a:gd name="T4" fmla="*/ 186 w 267"/>
                  <a:gd name="T5" fmla="*/ 12 h 292"/>
                  <a:gd name="T6" fmla="*/ 209 w 267"/>
                  <a:gd name="T7" fmla="*/ 25 h 292"/>
                  <a:gd name="T8" fmla="*/ 228 w 267"/>
                  <a:gd name="T9" fmla="*/ 42 h 292"/>
                  <a:gd name="T10" fmla="*/ 245 w 267"/>
                  <a:gd name="T11" fmla="*/ 64 h 292"/>
                  <a:gd name="T12" fmla="*/ 257 w 267"/>
                  <a:gd name="T13" fmla="*/ 88 h 292"/>
                  <a:gd name="T14" fmla="*/ 265 w 267"/>
                  <a:gd name="T15" fmla="*/ 116 h 292"/>
                  <a:gd name="T16" fmla="*/ 267 w 267"/>
                  <a:gd name="T17" fmla="*/ 146 h 292"/>
                  <a:gd name="T18" fmla="*/ 265 w 267"/>
                  <a:gd name="T19" fmla="*/ 175 h 292"/>
                  <a:gd name="T20" fmla="*/ 257 w 267"/>
                  <a:gd name="T21" fmla="*/ 203 h 292"/>
                  <a:gd name="T22" fmla="*/ 245 w 267"/>
                  <a:gd name="T23" fmla="*/ 227 h 292"/>
                  <a:gd name="T24" fmla="*/ 228 w 267"/>
                  <a:gd name="T25" fmla="*/ 249 h 292"/>
                  <a:gd name="T26" fmla="*/ 209 w 267"/>
                  <a:gd name="T27" fmla="*/ 267 h 292"/>
                  <a:gd name="T28" fmla="*/ 186 w 267"/>
                  <a:gd name="T29" fmla="*/ 281 h 292"/>
                  <a:gd name="T30" fmla="*/ 161 w 267"/>
                  <a:gd name="T31" fmla="*/ 289 h 292"/>
                  <a:gd name="T32" fmla="*/ 133 w 267"/>
                  <a:gd name="T33" fmla="*/ 292 h 292"/>
                  <a:gd name="T34" fmla="*/ 103 w 267"/>
                  <a:gd name="T35" fmla="*/ 288 h 292"/>
                  <a:gd name="T36" fmla="*/ 75 w 267"/>
                  <a:gd name="T37" fmla="*/ 277 h 292"/>
                  <a:gd name="T38" fmla="*/ 51 w 267"/>
                  <a:gd name="T39" fmla="*/ 260 h 292"/>
                  <a:gd name="T40" fmla="*/ 29 w 267"/>
                  <a:gd name="T41" fmla="*/ 237 h 292"/>
                  <a:gd name="T42" fmla="*/ 13 w 267"/>
                  <a:gd name="T43" fmla="*/ 210 h 292"/>
                  <a:gd name="T44" fmla="*/ 4 w 267"/>
                  <a:gd name="T45" fmla="*/ 178 h 292"/>
                  <a:gd name="T46" fmla="*/ 0 w 267"/>
                  <a:gd name="T47" fmla="*/ 146 h 292"/>
                  <a:gd name="T48" fmla="*/ 4 w 267"/>
                  <a:gd name="T49" fmla="*/ 113 h 292"/>
                  <a:gd name="T50" fmla="*/ 13 w 267"/>
                  <a:gd name="T51" fmla="*/ 81 h 292"/>
                  <a:gd name="T52" fmla="*/ 29 w 267"/>
                  <a:gd name="T53" fmla="*/ 54 h 292"/>
                  <a:gd name="T54" fmla="*/ 51 w 267"/>
                  <a:gd name="T55" fmla="*/ 32 h 292"/>
                  <a:gd name="T56" fmla="*/ 75 w 267"/>
                  <a:gd name="T57" fmla="*/ 14 h 292"/>
                  <a:gd name="T58" fmla="*/ 103 w 267"/>
                  <a:gd name="T59" fmla="*/ 3 h 292"/>
                  <a:gd name="T60" fmla="*/ 133 w 267"/>
                  <a:gd name="T61" fmla="*/ 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67" h="292">
                    <a:moveTo>
                      <a:pt x="133" y="0"/>
                    </a:moveTo>
                    <a:lnTo>
                      <a:pt x="161" y="3"/>
                    </a:lnTo>
                    <a:lnTo>
                      <a:pt x="186" y="12"/>
                    </a:lnTo>
                    <a:lnTo>
                      <a:pt x="209" y="25"/>
                    </a:lnTo>
                    <a:lnTo>
                      <a:pt x="228" y="42"/>
                    </a:lnTo>
                    <a:lnTo>
                      <a:pt x="245" y="64"/>
                    </a:lnTo>
                    <a:lnTo>
                      <a:pt x="257" y="88"/>
                    </a:lnTo>
                    <a:lnTo>
                      <a:pt x="265" y="116"/>
                    </a:lnTo>
                    <a:lnTo>
                      <a:pt x="267" y="146"/>
                    </a:lnTo>
                    <a:lnTo>
                      <a:pt x="265" y="175"/>
                    </a:lnTo>
                    <a:lnTo>
                      <a:pt x="257" y="203"/>
                    </a:lnTo>
                    <a:lnTo>
                      <a:pt x="245" y="227"/>
                    </a:lnTo>
                    <a:lnTo>
                      <a:pt x="228" y="249"/>
                    </a:lnTo>
                    <a:lnTo>
                      <a:pt x="209" y="267"/>
                    </a:lnTo>
                    <a:lnTo>
                      <a:pt x="186" y="281"/>
                    </a:lnTo>
                    <a:lnTo>
                      <a:pt x="161" y="289"/>
                    </a:lnTo>
                    <a:lnTo>
                      <a:pt x="133" y="292"/>
                    </a:lnTo>
                    <a:lnTo>
                      <a:pt x="103" y="288"/>
                    </a:lnTo>
                    <a:lnTo>
                      <a:pt x="75" y="277"/>
                    </a:lnTo>
                    <a:lnTo>
                      <a:pt x="51" y="260"/>
                    </a:lnTo>
                    <a:lnTo>
                      <a:pt x="29" y="237"/>
                    </a:lnTo>
                    <a:lnTo>
                      <a:pt x="13" y="210"/>
                    </a:lnTo>
                    <a:lnTo>
                      <a:pt x="4" y="178"/>
                    </a:lnTo>
                    <a:lnTo>
                      <a:pt x="0" y="146"/>
                    </a:lnTo>
                    <a:lnTo>
                      <a:pt x="4" y="113"/>
                    </a:lnTo>
                    <a:lnTo>
                      <a:pt x="13" y="81"/>
                    </a:lnTo>
                    <a:lnTo>
                      <a:pt x="29" y="54"/>
                    </a:lnTo>
                    <a:lnTo>
                      <a:pt x="51" y="32"/>
                    </a:lnTo>
                    <a:lnTo>
                      <a:pt x="75" y="14"/>
                    </a:lnTo>
                    <a:lnTo>
                      <a:pt x="103" y="3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7099E2"/>
              </a:solidFill>
              <a:ln>
                <a:noFill/>
              </a:ln>
              <a:effectLst>
                <a:outerShdw dist="91581" dir="3378596" algn="ctr" rotWithShape="0">
                  <a:srgbClr val="C0C0C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0">
                    <a:solidFill>
                      <a:srgbClr val="F7F16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98694" name="Freeform 6"/>
              <p:cNvSpPr>
                <a:spLocks/>
              </p:cNvSpPr>
              <p:nvPr/>
            </p:nvSpPr>
            <p:spPr bwMode="gray">
              <a:xfrm>
                <a:off x="2304" y="1625"/>
                <a:ext cx="498" cy="964"/>
              </a:xfrm>
              <a:custGeom>
                <a:avLst/>
                <a:gdLst>
                  <a:gd name="T0" fmla="*/ 72 w 573"/>
                  <a:gd name="T1" fmla="*/ 5 h 1111"/>
                  <a:gd name="T2" fmla="*/ 30 w 573"/>
                  <a:gd name="T3" fmla="*/ 32 h 1111"/>
                  <a:gd name="T4" fmla="*/ 4 w 573"/>
                  <a:gd name="T5" fmla="*/ 75 h 1111"/>
                  <a:gd name="T6" fmla="*/ 0 w 573"/>
                  <a:gd name="T7" fmla="*/ 509 h 1111"/>
                  <a:gd name="T8" fmla="*/ 1 w 573"/>
                  <a:gd name="T9" fmla="*/ 516 h 1111"/>
                  <a:gd name="T10" fmla="*/ 9 w 573"/>
                  <a:gd name="T11" fmla="*/ 533 h 1111"/>
                  <a:gd name="T12" fmla="*/ 26 w 573"/>
                  <a:gd name="T13" fmla="*/ 550 h 1111"/>
                  <a:gd name="T14" fmla="*/ 56 w 573"/>
                  <a:gd name="T15" fmla="*/ 557 h 1111"/>
                  <a:gd name="T16" fmla="*/ 84 w 573"/>
                  <a:gd name="T17" fmla="*/ 551 h 1111"/>
                  <a:gd name="T18" fmla="*/ 100 w 573"/>
                  <a:gd name="T19" fmla="*/ 534 h 1111"/>
                  <a:gd name="T20" fmla="*/ 106 w 573"/>
                  <a:gd name="T21" fmla="*/ 516 h 1111"/>
                  <a:gd name="T22" fmla="*/ 108 w 573"/>
                  <a:gd name="T23" fmla="*/ 503 h 1111"/>
                  <a:gd name="T24" fmla="*/ 108 w 573"/>
                  <a:gd name="T25" fmla="*/ 166 h 1111"/>
                  <a:gd name="T26" fmla="*/ 135 w 573"/>
                  <a:gd name="T27" fmla="*/ 1066 h 1111"/>
                  <a:gd name="T28" fmla="*/ 138 w 573"/>
                  <a:gd name="T29" fmla="*/ 1073 h 1111"/>
                  <a:gd name="T30" fmla="*/ 151 w 573"/>
                  <a:gd name="T31" fmla="*/ 1089 h 1111"/>
                  <a:gd name="T32" fmla="*/ 174 w 573"/>
                  <a:gd name="T33" fmla="*/ 1105 h 1111"/>
                  <a:gd name="T34" fmla="*/ 199 w 573"/>
                  <a:gd name="T35" fmla="*/ 1111 h 1111"/>
                  <a:gd name="T36" fmla="*/ 227 w 573"/>
                  <a:gd name="T37" fmla="*/ 1110 h 1111"/>
                  <a:gd name="T38" fmla="*/ 255 w 573"/>
                  <a:gd name="T39" fmla="*/ 1097 h 1111"/>
                  <a:gd name="T40" fmla="*/ 272 w 573"/>
                  <a:gd name="T41" fmla="*/ 1080 h 1111"/>
                  <a:gd name="T42" fmla="*/ 278 w 573"/>
                  <a:gd name="T43" fmla="*/ 1068 h 1111"/>
                  <a:gd name="T44" fmla="*/ 279 w 573"/>
                  <a:gd name="T45" fmla="*/ 499 h 1111"/>
                  <a:gd name="T46" fmla="*/ 302 w 573"/>
                  <a:gd name="T47" fmla="*/ 503 h 1111"/>
                  <a:gd name="T48" fmla="*/ 302 w 573"/>
                  <a:gd name="T49" fmla="*/ 534 h 1111"/>
                  <a:gd name="T50" fmla="*/ 304 w 573"/>
                  <a:gd name="T51" fmla="*/ 590 h 1111"/>
                  <a:gd name="T52" fmla="*/ 304 w 573"/>
                  <a:gd name="T53" fmla="*/ 664 h 1111"/>
                  <a:gd name="T54" fmla="*/ 304 w 573"/>
                  <a:gd name="T55" fmla="*/ 750 h 1111"/>
                  <a:gd name="T56" fmla="*/ 304 w 573"/>
                  <a:gd name="T57" fmla="*/ 838 h 1111"/>
                  <a:gd name="T58" fmla="*/ 305 w 573"/>
                  <a:gd name="T59" fmla="*/ 926 h 1111"/>
                  <a:gd name="T60" fmla="*/ 305 w 573"/>
                  <a:gd name="T61" fmla="*/ 1004 h 1111"/>
                  <a:gd name="T62" fmla="*/ 305 w 573"/>
                  <a:gd name="T63" fmla="*/ 1066 h 1111"/>
                  <a:gd name="T64" fmla="*/ 306 w 573"/>
                  <a:gd name="T65" fmla="*/ 1073 h 1111"/>
                  <a:gd name="T66" fmla="*/ 315 w 573"/>
                  <a:gd name="T67" fmla="*/ 1088 h 1111"/>
                  <a:gd name="T68" fmla="*/ 335 w 573"/>
                  <a:gd name="T69" fmla="*/ 1103 h 1111"/>
                  <a:gd name="T70" fmla="*/ 372 w 573"/>
                  <a:gd name="T71" fmla="*/ 1111 h 1111"/>
                  <a:gd name="T72" fmla="*/ 408 w 573"/>
                  <a:gd name="T73" fmla="*/ 1103 h 1111"/>
                  <a:gd name="T74" fmla="*/ 429 w 573"/>
                  <a:gd name="T75" fmla="*/ 1089 h 1111"/>
                  <a:gd name="T76" fmla="*/ 437 w 573"/>
                  <a:gd name="T77" fmla="*/ 1073 h 1111"/>
                  <a:gd name="T78" fmla="*/ 438 w 573"/>
                  <a:gd name="T79" fmla="*/ 1067 h 1111"/>
                  <a:gd name="T80" fmla="*/ 466 w 573"/>
                  <a:gd name="T81" fmla="*/ 166 h 1111"/>
                  <a:gd name="T82" fmla="*/ 468 w 573"/>
                  <a:gd name="T83" fmla="*/ 503 h 1111"/>
                  <a:gd name="T84" fmla="*/ 472 w 573"/>
                  <a:gd name="T85" fmla="*/ 517 h 1111"/>
                  <a:gd name="T86" fmla="*/ 483 w 573"/>
                  <a:gd name="T87" fmla="*/ 537 h 1111"/>
                  <a:gd name="T88" fmla="*/ 505 w 573"/>
                  <a:gd name="T89" fmla="*/ 551 h 1111"/>
                  <a:gd name="T90" fmla="*/ 536 w 573"/>
                  <a:gd name="T91" fmla="*/ 551 h 1111"/>
                  <a:gd name="T92" fmla="*/ 557 w 573"/>
                  <a:gd name="T93" fmla="*/ 537 h 1111"/>
                  <a:gd name="T94" fmla="*/ 570 w 573"/>
                  <a:gd name="T95" fmla="*/ 517 h 1111"/>
                  <a:gd name="T96" fmla="*/ 573 w 573"/>
                  <a:gd name="T97" fmla="*/ 508 h 1111"/>
                  <a:gd name="T98" fmla="*/ 572 w 573"/>
                  <a:gd name="T99" fmla="*/ 68 h 1111"/>
                  <a:gd name="T100" fmla="*/ 546 w 573"/>
                  <a:gd name="T101" fmla="*/ 28 h 1111"/>
                  <a:gd name="T102" fmla="*/ 506 w 573"/>
                  <a:gd name="T103" fmla="*/ 4 h 1111"/>
                  <a:gd name="T104" fmla="*/ 94 w 573"/>
                  <a:gd name="T105" fmla="*/ 0 h 1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73" h="1111">
                    <a:moveTo>
                      <a:pt x="94" y="0"/>
                    </a:moveTo>
                    <a:lnTo>
                      <a:pt x="72" y="5"/>
                    </a:lnTo>
                    <a:lnTo>
                      <a:pt x="50" y="16"/>
                    </a:lnTo>
                    <a:lnTo>
                      <a:pt x="30" y="32"/>
                    </a:lnTo>
                    <a:lnTo>
                      <a:pt x="15" y="53"/>
                    </a:lnTo>
                    <a:lnTo>
                      <a:pt x="4" y="75"/>
                    </a:lnTo>
                    <a:lnTo>
                      <a:pt x="0" y="99"/>
                    </a:lnTo>
                    <a:lnTo>
                      <a:pt x="0" y="509"/>
                    </a:lnTo>
                    <a:lnTo>
                      <a:pt x="0" y="511"/>
                    </a:lnTo>
                    <a:lnTo>
                      <a:pt x="1" y="516"/>
                    </a:lnTo>
                    <a:lnTo>
                      <a:pt x="4" y="525"/>
                    </a:lnTo>
                    <a:lnTo>
                      <a:pt x="9" y="533"/>
                    </a:lnTo>
                    <a:lnTo>
                      <a:pt x="16" y="543"/>
                    </a:lnTo>
                    <a:lnTo>
                      <a:pt x="26" y="550"/>
                    </a:lnTo>
                    <a:lnTo>
                      <a:pt x="39" y="556"/>
                    </a:lnTo>
                    <a:lnTo>
                      <a:pt x="56" y="557"/>
                    </a:lnTo>
                    <a:lnTo>
                      <a:pt x="72" y="556"/>
                    </a:lnTo>
                    <a:lnTo>
                      <a:pt x="84" y="551"/>
                    </a:lnTo>
                    <a:lnTo>
                      <a:pt x="92" y="543"/>
                    </a:lnTo>
                    <a:lnTo>
                      <a:pt x="100" y="534"/>
                    </a:lnTo>
                    <a:lnTo>
                      <a:pt x="103" y="525"/>
                    </a:lnTo>
                    <a:lnTo>
                      <a:pt x="106" y="516"/>
                    </a:lnTo>
                    <a:lnTo>
                      <a:pt x="107" y="508"/>
                    </a:lnTo>
                    <a:lnTo>
                      <a:pt x="108" y="503"/>
                    </a:lnTo>
                    <a:lnTo>
                      <a:pt x="108" y="500"/>
                    </a:lnTo>
                    <a:lnTo>
                      <a:pt x="108" y="166"/>
                    </a:lnTo>
                    <a:lnTo>
                      <a:pt x="134" y="167"/>
                    </a:lnTo>
                    <a:lnTo>
                      <a:pt x="135" y="1066"/>
                    </a:lnTo>
                    <a:lnTo>
                      <a:pt x="136" y="1068"/>
                    </a:lnTo>
                    <a:lnTo>
                      <a:pt x="138" y="1073"/>
                    </a:lnTo>
                    <a:lnTo>
                      <a:pt x="143" y="1080"/>
                    </a:lnTo>
                    <a:lnTo>
                      <a:pt x="151" y="1089"/>
                    </a:lnTo>
                    <a:lnTo>
                      <a:pt x="162" y="1097"/>
                    </a:lnTo>
                    <a:lnTo>
                      <a:pt x="174" y="1105"/>
                    </a:lnTo>
                    <a:lnTo>
                      <a:pt x="189" y="1110"/>
                    </a:lnTo>
                    <a:lnTo>
                      <a:pt x="199" y="1111"/>
                    </a:lnTo>
                    <a:lnTo>
                      <a:pt x="217" y="1111"/>
                    </a:lnTo>
                    <a:lnTo>
                      <a:pt x="227" y="1110"/>
                    </a:lnTo>
                    <a:lnTo>
                      <a:pt x="243" y="1105"/>
                    </a:lnTo>
                    <a:lnTo>
                      <a:pt x="255" y="1097"/>
                    </a:lnTo>
                    <a:lnTo>
                      <a:pt x="265" y="1089"/>
                    </a:lnTo>
                    <a:lnTo>
                      <a:pt x="272" y="1080"/>
                    </a:lnTo>
                    <a:lnTo>
                      <a:pt x="276" y="1073"/>
                    </a:lnTo>
                    <a:lnTo>
                      <a:pt x="278" y="1068"/>
                    </a:lnTo>
                    <a:lnTo>
                      <a:pt x="279" y="1066"/>
                    </a:lnTo>
                    <a:lnTo>
                      <a:pt x="279" y="499"/>
                    </a:lnTo>
                    <a:lnTo>
                      <a:pt x="302" y="499"/>
                    </a:lnTo>
                    <a:lnTo>
                      <a:pt x="302" y="503"/>
                    </a:lnTo>
                    <a:lnTo>
                      <a:pt x="302" y="515"/>
                    </a:lnTo>
                    <a:lnTo>
                      <a:pt x="302" y="534"/>
                    </a:lnTo>
                    <a:lnTo>
                      <a:pt x="302" y="560"/>
                    </a:lnTo>
                    <a:lnTo>
                      <a:pt x="304" y="590"/>
                    </a:lnTo>
                    <a:lnTo>
                      <a:pt x="304" y="626"/>
                    </a:lnTo>
                    <a:lnTo>
                      <a:pt x="304" y="664"/>
                    </a:lnTo>
                    <a:lnTo>
                      <a:pt x="304" y="706"/>
                    </a:lnTo>
                    <a:lnTo>
                      <a:pt x="304" y="750"/>
                    </a:lnTo>
                    <a:lnTo>
                      <a:pt x="304" y="793"/>
                    </a:lnTo>
                    <a:lnTo>
                      <a:pt x="304" y="838"/>
                    </a:lnTo>
                    <a:lnTo>
                      <a:pt x="305" y="882"/>
                    </a:lnTo>
                    <a:lnTo>
                      <a:pt x="305" y="926"/>
                    </a:lnTo>
                    <a:lnTo>
                      <a:pt x="305" y="966"/>
                    </a:lnTo>
                    <a:lnTo>
                      <a:pt x="305" y="1004"/>
                    </a:lnTo>
                    <a:lnTo>
                      <a:pt x="305" y="1037"/>
                    </a:lnTo>
                    <a:lnTo>
                      <a:pt x="305" y="1066"/>
                    </a:lnTo>
                    <a:lnTo>
                      <a:pt x="305" y="1067"/>
                    </a:lnTo>
                    <a:lnTo>
                      <a:pt x="306" y="1073"/>
                    </a:lnTo>
                    <a:lnTo>
                      <a:pt x="310" y="1079"/>
                    </a:lnTo>
                    <a:lnTo>
                      <a:pt x="315" y="1088"/>
                    </a:lnTo>
                    <a:lnTo>
                      <a:pt x="323" y="1096"/>
                    </a:lnTo>
                    <a:lnTo>
                      <a:pt x="335" y="1103"/>
                    </a:lnTo>
                    <a:lnTo>
                      <a:pt x="351" y="1108"/>
                    </a:lnTo>
                    <a:lnTo>
                      <a:pt x="372" y="1111"/>
                    </a:lnTo>
                    <a:lnTo>
                      <a:pt x="392" y="1108"/>
                    </a:lnTo>
                    <a:lnTo>
                      <a:pt x="408" y="1103"/>
                    </a:lnTo>
                    <a:lnTo>
                      <a:pt x="420" y="1096"/>
                    </a:lnTo>
                    <a:lnTo>
                      <a:pt x="429" y="1089"/>
                    </a:lnTo>
                    <a:lnTo>
                      <a:pt x="434" y="1080"/>
                    </a:lnTo>
                    <a:lnTo>
                      <a:pt x="437" y="1073"/>
                    </a:lnTo>
                    <a:lnTo>
                      <a:pt x="438" y="1068"/>
                    </a:lnTo>
                    <a:lnTo>
                      <a:pt x="438" y="1067"/>
                    </a:lnTo>
                    <a:lnTo>
                      <a:pt x="440" y="166"/>
                    </a:lnTo>
                    <a:lnTo>
                      <a:pt x="466" y="166"/>
                    </a:lnTo>
                    <a:lnTo>
                      <a:pt x="466" y="500"/>
                    </a:lnTo>
                    <a:lnTo>
                      <a:pt x="468" y="503"/>
                    </a:lnTo>
                    <a:lnTo>
                      <a:pt x="469" y="509"/>
                    </a:lnTo>
                    <a:lnTo>
                      <a:pt x="472" y="517"/>
                    </a:lnTo>
                    <a:lnTo>
                      <a:pt x="477" y="527"/>
                    </a:lnTo>
                    <a:lnTo>
                      <a:pt x="483" y="537"/>
                    </a:lnTo>
                    <a:lnTo>
                      <a:pt x="493" y="545"/>
                    </a:lnTo>
                    <a:lnTo>
                      <a:pt x="505" y="551"/>
                    </a:lnTo>
                    <a:lnTo>
                      <a:pt x="520" y="554"/>
                    </a:lnTo>
                    <a:lnTo>
                      <a:pt x="536" y="551"/>
                    </a:lnTo>
                    <a:lnTo>
                      <a:pt x="548" y="545"/>
                    </a:lnTo>
                    <a:lnTo>
                      <a:pt x="557" y="537"/>
                    </a:lnTo>
                    <a:lnTo>
                      <a:pt x="563" y="527"/>
                    </a:lnTo>
                    <a:lnTo>
                      <a:pt x="570" y="517"/>
                    </a:lnTo>
                    <a:lnTo>
                      <a:pt x="573" y="510"/>
                    </a:lnTo>
                    <a:lnTo>
                      <a:pt x="573" y="508"/>
                    </a:lnTo>
                    <a:lnTo>
                      <a:pt x="573" y="79"/>
                    </a:lnTo>
                    <a:lnTo>
                      <a:pt x="572" y="68"/>
                    </a:lnTo>
                    <a:lnTo>
                      <a:pt x="561" y="47"/>
                    </a:lnTo>
                    <a:lnTo>
                      <a:pt x="546" y="28"/>
                    </a:lnTo>
                    <a:lnTo>
                      <a:pt x="528" y="14"/>
                    </a:lnTo>
                    <a:lnTo>
                      <a:pt x="506" y="4"/>
                    </a:lnTo>
                    <a:lnTo>
                      <a:pt x="485" y="0"/>
                    </a:lnTo>
                    <a:lnTo>
                      <a:pt x="94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7099E2"/>
              </a:solidFill>
              <a:ln>
                <a:noFill/>
              </a:ln>
              <a:effectLst>
                <a:outerShdw dist="91581" dir="3378596" algn="ctr" rotWithShape="0">
                  <a:srgbClr val="C0C0C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0">
                    <a:solidFill>
                      <a:srgbClr val="F7F16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498695" name="Rectangle 7"/>
          <p:cNvSpPr>
            <a:spLocks noGrp="1" noChangeArrowheads="1"/>
          </p:cNvSpPr>
          <p:nvPr>
            <p:ph type="title"/>
          </p:nvPr>
        </p:nvSpPr>
        <p:spPr>
          <a:xfrm>
            <a:off x="1904999" y="228600"/>
            <a:ext cx="5233193" cy="1524000"/>
          </a:xfrm>
          <a:noFill/>
          <a:ln/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Яркие представители</a:t>
            </a:r>
            <a:b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</a:b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патристики и схоластики</a:t>
            </a:r>
            <a:endParaRPr lang="en-US" b="1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498696" name="Text Box 8"/>
          <p:cNvSpPr txBox="1">
            <a:spLocks noChangeArrowheads="1"/>
          </p:cNvSpPr>
          <p:nvPr/>
        </p:nvSpPr>
        <p:spPr bwMode="gray">
          <a:xfrm>
            <a:off x="533400" y="3200400"/>
            <a:ext cx="3733800" cy="283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400" b="1" dirty="0" smtClean="0">
                <a:solidFill>
                  <a:srgbClr val="000000"/>
                </a:solidFill>
              </a:rPr>
              <a:t>Августин </a:t>
            </a:r>
          </a:p>
          <a:p>
            <a:pPr algn="ctr" eaLnBrk="0" hangingPunct="0"/>
            <a:r>
              <a:rPr lang="ru-RU" sz="2400" b="1" dirty="0" smtClean="0">
                <a:solidFill>
                  <a:srgbClr val="000000"/>
                </a:solidFill>
              </a:rPr>
              <a:t>Блаженный</a:t>
            </a:r>
          </a:p>
          <a:p>
            <a:pPr algn="ctr" eaLnBrk="0" hangingPunct="0"/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ru-RU" sz="1600" dirty="0" smtClean="0">
                <a:solidFill>
                  <a:srgbClr val="000000"/>
                </a:solidFill>
              </a:rPr>
              <a:t>Систематизировал христианское учение на основе неоплатонизма</a:t>
            </a:r>
          </a:p>
          <a:p>
            <a:pPr algn="ctr" eaLnBrk="0" hangingPunct="0"/>
            <a:r>
              <a:rPr lang="ru-RU" sz="1600" dirty="0" smtClean="0">
                <a:solidFill>
                  <a:srgbClr val="000000"/>
                </a:solidFill>
              </a:rPr>
              <a:t>Главное религиозно-философское произведение - «О граде Божьем». </a:t>
            </a:r>
          </a:p>
          <a:p>
            <a:pPr algn="ctr" eaLnBrk="0" hangingPunct="0"/>
            <a:r>
              <a:rPr lang="ru-RU" sz="1600" dirty="0" smtClean="0">
                <a:solidFill>
                  <a:srgbClr val="000000"/>
                </a:solidFill>
              </a:rPr>
              <a:t>Земное царство – государство, власть, армия, законы. Божественное царство – священнослужители, церковь.</a:t>
            </a:r>
            <a:endParaRPr lang="en-US" sz="1600" dirty="0">
              <a:solidFill>
                <a:srgbClr val="000000"/>
              </a:solidFill>
            </a:endParaRPr>
          </a:p>
        </p:txBody>
      </p:sp>
      <p:grpSp>
        <p:nvGrpSpPr>
          <p:cNvPr id="498703" name="Group 15"/>
          <p:cNvGrpSpPr>
            <a:grpSpLocks/>
          </p:cNvGrpSpPr>
          <p:nvPr/>
        </p:nvGrpSpPr>
        <p:grpSpPr bwMode="auto">
          <a:xfrm>
            <a:off x="4572000" y="2133600"/>
            <a:ext cx="4139406" cy="3886200"/>
            <a:chOff x="2880" y="1344"/>
            <a:chExt cx="2126" cy="1968"/>
          </a:xfrm>
        </p:grpSpPr>
        <p:sp>
          <p:nvSpPr>
            <p:cNvPr id="498698" name="AutoShape 10"/>
            <p:cNvSpPr>
              <a:spLocks noChangeArrowheads="1"/>
            </p:cNvSpPr>
            <p:nvPr/>
          </p:nvSpPr>
          <p:spPr bwMode="gray">
            <a:xfrm>
              <a:off x="2894" y="1872"/>
              <a:ext cx="2112" cy="1440"/>
            </a:xfrm>
            <a:prstGeom prst="roundRect">
              <a:avLst>
                <a:gd name="adj" fmla="val 10347"/>
              </a:avLst>
            </a:prstGeom>
            <a:gradFill rotWithShape="1">
              <a:gsLst>
                <a:gs pos="0">
                  <a:srgbClr val="D8F4BE">
                    <a:gamma/>
                    <a:tint val="0"/>
                    <a:invGamma/>
                  </a:srgbClr>
                </a:gs>
                <a:gs pos="100000">
                  <a:srgbClr val="D8F4BE"/>
                </a:gs>
              </a:gsLst>
              <a:lin ang="2700000" scaled="1"/>
            </a:gradFill>
            <a:ln w="50800">
              <a:solidFill>
                <a:srgbClr val="44988C"/>
              </a:solidFill>
              <a:round/>
              <a:headEnd/>
              <a:tailEnd/>
            </a:ln>
            <a:effectLst>
              <a:outerShdw dist="107763" dir="2700000" algn="ctr" rotWithShape="0">
                <a:srgbClr val="C0C0C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eaLnBrk="0" hangingPunct="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8699" name="Text Box 11"/>
            <p:cNvSpPr txBox="1">
              <a:spLocks noChangeArrowheads="1"/>
            </p:cNvSpPr>
            <p:nvPr/>
          </p:nvSpPr>
          <p:spPr bwMode="gray">
            <a:xfrm>
              <a:off x="3001" y="1918"/>
              <a:ext cx="1991" cy="1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0C0C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ru-RU" sz="2400" b="1" dirty="0" smtClean="0">
                  <a:solidFill>
                    <a:srgbClr val="000000"/>
                  </a:solidFill>
                </a:rPr>
                <a:t>Фома </a:t>
              </a:r>
            </a:p>
            <a:p>
              <a:pPr algn="ctr" eaLnBrk="0" hangingPunct="0"/>
              <a:r>
                <a:rPr lang="ru-RU" sz="2400" b="1" dirty="0" smtClean="0">
                  <a:solidFill>
                    <a:srgbClr val="000000"/>
                  </a:solidFill>
                </a:rPr>
                <a:t>Аквинский</a:t>
              </a:r>
            </a:p>
            <a:p>
              <a:pPr algn="ctr" eaLnBrk="0" hangingPunct="0"/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ru-RU" sz="1600" dirty="0" smtClean="0">
                  <a:solidFill>
                    <a:srgbClr val="000000"/>
                  </a:solidFill>
                </a:rPr>
                <a:t>Систематизатор схоластики,</a:t>
              </a:r>
            </a:p>
            <a:p>
              <a:pPr algn="ctr" eaLnBrk="0" hangingPunct="0"/>
              <a:r>
                <a:rPr lang="ru-RU" sz="1600" dirty="0" smtClean="0">
                  <a:solidFill>
                    <a:srgbClr val="000000"/>
                  </a:solidFill>
                </a:rPr>
                <a:t> автор томизма. Основное произведение – «Сумма теологии». Выдвинул пять доказательств Бога. Человек – существо общественное. Животворящая сила человека – душа.</a:t>
              </a:r>
            </a:p>
            <a:p>
              <a:pPr algn="ctr" eaLnBrk="0" hangingPunct="0"/>
              <a:r>
                <a:rPr lang="ru-RU" sz="1600" smtClean="0">
                  <a:solidFill>
                    <a:srgbClr val="000000"/>
                  </a:solidFill>
                </a:rPr>
                <a:t>Неотомизм.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grpSp>
          <p:nvGrpSpPr>
            <p:cNvPr id="498700" name="Group 12"/>
            <p:cNvGrpSpPr>
              <a:grpSpLocks/>
            </p:cNvGrpSpPr>
            <p:nvPr/>
          </p:nvGrpSpPr>
          <p:grpSpPr bwMode="auto">
            <a:xfrm>
              <a:off x="2880" y="1344"/>
              <a:ext cx="498" cy="1245"/>
              <a:chOff x="2880" y="1344"/>
              <a:chExt cx="498" cy="1245"/>
            </a:xfrm>
          </p:grpSpPr>
          <p:sp>
            <p:nvSpPr>
              <p:cNvPr id="498701" name="Freeform 13"/>
              <p:cNvSpPr>
                <a:spLocks/>
              </p:cNvSpPr>
              <p:nvPr/>
            </p:nvSpPr>
            <p:spPr bwMode="gray">
              <a:xfrm>
                <a:off x="3001" y="1344"/>
                <a:ext cx="233" cy="254"/>
              </a:xfrm>
              <a:custGeom>
                <a:avLst/>
                <a:gdLst>
                  <a:gd name="T0" fmla="*/ 133 w 267"/>
                  <a:gd name="T1" fmla="*/ 0 h 292"/>
                  <a:gd name="T2" fmla="*/ 161 w 267"/>
                  <a:gd name="T3" fmla="*/ 3 h 292"/>
                  <a:gd name="T4" fmla="*/ 186 w 267"/>
                  <a:gd name="T5" fmla="*/ 12 h 292"/>
                  <a:gd name="T6" fmla="*/ 209 w 267"/>
                  <a:gd name="T7" fmla="*/ 25 h 292"/>
                  <a:gd name="T8" fmla="*/ 228 w 267"/>
                  <a:gd name="T9" fmla="*/ 42 h 292"/>
                  <a:gd name="T10" fmla="*/ 245 w 267"/>
                  <a:gd name="T11" fmla="*/ 64 h 292"/>
                  <a:gd name="T12" fmla="*/ 257 w 267"/>
                  <a:gd name="T13" fmla="*/ 88 h 292"/>
                  <a:gd name="T14" fmla="*/ 265 w 267"/>
                  <a:gd name="T15" fmla="*/ 116 h 292"/>
                  <a:gd name="T16" fmla="*/ 267 w 267"/>
                  <a:gd name="T17" fmla="*/ 146 h 292"/>
                  <a:gd name="T18" fmla="*/ 265 w 267"/>
                  <a:gd name="T19" fmla="*/ 175 h 292"/>
                  <a:gd name="T20" fmla="*/ 257 w 267"/>
                  <a:gd name="T21" fmla="*/ 203 h 292"/>
                  <a:gd name="T22" fmla="*/ 245 w 267"/>
                  <a:gd name="T23" fmla="*/ 227 h 292"/>
                  <a:gd name="T24" fmla="*/ 228 w 267"/>
                  <a:gd name="T25" fmla="*/ 249 h 292"/>
                  <a:gd name="T26" fmla="*/ 209 w 267"/>
                  <a:gd name="T27" fmla="*/ 267 h 292"/>
                  <a:gd name="T28" fmla="*/ 186 w 267"/>
                  <a:gd name="T29" fmla="*/ 281 h 292"/>
                  <a:gd name="T30" fmla="*/ 161 w 267"/>
                  <a:gd name="T31" fmla="*/ 289 h 292"/>
                  <a:gd name="T32" fmla="*/ 133 w 267"/>
                  <a:gd name="T33" fmla="*/ 292 h 292"/>
                  <a:gd name="T34" fmla="*/ 103 w 267"/>
                  <a:gd name="T35" fmla="*/ 288 h 292"/>
                  <a:gd name="T36" fmla="*/ 75 w 267"/>
                  <a:gd name="T37" fmla="*/ 277 h 292"/>
                  <a:gd name="T38" fmla="*/ 51 w 267"/>
                  <a:gd name="T39" fmla="*/ 260 h 292"/>
                  <a:gd name="T40" fmla="*/ 29 w 267"/>
                  <a:gd name="T41" fmla="*/ 237 h 292"/>
                  <a:gd name="T42" fmla="*/ 13 w 267"/>
                  <a:gd name="T43" fmla="*/ 210 h 292"/>
                  <a:gd name="T44" fmla="*/ 4 w 267"/>
                  <a:gd name="T45" fmla="*/ 178 h 292"/>
                  <a:gd name="T46" fmla="*/ 0 w 267"/>
                  <a:gd name="T47" fmla="*/ 146 h 292"/>
                  <a:gd name="T48" fmla="*/ 4 w 267"/>
                  <a:gd name="T49" fmla="*/ 113 h 292"/>
                  <a:gd name="T50" fmla="*/ 13 w 267"/>
                  <a:gd name="T51" fmla="*/ 81 h 292"/>
                  <a:gd name="T52" fmla="*/ 29 w 267"/>
                  <a:gd name="T53" fmla="*/ 54 h 292"/>
                  <a:gd name="T54" fmla="*/ 51 w 267"/>
                  <a:gd name="T55" fmla="*/ 32 h 292"/>
                  <a:gd name="T56" fmla="*/ 75 w 267"/>
                  <a:gd name="T57" fmla="*/ 14 h 292"/>
                  <a:gd name="T58" fmla="*/ 103 w 267"/>
                  <a:gd name="T59" fmla="*/ 3 h 292"/>
                  <a:gd name="T60" fmla="*/ 133 w 267"/>
                  <a:gd name="T61" fmla="*/ 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67" h="292">
                    <a:moveTo>
                      <a:pt x="133" y="0"/>
                    </a:moveTo>
                    <a:lnTo>
                      <a:pt x="161" y="3"/>
                    </a:lnTo>
                    <a:lnTo>
                      <a:pt x="186" y="12"/>
                    </a:lnTo>
                    <a:lnTo>
                      <a:pt x="209" y="25"/>
                    </a:lnTo>
                    <a:lnTo>
                      <a:pt x="228" y="42"/>
                    </a:lnTo>
                    <a:lnTo>
                      <a:pt x="245" y="64"/>
                    </a:lnTo>
                    <a:lnTo>
                      <a:pt x="257" y="88"/>
                    </a:lnTo>
                    <a:lnTo>
                      <a:pt x="265" y="116"/>
                    </a:lnTo>
                    <a:lnTo>
                      <a:pt x="267" y="146"/>
                    </a:lnTo>
                    <a:lnTo>
                      <a:pt x="265" y="175"/>
                    </a:lnTo>
                    <a:lnTo>
                      <a:pt x="257" y="203"/>
                    </a:lnTo>
                    <a:lnTo>
                      <a:pt x="245" y="227"/>
                    </a:lnTo>
                    <a:lnTo>
                      <a:pt x="228" y="249"/>
                    </a:lnTo>
                    <a:lnTo>
                      <a:pt x="209" y="267"/>
                    </a:lnTo>
                    <a:lnTo>
                      <a:pt x="186" y="281"/>
                    </a:lnTo>
                    <a:lnTo>
                      <a:pt x="161" y="289"/>
                    </a:lnTo>
                    <a:lnTo>
                      <a:pt x="133" y="292"/>
                    </a:lnTo>
                    <a:lnTo>
                      <a:pt x="103" y="288"/>
                    </a:lnTo>
                    <a:lnTo>
                      <a:pt x="75" y="277"/>
                    </a:lnTo>
                    <a:lnTo>
                      <a:pt x="51" y="260"/>
                    </a:lnTo>
                    <a:lnTo>
                      <a:pt x="29" y="237"/>
                    </a:lnTo>
                    <a:lnTo>
                      <a:pt x="13" y="210"/>
                    </a:lnTo>
                    <a:lnTo>
                      <a:pt x="4" y="178"/>
                    </a:lnTo>
                    <a:lnTo>
                      <a:pt x="0" y="146"/>
                    </a:lnTo>
                    <a:lnTo>
                      <a:pt x="4" y="113"/>
                    </a:lnTo>
                    <a:lnTo>
                      <a:pt x="13" y="81"/>
                    </a:lnTo>
                    <a:lnTo>
                      <a:pt x="29" y="54"/>
                    </a:lnTo>
                    <a:lnTo>
                      <a:pt x="51" y="32"/>
                    </a:lnTo>
                    <a:lnTo>
                      <a:pt x="75" y="14"/>
                    </a:lnTo>
                    <a:lnTo>
                      <a:pt x="103" y="3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44988C"/>
              </a:solidFill>
              <a:ln>
                <a:noFill/>
              </a:ln>
              <a:effectLst>
                <a:outerShdw dist="91581" dir="3378596" algn="ctr" rotWithShape="0">
                  <a:srgbClr val="C0C0C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0">
                    <a:solidFill>
                      <a:srgbClr val="F7F16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98702" name="Freeform 14"/>
              <p:cNvSpPr>
                <a:spLocks/>
              </p:cNvSpPr>
              <p:nvPr/>
            </p:nvSpPr>
            <p:spPr bwMode="gray">
              <a:xfrm>
                <a:off x="2880" y="1625"/>
                <a:ext cx="498" cy="964"/>
              </a:xfrm>
              <a:custGeom>
                <a:avLst/>
                <a:gdLst>
                  <a:gd name="T0" fmla="*/ 72 w 573"/>
                  <a:gd name="T1" fmla="*/ 5 h 1111"/>
                  <a:gd name="T2" fmla="*/ 30 w 573"/>
                  <a:gd name="T3" fmla="*/ 32 h 1111"/>
                  <a:gd name="T4" fmla="*/ 4 w 573"/>
                  <a:gd name="T5" fmla="*/ 75 h 1111"/>
                  <a:gd name="T6" fmla="*/ 0 w 573"/>
                  <a:gd name="T7" fmla="*/ 509 h 1111"/>
                  <a:gd name="T8" fmla="*/ 1 w 573"/>
                  <a:gd name="T9" fmla="*/ 516 h 1111"/>
                  <a:gd name="T10" fmla="*/ 9 w 573"/>
                  <a:gd name="T11" fmla="*/ 533 h 1111"/>
                  <a:gd name="T12" fmla="*/ 26 w 573"/>
                  <a:gd name="T13" fmla="*/ 550 h 1111"/>
                  <a:gd name="T14" fmla="*/ 56 w 573"/>
                  <a:gd name="T15" fmla="*/ 557 h 1111"/>
                  <a:gd name="T16" fmla="*/ 84 w 573"/>
                  <a:gd name="T17" fmla="*/ 551 h 1111"/>
                  <a:gd name="T18" fmla="*/ 100 w 573"/>
                  <a:gd name="T19" fmla="*/ 534 h 1111"/>
                  <a:gd name="T20" fmla="*/ 106 w 573"/>
                  <a:gd name="T21" fmla="*/ 516 h 1111"/>
                  <a:gd name="T22" fmla="*/ 108 w 573"/>
                  <a:gd name="T23" fmla="*/ 503 h 1111"/>
                  <a:gd name="T24" fmla="*/ 108 w 573"/>
                  <a:gd name="T25" fmla="*/ 166 h 1111"/>
                  <a:gd name="T26" fmla="*/ 135 w 573"/>
                  <a:gd name="T27" fmla="*/ 1066 h 1111"/>
                  <a:gd name="T28" fmla="*/ 138 w 573"/>
                  <a:gd name="T29" fmla="*/ 1073 h 1111"/>
                  <a:gd name="T30" fmla="*/ 151 w 573"/>
                  <a:gd name="T31" fmla="*/ 1089 h 1111"/>
                  <a:gd name="T32" fmla="*/ 174 w 573"/>
                  <a:gd name="T33" fmla="*/ 1105 h 1111"/>
                  <a:gd name="T34" fmla="*/ 199 w 573"/>
                  <a:gd name="T35" fmla="*/ 1111 h 1111"/>
                  <a:gd name="T36" fmla="*/ 227 w 573"/>
                  <a:gd name="T37" fmla="*/ 1110 h 1111"/>
                  <a:gd name="T38" fmla="*/ 255 w 573"/>
                  <a:gd name="T39" fmla="*/ 1097 h 1111"/>
                  <a:gd name="T40" fmla="*/ 272 w 573"/>
                  <a:gd name="T41" fmla="*/ 1080 h 1111"/>
                  <a:gd name="T42" fmla="*/ 278 w 573"/>
                  <a:gd name="T43" fmla="*/ 1068 h 1111"/>
                  <a:gd name="T44" fmla="*/ 279 w 573"/>
                  <a:gd name="T45" fmla="*/ 499 h 1111"/>
                  <a:gd name="T46" fmla="*/ 302 w 573"/>
                  <a:gd name="T47" fmla="*/ 503 h 1111"/>
                  <a:gd name="T48" fmla="*/ 302 w 573"/>
                  <a:gd name="T49" fmla="*/ 534 h 1111"/>
                  <a:gd name="T50" fmla="*/ 304 w 573"/>
                  <a:gd name="T51" fmla="*/ 590 h 1111"/>
                  <a:gd name="T52" fmla="*/ 304 w 573"/>
                  <a:gd name="T53" fmla="*/ 664 h 1111"/>
                  <a:gd name="T54" fmla="*/ 304 w 573"/>
                  <a:gd name="T55" fmla="*/ 750 h 1111"/>
                  <a:gd name="T56" fmla="*/ 304 w 573"/>
                  <a:gd name="T57" fmla="*/ 838 h 1111"/>
                  <a:gd name="T58" fmla="*/ 305 w 573"/>
                  <a:gd name="T59" fmla="*/ 926 h 1111"/>
                  <a:gd name="T60" fmla="*/ 305 w 573"/>
                  <a:gd name="T61" fmla="*/ 1004 h 1111"/>
                  <a:gd name="T62" fmla="*/ 305 w 573"/>
                  <a:gd name="T63" fmla="*/ 1066 h 1111"/>
                  <a:gd name="T64" fmla="*/ 306 w 573"/>
                  <a:gd name="T65" fmla="*/ 1073 h 1111"/>
                  <a:gd name="T66" fmla="*/ 315 w 573"/>
                  <a:gd name="T67" fmla="*/ 1088 h 1111"/>
                  <a:gd name="T68" fmla="*/ 335 w 573"/>
                  <a:gd name="T69" fmla="*/ 1103 h 1111"/>
                  <a:gd name="T70" fmla="*/ 372 w 573"/>
                  <a:gd name="T71" fmla="*/ 1111 h 1111"/>
                  <a:gd name="T72" fmla="*/ 408 w 573"/>
                  <a:gd name="T73" fmla="*/ 1103 h 1111"/>
                  <a:gd name="T74" fmla="*/ 429 w 573"/>
                  <a:gd name="T75" fmla="*/ 1089 h 1111"/>
                  <a:gd name="T76" fmla="*/ 437 w 573"/>
                  <a:gd name="T77" fmla="*/ 1073 h 1111"/>
                  <a:gd name="T78" fmla="*/ 438 w 573"/>
                  <a:gd name="T79" fmla="*/ 1067 h 1111"/>
                  <a:gd name="T80" fmla="*/ 466 w 573"/>
                  <a:gd name="T81" fmla="*/ 166 h 1111"/>
                  <a:gd name="T82" fmla="*/ 468 w 573"/>
                  <a:gd name="T83" fmla="*/ 503 h 1111"/>
                  <a:gd name="T84" fmla="*/ 472 w 573"/>
                  <a:gd name="T85" fmla="*/ 517 h 1111"/>
                  <a:gd name="T86" fmla="*/ 483 w 573"/>
                  <a:gd name="T87" fmla="*/ 537 h 1111"/>
                  <a:gd name="T88" fmla="*/ 505 w 573"/>
                  <a:gd name="T89" fmla="*/ 551 h 1111"/>
                  <a:gd name="T90" fmla="*/ 536 w 573"/>
                  <a:gd name="T91" fmla="*/ 551 h 1111"/>
                  <a:gd name="T92" fmla="*/ 557 w 573"/>
                  <a:gd name="T93" fmla="*/ 537 h 1111"/>
                  <a:gd name="T94" fmla="*/ 570 w 573"/>
                  <a:gd name="T95" fmla="*/ 517 h 1111"/>
                  <a:gd name="T96" fmla="*/ 573 w 573"/>
                  <a:gd name="T97" fmla="*/ 508 h 1111"/>
                  <a:gd name="T98" fmla="*/ 572 w 573"/>
                  <a:gd name="T99" fmla="*/ 68 h 1111"/>
                  <a:gd name="T100" fmla="*/ 546 w 573"/>
                  <a:gd name="T101" fmla="*/ 28 h 1111"/>
                  <a:gd name="T102" fmla="*/ 506 w 573"/>
                  <a:gd name="T103" fmla="*/ 4 h 1111"/>
                  <a:gd name="T104" fmla="*/ 94 w 573"/>
                  <a:gd name="T105" fmla="*/ 0 h 1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73" h="1111">
                    <a:moveTo>
                      <a:pt x="94" y="0"/>
                    </a:moveTo>
                    <a:lnTo>
                      <a:pt x="72" y="5"/>
                    </a:lnTo>
                    <a:lnTo>
                      <a:pt x="50" y="16"/>
                    </a:lnTo>
                    <a:lnTo>
                      <a:pt x="30" y="32"/>
                    </a:lnTo>
                    <a:lnTo>
                      <a:pt x="15" y="53"/>
                    </a:lnTo>
                    <a:lnTo>
                      <a:pt x="4" y="75"/>
                    </a:lnTo>
                    <a:lnTo>
                      <a:pt x="0" y="99"/>
                    </a:lnTo>
                    <a:lnTo>
                      <a:pt x="0" y="509"/>
                    </a:lnTo>
                    <a:lnTo>
                      <a:pt x="0" y="511"/>
                    </a:lnTo>
                    <a:lnTo>
                      <a:pt x="1" y="516"/>
                    </a:lnTo>
                    <a:lnTo>
                      <a:pt x="4" y="525"/>
                    </a:lnTo>
                    <a:lnTo>
                      <a:pt x="9" y="533"/>
                    </a:lnTo>
                    <a:lnTo>
                      <a:pt x="16" y="543"/>
                    </a:lnTo>
                    <a:lnTo>
                      <a:pt x="26" y="550"/>
                    </a:lnTo>
                    <a:lnTo>
                      <a:pt x="39" y="556"/>
                    </a:lnTo>
                    <a:lnTo>
                      <a:pt x="56" y="557"/>
                    </a:lnTo>
                    <a:lnTo>
                      <a:pt x="72" y="556"/>
                    </a:lnTo>
                    <a:lnTo>
                      <a:pt x="84" y="551"/>
                    </a:lnTo>
                    <a:lnTo>
                      <a:pt x="92" y="543"/>
                    </a:lnTo>
                    <a:lnTo>
                      <a:pt x="100" y="534"/>
                    </a:lnTo>
                    <a:lnTo>
                      <a:pt x="103" y="525"/>
                    </a:lnTo>
                    <a:lnTo>
                      <a:pt x="106" y="516"/>
                    </a:lnTo>
                    <a:lnTo>
                      <a:pt x="107" y="508"/>
                    </a:lnTo>
                    <a:lnTo>
                      <a:pt x="108" y="503"/>
                    </a:lnTo>
                    <a:lnTo>
                      <a:pt x="108" y="500"/>
                    </a:lnTo>
                    <a:lnTo>
                      <a:pt x="108" y="166"/>
                    </a:lnTo>
                    <a:lnTo>
                      <a:pt x="134" y="167"/>
                    </a:lnTo>
                    <a:lnTo>
                      <a:pt x="135" y="1066"/>
                    </a:lnTo>
                    <a:lnTo>
                      <a:pt x="136" y="1068"/>
                    </a:lnTo>
                    <a:lnTo>
                      <a:pt x="138" y="1073"/>
                    </a:lnTo>
                    <a:lnTo>
                      <a:pt x="143" y="1080"/>
                    </a:lnTo>
                    <a:lnTo>
                      <a:pt x="151" y="1089"/>
                    </a:lnTo>
                    <a:lnTo>
                      <a:pt x="162" y="1097"/>
                    </a:lnTo>
                    <a:lnTo>
                      <a:pt x="174" y="1105"/>
                    </a:lnTo>
                    <a:lnTo>
                      <a:pt x="189" y="1110"/>
                    </a:lnTo>
                    <a:lnTo>
                      <a:pt x="199" y="1111"/>
                    </a:lnTo>
                    <a:lnTo>
                      <a:pt x="217" y="1111"/>
                    </a:lnTo>
                    <a:lnTo>
                      <a:pt x="227" y="1110"/>
                    </a:lnTo>
                    <a:lnTo>
                      <a:pt x="243" y="1105"/>
                    </a:lnTo>
                    <a:lnTo>
                      <a:pt x="255" y="1097"/>
                    </a:lnTo>
                    <a:lnTo>
                      <a:pt x="265" y="1089"/>
                    </a:lnTo>
                    <a:lnTo>
                      <a:pt x="272" y="1080"/>
                    </a:lnTo>
                    <a:lnTo>
                      <a:pt x="276" y="1073"/>
                    </a:lnTo>
                    <a:lnTo>
                      <a:pt x="278" y="1068"/>
                    </a:lnTo>
                    <a:lnTo>
                      <a:pt x="279" y="1066"/>
                    </a:lnTo>
                    <a:lnTo>
                      <a:pt x="279" y="499"/>
                    </a:lnTo>
                    <a:lnTo>
                      <a:pt x="302" y="499"/>
                    </a:lnTo>
                    <a:lnTo>
                      <a:pt x="302" y="503"/>
                    </a:lnTo>
                    <a:lnTo>
                      <a:pt x="302" y="515"/>
                    </a:lnTo>
                    <a:lnTo>
                      <a:pt x="302" y="534"/>
                    </a:lnTo>
                    <a:lnTo>
                      <a:pt x="302" y="560"/>
                    </a:lnTo>
                    <a:lnTo>
                      <a:pt x="304" y="590"/>
                    </a:lnTo>
                    <a:lnTo>
                      <a:pt x="304" y="626"/>
                    </a:lnTo>
                    <a:lnTo>
                      <a:pt x="304" y="664"/>
                    </a:lnTo>
                    <a:lnTo>
                      <a:pt x="304" y="706"/>
                    </a:lnTo>
                    <a:lnTo>
                      <a:pt x="304" y="750"/>
                    </a:lnTo>
                    <a:lnTo>
                      <a:pt x="304" y="793"/>
                    </a:lnTo>
                    <a:lnTo>
                      <a:pt x="304" y="838"/>
                    </a:lnTo>
                    <a:lnTo>
                      <a:pt x="305" y="882"/>
                    </a:lnTo>
                    <a:lnTo>
                      <a:pt x="305" y="926"/>
                    </a:lnTo>
                    <a:lnTo>
                      <a:pt x="305" y="966"/>
                    </a:lnTo>
                    <a:lnTo>
                      <a:pt x="305" y="1004"/>
                    </a:lnTo>
                    <a:lnTo>
                      <a:pt x="305" y="1037"/>
                    </a:lnTo>
                    <a:lnTo>
                      <a:pt x="305" y="1066"/>
                    </a:lnTo>
                    <a:lnTo>
                      <a:pt x="305" y="1067"/>
                    </a:lnTo>
                    <a:lnTo>
                      <a:pt x="306" y="1073"/>
                    </a:lnTo>
                    <a:lnTo>
                      <a:pt x="310" y="1079"/>
                    </a:lnTo>
                    <a:lnTo>
                      <a:pt x="315" y="1088"/>
                    </a:lnTo>
                    <a:lnTo>
                      <a:pt x="323" y="1096"/>
                    </a:lnTo>
                    <a:lnTo>
                      <a:pt x="335" y="1103"/>
                    </a:lnTo>
                    <a:lnTo>
                      <a:pt x="351" y="1108"/>
                    </a:lnTo>
                    <a:lnTo>
                      <a:pt x="372" y="1111"/>
                    </a:lnTo>
                    <a:lnTo>
                      <a:pt x="392" y="1108"/>
                    </a:lnTo>
                    <a:lnTo>
                      <a:pt x="408" y="1103"/>
                    </a:lnTo>
                    <a:lnTo>
                      <a:pt x="420" y="1096"/>
                    </a:lnTo>
                    <a:lnTo>
                      <a:pt x="429" y="1089"/>
                    </a:lnTo>
                    <a:lnTo>
                      <a:pt x="434" y="1080"/>
                    </a:lnTo>
                    <a:lnTo>
                      <a:pt x="437" y="1073"/>
                    </a:lnTo>
                    <a:lnTo>
                      <a:pt x="438" y="1068"/>
                    </a:lnTo>
                    <a:lnTo>
                      <a:pt x="438" y="1067"/>
                    </a:lnTo>
                    <a:lnTo>
                      <a:pt x="440" y="166"/>
                    </a:lnTo>
                    <a:lnTo>
                      <a:pt x="466" y="166"/>
                    </a:lnTo>
                    <a:lnTo>
                      <a:pt x="466" y="500"/>
                    </a:lnTo>
                    <a:lnTo>
                      <a:pt x="468" y="503"/>
                    </a:lnTo>
                    <a:lnTo>
                      <a:pt x="469" y="509"/>
                    </a:lnTo>
                    <a:lnTo>
                      <a:pt x="472" y="517"/>
                    </a:lnTo>
                    <a:lnTo>
                      <a:pt x="477" y="527"/>
                    </a:lnTo>
                    <a:lnTo>
                      <a:pt x="483" y="537"/>
                    </a:lnTo>
                    <a:lnTo>
                      <a:pt x="493" y="545"/>
                    </a:lnTo>
                    <a:lnTo>
                      <a:pt x="505" y="551"/>
                    </a:lnTo>
                    <a:lnTo>
                      <a:pt x="520" y="554"/>
                    </a:lnTo>
                    <a:lnTo>
                      <a:pt x="536" y="551"/>
                    </a:lnTo>
                    <a:lnTo>
                      <a:pt x="548" y="545"/>
                    </a:lnTo>
                    <a:lnTo>
                      <a:pt x="557" y="537"/>
                    </a:lnTo>
                    <a:lnTo>
                      <a:pt x="563" y="527"/>
                    </a:lnTo>
                    <a:lnTo>
                      <a:pt x="570" y="517"/>
                    </a:lnTo>
                    <a:lnTo>
                      <a:pt x="573" y="510"/>
                    </a:lnTo>
                    <a:lnTo>
                      <a:pt x="573" y="508"/>
                    </a:lnTo>
                    <a:lnTo>
                      <a:pt x="573" y="79"/>
                    </a:lnTo>
                    <a:lnTo>
                      <a:pt x="572" y="68"/>
                    </a:lnTo>
                    <a:lnTo>
                      <a:pt x="561" y="47"/>
                    </a:lnTo>
                    <a:lnTo>
                      <a:pt x="546" y="28"/>
                    </a:lnTo>
                    <a:lnTo>
                      <a:pt x="528" y="14"/>
                    </a:lnTo>
                    <a:lnTo>
                      <a:pt x="506" y="4"/>
                    </a:lnTo>
                    <a:lnTo>
                      <a:pt x="485" y="0"/>
                    </a:lnTo>
                    <a:lnTo>
                      <a:pt x="94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44988C"/>
              </a:solidFill>
              <a:ln>
                <a:noFill/>
              </a:ln>
              <a:effectLst>
                <a:outerShdw dist="91581" dir="3378596" algn="ctr" rotWithShape="0">
                  <a:srgbClr val="C0C0C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0">
                    <a:solidFill>
                      <a:srgbClr val="F7F16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193" y="378618"/>
            <a:ext cx="1573213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" y="348138"/>
            <a:ext cx="1798637" cy="23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12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AutoShape 2"/>
          <p:cNvSpPr>
            <a:spLocks noChangeArrowheads="1"/>
          </p:cNvSpPr>
          <p:nvPr/>
        </p:nvSpPr>
        <p:spPr bwMode="auto">
          <a:xfrm>
            <a:off x="3351213" y="3657600"/>
            <a:ext cx="2461417" cy="1615440"/>
          </a:xfrm>
          <a:prstGeom prst="roundRect">
            <a:avLst>
              <a:gd name="adj" fmla="val 13745"/>
            </a:avLst>
          </a:prstGeom>
          <a:solidFill>
            <a:schemeClr val="bg1">
              <a:alpha val="31000"/>
            </a:schemeClr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r>
              <a:rPr lang="ru-RU" sz="1400" b="1" dirty="0" smtClean="0">
                <a:solidFill>
                  <a:srgbClr val="4D4D4D"/>
                </a:solidFill>
                <a:latin typeface="Verdana" pitchFamily="34" charset="0"/>
              </a:rPr>
              <a:t>Универсалии воспроизводят сходные (общие) признаки единичных вещей</a:t>
            </a:r>
            <a:r>
              <a:rPr lang="en-US" sz="1400" b="1" dirty="0" smtClean="0">
                <a:solidFill>
                  <a:srgbClr val="4D4D4D"/>
                </a:solidFill>
                <a:latin typeface="Verdana" pitchFamily="34" charset="0"/>
              </a:rPr>
              <a:t>.</a:t>
            </a:r>
            <a:endParaRPr lang="en-US" sz="1400" b="1" dirty="0">
              <a:solidFill>
                <a:srgbClr val="4D4D4D"/>
              </a:solidFill>
              <a:latin typeface="Verdana" pitchFamily="34" charset="0"/>
            </a:endParaRPr>
          </a:p>
        </p:txBody>
      </p:sp>
      <p:sp>
        <p:nvSpPr>
          <p:cNvPr id="77827" name="AutoShape 3"/>
          <p:cNvSpPr>
            <a:spLocks noChangeArrowheads="1"/>
          </p:cNvSpPr>
          <p:nvPr/>
        </p:nvSpPr>
        <p:spPr bwMode="auto">
          <a:xfrm>
            <a:off x="914400" y="3657600"/>
            <a:ext cx="2236788" cy="1615440"/>
          </a:xfrm>
          <a:prstGeom prst="roundRect">
            <a:avLst>
              <a:gd name="adj" fmla="val 13745"/>
            </a:avLst>
          </a:prstGeom>
          <a:solidFill>
            <a:schemeClr val="bg1">
              <a:alpha val="31000"/>
            </a:schemeClr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r>
              <a:rPr lang="ru-RU" sz="1400" b="1" dirty="0" smtClean="0">
                <a:solidFill>
                  <a:srgbClr val="4D4D4D"/>
                </a:solidFill>
                <a:latin typeface="Verdana" pitchFamily="34" charset="0"/>
              </a:rPr>
              <a:t>Универсалии существуют реально и независимо от человеческого сознания</a:t>
            </a:r>
            <a:r>
              <a:rPr lang="en-US" sz="1400" b="1" dirty="0" smtClean="0">
                <a:solidFill>
                  <a:srgbClr val="4D4D4D"/>
                </a:solidFill>
                <a:latin typeface="Verdana" pitchFamily="34" charset="0"/>
              </a:rPr>
              <a:t>.</a:t>
            </a:r>
            <a:endParaRPr lang="en-US" sz="1400" b="1" dirty="0">
              <a:solidFill>
                <a:srgbClr val="4D4D4D"/>
              </a:solidFill>
              <a:latin typeface="Verdana" pitchFamily="34" charset="0"/>
            </a:endParaRPr>
          </a:p>
        </p:txBody>
      </p:sp>
      <p:sp>
        <p:nvSpPr>
          <p:cNvPr id="77828" name="AutoShape 4"/>
          <p:cNvSpPr>
            <a:spLocks noChangeArrowheads="1"/>
          </p:cNvSpPr>
          <p:nvPr/>
        </p:nvSpPr>
        <p:spPr bwMode="auto">
          <a:xfrm>
            <a:off x="6011863" y="3657600"/>
            <a:ext cx="2293937" cy="1615440"/>
          </a:xfrm>
          <a:prstGeom prst="roundRect">
            <a:avLst>
              <a:gd name="adj" fmla="val 13745"/>
            </a:avLst>
          </a:prstGeom>
          <a:solidFill>
            <a:schemeClr val="bg1">
              <a:alpha val="31000"/>
            </a:schemeClr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r>
              <a:rPr lang="ru-RU" sz="1400" b="1" dirty="0" smtClean="0">
                <a:solidFill>
                  <a:srgbClr val="4D4D4D"/>
                </a:solidFill>
                <a:latin typeface="Verdana" pitchFamily="34" charset="0"/>
              </a:rPr>
              <a:t>Реальны лишь единичные вещи, универсалии сами по себе не существуют</a:t>
            </a:r>
            <a:r>
              <a:rPr lang="en-US" sz="1400" b="1" dirty="0" smtClean="0">
                <a:solidFill>
                  <a:srgbClr val="4D4D4D"/>
                </a:solidFill>
                <a:latin typeface="Verdana" pitchFamily="34" charset="0"/>
              </a:rPr>
              <a:t>.</a:t>
            </a:r>
            <a:endParaRPr lang="en-US" sz="1400" b="1" dirty="0">
              <a:solidFill>
                <a:srgbClr val="4D4D4D"/>
              </a:solidFill>
              <a:latin typeface="Verdana" pitchFamily="34" charset="0"/>
            </a:endParaRPr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title"/>
          </p:nvPr>
        </p:nvSpPr>
        <p:spPr>
          <a:xfrm>
            <a:off x="2819400" y="327025"/>
            <a:ext cx="4845590" cy="563563"/>
          </a:xfrm>
        </p:spPr>
        <p:txBody>
          <a:bodyPr/>
          <a:lstStyle/>
          <a:p>
            <a:pPr algn="ctr"/>
            <a:r>
              <a:rPr lang="ru-RU" sz="2800" b="1" dirty="0" smtClean="0"/>
              <a:t>Спор об универсалиях</a:t>
            </a:r>
            <a:endParaRPr lang="en-US" sz="2800" b="1" dirty="0"/>
          </a:p>
        </p:txBody>
      </p:sp>
      <p:sp>
        <p:nvSpPr>
          <p:cNvPr id="77830" name="AutoShape 6"/>
          <p:cNvSpPr>
            <a:spLocks noChangeArrowheads="1"/>
          </p:cNvSpPr>
          <p:nvPr/>
        </p:nvSpPr>
        <p:spPr bwMode="gray">
          <a:xfrm>
            <a:off x="3151188" y="2452688"/>
            <a:ext cx="400050" cy="449262"/>
          </a:xfrm>
          <a:prstGeom prst="chevron">
            <a:avLst>
              <a:gd name="adj" fmla="val 52514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7831" name="AutoShape 7"/>
          <p:cNvSpPr>
            <a:spLocks noChangeArrowheads="1"/>
          </p:cNvSpPr>
          <p:nvPr/>
        </p:nvSpPr>
        <p:spPr bwMode="gray">
          <a:xfrm>
            <a:off x="5613400" y="2452688"/>
            <a:ext cx="398463" cy="449262"/>
          </a:xfrm>
          <a:prstGeom prst="chevron">
            <a:avLst>
              <a:gd name="adj" fmla="val 52514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7832" name="Oval 8"/>
          <p:cNvSpPr>
            <a:spLocks noChangeArrowheads="1"/>
          </p:cNvSpPr>
          <p:nvPr/>
        </p:nvSpPr>
        <p:spPr bwMode="gray">
          <a:xfrm>
            <a:off x="6221413" y="1833563"/>
            <a:ext cx="1703387" cy="1687512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7833" name="Oval 9"/>
          <p:cNvSpPr>
            <a:spLocks noChangeArrowheads="1"/>
          </p:cNvSpPr>
          <p:nvPr/>
        </p:nvSpPr>
        <p:spPr bwMode="gray">
          <a:xfrm>
            <a:off x="6221413" y="1833563"/>
            <a:ext cx="1703387" cy="168751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7834" name="Oval 10"/>
          <p:cNvSpPr>
            <a:spLocks noChangeArrowheads="1"/>
          </p:cNvSpPr>
          <p:nvPr/>
        </p:nvSpPr>
        <p:spPr bwMode="gray">
          <a:xfrm>
            <a:off x="6332538" y="1944688"/>
            <a:ext cx="1481137" cy="1466850"/>
          </a:xfrm>
          <a:prstGeom prst="ellipse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7835" name="Oval 11"/>
          <p:cNvSpPr>
            <a:spLocks noChangeArrowheads="1"/>
          </p:cNvSpPr>
          <p:nvPr/>
        </p:nvSpPr>
        <p:spPr bwMode="gray">
          <a:xfrm>
            <a:off x="6357938" y="1952625"/>
            <a:ext cx="1481137" cy="1466850"/>
          </a:xfrm>
          <a:prstGeom prst="ellipse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7836" name="Oval 12"/>
          <p:cNvSpPr>
            <a:spLocks noChangeArrowheads="1"/>
          </p:cNvSpPr>
          <p:nvPr/>
        </p:nvSpPr>
        <p:spPr bwMode="gray">
          <a:xfrm>
            <a:off x="6411913" y="2016125"/>
            <a:ext cx="1335087" cy="1320800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7837" name="Oval 13"/>
          <p:cNvSpPr>
            <a:spLocks noChangeArrowheads="1"/>
          </p:cNvSpPr>
          <p:nvPr/>
        </p:nvSpPr>
        <p:spPr bwMode="gray">
          <a:xfrm>
            <a:off x="1295400" y="1828800"/>
            <a:ext cx="1703388" cy="1687513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tint val="0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7838" name="Oval 14"/>
          <p:cNvSpPr>
            <a:spLocks noChangeArrowheads="1"/>
          </p:cNvSpPr>
          <p:nvPr/>
        </p:nvSpPr>
        <p:spPr bwMode="gray">
          <a:xfrm>
            <a:off x="1295400" y="1828800"/>
            <a:ext cx="1703388" cy="1687513"/>
          </a:xfrm>
          <a:prstGeom prst="ellipse">
            <a:avLst/>
          </a:prstGeom>
          <a:gradFill rotWithShape="1">
            <a:gsLst>
              <a:gs pos="0">
                <a:schemeClr val="folHlink">
                  <a:alpha val="32001"/>
                </a:schemeClr>
              </a:gs>
              <a:gs pos="100000">
                <a:schemeClr val="folHlink">
                  <a:gamma/>
                  <a:shade val="0"/>
                  <a:invGamma/>
                  <a:alpha val="89999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7839" name="Oval 15"/>
          <p:cNvSpPr>
            <a:spLocks noChangeArrowheads="1"/>
          </p:cNvSpPr>
          <p:nvPr/>
        </p:nvSpPr>
        <p:spPr bwMode="gray">
          <a:xfrm>
            <a:off x="1406525" y="1938338"/>
            <a:ext cx="1481138" cy="1466850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shade val="54118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7840" name="Oval 16"/>
          <p:cNvSpPr>
            <a:spLocks noChangeArrowheads="1"/>
          </p:cNvSpPr>
          <p:nvPr/>
        </p:nvSpPr>
        <p:spPr bwMode="gray">
          <a:xfrm>
            <a:off x="1408113" y="1941513"/>
            <a:ext cx="1481137" cy="1466850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shade val="63529"/>
                  <a:invGamma/>
                </a:schemeClr>
              </a:gs>
              <a:gs pos="100000">
                <a:schemeClr val="folHlink">
                  <a:alpha val="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7841" name="Oval 17"/>
          <p:cNvSpPr>
            <a:spLocks noChangeArrowheads="1"/>
          </p:cNvSpPr>
          <p:nvPr/>
        </p:nvSpPr>
        <p:spPr bwMode="gray">
          <a:xfrm>
            <a:off x="1481138" y="2012950"/>
            <a:ext cx="1333500" cy="1320800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4D4D4D"/>
              </a:solidFill>
            </a:endParaRPr>
          </a:p>
        </p:txBody>
      </p:sp>
      <p:grpSp>
        <p:nvGrpSpPr>
          <p:cNvPr id="77842" name="Group 18"/>
          <p:cNvGrpSpPr>
            <a:grpSpLocks/>
          </p:cNvGrpSpPr>
          <p:nvPr/>
        </p:nvGrpSpPr>
        <p:grpSpPr bwMode="auto">
          <a:xfrm>
            <a:off x="1501775" y="2032000"/>
            <a:ext cx="1290638" cy="1277938"/>
            <a:chOff x="4166" y="1706"/>
            <a:chExt cx="1252" cy="1252"/>
          </a:xfrm>
        </p:grpSpPr>
        <p:sp>
          <p:nvSpPr>
            <p:cNvPr id="77843" name="Oval 19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7844" name="Oval 20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7845" name="Oval 21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7846" name="Oval 22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</p:grpSp>
      <p:sp>
        <p:nvSpPr>
          <p:cNvPr id="77847" name="Oval 23"/>
          <p:cNvSpPr>
            <a:spLocks noChangeArrowheads="1"/>
          </p:cNvSpPr>
          <p:nvPr/>
        </p:nvSpPr>
        <p:spPr bwMode="gray">
          <a:xfrm>
            <a:off x="3759200" y="1833563"/>
            <a:ext cx="1703388" cy="1687512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7848" name="Oval 24"/>
          <p:cNvSpPr>
            <a:spLocks noChangeArrowheads="1"/>
          </p:cNvSpPr>
          <p:nvPr/>
        </p:nvSpPr>
        <p:spPr bwMode="gray">
          <a:xfrm>
            <a:off x="3759200" y="1833563"/>
            <a:ext cx="1703388" cy="1687512"/>
          </a:xfrm>
          <a:prstGeom prst="ellipse">
            <a:avLst/>
          </a:prstGeom>
          <a:gradFill rotWithShape="1">
            <a:gsLst>
              <a:gs pos="0">
                <a:schemeClr val="accent1">
                  <a:alpha val="32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7849" name="Oval 25"/>
          <p:cNvSpPr>
            <a:spLocks noChangeArrowheads="1"/>
          </p:cNvSpPr>
          <p:nvPr/>
        </p:nvSpPr>
        <p:spPr bwMode="gray">
          <a:xfrm>
            <a:off x="3870325" y="1944688"/>
            <a:ext cx="1481138" cy="146685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54118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7850" name="Oval 26"/>
          <p:cNvSpPr>
            <a:spLocks noChangeArrowheads="1"/>
          </p:cNvSpPr>
          <p:nvPr/>
        </p:nvSpPr>
        <p:spPr bwMode="gray">
          <a:xfrm>
            <a:off x="3871913" y="1946275"/>
            <a:ext cx="1481137" cy="146685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63529"/>
                  <a:invGamma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7851" name="Oval 27"/>
          <p:cNvSpPr>
            <a:spLocks noChangeArrowheads="1"/>
          </p:cNvSpPr>
          <p:nvPr/>
        </p:nvSpPr>
        <p:spPr bwMode="gray">
          <a:xfrm>
            <a:off x="3943350" y="2016125"/>
            <a:ext cx="1333500" cy="1320800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>
              <a:solidFill>
                <a:srgbClr val="4D4D4D"/>
              </a:solidFill>
            </a:endParaRPr>
          </a:p>
        </p:txBody>
      </p:sp>
      <p:grpSp>
        <p:nvGrpSpPr>
          <p:cNvPr id="77852" name="Group 28"/>
          <p:cNvGrpSpPr>
            <a:grpSpLocks/>
          </p:cNvGrpSpPr>
          <p:nvPr/>
        </p:nvGrpSpPr>
        <p:grpSpPr bwMode="auto">
          <a:xfrm>
            <a:off x="3965575" y="2032000"/>
            <a:ext cx="1290638" cy="1277938"/>
            <a:chOff x="4166" y="1706"/>
            <a:chExt cx="1252" cy="1252"/>
          </a:xfrm>
        </p:grpSpPr>
        <p:sp>
          <p:nvSpPr>
            <p:cNvPr id="77853" name="Oval 29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7854" name="Oval 30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7855" name="Oval 31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7856" name="Oval 32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</p:grpSp>
      <p:grpSp>
        <p:nvGrpSpPr>
          <p:cNvPr id="77857" name="Group 33"/>
          <p:cNvGrpSpPr>
            <a:grpSpLocks/>
          </p:cNvGrpSpPr>
          <p:nvPr/>
        </p:nvGrpSpPr>
        <p:grpSpPr bwMode="auto">
          <a:xfrm>
            <a:off x="6435725" y="2032000"/>
            <a:ext cx="1292225" cy="1277938"/>
            <a:chOff x="4166" y="1706"/>
            <a:chExt cx="1252" cy="1252"/>
          </a:xfrm>
        </p:grpSpPr>
        <p:sp>
          <p:nvSpPr>
            <p:cNvPr id="77858" name="Oval 34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7859" name="Oval 35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7860" name="Oval 36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  <p:sp>
          <p:nvSpPr>
            <p:cNvPr id="77861" name="Oval 37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>
                <a:solidFill>
                  <a:srgbClr val="4D4D4D"/>
                </a:solidFill>
              </a:endParaRPr>
            </a:p>
          </p:txBody>
        </p:sp>
      </p:grpSp>
      <p:sp>
        <p:nvSpPr>
          <p:cNvPr id="77862" name="Text Box 38"/>
          <p:cNvSpPr txBox="1">
            <a:spLocks noChangeArrowheads="1"/>
          </p:cNvSpPr>
          <p:nvPr/>
        </p:nvSpPr>
        <p:spPr bwMode="gray">
          <a:xfrm>
            <a:off x="1512099" y="2505075"/>
            <a:ext cx="1279517" cy="400110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6200000" scaled="1"/>
            <a:tileRect/>
          </a:gradFill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0" hangingPunct="0"/>
            <a:r>
              <a:rPr lang="ru-RU" sz="2000" dirty="0" smtClean="0">
                <a:solidFill>
                  <a:srgbClr val="000000"/>
                </a:solidFill>
              </a:rPr>
              <a:t>Реализм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7863" name="Text Box 39"/>
          <p:cNvSpPr txBox="1">
            <a:spLocks noChangeArrowheads="1"/>
          </p:cNvSpPr>
          <p:nvPr/>
        </p:nvSpPr>
        <p:spPr bwMode="gray">
          <a:xfrm>
            <a:off x="3505372" y="2505075"/>
            <a:ext cx="2230098" cy="400110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0" hangingPunct="0"/>
            <a:r>
              <a:rPr lang="ru-RU" sz="2000" dirty="0" smtClean="0">
                <a:solidFill>
                  <a:srgbClr val="000000"/>
                </a:solidFill>
              </a:rPr>
              <a:t>Концептуализм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7864" name="Text Box 40"/>
          <p:cNvSpPr txBox="1">
            <a:spLocks noChangeArrowheads="1"/>
          </p:cNvSpPr>
          <p:nvPr/>
        </p:nvSpPr>
        <p:spPr bwMode="gray">
          <a:xfrm>
            <a:off x="6174325" y="2505075"/>
            <a:ext cx="1826141" cy="400110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0" hangingPunct="0"/>
            <a:r>
              <a:rPr lang="ru-RU" sz="2000" dirty="0" smtClean="0">
                <a:solidFill>
                  <a:srgbClr val="000000"/>
                </a:solidFill>
              </a:rPr>
              <a:t>Номинализм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4209" y="1067318"/>
            <a:ext cx="6775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Спор о соотношении единичных вещей и общих понятий, отражающих их сущность (универсалий)</a:t>
            </a:r>
            <a:endParaRPr lang="ru-RU" sz="2000" b="1" dirty="0"/>
          </a:p>
        </p:txBody>
      </p:sp>
      <p:sp>
        <p:nvSpPr>
          <p:cNvPr id="42" name="AutoShape 7"/>
          <p:cNvSpPr>
            <a:spLocks noChangeArrowheads="1"/>
          </p:cNvSpPr>
          <p:nvPr/>
        </p:nvSpPr>
        <p:spPr bwMode="auto">
          <a:xfrm>
            <a:off x="369570" y="5292090"/>
            <a:ext cx="2879725" cy="1258888"/>
          </a:xfrm>
          <a:prstGeom prst="horizontalScroll">
            <a:avLst>
              <a:gd name="adj" fmla="val 12500"/>
            </a:avLst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</a:rPr>
              <a:t>Universalia</a:t>
            </a:r>
            <a:r>
              <a:rPr kumimoji="0" lang="en-US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alt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</a:rPr>
              <a:t>sunt</a:t>
            </a:r>
            <a:r>
              <a:rPr kumimoji="0" lang="en-US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alt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</a:rPr>
              <a:t>realia</a:t>
            </a:r>
            <a:r>
              <a:rPr kumimoji="0" lang="en-US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</a:rPr>
              <a:t>.</a:t>
            </a:r>
            <a: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</a:rPr>
              <a:t/>
            </a:r>
            <a:b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</a:rPr>
            </a:br>
            <a: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</a:rPr>
              <a:t>Универсалии – </a:t>
            </a:r>
            <a:b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</a:rPr>
            </a:br>
            <a: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</a:rPr>
              <a:t>реальные сущности.</a:t>
            </a:r>
          </a:p>
        </p:txBody>
      </p:sp>
      <p:sp>
        <p:nvSpPr>
          <p:cNvPr id="43" name="AutoShape 4"/>
          <p:cNvSpPr>
            <a:spLocks noChangeArrowheads="1"/>
          </p:cNvSpPr>
          <p:nvPr/>
        </p:nvSpPr>
        <p:spPr bwMode="auto">
          <a:xfrm>
            <a:off x="6116636" y="5243831"/>
            <a:ext cx="2879725" cy="1258888"/>
          </a:xfrm>
          <a:prstGeom prst="horizontalScroll">
            <a:avLst>
              <a:gd name="adj" fmla="val 12500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</a:rPr>
              <a:t>Universalia</a:t>
            </a:r>
            <a:r>
              <a:rPr kumimoji="0" lang="en-US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alt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</a:rPr>
              <a:t>sunt</a:t>
            </a:r>
            <a:r>
              <a:rPr kumimoji="0" lang="en-US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alt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</a:rPr>
              <a:t>nomina</a:t>
            </a:r>
            <a:r>
              <a:rPr kumimoji="0" lang="en-US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</a:rPr>
              <a:t>.</a:t>
            </a:r>
            <a: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</a:rPr>
              <a:t/>
            </a:r>
            <a:b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</a:rPr>
            </a:br>
            <a: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</a:rPr>
              <a:t>Универсалии –</a:t>
            </a:r>
            <a:b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</a:rPr>
            </a:br>
            <a: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</a:rPr>
              <a:t>это имена (слова).</a:t>
            </a:r>
          </a:p>
        </p:txBody>
      </p:sp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295" y="5292090"/>
            <a:ext cx="2889250" cy="12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" y="719138"/>
            <a:ext cx="1981201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703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0" y="200024"/>
            <a:ext cx="5257799" cy="1019175"/>
          </a:xfrm>
          <a:noFill/>
        </p:spPr>
        <p:txBody>
          <a:bodyPr/>
          <a:lstStyle/>
          <a:p>
            <a:pPr eaLnBrk="1" hangingPunct="1"/>
            <a:r>
              <a:rPr lang="ru-RU" altLang="ru-RU" sz="3200" b="1" dirty="0" smtClean="0">
                <a:solidFill>
                  <a:schemeClr val="bg1"/>
                </a:solidFill>
              </a:rPr>
              <a:t>Проблема универсалий</a:t>
            </a:r>
            <a:br>
              <a:rPr lang="ru-RU" altLang="ru-RU" sz="3200" b="1" dirty="0" smtClean="0">
                <a:solidFill>
                  <a:schemeClr val="bg1"/>
                </a:solidFill>
              </a:rPr>
            </a:br>
            <a:endParaRPr lang="ru-RU" altLang="ru-RU" sz="2800" b="1" dirty="0" smtClean="0">
              <a:solidFill>
                <a:schemeClr val="bg1"/>
              </a:solidFill>
            </a:endParaRPr>
          </a:p>
        </p:txBody>
      </p:sp>
      <p:sp>
        <p:nvSpPr>
          <p:cNvPr id="211971" name="Text Box 3"/>
          <p:cNvSpPr txBox="1">
            <a:spLocks noChangeArrowheads="1"/>
          </p:cNvSpPr>
          <p:nvPr/>
        </p:nvSpPr>
        <p:spPr bwMode="auto">
          <a:xfrm>
            <a:off x="6153150" y="1619250"/>
            <a:ext cx="2806700" cy="719138"/>
          </a:xfrm>
          <a:prstGeom prst="rect">
            <a:avLst/>
          </a:prstGeom>
          <a:solidFill>
            <a:srgbClr val="7030A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000" b="1" dirty="0" smtClean="0">
                <a:solidFill>
                  <a:srgbClr val="FFFF00"/>
                </a:solidFill>
              </a:rPr>
              <a:t>(Крайний)</a:t>
            </a:r>
            <a:br>
              <a:rPr lang="ru-RU" altLang="ru-RU" sz="2000" b="1" dirty="0" smtClean="0">
                <a:solidFill>
                  <a:srgbClr val="FFFF00"/>
                </a:solidFill>
              </a:rPr>
            </a:br>
            <a:r>
              <a:rPr lang="ru-RU" altLang="ru-RU" sz="2000" b="1" dirty="0" smtClean="0">
                <a:solidFill>
                  <a:srgbClr val="FFFF00"/>
                </a:solidFill>
              </a:rPr>
              <a:t>номинализм</a:t>
            </a:r>
            <a:endParaRPr lang="ru-RU" altLang="ru-RU" b="1" dirty="0" smtClean="0">
              <a:solidFill>
                <a:srgbClr val="FFFFFF"/>
              </a:solidFill>
            </a:endParaRPr>
          </a:p>
        </p:txBody>
      </p:sp>
      <p:sp>
        <p:nvSpPr>
          <p:cNvPr id="211972" name="AutoShape 4"/>
          <p:cNvSpPr>
            <a:spLocks noChangeArrowheads="1"/>
          </p:cNvSpPr>
          <p:nvPr/>
        </p:nvSpPr>
        <p:spPr bwMode="auto">
          <a:xfrm>
            <a:off x="6116638" y="2517775"/>
            <a:ext cx="2879725" cy="1258888"/>
          </a:xfrm>
          <a:prstGeom prst="horizontalScroll">
            <a:avLst>
              <a:gd name="adj" fmla="val 12500"/>
            </a:avLst>
          </a:prstGeom>
          <a:solidFill>
            <a:srgbClr val="ECD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ru-RU" sz="1600" b="1" dirty="0" err="1" smtClean="0">
                <a:solidFill>
                  <a:srgbClr val="0000FF"/>
                </a:solidFill>
              </a:rPr>
              <a:t>Universalia</a:t>
            </a:r>
            <a:r>
              <a:rPr lang="en-US" altLang="ru-RU" sz="1600" b="1" dirty="0" smtClean="0">
                <a:solidFill>
                  <a:srgbClr val="0000FF"/>
                </a:solidFill>
              </a:rPr>
              <a:t> </a:t>
            </a:r>
            <a:r>
              <a:rPr lang="en-US" altLang="ru-RU" sz="1600" b="1" dirty="0" err="1" smtClean="0">
                <a:solidFill>
                  <a:srgbClr val="0000FF"/>
                </a:solidFill>
              </a:rPr>
              <a:t>sunt</a:t>
            </a:r>
            <a:r>
              <a:rPr lang="en-US" altLang="ru-RU" sz="1600" b="1" dirty="0" smtClean="0">
                <a:solidFill>
                  <a:srgbClr val="0000FF"/>
                </a:solidFill>
              </a:rPr>
              <a:t> </a:t>
            </a:r>
            <a:r>
              <a:rPr lang="en-US" altLang="ru-RU" sz="1600" b="1" dirty="0" err="1" smtClean="0">
                <a:solidFill>
                  <a:srgbClr val="0000FF"/>
                </a:solidFill>
              </a:rPr>
              <a:t>nomina</a:t>
            </a:r>
            <a:r>
              <a:rPr lang="en-US" altLang="ru-RU" sz="1600" b="1" dirty="0" smtClean="0">
                <a:solidFill>
                  <a:srgbClr val="0000FF"/>
                </a:solidFill>
              </a:rPr>
              <a:t>.</a:t>
            </a:r>
            <a:r>
              <a:rPr lang="ru-RU" altLang="ru-RU" sz="1600" b="1" dirty="0" smtClean="0">
                <a:solidFill>
                  <a:srgbClr val="0000FF"/>
                </a:solidFill>
              </a:rPr>
              <a:t/>
            </a:r>
            <a:br>
              <a:rPr lang="ru-RU" altLang="ru-RU" sz="1600" b="1" dirty="0" smtClean="0">
                <a:solidFill>
                  <a:srgbClr val="0000FF"/>
                </a:solidFill>
              </a:rPr>
            </a:br>
            <a:r>
              <a:rPr lang="ru-RU" altLang="ru-RU" sz="1600" b="1" dirty="0" smtClean="0">
                <a:solidFill>
                  <a:srgbClr val="006600"/>
                </a:solidFill>
              </a:rPr>
              <a:t>Универсалии –</a:t>
            </a:r>
            <a:br>
              <a:rPr lang="ru-RU" altLang="ru-RU" sz="1600" b="1" dirty="0" smtClean="0">
                <a:solidFill>
                  <a:srgbClr val="006600"/>
                </a:solidFill>
              </a:rPr>
            </a:br>
            <a:r>
              <a:rPr lang="ru-RU" altLang="ru-RU" sz="1600" b="1" dirty="0" smtClean="0">
                <a:solidFill>
                  <a:srgbClr val="006600"/>
                </a:solidFill>
              </a:rPr>
              <a:t>это имена (слова).</a:t>
            </a:r>
          </a:p>
        </p:txBody>
      </p:sp>
      <p:sp>
        <p:nvSpPr>
          <p:cNvPr id="211973" name="Text Box 5"/>
          <p:cNvSpPr txBox="1">
            <a:spLocks noChangeArrowheads="1"/>
          </p:cNvSpPr>
          <p:nvPr/>
        </p:nvSpPr>
        <p:spPr bwMode="auto">
          <a:xfrm>
            <a:off x="179388" y="1619250"/>
            <a:ext cx="2806700" cy="719138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000" b="1" dirty="0" smtClean="0">
                <a:solidFill>
                  <a:srgbClr val="FFFF00"/>
                </a:solidFill>
              </a:rPr>
              <a:t>(Крайний)</a:t>
            </a:r>
            <a:br>
              <a:rPr lang="ru-RU" altLang="ru-RU" sz="2000" b="1" dirty="0" smtClean="0">
                <a:solidFill>
                  <a:srgbClr val="FFFF00"/>
                </a:solidFill>
              </a:rPr>
            </a:br>
            <a:r>
              <a:rPr lang="ru-RU" altLang="ru-RU" sz="2000" b="1" dirty="0" smtClean="0">
                <a:solidFill>
                  <a:srgbClr val="FFFF00"/>
                </a:solidFill>
              </a:rPr>
              <a:t>реализм</a:t>
            </a:r>
            <a:endParaRPr lang="ru-RU" altLang="ru-RU" b="1" dirty="0" smtClean="0">
              <a:solidFill>
                <a:srgbClr val="FFFFFF"/>
              </a:solidFill>
            </a:endParaRPr>
          </a:p>
        </p:txBody>
      </p:sp>
      <p:sp>
        <p:nvSpPr>
          <p:cNvPr id="211974" name="AutoShape 6"/>
          <p:cNvSpPr>
            <a:spLocks noChangeArrowheads="1"/>
          </p:cNvSpPr>
          <p:nvPr/>
        </p:nvSpPr>
        <p:spPr bwMode="auto">
          <a:xfrm>
            <a:off x="142875" y="2517775"/>
            <a:ext cx="2879725" cy="1258888"/>
          </a:xfrm>
          <a:prstGeom prst="horizontalScroll">
            <a:avLst>
              <a:gd name="adj" fmla="val 125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ru-RU" sz="1600" b="1" dirty="0" err="1" smtClean="0">
                <a:solidFill>
                  <a:srgbClr val="0000FF"/>
                </a:solidFill>
              </a:rPr>
              <a:t>Universalia</a:t>
            </a:r>
            <a:r>
              <a:rPr lang="en-US" altLang="ru-RU" sz="1600" b="1" dirty="0" smtClean="0">
                <a:solidFill>
                  <a:srgbClr val="0000FF"/>
                </a:solidFill>
              </a:rPr>
              <a:t> </a:t>
            </a:r>
            <a:r>
              <a:rPr lang="en-US" altLang="ru-RU" sz="1600" b="1" dirty="0" err="1" smtClean="0">
                <a:solidFill>
                  <a:srgbClr val="0000FF"/>
                </a:solidFill>
              </a:rPr>
              <a:t>sunt</a:t>
            </a:r>
            <a:r>
              <a:rPr lang="en-US" altLang="ru-RU" sz="1600" b="1" dirty="0" smtClean="0">
                <a:solidFill>
                  <a:srgbClr val="0000FF"/>
                </a:solidFill>
              </a:rPr>
              <a:t> </a:t>
            </a:r>
            <a:r>
              <a:rPr lang="en-US" altLang="ru-RU" sz="1600" b="1" dirty="0" err="1" smtClean="0">
                <a:solidFill>
                  <a:srgbClr val="0000FF"/>
                </a:solidFill>
              </a:rPr>
              <a:t>realia</a:t>
            </a:r>
            <a:r>
              <a:rPr lang="en-US" altLang="ru-RU" sz="1600" b="1" dirty="0" smtClean="0">
                <a:solidFill>
                  <a:srgbClr val="0000FF"/>
                </a:solidFill>
              </a:rPr>
              <a:t>.</a:t>
            </a:r>
            <a:r>
              <a:rPr lang="ru-RU" altLang="ru-RU" sz="1600" b="1" dirty="0" smtClean="0">
                <a:solidFill>
                  <a:srgbClr val="0000FF"/>
                </a:solidFill>
              </a:rPr>
              <a:t/>
            </a:r>
            <a:br>
              <a:rPr lang="ru-RU" altLang="ru-RU" sz="1600" b="1" dirty="0" smtClean="0">
                <a:solidFill>
                  <a:srgbClr val="0000FF"/>
                </a:solidFill>
              </a:rPr>
            </a:br>
            <a:r>
              <a:rPr lang="ru-RU" altLang="ru-RU" sz="1600" b="1" dirty="0" smtClean="0">
                <a:solidFill>
                  <a:srgbClr val="006600"/>
                </a:solidFill>
              </a:rPr>
              <a:t>Универсалии – </a:t>
            </a:r>
            <a:br>
              <a:rPr lang="ru-RU" altLang="ru-RU" sz="1600" b="1" dirty="0" smtClean="0">
                <a:solidFill>
                  <a:srgbClr val="006600"/>
                </a:solidFill>
              </a:rPr>
            </a:br>
            <a:r>
              <a:rPr lang="ru-RU" altLang="ru-RU" sz="1600" b="1" dirty="0" smtClean="0">
                <a:solidFill>
                  <a:srgbClr val="006600"/>
                </a:solidFill>
              </a:rPr>
              <a:t>реальные сущности.</a:t>
            </a:r>
          </a:p>
        </p:txBody>
      </p:sp>
      <p:sp>
        <p:nvSpPr>
          <p:cNvPr id="211975" name="Text Box 7"/>
          <p:cNvSpPr txBox="1">
            <a:spLocks noChangeArrowheads="1"/>
          </p:cNvSpPr>
          <p:nvPr/>
        </p:nvSpPr>
        <p:spPr bwMode="auto">
          <a:xfrm>
            <a:off x="3165475" y="1619250"/>
            <a:ext cx="2806700" cy="71913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2000" b="1" dirty="0" smtClean="0">
                <a:solidFill>
                  <a:srgbClr val="000000"/>
                </a:solidFill>
              </a:rPr>
              <a:t>Концептуализм</a:t>
            </a:r>
            <a:endParaRPr lang="ru-RU" altLang="ru-RU" b="1" dirty="0" smtClean="0">
              <a:solidFill>
                <a:srgbClr val="000000"/>
              </a:solidFill>
            </a:endParaRPr>
          </a:p>
        </p:txBody>
      </p:sp>
      <p:sp>
        <p:nvSpPr>
          <p:cNvPr id="211976" name="AutoShape 8"/>
          <p:cNvSpPr>
            <a:spLocks noChangeArrowheads="1"/>
          </p:cNvSpPr>
          <p:nvPr/>
        </p:nvSpPr>
        <p:spPr bwMode="auto">
          <a:xfrm>
            <a:off x="3130550" y="2517775"/>
            <a:ext cx="2879725" cy="1258888"/>
          </a:xfrm>
          <a:prstGeom prst="horizontalScroll">
            <a:avLst>
              <a:gd name="adj" fmla="val 12500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ru-RU" sz="1600" b="1" smtClean="0">
                <a:solidFill>
                  <a:srgbClr val="0000FF"/>
                </a:solidFill>
              </a:rPr>
              <a:t>Universalia sunt concepta.</a:t>
            </a:r>
            <a:r>
              <a:rPr lang="ru-RU" altLang="ru-RU" sz="1600" b="1" smtClean="0">
                <a:solidFill>
                  <a:srgbClr val="0000FF"/>
                </a:solidFill>
              </a:rPr>
              <a:t/>
            </a:r>
            <a:br>
              <a:rPr lang="ru-RU" altLang="ru-RU" sz="1600" b="1" smtClean="0">
                <a:solidFill>
                  <a:srgbClr val="0000FF"/>
                </a:solidFill>
              </a:rPr>
            </a:br>
            <a:r>
              <a:rPr lang="ru-RU" altLang="ru-RU" sz="1600" b="1" smtClean="0">
                <a:solidFill>
                  <a:srgbClr val="006600"/>
                </a:solidFill>
              </a:rPr>
              <a:t>Универсалии – </a:t>
            </a:r>
            <a:br>
              <a:rPr lang="ru-RU" altLang="ru-RU" sz="1600" b="1" smtClean="0">
                <a:solidFill>
                  <a:srgbClr val="006600"/>
                </a:solidFill>
              </a:rPr>
            </a:br>
            <a:r>
              <a:rPr lang="ru-RU" altLang="ru-RU" sz="1600" b="1" smtClean="0">
                <a:solidFill>
                  <a:srgbClr val="006600"/>
                </a:solidFill>
              </a:rPr>
              <a:t>это понятия.</a:t>
            </a:r>
          </a:p>
        </p:txBody>
      </p:sp>
      <p:sp>
        <p:nvSpPr>
          <p:cNvPr id="211978" name="Text Box 10"/>
          <p:cNvSpPr txBox="1">
            <a:spLocks noChangeArrowheads="1"/>
          </p:cNvSpPr>
          <p:nvPr/>
        </p:nvSpPr>
        <p:spPr bwMode="auto">
          <a:xfrm>
            <a:off x="6224588" y="4138613"/>
            <a:ext cx="2663825" cy="2159000"/>
          </a:xfrm>
          <a:prstGeom prst="rect">
            <a:avLst/>
          </a:prstGeom>
          <a:solidFill>
            <a:srgbClr val="ECD9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solidFill>
                  <a:srgbClr val="000000"/>
                </a:solidFill>
              </a:rPr>
              <a:t>Существуют</a:t>
            </a:r>
            <a:br>
              <a:rPr lang="ru-RU" altLang="ru-RU" b="1" dirty="0" smtClean="0">
                <a:solidFill>
                  <a:srgbClr val="000000"/>
                </a:solidFill>
              </a:rPr>
            </a:br>
            <a:r>
              <a:rPr lang="ru-RU" altLang="ru-RU" b="1" dirty="0" smtClean="0">
                <a:solidFill>
                  <a:srgbClr val="000000"/>
                </a:solidFill>
              </a:rPr>
              <a:t>и мыслимы</a:t>
            </a:r>
            <a:br>
              <a:rPr lang="ru-RU" altLang="ru-RU" b="1" dirty="0" smtClean="0">
                <a:solidFill>
                  <a:srgbClr val="000000"/>
                </a:solidFill>
              </a:rPr>
            </a:br>
            <a:r>
              <a:rPr lang="ru-RU" altLang="ru-RU" b="1" dirty="0" smtClean="0">
                <a:solidFill>
                  <a:srgbClr val="000000"/>
                </a:solidFill>
              </a:rPr>
              <a:t>только</a:t>
            </a:r>
            <a:br>
              <a:rPr lang="ru-RU" altLang="ru-RU" b="1" dirty="0" smtClean="0">
                <a:solidFill>
                  <a:srgbClr val="000000"/>
                </a:solidFill>
              </a:rPr>
            </a:br>
            <a:r>
              <a:rPr lang="ru-RU" altLang="ru-RU" b="1" dirty="0" smtClean="0">
                <a:solidFill>
                  <a:srgbClr val="000000"/>
                </a:solidFill>
              </a:rPr>
              <a:t>единичные вещи.</a:t>
            </a:r>
          </a:p>
        </p:txBody>
      </p:sp>
      <p:sp>
        <p:nvSpPr>
          <p:cNvPr id="211980" name="Text Box 12"/>
          <p:cNvSpPr txBox="1">
            <a:spLocks noChangeArrowheads="1"/>
          </p:cNvSpPr>
          <p:nvPr/>
        </p:nvSpPr>
        <p:spPr bwMode="auto">
          <a:xfrm>
            <a:off x="250825" y="4138613"/>
            <a:ext cx="2663825" cy="2159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solidFill>
                  <a:srgbClr val="000000"/>
                </a:solidFill>
              </a:rPr>
              <a:t>Мыслимо</a:t>
            </a:r>
            <a:br>
              <a:rPr lang="ru-RU" altLang="ru-RU" b="1" dirty="0" smtClean="0">
                <a:solidFill>
                  <a:srgbClr val="000000"/>
                </a:solidFill>
              </a:rPr>
            </a:br>
            <a:r>
              <a:rPr lang="ru-RU" altLang="ru-RU" b="1" dirty="0" smtClean="0">
                <a:solidFill>
                  <a:srgbClr val="000000"/>
                </a:solidFill>
              </a:rPr>
              <a:t>только общее,</a:t>
            </a:r>
            <a:br>
              <a:rPr lang="ru-RU" altLang="ru-RU" b="1" dirty="0" smtClean="0">
                <a:solidFill>
                  <a:srgbClr val="000000"/>
                </a:solidFill>
              </a:rPr>
            </a:br>
            <a:r>
              <a:rPr lang="ru-RU" altLang="ru-RU" b="1" dirty="0" smtClean="0">
                <a:solidFill>
                  <a:srgbClr val="000000"/>
                </a:solidFill>
              </a:rPr>
              <a:t>и только</a:t>
            </a:r>
            <a:br>
              <a:rPr lang="ru-RU" altLang="ru-RU" b="1" dirty="0" smtClean="0">
                <a:solidFill>
                  <a:srgbClr val="000000"/>
                </a:solidFill>
              </a:rPr>
            </a:br>
            <a:r>
              <a:rPr lang="ru-RU" altLang="ru-RU" b="1" dirty="0" smtClean="0">
                <a:solidFill>
                  <a:srgbClr val="000000"/>
                </a:solidFill>
              </a:rPr>
              <a:t>общие сущности</a:t>
            </a:r>
            <a:br>
              <a:rPr lang="ru-RU" altLang="ru-RU" b="1" dirty="0" smtClean="0">
                <a:solidFill>
                  <a:srgbClr val="000000"/>
                </a:solidFill>
              </a:rPr>
            </a:br>
            <a:r>
              <a:rPr lang="ru-RU" altLang="ru-RU" b="1" dirty="0" smtClean="0">
                <a:solidFill>
                  <a:srgbClr val="000000"/>
                </a:solidFill>
              </a:rPr>
              <a:t>по-настоящему</a:t>
            </a:r>
            <a:br>
              <a:rPr lang="ru-RU" altLang="ru-RU" b="1" dirty="0" smtClean="0">
                <a:solidFill>
                  <a:srgbClr val="000000"/>
                </a:solidFill>
              </a:rPr>
            </a:br>
            <a:r>
              <a:rPr lang="ru-RU" altLang="ru-RU" b="1" dirty="0" smtClean="0">
                <a:solidFill>
                  <a:srgbClr val="000000"/>
                </a:solidFill>
              </a:rPr>
              <a:t>и существуют.</a:t>
            </a:r>
          </a:p>
        </p:txBody>
      </p:sp>
      <p:sp>
        <p:nvSpPr>
          <p:cNvPr id="211981" name="Text Box 13"/>
          <p:cNvSpPr txBox="1">
            <a:spLocks noChangeArrowheads="1"/>
          </p:cNvSpPr>
          <p:nvPr/>
        </p:nvSpPr>
        <p:spPr bwMode="auto">
          <a:xfrm>
            <a:off x="3273425" y="4138613"/>
            <a:ext cx="2663825" cy="2159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solidFill>
                  <a:srgbClr val="000000"/>
                </a:solidFill>
              </a:rPr>
              <a:t>Существуют</a:t>
            </a:r>
            <a:br>
              <a:rPr lang="ru-RU" altLang="ru-RU" b="1" dirty="0" smtClean="0">
                <a:solidFill>
                  <a:srgbClr val="000000"/>
                </a:solidFill>
              </a:rPr>
            </a:br>
            <a:r>
              <a:rPr lang="ru-RU" altLang="ru-RU" b="1" dirty="0" smtClean="0">
                <a:solidFill>
                  <a:srgbClr val="000000"/>
                </a:solidFill>
              </a:rPr>
              <a:t>только</a:t>
            </a:r>
            <a:br>
              <a:rPr lang="ru-RU" altLang="ru-RU" b="1" dirty="0" smtClean="0">
                <a:solidFill>
                  <a:srgbClr val="000000"/>
                </a:solidFill>
              </a:rPr>
            </a:br>
            <a:r>
              <a:rPr lang="ru-RU" altLang="ru-RU" b="1" dirty="0" smtClean="0">
                <a:solidFill>
                  <a:srgbClr val="000000"/>
                </a:solidFill>
              </a:rPr>
              <a:t>единичные вещи,</a:t>
            </a:r>
            <a:br>
              <a:rPr lang="ru-RU" altLang="ru-RU" b="1" dirty="0" smtClean="0">
                <a:solidFill>
                  <a:srgbClr val="000000"/>
                </a:solidFill>
              </a:rPr>
            </a:br>
            <a:r>
              <a:rPr lang="ru-RU" altLang="ru-RU" b="1" dirty="0" smtClean="0">
                <a:solidFill>
                  <a:srgbClr val="000000"/>
                </a:solidFill>
              </a:rPr>
              <a:t>но фиксируется </a:t>
            </a:r>
            <a:br>
              <a:rPr lang="ru-RU" altLang="ru-RU" b="1" dirty="0" smtClean="0">
                <a:solidFill>
                  <a:srgbClr val="000000"/>
                </a:solidFill>
              </a:rPr>
            </a:br>
            <a:r>
              <a:rPr lang="ru-RU" altLang="ru-RU" b="1" dirty="0" smtClean="0">
                <a:solidFill>
                  <a:srgbClr val="000000"/>
                </a:solidFill>
              </a:rPr>
              <a:t>только общее.</a:t>
            </a: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1" t="10173" r="3788" b="8496"/>
          <a:stretch/>
        </p:blipFill>
        <p:spPr bwMode="auto">
          <a:xfrm>
            <a:off x="129623" y="645629"/>
            <a:ext cx="169917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22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1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1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1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1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1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1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1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1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1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1" grpId="0" animBg="1"/>
      <p:bldP spid="211972" grpId="0" animBg="1"/>
      <p:bldP spid="211973" grpId="0" animBg="1"/>
      <p:bldP spid="211974" grpId="0" animBg="1"/>
      <p:bldP spid="211975" grpId="0" animBg="1"/>
      <p:bldP spid="211976" grpId="0" animBg="1"/>
      <p:bldP spid="211978" grpId="0" animBg="1"/>
      <p:bldP spid="211980" grpId="0" animBg="1"/>
      <p:bldP spid="21198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3124200" y="327025"/>
            <a:ext cx="5791200" cy="563563"/>
          </a:xfrm>
        </p:spPr>
        <p:txBody>
          <a:bodyPr/>
          <a:lstStyle/>
          <a:p>
            <a:r>
              <a:rPr lang="ru-RU" sz="4000" b="1" dirty="0" smtClean="0"/>
              <a:t>Концептуализм</a:t>
            </a:r>
            <a:endParaRPr lang="en-US" sz="2400" b="1" dirty="0"/>
          </a:p>
        </p:txBody>
      </p:sp>
      <p:sp>
        <p:nvSpPr>
          <p:cNvPr id="76803" name="AutoShape 3"/>
          <p:cNvSpPr>
            <a:spLocks noChangeArrowheads="1"/>
          </p:cNvSpPr>
          <p:nvPr/>
        </p:nvSpPr>
        <p:spPr bwMode="ltGray">
          <a:xfrm>
            <a:off x="381000" y="1600200"/>
            <a:ext cx="5880100" cy="4495800"/>
          </a:xfrm>
          <a:prstGeom prst="rightArrow">
            <a:avLst>
              <a:gd name="adj1" fmla="val 79306"/>
              <a:gd name="adj2" fmla="val 32395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4D4D4D"/>
              </a:solidFill>
            </a:endParaRPr>
          </a:p>
        </p:txBody>
      </p:sp>
      <p:sp>
        <p:nvSpPr>
          <p:cNvPr id="76804" name="AutoShape 4"/>
          <p:cNvSpPr>
            <a:spLocks noChangeArrowheads="1"/>
          </p:cNvSpPr>
          <p:nvPr/>
        </p:nvSpPr>
        <p:spPr bwMode="blackWhite">
          <a:xfrm>
            <a:off x="762000" y="2209800"/>
            <a:ext cx="4038600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ru-RU" b="1" dirty="0" smtClean="0">
                <a:solidFill>
                  <a:srgbClr val="000000"/>
                </a:solidFill>
              </a:rPr>
              <a:t>До вещей – как их прообразы в </a:t>
            </a:r>
          </a:p>
          <a:p>
            <a:pPr algn="ctr" eaLnBrk="0" hangingPunct="0"/>
            <a:r>
              <a:rPr lang="ru-RU" b="1" dirty="0" smtClean="0">
                <a:solidFill>
                  <a:srgbClr val="000000"/>
                </a:solidFill>
              </a:rPr>
              <a:t>Божественном уме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76805" name="AutoShape 5"/>
          <p:cNvSpPr>
            <a:spLocks noChangeArrowheads="1"/>
          </p:cNvSpPr>
          <p:nvPr/>
        </p:nvSpPr>
        <p:spPr bwMode="blackWhite">
          <a:xfrm>
            <a:off x="762000" y="3352800"/>
            <a:ext cx="4038600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699D5F"/>
              </a:gs>
              <a:gs pos="100000">
                <a:srgbClr val="699D5F">
                  <a:gamma/>
                  <a:tint val="69804"/>
                  <a:invGamma/>
                </a:srgb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ru-RU" b="1" dirty="0" smtClean="0">
                <a:solidFill>
                  <a:srgbClr val="000000"/>
                </a:solidFill>
              </a:rPr>
              <a:t>В вещах – как их общие свойства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76806" name="AutoShape 6"/>
          <p:cNvSpPr>
            <a:spLocks noChangeArrowheads="1"/>
          </p:cNvSpPr>
          <p:nvPr/>
        </p:nvSpPr>
        <p:spPr bwMode="blackWhite">
          <a:xfrm>
            <a:off x="762000" y="4495800"/>
            <a:ext cx="4038600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ru-RU" b="1" dirty="0" smtClean="0">
                <a:solidFill>
                  <a:srgbClr val="000000"/>
                </a:solidFill>
              </a:rPr>
              <a:t>После вещей – как понятия </a:t>
            </a:r>
          </a:p>
          <a:p>
            <a:pPr algn="ctr" eaLnBrk="0" hangingPunct="0"/>
            <a:r>
              <a:rPr lang="ru-RU" b="1" dirty="0" smtClean="0">
                <a:solidFill>
                  <a:srgbClr val="000000"/>
                </a:solidFill>
              </a:rPr>
              <a:t>нашего ума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76807" name="AutoShape 7"/>
          <p:cNvSpPr>
            <a:spLocks noChangeArrowheads="1"/>
          </p:cNvSpPr>
          <p:nvPr/>
        </p:nvSpPr>
        <p:spPr bwMode="auto">
          <a:xfrm>
            <a:off x="5880100" y="3276600"/>
            <a:ext cx="3111500" cy="1295400"/>
          </a:xfrm>
          <a:prstGeom prst="roundRect">
            <a:avLst>
              <a:gd name="adj" fmla="val 9106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ACDD4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2400" b="1" dirty="0" smtClean="0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Универсалии – </a:t>
            </a:r>
          </a:p>
          <a:p>
            <a:pPr algn="ctr"/>
            <a:r>
              <a:rPr lang="ru-RU" sz="2400" b="1" dirty="0" smtClean="0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это понятия</a:t>
            </a:r>
            <a:endParaRPr lang="en-US" sz="2400" b="1" dirty="0">
              <a:solidFill>
                <a:srgbClr val="4D4D4D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09916" y="1052453"/>
            <a:ext cx="6280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Универсалии существуют в трех видах: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573213"/>
            <a:ext cx="1390650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417" y="2204560"/>
            <a:ext cx="1554163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126" y="5105400"/>
            <a:ext cx="3058147" cy="149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3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7" b="74918"/>
          <a:stretch/>
        </p:blipFill>
        <p:spPr bwMode="auto">
          <a:xfrm>
            <a:off x="33131" y="998356"/>
            <a:ext cx="2329069" cy="574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554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4">
  <a:themeElements>
    <a:clrScheme name="sample 3">
      <a:dk1>
        <a:srgbClr val="4D4D4D"/>
      </a:dk1>
      <a:lt1>
        <a:srgbClr val="FFFFFF"/>
      </a:lt1>
      <a:dk2>
        <a:srgbClr val="FFFFFF"/>
      </a:dk2>
      <a:lt2>
        <a:srgbClr val="B2B2B2"/>
      </a:lt2>
      <a:accent1>
        <a:srgbClr val="058089"/>
      </a:accent1>
      <a:accent2>
        <a:srgbClr val="99CC00"/>
      </a:accent2>
      <a:accent3>
        <a:srgbClr val="FFFFFF"/>
      </a:accent3>
      <a:accent4>
        <a:srgbClr val="404040"/>
      </a:accent4>
      <a:accent5>
        <a:srgbClr val="AAC0C4"/>
      </a:accent5>
      <a:accent6>
        <a:srgbClr val="8AB900"/>
      </a:accent6>
      <a:hlink>
        <a:srgbClr val="2CA9D0"/>
      </a:hlink>
      <a:folHlink>
        <a:srgbClr val="4841D9"/>
      </a:folHlink>
    </a:clrScheme>
    <a:fontScheme name="sampl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333333"/>
        </a:dk1>
        <a:lt1>
          <a:srgbClr val="FFFFFF"/>
        </a:lt1>
        <a:dk2>
          <a:srgbClr val="FFFFFF"/>
        </a:dk2>
        <a:lt2>
          <a:srgbClr val="B2B2B2"/>
        </a:lt2>
        <a:accent1>
          <a:srgbClr val="202AAE"/>
        </a:accent1>
        <a:accent2>
          <a:srgbClr val="CC5D36"/>
        </a:accent2>
        <a:accent3>
          <a:srgbClr val="FFFFFF"/>
        </a:accent3>
        <a:accent4>
          <a:srgbClr val="2A2A2A"/>
        </a:accent4>
        <a:accent5>
          <a:srgbClr val="ABACD3"/>
        </a:accent5>
        <a:accent6>
          <a:srgbClr val="B95330"/>
        </a:accent6>
        <a:hlink>
          <a:srgbClr val="1F7CD1"/>
        </a:hlink>
        <a:folHlink>
          <a:srgbClr val="6544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333333"/>
        </a:dk1>
        <a:lt1>
          <a:srgbClr val="FFFFFF"/>
        </a:lt1>
        <a:dk2>
          <a:srgbClr val="FFFFFF"/>
        </a:dk2>
        <a:lt2>
          <a:srgbClr val="B2B2B2"/>
        </a:lt2>
        <a:accent1>
          <a:srgbClr val="2C8EC4"/>
        </a:accent1>
        <a:accent2>
          <a:srgbClr val="CFBE6B"/>
        </a:accent2>
        <a:accent3>
          <a:srgbClr val="FFFFFF"/>
        </a:accent3>
        <a:accent4>
          <a:srgbClr val="2A2A2A"/>
        </a:accent4>
        <a:accent5>
          <a:srgbClr val="ACC6DE"/>
        </a:accent5>
        <a:accent6>
          <a:srgbClr val="BBAC60"/>
        </a:accent6>
        <a:hlink>
          <a:srgbClr val="7047D7"/>
        </a:hlink>
        <a:folHlink>
          <a:srgbClr val="185A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4D4D4D"/>
        </a:dk1>
        <a:lt1>
          <a:srgbClr val="FFFFFF"/>
        </a:lt1>
        <a:dk2>
          <a:srgbClr val="FFFFFF"/>
        </a:dk2>
        <a:lt2>
          <a:srgbClr val="B2B2B2"/>
        </a:lt2>
        <a:accent1>
          <a:srgbClr val="058089"/>
        </a:accent1>
        <a:accent2>
          <a:srgbClr val="99CC00"/>
        </a:accent2>
        <a:accent3>
          <a:srgbClr val="FFFFFF"/>
        </a:accent3>
        <a:accent4>
          <a:srgbClr val="404040"/>
        </a:accent4>
        <a:accent5>
          <a:srgbClr val="AAC0C4"/>
        </a:accent5>
        <a:accent6>
          <a:srgbClr val="8AB900"/>
        </a:accent6>
        <a:hlink>
          <a:srgbClr val="2CA9D0"/>
        </a:hlink>
        <a:folHlink>
          <a:srgbClr val="4841D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G_Diagram_068">
  <a:themeElements>
    <a:clrScheme name="CD100_dark_2002 7">
      <a:dk1>
        <a:srgbClr val="003B76"/>
      </a:dk1>
      <a:lt1>
        <a:srgbClr val="FFFFFF"/>
      </a:lt1>
      <a:dk2>
        <a:srgbClr val="003399"/>
      </a:dk2>
      <a:lt2>
        <a:srgbClr val="C0C0C0"/>
      </a:lt2>
      <a:accent1>
        <a:srgbClr val="FCC704"/>
      </a:accent1>
      <a:accent2>
        <a:srgbClr val="A01DD5"/>
      </a:accent2>
      <a:accent3>
        <a:srgbClr val="AAADCA"/>
      </a:accent3>
      <a:accent4>
        <a:srgbClr val="DADADA"/>
      </a:accent4>
      <a:accent5>
        <a:srgbClr val="FDE0AA"/>
      </a:accent5>
      <a:accent6>
        <a:srgbClr val="9119C1"/>
      </a:accent6>
      <a:hlink>
        <a:srgbClr val="66C5F4"/>
      </a:hlink>
      <a:folHlink>
        <a:srgbClr val="009999"/>
      </a:folHlink>
    </a:clrScheme>
    <a:fontScheme name="CD100_dark_200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D100_dark_2002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5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6">
        <a:dk1>
          <a:srgbClr val="003B76"/>
        </a:dk1>
        <a:lt1>
          <a:srgbClr val="FFFFFF"/>
        </a:lt1>
        <a:dk2>
          <a:srgbClr val="003399"/>
        </a:dk2>
        <a:lt2>
          <a:srgbClr val="C0C0C0"/>
        </a:lt2>
        <a:accent1>
          <a:srgbClr val="FCC704"/>
        </a:accent1>
        <a:accent2>
          <a:srgbClr val="A01DD5"/>
        </a:accent2>
        <a:accent3>
          <a:srgbClr val="AAADCA"/>
        </a:accent3>
        <a:accent4>
          <a:srgbClr val="DADADA"/>
        </a:accent4>
        <a:accent5>
          <a:srgbClr val="FDE0AA"/>
        </a:accent5>
        <a:accent6>
          <a:srgbClr val="9119C1"/>
        </a:accent6>
        <a:hlink>
          <a:srgbClr val="126CD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7">
        <a:dk1>
          <a:srgbClr val="003B76"/>
        </a:dk1>
        <a:lt1>
          <a:srgbClr val="FFFFFF"/>
        </a:lt1>
        <a:dk2>
          <a:srgbClr val="003399"/>
        </a:dk2>
        <a:lt2>
          <a:srgbClr val="C0C0C0"/>
        </a:lt2>
        <a:accent1>
          <a:srgbClr val="FCC704"/>
        </a:accent1>
        <a:accent2>
          <a:srgbClr val="A01DD5"/>
        </a:accent2>
        <a:accent3>
          <a:srgbClr val="AAADCA"/>
        </a:accent3>
        <a:accent4>
          <a:srgbClr val="DADADA"/>
        </a:accent4>
        <a:accent5>
          <a:srgbClr val="FDE0AA"/>
        </a:accent5>
        <a:accent6>
          <a:srgbClr val="9119C1"/>
        </a:accent6>
        <a:hlink>
          <a:srgbClr val="66C5F4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14">
  <a:themeElements>
    <a:clrScheme name="sample 3">
      <a:dk1>
        <a:srgbClr val="4D4D4D"/>
      </a:dk1>
      <a:lt1>
        <a:srgbClr val="FFFFFF"/>
      </a:lt1>
      <a:dk2>
        <a:srgbClr val="FFFFFF"/>
      </a:dk2>
      <a:lt2>
        <a:srgbClr val="B2B2B2"/>
      </a:lt2>
      <a:accent1>
        <a:srgbClr val="058089"/>
      </a:accent1>
      <a:accent2>
        <a:srgbClr val="99CC00"/>
      </a:accent2>
      <a:accent3>
        <a:srgbClr val="FFFFFF"/>
      </a:accent3>
      <a:accent4>
        <a:srgbClr val="404040"/>
      </a:accent4>
      <a:accent5>
        <a:srgbClr val="AAC0C4"/>
      </a:accent5>
      <a:accent6>
        <a:srgbClr val="8AB900"/>
      </a:accent6>
      <a:hlink>
        <a:srgbClr val="2CA9D0"/>
      </a:hlink>
      <a:folHlink>
        <a:srgbClr val="4841D9"/>
      </a:folHlink>
    </a:clrScheme>
    <a:fontScheme name="sampl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333333"/>
        </a:dk1>
        <a:lt1>
          <a:srgbClr val="FFFFFF"/>
        </a:lt1>
        <a:dk2>
          <a:srgbClr val="FFFFFF"/>
        </a:dk2>
        <a:lt2>
          <a:srgbClr val="B2B2B2"/>
        </a:lt2>
        <a:accent1>
          <a:srgbClr val="202AAE"/>
        </a:accent1>
        <a:accent2>
          <a:srgbClr val="CC5D36"/>
        </a:accent2>
        <a:accent3>
          <a:srgbClr val="FFFFFF"/>
        </a:accent3>
        <a:accent4>
          <a:srgbClr val="2A2A2A"/>
        </a:accent4>
        <a:accent5>
          <a:srgbClr val="ABACD3"/>
        </a:accent5>
        <a:accent6>
          <a:srgbClr val="B95330"/>
        </a:accent6>
        <a:hlink>
          <a:srgbClr val="1F7CD1"/>
        </a:hlink>
        <a:folHlink>
          <a:srgbClr val="6544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333333"/>
        </a:dk1>
        <a:lt1>
          <a:srgbClr val="FFFFFF"/>
        </a:lt1>
        <a:dk2>
          <a:srgbClr val="FFFFFF"/>
        </a:dk2>
        <a:lt2>
          <a:srgbClr val="B2B2B2"/>
        </a:lt2>
        <a:accent1>
          <a:srgbClr val="2C8EC4"/>
        </a:accent1>
        <a:accent2>
          <a:srgbClr val="CFBE6B"/>
        </a:accent2>
        <a:accent3>
          <a:srgbClr val="FFFFFF"/>
        </a:accent3>
        <a:accent4>
          <a:srgbClr val="2A2A2A"/>
        </a:accent4>
        <a:accent5>
          <a:srgbClr val="ACC6DE"/>
        </a:accent5>
        <a:accent6>
          <a:srgbClr val="BBAC60"/>
        </a:accent6>
        <a:hlink>
          <a:srgbClr val="7047D7"/>
        </a:hlink>
        <a:folHlink>
          <a:srgbClr val="185A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4D4D4D"/>
        </a:dk1>
        <a:lt1>
          <a:srgbClr val="FFFFFF"/>
        </a:lt1>
        <a:dk2>
          <a:srgbClr val="FFFFFF"/>
        </a:dk2>
        <a:lt2>
          <a:srgbClr val="B2B2B2"/>
        </a:lt2>
        <a:accent1>
          <a:srgbClr val="058089"/>
        </a:accent1>
        <a:accent2>
          <a:srgbClr val="99CC00"/>
        </a:accent2>
        <a:accent3>
          <a:srgbClr val="FFFFFF"/>
        </a:accent3>
        <a:accent4>
          <a:srgbClr val="404040"/>
        </a:accent4>
        <a:accent5>
          <a:srgbClr val="AAC0C4"/>
        </a:accent5>
        <a:accent6>
          <a:srgbClr val="8AB900"/>
        </a:accent6>
        <a:hlink>
          <a:srgbClr val="2CA9D0"/>
        </a:hlink>
        <a:folHlink>
          <a:srgbClr val="4841D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881</TotalTime>
  <Words>1730</Words>
  <Application>Microsoft Office PowerPoint</Application>
  <PresentationFormat>Экран (4:3)</PresentationFormat>
  <Paragraphs>256</Paragraphs>
  <Slides>29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14</vt:lpstr>
      <vt:lpstr>TG_Diagram_068</vt:lpstr>
      <vt:lpstr>1_14</vt:lpstr>
      <vt:lpstr>Image</vt:lpstr>
      <vt:lpstr>Дисциплина: Основы философии</vt:lpstr>
      <vt:lpstr>План</vt:lpstr>
      <vt:lpstr>Цель и задачи</vt:lpstr>
      <vt:lpstr>Важнейшие принципы философии Средневековья</vt:lpstr>
      <vt:lpstr>Средневековая философия</vt:lpstr>
      <vt:lpstr>Яркие представители патристики и схоластики</vt:lpstr>
      <vt:lpstr>Спор об универсалиях</vt:lpstr>
      <vt:lpstr>Проблема универсалий </vt:lpstr>
      <vt:lpstr>Концептуализм</vt:lpstr>
      <vt:lpstr> Философия эпохи Возрождения</vt:lpstr>
      <vt:lpstr>Важнейшие принципы Возрождения</vt:lpstr>
      <vt:lpstr>Важнейшие направления и представители философии Возрождения</vt:lpstr>
      <vt:lpstr>Философия Николло  Макиавелли</vt:lpstr>
      <vt:lpstr>Разработанное философией эпохи Возрождения диалектически цельное представление о неразрывном единстве человека и природы, Земли и бесконечного космоса было подхвачено философами последующего времени.  Идеи гуманизма, талантливо отстаивавшиеся мыслителями Возрождения, оказали широкомасштабное влияние на все общественное сознание Европы. </vt:lpstr>
      <vt:lpstr>Презентация PowerPoint</vt:lpstr>
      <vt:lpstr>Презентация PowerPoint</vt:lpstr>
      <vt:lpstr>Направления внутри эмпиризма</vt:lpstr>
      <vt:lpstr>Основные философские проблемы</vt:lpstr>
      <vt:lpstr>Главные идеи философии Нового времени</vt:lpstr>
      <vt:lpstr>Идолы познания Ф. Бэкона</vt:lpstr>
      <vt:lpstr>Философия эпохи Просвещения</vt:lpstr>
      <vt:lpstr>Французский материализм</vt:lpstr>
      <vt:lpstr>Яркие представители французского материализма</vt:lpstr>
      <vt:lpstr>Выводы</vt:lpstr>
      <vt:lpstr>Заключение</vt:lpstr>
      <vt:lpstr>Вопросы для самопроверки</vt:lpstr>
      <vt:lpstr>Информационные источники</vt:lpstr>
      <vt:lpstr>Информационные источники</vt:lpstr>
      <vt:lpstr>Презентация PowerPoint</vt:lpstr>
    </vt:vector>
  </TitlesOfParts>
  <Company>Fairmont Raffles Hotels International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pmarkasian</dc:creator>
  <cp:lastModifiedBy>Пользователь Windows</cp:lastModifiedBy>
  <cp:revision>129</cp:revision>
  <dcterms:created xsi:type="dcterms:W3CDTF">2014-06-16T17:43:16Z</dcterms:created>
  <dcterms:modified xsi:type="dcterms:W3CDTF">2025-01-17T08:05:36Z</dcterms:modified>
</cp:coreProperties>
</file>