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png" ContentType="image/png"/>
  <Default Extension="jpeg" ContentType="image/jpeg"/>
  <Default Extension="rels" ContentType="application/vnd.openxmlformats-package.relationships+xml"/>
  <Default Extension="jpg" ContentType="image/jpeg"/>
  <Override PartName="/customXml/itemProps3.xml" ContentType="application/vnd.openxmlformats-officedocument.customXmlProperties+xml"/>
  <Override PartName="/ppt/slides/slide2.xml" ContentType="application/vnd.openxmlformats-officedocument.presentationml.slide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1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3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2"/>
  </p:sldMasterIdLst>
  <p:notesMasterIdLst>
    <p:notesMasterId r:id="rId3"/>
  </p:notesMasterIdLst>
  <p:handoutMasterIdLst>
    <p:handoutMasterId r:id="rId1"/>
  </p:handoutMasterIdLst>
  <p:sldIdLst>
    <p:sldId id="264" r:id="rId4"/>
    <p:sldId id="281" r:id="rId5"/>
    <p:sldId id="266" r:id="rId6"/>
    <p:sldId id="290" r:id="rId7"/>
    <p:sldId id="284" r:id="rId8"/>
    <p:sldId id="291" r:id="rId9"/>
    <p:sldId id="270" r:id="rId10"/>
    <p:sldId id="287" r:id="rId11"/>
    <p:sldId id="288" r:id="rId12"/>
    <p:sldId id="269" r:id="rId13"/>
    <p:sldId id="280" r:id="rId14"/>
    <p:sldId id="285" r:id="rId15"/>
    <p:sldId id="289" r:id="rId16"/>
    <p:sldId id="274" r:id="rId17"/>
    <p:sldId id="283" r:id="rId18"/>
    <p:sldId id="286" r:id="rId19"/>
  </p:sldIdLst>
  <p:sldSz cx="12188825" cy="6858000" type="custom"/>
  <p:notesSz cx="6858000" cy="9144000"/>
  <p:defaultTextStyle>
    <a:defPPr rtl="0">
      <a:defRPr lang="ru-RU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3839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E3F3"/>
    <a:srgbClr val="372B35"/>
    <a:srgbClr val="CCC0CC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howGuides="1">
      <p:cViewPr varScale="1">
        <p:scale>
          <a:sx n="91" d="100"/>
          <a:sy n="91" d="100"/>
        </p:scale>
        <p:origin x="543" y="54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0" d="100"/>
          <a:sy n="90" d="100"/>
        </p:scale>
        <p:origin x="3774" y="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" Type="http://schemas.openxmlformats.org/officeDocument/2006/relationships/slideMaster" Target="slideMasters/slideMaster1.xml"/><Relationship Id="rId20" Type="http://schemas.openxmlformats.org/officeDocument/2006/relationships/tableStyles" Target="tableStyles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2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Дата 2"/>
          <p:cNvSpPr>
            <a:spLocks noGrp="1" noEditPoints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8484CA07-C5E7-423F-8A89-CDEFB98BBBBD}" type="datetime1">
              <a:rPr lang="ru-RU" smtClean="0">
                <a:solidFill>
                  <a:schemeClr val="tx2"/>
                </a:solidFill>
              </a:rPr>
              <a:t>11.01.2025</a:t>
            </a:fld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Нижний колонтитул 3"/>
          <p:cNvSpPr>
            <a:spLocks noGrp="1" noEditPoints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5" name="Номер слайда 4"/>
          <p:cNvSpPr>
            <a:spLocks noGrp="1" noEditPoints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CFD77566-CD65-4859-9FA1-43956DC85B8C}" type="slidenum">
              <a:rPr lang="ru-RU" smtClean="0">
                <a:solidFill>
                  <a:schemeClr val="tx2"/>
                </a:solidFill>
              </a:rPr>
              <a:t>‹#›</a:t>
            </a:fld>
            <a:endParaRPr lang="ru-RU" dirty="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398E138F-070A-4ABE-8680-EE3B75046655}" type="datetime1">
              <a:rPr lang="ru-RU" smtClean="0"/>
              <a:t>11.01.2025</a:t>
            </a:fld>
            <a:endParaRPr lang="ru-RU" dirty="0"/>
          </a:p>
        </p:txBody>
      </p:sp>
      <p:sp>
        <p:nvSpPr>
          <p:cNvPr id="4" name="Образ слайда 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полнитель заметок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Заполнитель нижнего колонтитула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 sldNum="0" hdr="0" ftr="0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794" y="685800"/>
            <a:ext cx="6094412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674D90A4-45E0-4A30-BD5B-3AEBBD16D8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794" y="685800"/>
            <a:ext cx="6094412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08E064C7-B054-4FDD-8DEF-EC12DD3575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794" y="685800"/>
            <a:ext cx="6094412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BF3A8B42-98D2-4192-87FE-987B9E3DC3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794" y="685800"/>
            <a:ext cx="6094412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488959DC-2063-4932-9E19-87C5290932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794" y="685800"/>
            <a:ext cx="6094412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9B7866C6-A2AD-4008-B1F3-9C7EA8D363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794" y="685800"/>
            <a:ext cx="6094412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A804A4EF-EF6D-4891-9FCB-7D8628BA22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794" y="685800"/>
            <a:ext cx="6094412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D4417483-00C5-457C-AC8D-F3E53B3993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794" y="685800"/>
            <a:ext cx="6094412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CB9E255E-1B24-4C95-99C6-00A4553445F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794" y="685800"/>
            <a:ext cx="6094412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EEC261B1-0F4D-471C-819B-6566AE3F78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794" y="685800"/>
            <a:ext cx="6094412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6890C3C-2240-4A33-929F-C42B985BC4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794" y="685800"/>
            <a:ext cx="6094412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06C6CD3-E920-4E77-B924-84631087B2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794" y="685800"/>
            <a:ext cx="6094412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A4389567-1541-4CCF-B1B7-82C188924E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794" y="685800"/>
            <a:ext cx="6094412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15D6644B-CA70-46DE-BE0C-E925538BD6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794" y="685800"/>
            <a:ext cx="6094412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C30F695E-E79E-40AD-BC34-9C428B9A61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794" y="685800"/>
            <a:ext cx="6094412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52388DAE-32AF-49FF-8E40-A0022EEFE9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794" y="685800"/>
            <a:ext cx="6094412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AC97B1DA-6A46-4DB7-BE54-71A7AAF84F6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g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>
          <a:blip r:embed="rId1">
            <a:lum bright="0" contrast="0"/>
          </a:blip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 rtlCol="0">
            <a:normAutofit/>
          </a:bodyPr>
          <a:lstStyle>
            <a:lvl1pPr algn="l" rtl="0">
              <a:lnSpc>
                <a:spcPct val="90000"/>
              </a:lnSpc>
              <a:defRPr sz="5400" cap="none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dt="0"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 rtlCol="0"/>
          <a:lstStyle>
            <a:lvl1pPr rtl="0"/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 rtlCol="0"/>
          <a:lstStyle/>
          <a:p>
            <a:fld id="{B5A54A38-064E-4FD3-ADDA-813D070CCDEC}" type="datetime1">
              <a:rPr lang="ru-RU" smtClean="0"/>
              <a:t>11.01.2025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dt="0"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 noEditPoints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 noEditPoints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 rtlCol="0"/>
          <a:lstStyle/>
          <a:p>
            <a:fld id="{0E96D35B-A72A-47CE-BC7F-8E47A98042F7}" type="datetime1">
              <a:rPr lang="ru-RU" smtClean="0"/>
              <a:t>11.01.2025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dt="0"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 rtlCol="0"/>
          <a:lstStyle>
            <a:lvl1pPr rtl="0"/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 noEditPoints="1"/>
          </p:cNvSpPr>
          <p:nvPr>
            <p:ph idx="1"/>
          </p:nvPr>
        </p:nvSpPr>
        <p:spPr/>
        <p:txBody>
          <a:bodyPr rtlCol="0"/>
          <a:lstStyle>
            <a:lvl5pPr algn="l" rtl="0"/>
            <a:lvl6pPr algn="l" rtl="0"/>
            <a:lvl7pPr algn="l" rtl="0">
              <a:defRPr baseline="0"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 rtlCol="0"/>
          <a:lstStyle/>
          <a:p>
            <a:fld id="{06F05FC7-2B8E-409D-848C-109CED0920CB}" type="datetime1">
              <a:rPr lang="ru-RU" smtClean="0"/>
              <a:t>11.01.2025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A60BA0E-20D0-4E7C-B286-26C960A6788F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dt="0"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>
          <a:blip r:embed="rId1">
            <a:lum bright="0" contrast="0"/>
          </a:blip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rtlCol="0" anchor="t">
            <a:normAutofit/>
          </a:bodyPr>
          <a:lstStyle>
            <a:lvl1pPr algn="l" rtl="0">
              <a:defRPr sz="5400" b="0" cap="none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 noEditPoints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rtlCol="0" anchor="b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l" rt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l" rtl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dt="0"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 noEditPoints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 noEditPoints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 noEditPoints="1"/>
          </p:cNvSpPr>
          <p:nvPr>
            <p:ph type="dt" sz="half" idx="10"/>
          </p:nvPr>
        </p:nvSpPr>
        <p:spPr/>
        <p:txBody>
          <a:bodyPr rtlCol="0"/>
          <a:lstStyle/>
          <a:p>
            <a:fld id="{654A55CC-0A00-4078-B471-E82144E029E5}" type="datetime1">
              <a:rPr lang="ru-RU" smtClean="0"/>
              <a:t>11.01.2025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dt="0"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 rtlCol="0"/>
          <a:lstStyle>
            <a:lvl1pPr algn="l" rtl="0"/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 noEditPoints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 noEditPoints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 noEditPoints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 noEditPoints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 noEditPoints="1"/>
          </p:cNvSpPr>
          <p:nvPr>
            <p:ph type="dt" sz="half" idx="10"/>
          </p:nvPr>
        </p:nvSpPr>
        <p:spPr/>
        <p:txBody>
          <a:bodyPr rtlCol="0"/>
          <a:lstStyle/>
          <a:p>
            <a:fld id="{2929E139-3DCD-45B3-A256-BC4A45460039}" type="datetime1">
              <a:rPr lang="ru-RU" smtClean="0"/>
              <a:t>11.01.2025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 noEditPoints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9" name="Номер слайда 8"/>
          <p:cNvSpPr>
            <a:spLocks noGrp="1" noEditPoints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dt="0"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 rtlCol="0"/>
          <a:lstStyle>
            <a:lvl1pPr rtl="0"/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 noEditPoints="1"/>
          </p:cNvSpPr>
          <p:nvPr>
            <p:ph type="dt" sz="half" idx="10"/>
          </p:nvPr>
        </p:nvSpPr>
        <p:spPr/>
        <p:txBody>
          <a:bodyPr rtlCol="0"/>
          <a:lstStyle/>
          <a:p>
            <a:fld id="{70E3CC68-AEAE-47A6-9F44-4FA6ECD045F6}" type="datetime1">
              <a:rPr lang="ru-RU" smtClean="0"/>
              <a:t>11.01.2025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 noEditPoints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 noEditPoints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dt="0"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 noEditPoints="1"/>
          </p:cNvSpPr>
          <p:nvPr>
            <p:ph type="dt" sz="half" idx="10"/>
          </p:nvPr>
        </p:nvSpPr>
        <p:spPr/>
        <p:txBody>
          <a:bodyPr rtlCol="0"/>
          <a:lstStyle/>
          <a:p>
            <a:fld id="{3AF61297-96D5-47D9-A057-97E3A0064DBB}" type="datetime1">
              <a:rPr lang="ru-RU" smtClean="0"/>
              <a:t>11.01.2025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 noEditPoints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dt="0"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 noEditPoints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 noEditPoints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 noEditPoints="1"/>
          </p:cNvSpPr>
          <p:nvPr>
            <p:ph type="dt" sz="half" idx="10"/>
          </p:nvPr>
        </p:nvSpPr>
        <p:spPr/>
        <p:txBody>
          <a:bodyPr rtlCol="0"/>
          <a:lstStyle/>
          <a:p>
            <a:fld id="{63A3AD06-A2F7-42F2-8394-5FE48A31B1CA}" type="datetime1">
              <a:rPr lang="ru-RU" smtClean="0"/>
              <a:t>11.01.2025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dt="0"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 noEditPoints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800"/>
            </a:lvl1pPr>
            <a:lvl2pPr marL="609493" indent="0" algn="l" rtl="0">
              <a:buNone/>
              <a:defRPr sz="3700"/>
            </a:lvl2pPr>
            <a:lvl3pPr marL="1218987" indent="0" algn="l" rtl="0">
              <a:buNone/>
              <a:defRPr sz="3200"/>
            </a:lvl3pPr>
            <a:lvl4pPr marL="1828480" indent="0" algn="l" rtl="0">
              <a:buNone/>
              <a:defRPr sz="2700"/>
            </a:lvl4pPr>
            <a:lvl5pPr marL="2437973" indent="0" algn="l" rtl="0">
              <a:buNone/>
              <a:defRPr sz="2700"/>
            </a:lvl5pPr>
            <a:lvl6pPr marL="3047467" indent="0" algn="l" rtl="0">
              <a:buNone/>
              <a:defRPr sz="2700"/>
            </a:lvl6pPr>
            <a:lvl7pPr marL="3656960" indent="0" algn="l" rtl="0">
              <a:buNone/>
              <a:defRPr sz="2700"/>
            </a:lvl7pPr>
            <a:lvl8pPr marL="4266453" indent="0" algn="l" rtl="0">
              <a:buNone/>
              <a:defRPr sz="2700"/>
            </a:lvl8pPr>
            <a:lvl9pPr marL="4875947" indent="0" algn="l" rtl="0">
              <a:buNone/>
              <a:defRPr sz="2700"/>
            </a:lvl9pPr>
          </a:lstStyle>
          <a:p>
            <a:pPr lvl="0"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 noEditPoints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 noEditPoints="1"/>
          </p:cNvSpPr>
          <p:nvPr>
            <p:ph type="dt" sz="half" idx="10"/>
          </p:nvPr>
        </p:nvSpPr>
        <p:spPr/>
        <p:txBody>
          <a:bodyPr rtlCol="0"/>
          <a:lstStyle/>
          <a:p>
            <a:fld id="{2DE9F9B5-42A6-4D3C-A117-7204DD0BD50D}" type="datetime1">
              <a:rPr lang="ru-RU" smtClean="0"/>
              <a:t>11.01.2025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dt="0" sldNum="0" hdr="0" ftr="0"/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lum bright="0" contrast="0"/>
          </a:blip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ru-RU" dirty="0"/>
          </a:p>
        </p:txBody>
      </p:sp>
      <p:sp>
        <p:nvSpPr>
          <p:cNvPr id="2" name="Заполнитель заголовка 1"/>
          <p:cNvSpPr>
            <a:spLocks noGrp="1" noEditPoints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Замещающий текст 2"/>
          <p:cNvSpPr>
            <a:spLocks noGrp="1" noEditPoints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ru-RU" dirty="0" smtClean="0"/>
              <a:t>Образец текста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40EAA6FA-49D8-40F0-9874-72AAFBF9C152}" type="datetime1">
              <a:rPr lang="ru-RU" smtClean="0"/>
              <a:t>11.01.2025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EB37DED6-D4C7-42EE-AB49-D2E39E64FDE4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dt="0" sldNum="0" hdr="0" ftr="0"/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ctrTitle"/>
          </p:nvPr>
        </p:nvSpPr>
        <p:spPr>
          <a:xfrm>
            <a:off x="4010211" y="980728"/>
            <a:ext cx="7674777" cy="3298825"/>
          </a:xfrm>
        </p:spPr>
        <p:txBody>
          <a:bodyPr rtlCol="0"/>
          <a:lstStyle/>
          <a:p>
            <a:pPr rtl="0"/>
            <a:r>
              <a:rPr lang="ru-RU" dirty="0" smtClean="0"/>
              <a:t>Урок русского языка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>
          <a:xfrm>
            <a:off x="9478788" y="4581128"/>
            <a:ext cx="7008574" cy="1244600"/>
          </a:xfrm>
        </p:spPr>
        <p:txBody>
          <a:bodyPr rtlCol="0"/>
          <a:lstStyle/>
          <a:p>
            <a:pPr rtl="0"/>
            <a:r>
              <a:rPr lang="ru-RU" dirty="0" smtClean="0"/>
              <a:t>5 класс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rtl="0"/>
            <a:r>
              <a:rPr lang="ru-RU" sz="6600" dirty="0" smtClean="0"/>
              <a:t>«Библиотека»</a:t>
            </a:r>
            <a:endParaRPr lang="ru-RU" sz="6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1"/>
          <a:srcRect b="3982"/>
          <a:stretch/>
        </p:blipFill>
        <p:spPr>
          <a:xfrm>
            <a:off x="426032" y="1972666"/>
            <a:ext cx="11573036" cy="3472558"/>
          </a:xfrm>
          <a:prstGeom prst="rect">
            <a:avLst/>
          </a:prstGeom>
        </p:spPr>
      </p:pic>
      <p:sp>
        <p:nvSpPr>
          <p:cNvPr id="4" name="Горизонтальный свиток 3"/>
          <p:cNvSpPr/>
          <p:nvPr/>
        </p:nvSpPr>
        <p:spPr>
          <a:xfrm>
            <a:off x="2782044" y="2204864"/>
            <a:ext cx="9001000" cy="4617927"/>
          </a:xfrm>
          <a:prstGeom prst="horizont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Критерии</a:t>
            </a:r>
          </a:p>
          <a:p>
            <a:pPr marL="457200" indent="-457200" algn="ctr">
              <a:buAutoNum type="arabicPeriod"/>
            </a:pPr>
            <a:r>
              <a:rPr lang="ru-RU" sz="2800" dirty="0" smtClean="0"/>
              <a:t>Все слова выбраны верно и расставлены в алфавитном порядке(2 балла).</a:t>
            </a:r>
          </a:p>
          <a:p>
            <a:pPr marL="457200" indent="-457200" algn="ctr">
              <a:buAutoNum type="arabicPeriod"/>
            </a:pPr>
            <a:r>
              <a:rPr lang="ru-RU" sz="2800" dirty="0" smtClean="0"/>
              <a:t>Одна ошибка или две ошибки (1 балл).</a:t>
            </a:r>
          </a:p>
          <a:p>
            <a:pPr marL="457200" indent="-457200" algn="ctr">
              <a:buAutoNum type="arabicPeriod"/>
            </a:pPr>
            <a:r>
              <a:rPr lang="ru-RU" sz="2800" dirty="0" smtClean="0"/>
              <a:t>Три ошибки и более (0 баллов).</a:t>
            </a:r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 noEditPoints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66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«Книги и авторы»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842394" y="1701800"/>
            <a:ext cx="6707237" cy="4470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66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Домашнее задание</a:t>
            </a:r>
          </a:p>
        </p:txBody>
      </p:sp>
      <p:sp>
        <p:nvSpPr>
          <p:cNvPr id="3" name="Объект 2"/>
          <p:cNvSpPr>
            <a:spLocks noGrp="1" noEditPoint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4000" dirty="0"/>
              <a:t>Составьте список </a:t>
            </a:r>
            <a:r>
              <a:rPr lang="ru-RU" sz="4000" dirty="0" smtClean="0"/>
              <a:t>из 5-7 </a:t>
            </a:r>
            <a:r>
              <a:rPr lang="ru-RU" sz="4000" dirty="0"/>
              <a:t>уникальных (удивительных, интересных, необычных) книг из вашей личной библиотеки и расположите их в алфавитном порядке по авторам.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 noEditPoints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66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«Памятка»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1"/>
          <a:srcRect l="26976" t="31119" r="28627" b="32370"/>
          <a:stretch/>
        </p:blipFill>
        <p:spPr>
          <a:xfrm>
            <a:off x="1121833" y="1556792"/>
            <a:ext cx="6537903" cy="3024336"/>
          </a:xfrm>
          <a:prstGeom prst="rect">
            <a:avLst/>
          </a:prstGeom>
          <a:ln>
            <a:solidFill>
              <a:srgbClr val="F3E3F3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rcRect l="27701" t="38125" r="28515" b="33281"/>
          <a:stretch/>
        </p:blipFill>
        <p:spPr>
          <a:xfrm>
            <a:off x="3237769" y="3937174"/>
            <a:ext cx="8036894" cy="29523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478788" y="4149080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Стр.52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446340" y="2924944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Стр.70</a:t>
            </a:r>
            <a:endParaRPr lang="ru-RU" dirty="0"/>
          </a:p>
        </p:txBody>
      </p:sp>
      <p:sp>
        <p:nvSpPr>
          <p:cNvPr id="13" name="Выноска 2 (с границей) 12"/>
          <p:cNvSpPr/>
          <p:nvPr/>
        </p:nvSpPr>
        <p:spPr>
          <a:xfrm>
            <a:off x="7750596" y="1776934"/>
            <a:ext cx="3524067" cy="1856506"/>
          </a:xfrm>
          <a:prstGeom prst="accentCallout2">
            <a:avLst>
              <a:gd name="adj1" fmla="val 19619"/>
              <a:gd name="adj2" fmla="val -91"/>
              <a:gd name="adj3" fmla="val 18750"/>
              <a:gd name="adj4" fmla="val -16667"/>
              <a:gd name="adj5" fmla="val 112500"/>
              <a:gd name="adj6" fmla="val -4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822604" y="1833240"/>
            <a:ext cx="3528392" cy="1883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800" b="1" dirty="0" smtClean="0"/>
              <a:t>Краткость.</a:t>
            </a:r>
          </a:p>
          <a:p>
            <a:pPr marL="457200" indent="-457200">
              <a:buAutoNum type="arabicPeriod"/>
            </a:pPr>
            <a:r>
              <a:rPr lang="ru-RU" sz="2800" b="1" dirty="0" smtClean="0"/>
              <a:t>Точность (соответствие теме).</a:t>
            </a:r>
            <a:endParaRPr lang="ru-RU" sz="28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 noEditPoints="1"/>
          </p:cNvSpPr>
          <p:nvPr>
            <p:ph type="title"/>
          </p:nvPr>
        </p:nvSpPr>
        <p:spPr>
          <a:xfrm>
            <a:off x="1128358" y="332656"/>
            <a:ext cx="10157354" cy="1397000"/>
          </a:xfrm>
          <a:solidFill>
            <a:srgbClr val="F3E3F3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b="1" dirty="0" smtClean="0"/>
              <a:t>Памятка</a:t>
            </a:r>
            <a:br>
              <a:rPr lang="ru-RU" dirty="0" smtClean="0"/>
            </a:br>
            <a:r>
              <a:rPr lang="ru-RU" dirty="0" smtClean="0"/>
              <a:t>«Для чего нужно знать алфавит?» </a:t>
            </a:r>
            <a:endParaRPr lang="ru-RU" dirty="0">
              <a:solidFill>
                <a:schemeClr val="dk1"/>
              </a:solidFill>
            </a:endParaRPr>
          </a:p>
        </p:txBody>
      </p:sp>
      <p:sp>
        <p:nvSpPr>
          <p:cNvPr id="2" name="Объект 1"/>
          <p:cNvSpPr>
            <a:spLocks noGrp="1" noEditPoints="1"/>
          </p:cNvSpPr>
          <p:nvPr>
            <p:ph idx="1"/>
          </p:nvPr>
        </p:nvSpPr>
        <p:spPr>
          <a:xfrm>
            <a:off x="1128358" y="2132856"/>
            <a:ext cx="10157354" cy="44704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3200" dirty="0" smtClean="0">
                <a:ln>
                  <a:solidFill>
                    <a:schemeClr val="tx1"/>
                  </a:solidFill>
                  <a:prstDash val="sysDash"/>
                </a:ln>
              </a:rPr>
              <a:t>____________________________________________________________________________________________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200" dirty="0" smtClean="0">
                <a:ln>
                  <a:solidFill>
                    <a:schemeClr val="tx1"/>
                  </a:solidFill>
                  <a:prstDash val="sysDash"/>
                </a:ln>
              </a:rPr>
              <a:t>____________________________________________________________________________________________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3200" dirty="0" smtClean="0">
                <a:ln>
                  <a:solidFill>
                    <a:schemeClr val="tx1"/>
                  </a:solidFill>
                  <a:prstDash val="sysDash"/>
                </a:ln>
              </a:rPr>
              <a:t>____________________________________________________________________________________________</a:t>
            </a:r>
            <a:endParaRPr lang="ru-RU" sz="3200" dirty="0">
              <a:ln>
                <a:solidFill>
                  <a:schemeClr val="tx1"/>
                </a:solidFill>
                <a:prstDash val="sysDash"/>
              </a:ln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117600" y="548681"/>
          <a:ext cx="10156827" cy="575559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384524"/>
                <a:gridCol w="3168352"/>
                <a:gridCol w="4603951"/>
              </a:tblGrid>
              <a:tr h="5717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Критерии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Баллы</a:t>
                      </a:r>
                      <a:endParaRPr lang="ru-RU" dirty="0"/>
                    </a:p>
                  </a:txBody>
                  <a:tcPr/>
                </a:tc>
              </a:tr>
              <a:tr h="1982061">
                <a:tc>
                  <a:txBody>
                    <a:bodyPr/>
                    <a:lstStyle/>
                    <a:p>
                      <a:r>
                        <a:rPr lang="ru-RU" dirty="0" smtClean="0"/>
                        <a:t>«Словарь»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ctr">
                        <a:buAutoNum type="arabicPeriod"/>
                      </a:pPr>
                      <a:r>
                        <a:rPr lang="ru-RU" sz="1400" dirty="0" smtClean="0"/>
                        <a:t>Все слова написаны верно (2 балла).</a:t>
                      </a:r>
                    </a:p>
                    <a:p>
                      <a:pPr marL="457200" indent="-457200" algn="ctr">
                        <a:buAutoNum type="arabicPeriod"/>
                      </a:pPr>
                      <a:r>
                        <a:rPr lang="ru-RU" sz="1400" dirty="0" smtClean="0"/>
                        <a:t>Одна ошибка или две ошибки (1 балл).</a:t>
                      </a:r>
                    </a:p>
                    <a:p>
                      <a:pPr marL="457200" indent="-457200" algn="ctr">
                        <a:buAutoNum type="arabicPeriod"/>
                      </a:pPr>
                      <a:r>
                        <a:rPr lang="ru-RU" sz="1400" dirty="0" smtClean="0"/>
                        <a:t>Три ошибки и более (0 баллов)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ru-RU" dirty="0" smtClean="0"/>
                        <a:t> </a:t>
                      </a:r>
                    </a:p>
                    <a:p>
                      <a:pPr marL="571500" indent="-571500">
                        <a:buFont typeface="Arial" pitchFamily="34" charset="0" panose="020B0604020202020204"/>
                        <a:buChar char="•"/>
                      </a:pPr>
                      <a:r>
                        <a:rPr lang="ru-RU" sz="4400" dirty="0" smtClean="0"/>
                        <a:t>6-5</a:t>
                      </a:r>
                      <a:r>
                        <a:rPr lang="ru-RU" sz="4400" baseline="0" dirty="0" smtClean="0"/>
                        <a:t> б. – «5»</a:t>
                      </a:r>
                    </a:p>
                    <a:p>
                      <a:pPr marL="571500" indent="-571500">
                        <a:buFont typeface="Arial" pitchFamily="34" charset="0" panose="020B0604020202020204"/>
                        <a:buChar char="•"/>
                      </a:pPr>
                      <a:r>
                        <a:rPr lang="ru-RU" sz="4400" baseline="0" dirty="0" smtClean="0"/>
                        <a:t>4-3 б. – «4»</a:t>
                      </a:r>
                    </a:p>
                    <a:p>
                      <a:pPr marL="571500" indent="-571500">
                        <a:buFont typeface="Arial" pitchFamily="34" charset="0" panose="020B0604020202020204"/>
                        <a:buChar char="•"/>
                      </a:pPr>
                      <a:r>
                        <a:rPr lang="ru-RU" sz="4400" baseline="0" dirty="0" smtClean="0"/>
                        <a:t>2-1 б. - «3»</a:t>
                      </a:r>
                      <a:endParaRPr lang="ru-RU" sz="4400" dirty="0"/>
                    </a:p>
                  </a:txBody>
                  <a:tcPr/>
                </a:tc>
              </a:tr>
              <a:tr h="1982061">
                <a:tc>
                  <a:txBody>
                    <a:bodyPr/>
                    <a:lstStyle/>
                    <a:p>
                      <a:r>
                        <a:rPr lang="ru-RU" dirty="0" smtClean="0"/>
                        <a:t>«Библиотека»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400" dirty="0" smtClean="0"/>
                        <a:t>Все слова выбраны верно и расставлены в алфавитном порядке(2 балла).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400" dirty="0" smtClean="0"/>
                        <a:t>Одна ошибка или две ошибки (1 балл).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400" dirty="0" smtClean="0"/>
                        <a:t>Три ошибки и более (0 баллов)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71748">
                <a:tc>
                  <a:txBody>
                    <a:bodyPr/>
                    <a:lstStyle/>
                    <a:p>
                      <a:r>
                        <a:rPr lang="ru-RU" dirty="0" smtClean="0"/>
                        <a:t>«Памятка»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Точность (</a:t>
                      </a:r>
                      <a:r>
                        <a:rPr lang="ru-RU" sz="1400" baseline="0" dirty="0" smtClean="0"/>
                        <a:t> 1 балл)</a:t>
                      </a:r>
                    </a:p>
                    <a:p>
                      <a:r>
                        <a:rPr lang="ru-RU" sz="1400" baseline="0" dirty="0" smtClean="0"/>
                        <a:t>Краткость (1 балл)</a:t>
                      </a:r>
                      <a:endParaRPr lang="ru-RU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47981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«Книги и авторы»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C00000"/>
                          </a:solidFill>
                        </a:rPr>
                        <a:t> МАХ 1 балл</a:t>
                      </a:r>
                      <a:endParaRPr lang="ru-RU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66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Рефлексия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117309" y="1556792"/>
            <a:ext cx="5170758" cy="49543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598468" y="1806981"/>
            <a:ext cx="4453930" cy="4453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061964" y="116632"/>
            <a:ext cx="8168602" cy="6624736"/>
          </a:xfrm>
          <a:prstGeom prst="rect">
            <a:avLst/>
          </a:prstGeom>
        </p:spPr>
      </p:pic>
      <p:pic>
        <p:nvPicPr>
          <p:cNvPr id="1026" name="Picture 2" descr="http://otkrit-ka.ru/uploads/posts/2021-11/krasivye-foto-kartinki-rebusy-56.jpg"/>
          <p:cNvPicPr>
            <a:picLocks noChangeAspect="1" noChangeArrowheads="1"/>
          </p:cNvPicPr>
          <p:nvPr/>
        </p:nvPicPr>
        <p:blipFill>
          <a:blip r:embed="rId2"/>
          <a:srcRect l="19719" t="22935" r="19802" b="27786"/>
          <a:stretch/>
        </p:blipFill>
        <p:spPr bwMode="auto">
          <a:xfrm>
            <a:off x="7030516" y="764704"/>
            <a:ext cx="2592288" cy="15841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 noEditPoints="1"/>
          </p:cNvSpPr>
          <p:nvPr>
            <p:ph type="body" idx="1"/>
          </p:nvPr>
        </p:nvSpPr>
        <p:spPr>
          <a:xfrm>
            <a:off x="765820" y="2132856"/>
            <a:ext cx="7370056" cy="192829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ctr"/>
            <a:r>
              <a:rPr lang="ru-RU" sz="4800" b="1" dirty="0" smtClean="0"/>
              <a:t>Алфавит</a:t>
            </a:r>
            <a:r>
              <a:rPr lang="ru-RU" sz="4800" b="1" dirty="0"/>
              <a:t>. Графика. </a:t>
            </a:r>
            <a:endParaRPr lang="ru-RU" sz="4800" b="1" dirty="0" smtClean="0"/>
          </a:p>
          <a:p>
            <a:pPr algn="ctr" rtl="0"/>
            <a:endParaRPr lang="ru-RU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49796" y="404664"/>
            <a:ext cx="7992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i="1" dirty="0" smtClean="0"/>
              <a:t>Девятое ноября</a:t>
            </a:r>
          </a:p>
          <a:p>
            <a:pPr algn="ctr"/>
            <a:r>
              <a:rPr lang="ru-RU" sz="4000" i="1" dirty="0" smtClean="0"/>
              <a:t>Классная работа </a:t>
            </a:r>
            <a:endParaRPr lang="ru-RU" sz="4000" i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 noEditPoints="1"/>
          </p:cNvSpPr>
          <p:nvPr>
            <p:ph type="body" idx="1"/>
          </p:nvPr>
        </p:nvSpPr>
        <p:spPr>
          <a:xfrm>
            <a:off x="693812" y="1412776"/>
            <a:ext cx="7370056" cy="25763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ctr"/>
            <a:r>
              <a:rPr lang="ru-RU" sz="4800" dirty="0" smtClean="0"/>
              <a:t>Алфавит</a:t>
            </a:r>
            <a:r>
              <a:rPr lang="ru-RU" sz="4800" dirty="0"/>
              <a:t>. Графика. </a:t>
            </a:r>
            <a:endParaRPr lang="ru-RU" sz="4800" dirty="0" smtClean="0"/>
          </a:p>
          <a:p>
            <a:pPr algn="ctr" rtl="0"/>
            <a:endParaRPr lang="ru-RU" sz="4800" dirty="0" smtClean="0"/>
          </a:p>
          <a:p>
            <a:pPr algn="ctr" rtl="0"/>
            <a:r>
              <a:rPr lang="ru-RU" b="1" dirty="0" smtClean="0"/>
              <a:t>(«Один день в школьной библиотеке»)</a:t>
            </a:r>
          </a:p>
          <a:p>
            <a:pPr algn="ctr" rtl="0"/>
            <a:endParaRPr lang="ru-RU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117600" y="548681"/>
          <a:ext cx="10156827" cy="575559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384524"/>
                <a:gridCol w="3168352"/>
                <a:gridCol w="4603951"/>
              </a:tblGrid>
              <a:tr h="57174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Критерии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Баллы</a:t>
                      </a:r>
                      <a:endParaRPr lang="ru-RU" dirty="0"/>
                    </a:p>
                  </a:txBody>
                  <a:tcPr/>
                </a:tc>
              </a:tr>
              <a:tr h="1982061">
                <a:tc>
                  <a:txBody>
                    <a:bodyPr/>
                    <a:lstStyle/>
                    <a:p>
                      <a:r>
                        <a:rPr lang="ru-RU" dirty="0" smtClean="0"/>
                        <a:t>«Словарь»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 algn="ctr">
                        <a:buAutoNum type="arabicPeriod"/>
                      </a:pPr>
                      <a:r>
                        <a:rPr lang="ru-RU" sz="1400" dirty="0" smtClean="0"/>
                        <a:t>Все слова написаны верно (2 балла).</a:t>
                      </a:r>
                    </a:p>
                    <a:p>
                      <a:pPr marL="457200" indent="-457200" algn="ctr">
                        <a:buAutoNum type="arabicPeriod"/>
                      </a:pPr>
                      <a:r>
                        <a:rPr lang="ru-RU" sz="1400" dirty="0" smtClean="0"/>
                        <a:t>Одна ошибка или две ошибки (1 балл).</a:t>
                      </a:r>
                    </a:p>
                    <a:p>
                      <a:pPr marL="457200" indent="-457200" algn="ctr">
                        <a:buAutoNum type="arabicPeriod"/>
                      </a:pPr>
                      <a:r>
                        <a:rPr lang="ru-RU" sz="1400" dirty="0" smtClean="0"/>
                        <a:t>Три ошибки и более (0 баллов).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ru-RU" dirty="0" smtClean="0"/>
                        <a:t> </a:t>
                      </a:r>
                    </a:p>
                    <a:p>
                      <a:pPr marL="571500" indent="-571500">
                        <a:buFont typeface="Arial" pitchFamily="34" charset="0" panose="020B0604020202020204"/>
                        <a:buChar char="•"/>
                      </a:pPr>
                      <a:r>
                        <a:rPr lang="ru-RU" sz="4400" dirty="0" smtClean="0"/>
                        <a:t>6-5</a:t>
                      </a:r>
                      <a:r>
                        <a:rPr lang="ru-RU" sz="4400" baseline="0" dirty="0" smtClean="0"/>
                        <a:t> б. – «5»</a:t>
                      </a:r>
                    </a:p>
                    <a:p>
                      <a:pPr marL="571500" indent="-571500">
                        <a:buFont typeface="Arial" pitchFamily="34" charset="0" panose="020B0604020202020204"/>
                        <a:buChar char="•"/>
                      </a:pPr>
                      <a:r>
                        <a:rPr lang="ru-RU" sz="4400" baseline="0" dirty="0" smtClean="0"/>
                        <a:t>4-3 б. – «4»</a:t>
                      </a:r>
                    </a:p>
                    <a:p>
                      <a:pPr marL="571500" indent="-571500">
                        <a:buFont typeface="Arial" pitchFamily="34" charset="0" panose="020B0604020202020204"/>
                        <a:buChar char="•"/>
                      </a:pPr>
                      <a:r>
                        <a:rPr lang="ru-RU" sz="4400" baseline="0" dirty="0" smtClean="0"/>
                        <a:t>2-1 б. - «3»</a:t>
                      </a:r>
                      <a:endParaRPr lang="ru-RU" sz="4400" dirty="0"/>
                    </a:p>
                  </a:txBody>
                  <a:tcPr/>
                </a:tc>
              </a:tr>
              <a:tr h="1982061">
                <a:tc>
                  <a:txBody>
                    <a:bodyPr/>
                    <a:lstStyle/>
                    <a:p>
                      <a:r>
                        <a:rPr lang="ru-RU" dirty="0" smtClean="0"/>
                        <a:t>«Библиотека»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400" dirty="0" smtClean="0"/>
                        <a:t>Все слова выбраны верно и расставлены в алфавитном порядке(2 балла).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400" dirty="0" smtClean="0"/>
                        <a:t>Одна ошибка или две ошибки (1 балл).</a:t>
                      </a:r>
                    </a:p>
                    <a:p>
                      <a:pPr marL="228600" indent="-228600">
                        <a:buFont typeface="+mj-lt"/>
                        <a:buAutoNum type="arabicPeriod"/>
                      </a:pPr>
                      <a:r>
                        <a:rPr lang="ru-RU" sz="1400" dirty="0" smtClean="0"/>
                        <a:t>Три ошибки и более (0 баллов).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71748">
                <a:tc>
                  <a:txBody>
                    <a:bodyPr/>
                    <a:lstStyle/>
                    <a:p>
                      <a:r>
                        <a:rPr lang="ru-RU" dirty="0" smtClean="0"/>
                        <a:t>«Памятка»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Точность (</a:t>
                      </a:r>
                      <a:r>
                        <a:rPr lang="ru-RU" sz="1400" baseline="0" dirty="0" smtClean="0"/>
                        <a:t> 1 балл).</a:t>
                      </a:r>
                    </a:p>
                    <a:p>
                      <a:r>
                        <a:rPr lang="ru-RU" sz="1400" baseline="0" dirty="0" smtClean="0"/>
                        <a:t>Краткость (1 балл).</a:t>
                      </a:r>
                      <a:endParaRPr lang="ru-RU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47981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«Книги и авторы»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C00000"/>
                          </a:solidFill>
                        </a:rPr>
                        <a:t> МАХ 1 балл</a:t>
                      </a:r>
                      <a:endParaRPr lang="ru-RU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66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«Словарь»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2292943" y="1628800"/>
            <a:ext cx="7806086" cy="51044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66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«Словарь»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079251" y="1772816"/>
            <a:ext cx="6781411" cy="4434407"/>
          </a:xfrm>
          <a:prstGeom prst="rect">
            <a:avLst/>
          </a:prstGeom>
        </p:spPr>
      </p:pic>
      <p:sp>
        <p:nvSpPr>
          <p:cNvPr id="6" name="Горизонтальный свиток 5"/>
          <p:cNvSpPr/>
          <p:nvPr/>
        </p:nvSpPr>
        <p:spPr>
          <a:xfrm>
            <a:off x="7098199" y="1624421"/>
            <a:ext cx="4176464" cy="5260675"/>
          </a:xfrm>
          <a:prstGeom prst="horizont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библиография</a:t>
            </a:r>
            <a:endParaRPr lang="ru-RU" sz="3200" dirty="0"/>
          </a:p>
          <a:p>
            <a:pPr algn="ctr"/>
            <a:r>
              <a:rPr lang="ru-RU" sz="3200" dirty="0" smtClean="0"/>
              <a:t>стеллаж</a:t>
            </a:r>
          </a:p>
          <a:p>
            <a:pPr algn="ctr"/>
            <a:r>
              <a:rPr lang="ru-RU" sz="3200" dirty="0" smtClean="0"/>
              <a:t>каталог</a:t>
            </a:r>
          </a:p>
          <a:p>
            <a:pPr algn="ctr"/>
            <a:r>
              <a:rPr lang="ru-RU" sz="3200" dirty="0" smtClean="0"/>
              <a:t>абонемент</a:t>
            </a:r>
          </a:p>
          <a:p>
            <a:pPr algn="ctr"/>
            <a:r>
              <a:rPr lang="ru-RU" sz="3200" dirty="0"/>
              <a:t>энциклопедия</a:t>
            </a:r>
          </a:p>
          <a:p>
            <a:pPr algn="ctr"/>
            <a:r>
              <a:rPr lang="ru-RU" sz="3200" dirty="0" smtClean="0"/>
              <a:t>формуляр</a:t>
            </a:r>
          </a:p>
          <a:p>
            <a:pPr algn="ctr"/>
            <a:r>
              <a:rPr lang="ru-RU" sz="3200" dirty="0" smtClean="0"/>
              <a:t>пресса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66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«Словарь»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116679" y="1556792"/>
            <a:ext cx="7552249" cy="4938463"/>
          </a:xfrm>
          <a:prstGeom prst="rect">
            <a:avLst/>
          </a:prstGeom>
        </p:spPr>
      </p:pic>
      <p:sp>
        <p:nvSpPr>
          <p:cNvPr id="6" name="Горизонтальный свиток 5"/>
          <p:cNvSpPr/>
          <p:nvPr/>
        </p:nvSpPr>
        <p:spPr>
          <a:xfrm>
            <a:off x="3142084" y="3232867"/>
            <a:ext cx="8424936" cy="3501008"/>
          </a:xfrm>
          <a:prstGeom prst="horizont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Критерии</a:t>
            </a:r>
            <a:endParaRPr lang="ru-RU" sz="2800" dirty="0" smtClean="0"/>
          </a:p>
          <a:p>
            <a:pPr marL="457200" indent="-457200" algn="ctr">
              <a:buAutoNum type="arabicPeriod"/>
            </a:pPr>
            <a:r>
              <a:rPr lang="ru-RU" sz="2800" dirty="0" smtClean="0"/>
              <a:t>Все слова написаны верно (2 балла).</a:t>
            </a:r>
          </a:p>
          <a:p>
            <a:pPr marL="457200" indent="-457200" algn="ctr">
              <a:buAutoNum type="arabicPeriod"/>
            </a:pPr>
            <a:r>
              <a:rPr lang="ru-RU" sz="2800" dirty="0" smtClean="0"/>
              <a:t>Одна ошибка или две ошибки (1 балл).</a:t>
            </a:r>
          </a:p>
          <a:p>
            <a:pPr marL="457200" indent="-457200" algn="ctr">
              <a:buAutoNum type="arabicPeriod"/>
            </a:pPr>
            <a:r>
              <a:rPr lang="ru-RU" sz="2800" dirty="0" smtClean="0"/>
              <a:t>Три ошибки и более (0 баллов).</a:t>
            </a:r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rtl="0"/>
            <a:r>
              <a:rPr lang="ru-RU" sz="6600" dirty="0" smtClean="0"/>
              <a:t>«Библиотека»</a:t>
            </a:r>
            <a:endParaRPr lang="ru-RU" sz="6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1"/>
          <a:srcRect b="3982"/>
          <a:stretch/>
        </p:blipFill>
        <p:spPr>
          <a:xfrm>
            <a:off x="409468" y="1916832"/>
            <a:ext cx="11573036" cy="34725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Книги в формате 16 x 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412013_TF02787940_TF02787940.potx" id="{BDCEC835-C025-45C0-8AD5-9D778732CF6A}" vid="{4E9A813A-BC9F-4772-8185-0F17D630CF68}"/>
    </a:ext>
  </a:extLst>
</a:theme>
</file>

<file path=ppt/theme/theme3.xml><?xml version="1.0" encoding="utf-8"?>
<a:theme xmlns:a="http://schemas.openxmlformats.org/drawingml/2006/main" name="Тема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1345039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The bookstacks present on most slides  make this a good choice for students, teachers, reading enthusiasts, and others in education. This presentation template contains multiple slide layouts in widescreen format (16x9) and includes a sample table and chart that you can easily  modify.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2011-11-26T00:00:00+00:00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TP102787939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694216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LocMarketGroupTiers2 xmlns="4873beb7-5857-4685-be1f-d57550cc96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B558C7-619B-49BE-9097-7FCBDADD4E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01D382-32B0-43EE-932C-28906AF37617}">
  <ds:schemaRefs>
    <ds:schemaRef ds:uri="http://schemas.openxmlformats.org/package/2006/metadata/core-properties"/>
    <ds:schemaRef ds:uri="http://www.w3.org/XML/1998/namespace"/>
    <ds:schemaRef ds:uri="4873beb7-5857-4685-be1f-d57550cc96cc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BBB5C329-08A6-4E5E-AEF1-A97828C874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со стопкой книг на голубом фоне (широкоэкранный формат)</Template>
  <TotalTime>0</TotalTime>
  <Words>362</Words>
  <Application>Microsoft Office PowerPoint</Application>
  <PresentationFormat>Произвольный</PresentationFormat>
  <Paragraphs>80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Century Gothic</vt:lpstr>
      <vt:lpstr>Книги в формате 16 x 9</vt:lpstr>
      <vt:lpstr>Урок русского языка</vt:lpstr>
      <vt:lpstr>Презентация PowerPoint</vt:lpstr>
      <vt:lpstr>Презентация PowerPoint</vt:lpstr>
      <vt:lpstr>Презентация PowerPoint</vt:lpstr>
      <vt:lpstr>Презентация PowerPoint</vt:lpstr>
      <vt:lpstr>«Словарь»</vt:lpstr>
      <vt:lpstr>«Словарь»</vt:lpstr>
      <vt:lpstr>«Словарь»</vt:lpstr>
      <vt:lpstr>«Библиотека»</vt:lpstr>
      <vt:lpstr>«Библиотека»</vt:lpstr>
      <vt:lpstr>«Книги и авторы»</vt:lpstr>
      <vt:lpstr>Проект  «Уникальные книги семей Газпром школы» </vt:lpstr>
      <vt:lpstr>Домашнее задание</vt:lpstr>
      <vt:lpstr>«Памятка»</vt:lpstr>
      <vt:lpstr>Памятка «Для чего нужно знать алфавит?» </vt:lpstr>
      <vt:lpstr>Презентация PowerPoint</vt:lpstr>
      <vt:lpstr>Рефлексия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Дмитрий Смирнов</cp:lastModifiedBy>
  <cp:revision>1</cp:revision>
  <dcterms:created xsi:type="dcterms:W3CDTF">2023-11-06T14:32:31Z</dcterms:created>
  <dcterms:modified xsi:type="dcterms:W3CDTF">2025-01-11T13:30:33Z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