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9"/>
  </p:notesMasterIdLst>
  <p:sldIdLst>
    <p:sldId id="285" r:id="rId3"/>
    <p:sldId id="286" r:id="rId4"/>
    <p:sldId id="284" r:id="rId5"/>
    <p:sldId id="292" r:id="rId6"/>
    <p:sldId id="290" r:id="rId7"/>
    <p:sldId id="289" r:id="rId8"/>
    <p:sldId id="294" r:id="rId9"/>
    <p:sldId id="287" r:id="rId10"/>
    <p:sldId id="295" r:id="rId11"/>
    <p:sldId id="296" r:id="rId12"/>
    <p:sldId id="297" r:id="rId13"/>
    <p:sldId id="299" r:id="rId14"/>
    <p:sldId id="302" r:id="rId15"/>
    <p:sldId id="323" r:id="rId16"/>
    <p:sldId id="298" r:id="rId17"/>
    <p:sldId id="304" r:id="rId18"/>
    <p:sldId id="300" r:id="rId19"/>
    <p:sldId id="301" r:id="rId20"/>
    <p:sldId id="305" r:id="rId21"/>
    <p:sldId id="311" r:id="rId22"/>
    <p:sldId id="306" r:id="rId23"/>
    <p:sldId id="312" r:id="rId24"/>
    <p:sldId id="307" r:id="rId25"/>
    <p:sldId id="313" r:id="rId26"/>
    <p:sldId id="308" r:id="rId27"/>
    <p:sldId id="314" r:id="rId28"/>
    <p:sldId id="309" r:id="rId29"/>
    <p:sldId id="315" r:id="rId30"/>
    <p:sldId id="316" r:id="rId31"/>
    <p:sldId id="317" r:id="rId32"/>
    <p:sldId id="288" r:id="rId33"/>
    <p:sldId id="321" r:id="rId34"/>
    <p:sldId id="320" r:id="rId35"/>
    <p:sldId id="322" r:id="rId36"/>
    <p:sldId id="324" r:id="rId37"/>
    <p:sldId id="293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0099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6" autoAdjust="0"/>
    <p:restoredTop sz="94660"/>
  </p:normalViewPr>
  <p:slideViewPr>
    <p:cSldViewPr snapToGrid="0">
      <p:cViewPr varScale="1">
        <p:scale>
          <a:sx n="89" d="100"/>
          <a:sy n="89" d="100"/>
        </p:scale>
        <p:origin x="11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C2A4A6-C4DB-4335-8EF9-C26385DDD51A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B223A2-E3B0-4BD6-91E1-2E8F26B6BD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333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13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268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473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00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5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174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62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68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1005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776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53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138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44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366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54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541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9419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88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465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685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95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894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C58A1F-64B7-4133-96C8-FE52BF85FDDD}" type="datetimeFigureOut">
              <a:rPr lang="ru-RU" smtClean="0"/>
              <a:t>11.01.2025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51B78-0AE2-4E79-8367-52A49695EC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2644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4A6AA9-2FE6-4871-B8F0-87F70A22AA68}" type="datetimeFigureOut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11.01.2025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B948290-0FD0-470D-B252-0F28CD5DCEFF}" type="slidenum">
              <a:rPr kumimoji="0" lang="ru-RU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205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image" Target="../media/image2.png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29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png"/><Relationship Id="rId32" Type="http://schemas.openxmlformats.org/officeDocument/2006/relationships/image" Target="../media/image32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28" Type="http://schemas.openxmlformats.org/officeDocument/2006/relationships/image" Target="../media/image28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31" Type="http://schemas.openxmlformats.org/officeDocument/2006/relationships/image" Target="../media/image31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3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0166" y="92060"/>
            <a:ext cx="8695426" cy="167169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0166" y="1825624"/>
            <a:ext cx="8695426" cy="4782210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sp>
        <p:nvSpPr>
          <p:cNvPr id="10" name="Выноска-облако 9"/>
          <p:cNvSpPr/>
          <p:nvPr/>
        </p:nvSpPr>
        <p:spPr>
          <a:xfrm>
            <a:off x="683456" y="875431"/>
            <a:ext cx="7410090" cy="4899803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228" y="1579662"/>
            <a:ext cx="3847381" cy="30623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4682" y="2967486"/>
            <a:ext cx="531500" cy="62003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130964">
            <a:off x="4485735" y="5139789"/>
            <a:ext cx="349369" cy="4658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161606">
            <a:off x="6291456" y="4254848"/>
            <a:ext cx="450113" cy="69491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051816">
            <a:off x="6087343" y="1849082"/>
            <a:ext cx="391307" cy="51835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27253" y="4474491"/>
            <a:ext cx="492622" cy="60320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740471">
            <a:off x="2073478" y="1525438"/>
            <a:ext cx="476222" cy="55821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061826">
            <a:off x="7493770" y="3207613"/>
            <a:ext cx="345580" cy="46077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62417" y="1036846"/>
            <a:ext cx="414067" cy="50659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9946282">
            <a:off x="6452132" y="1027819"/>
            <a:ext cx="414577" cy="68066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75322" y="2208572"/>
            <a:ext cx="626391" cy="62639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373512">
            <a:off x="6492081" y="2879819"/>
            <a:ext cx="495048" cy="49504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0521945">
            <a:off x="1837426" y="3710009"/>
            <a:ext cx="738188" cy="666885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39795" y="4596105"/>
            <a:ext cx="583794" cy="583794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 rot="1646051">
            <a:off x="1905046" y="2434440"/>
            <a:ext cx="680758" cy="64756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0660459">
            <a:off x="4865017" y="4523851"/>
            <a:ext cx="650122" cy="70046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089893" y="3923921"/>
            <a:ext cx="731273" cy="731273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244160" y="1700752"/>
            <a:ext cx="493022" cy="493022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 rot="1371963">
            <a:off x="441986" y="5749103"/>
            <a:ext cx="585914" cy="71591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71600" y="5605387"/>
            <a:ext cx="733245" cy="742418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13047">
            <a:off x="8079210" y="5686769"/>
            <a:ext cx="481126" cy="72904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rot="20139088">
            <a:off x="7161782" y="5692063"/>
            <a:ext cx="547386" cy="78052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rot="1316587">
            <a:off x="7513387" y="4781335"/>
            <a:ext cx="580160" cy="693184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rot="1167481">
            <a:off x="5268604" y="5736656"/>
            <a:ext cx="480563" cy="67771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 rot="19987710">
            <a:off x="6190080" y="5589944"/>
            <a:ext cx="493386" cy="770362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 rot="20226434">
            <a:off x="8084492" y="472016"/>
            <a:ext cx="460048" cy="691773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 rot="1351306">
            <a:off x="560577" y="425352"/>
            <a:ext cx="619031" cy="85692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200310" y="260028"/>
            <a:ext cx="582239" cy="700676"/>
          </a:xfrm>
          <a:prstGeom prst="rect">
            <a:avLst/>
          </a:prstGeom>
        </p:spPr>
      </p:pic>
      <p:sp>
        <p:nvSpPr>
          <p:cNvPr id="45" name="5-конечная звезда 44"/>
          <p:cNvSpPr/>
          <p:nvPr/>
        </p:nvSpPr>
        <p:spPr>
          <a:xfrm>
            <a:off x="574953" y="2285283"/>
            <a:ext cx="295140" cy="26184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89869" y="3891038"/>
            <a:ext cx="347502" cy="304826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94149" y="5159062"/>
            <a:ext cx="347502" cy="304826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392293" y="394126"/>
            <a:ext cx="347502" cy="304826"/>
          </a:xfrm>
          <a:prstGeom prst="rect">
            <a:avLst/>
          </a:prstGeom>
        </p:spPr>
      </p:pic>
      <p:pic>
        <p:nvPicPr>
          <p:cNvPr id="50" name="Рисунок 49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604695" y="302626"/>
            <a:ext cx="347502" cy="304826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5674571" y="581782"/>
            <a:ext cx="347502" cy="304826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13382" y="2547129"/>
            <a:ext cx="347502" cy="304826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186530" y="4443692"/>
            <a:ext cx="347502" cy="304826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3645044" y="5936061"/>
            <a:ext cx="347502" cy="304826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320001" y="4943429"/>
            <a:ext cx="347502" cy="304826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553484" y="1744075"/>
            <a:ext cx="347502" cy="304826"/>
          </a:xfrm>
          <a:prstGeom prst="rect">
            <a:avLst/>
          </a:prstGeom>
        </p:spPr>
      </p:pic>
      <p:sp>
        <p:nvSpPr>
          <p:cNvPr id="57" name="5-конечная звезда 56"/>
          <p:cNvSpPr/>
          <p:nvPr/>
        </p:nvSpPr>
        <p:spPr>
          <a:xfrm>
            <a:off x="2587352" y="260028"/>
            <a:ext cx="361468" cy="43916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8" name="Рисунок 57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398249" y="3276587"/>
            <a:ext cx="347502" cy="304826"/>
          </a:xfrm>
          <a:prstGeom prst="rect">
            <a:avLst/>
          </a:prstGeom>
        </p:spPr>
      </p:pic>
      <p:pic>
        <p:nvPicPr>
          <p:cNvPr id="59" name="Рисунок 58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937557" y="275595"/>
            <a:ext cx="405116" cy="407713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250587" y="4669851"/>
            <a:ext cx="408467" cy="408467"/>
          </a:xfrm>
          <a:prstGeom prst="rect">
            <a:avLst/>
          </a:prstGeom>
        </p:spPr>
      </p:pic>
      <p:pic>
        <p:nvPicPr>
          <p:cNvPr id="61" name="Рисунок 60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553950" y="6000667"/>
            <a:ext cx="408467" cy="408467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2417" y="3999793"/>
            <a:ext cx="408467" cy="408467"/>
          </a:xfrm>
          <a:prstGeom prst="rect">
            <a:avLst/>
          </a:prstGeom>
        </p:spPr>
      </p:pic>
      <p:sp>
        <p:nvSpPr>
          <p:cNvPr id="63" name="5-конечная звезда 62"/>
          <p:cNvSpPr/>
          <p:nvPr/>
        </p:nvSpPr>
        <p:spPr>
          <a:xfrm>
            <a:off x="1150938" y="1328692"/>
            <a:ext cx="355987" cy="389369"/>
          </a:xfrm>
          <a:prstGeom prst="star5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4" name="Рисунок 6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4367766" y="3224766"/>
            <a:ext cx="408467" cy="408467"/>
          </a:xfrm>
          <a:prstGeom prst="rect">
            <a:avLst/>
          </a:prstGeom>
        </p:spPr>
      </p:pic>
      <p:pic>
        <p:nvPicPr>
          <p:cNvPr id="65" name="Рисунок 6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49647" y="3357033"/>
            <a:ext cx="390178" cy="432854"/>
          </a:xfrm>
          <a:prstGeom prst="rect">
            <a:avLst/>
          </a:prstGeom>
        </p:spPr>
      </p:pic>
      <p:pic>
        <p:nvPicPr>
          <p:cNvPr id="66" name="Рисунок 65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172172" y="5610359"/>
            <a:ext cx="390178" cy="432854"/>
          </a:xfrm>
          <a:prstGeom prst="rect">
            <a:avLst/>
          </a:prstGeom>
        </p:spPr>
      </p:pic>
      <p:pic>
        <p:nvPicPr>
          <p:cNvPr id="67" name="Рисунок 66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7370589" y="975443"/>
            <a:ext cx="390178" cy="432854"/>
          </a:xfrm>
          <a:prstGeom prst="rect">
            <a:avLst/>
          </a:prstGeom>
        </p:spPr>
      </p:pic>
      <p:pic>
        <p:nvPicPr>
          <p:cNvPr id="68" name="Рисунок 6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228500" y="2925271"/>
            <a:ext cx="390178" cy="432854"/>
          </a:xfrm>
          <a:prstGeom prst="rect">
            <a:avLst/>
          </a:prstGeom>
        </p:spPr>
      </p:pic>
      <p:pic>
        <p:nvPicPr>
          <p:cNvPr id="69" name="Рисунок 68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6731454" y="5138207"/>
            <a:ext cx="390178" cy="432854"/>
          </a:xfrm>
          <a:prstGeom prst="rect">
            <a:avLst/>
          </a:prstGeom>
        </p:spPr>
      </p:pic>
      <p:pic>
        <p:nvPicPr>
          <p:cNvPr id="70" name="Рисунок 69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rot="1415940">
            <a:off x="6271136" y="258588"/>
            <a:ext cx="478802" cy="597341"/>
          </a:xfrm>
          <a:prstGeom prst="rect">
            <a:avLst/>
          </a:prstGeom>
        </p:spPr>
      </p:pic>
      <p:pic>
        <p:nvPicPr>
          <p:cNvPr id="72" name="Рисунок 7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18889967">
            <a:off x="1919915" y="502824"/>
            <a:ext cx="612726" cy="77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723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Оценочный лист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Система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оценивания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2275" y="3182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2" y="2213906"/>
            <a:ext cx="7539486" cy="36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48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текста 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altLang="ru-RU" sz="3600" u="sng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Второй признак текста</a:t>
            </a:r>
            <a:r>
              <a:rPr lang="ru-RU" altLang="ru-RU" sz="4400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.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29" y="3743958"/>
            <a:ext cx="2883658" cy="2889754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rot="2055746">
            <a:off x="4629150" y="2274266"/>
            <a:ext cx="3331736" cy="3892233"/>
          </a:xfrm>
          <a:prstGeom prst="wedgeEllipseCallout">
            <a:avLst>
              <a:gd name="adj1" fmla="val -61913"/>
              <a:gd name="adj2" fmla="val 76302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в тексте расположены в определенном порядке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ьная выноска 5"/>
          <p:cNvSpPr/>
          <p:nvPr/>
        </p:nvSpPr>
        <p:spPr>
          <a:xfrm rot="2055746">
            <a:off x="4629150" y="2235115"/>
            <a:ext cx="3331736" cy="3892233"/>
          </a:xfrm>
          <a:prstGeom prst="wedgeEllipseCallout">
            <a:avLst>
              <a:gd name="adj1" fmla="val -61913"/>
              <a:gd name="adj2" fmla="val 76302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Предложения в тексте расположены в определенном порядке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294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60" y="224287"/>
            <a:ext cx="8686800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 чем текст?  Озаглавь его.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декабрь. В декабре то ясное небо,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набегут тяжелые тучи. Вот и метель разгулялась.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пушистое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белое покрывало легло на землю.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Этот месяц хитрые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узоры и на окнах рисует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 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 бежит в белой шубке, а медведь в это время спит в своей берлоге. 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Это первый  месяц зимы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178" y="4201064"/>
            <a:ext cx="3856008" cy="2343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491" y="239158"/>
            <a:ext cx="2863969" cy="18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32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60" y="224287"/>
            <a:ext cx="8686800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Декабрь.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 smtClean="0"/>
              <a:t>      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Стоит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декабрь. В декабре то ясное небо,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то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набегут тяжелые тучи. Вот и метель разгулялась.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 время пушистое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белое покрывало легло на землю.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Этот месяц хитрые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узоры и на окнах рисует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декабре 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заяц бежит в белой шубке, а медведь в это время спит в своей берлоге. 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Это первый  месяц зимы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1178" y="4201064"/>
            <a:ext cx="3856008" cy="2343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8491" y="239158"/>
            <a:ext cx="2863969" cy="183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2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Оценочный лист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Система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оценивания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2275" y="3182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872" y="2213906"/>
            <a:ext cx="7539486" cy="3652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0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</a:t>
            </a:r>
            <a:r>
              <a:rPr lang="ru-RU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текста</a:t>
            </a:r>
            <a:endParaRPr lang="ru-RU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1800" dirty="0"/>
              <a:t> </a:t>
            </a:r>
            <a:r>
              <a:rPr lang="ru-RU" altLang="ru-RU" sz="1800" dirty="0" smtClean="0"/>
              <a:t> </a:t>
            </a:r>
            <a:r>
              <a:rPr lang="ru-RU" altLang="ru-RU" sz="3600" u="sng" dirty="0" smtClean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Третий </a:t>
            </a:r>
            <a:r>
              <a:rPr lang="ru-RU" altLang="ru-RU" sz="3600" u="sng" dirty="0">
                <a:solidFill>
                  <a:srgbClr val="000000"/>
                </a:solidFill>
                <a:latin typeface="Comic Sans MS"/>
                <a:ea typeface="+mj-ea"/>
                <a:cs typeface="+mj-cs"/>
              </a:rPr>
              <a:t>признак текста</a:t>
            </a:r>
            <a:r>
              <a:rPr lang="ru-RU" sz="1800" dirty="0" smtClean="0"/>
              <a:t>  </a:t>
            </a:r>
            <a:endParaRPr lang="ru-RU" sz="1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618" y="3424782"/>
            <a:ext cx="2883658" cy="2889754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rot="2036291">
            <a:off x="4505457" y="2337118"/>
            <a:ext cx="2435370" cy="3391126"/>
          </a:xfrm>
          <a:prstGeom prst="wedgeEllipseCallout">
            <a:avLst>
              <a:gd name="adj1" fmla="val -31743"/>
              <a:gd name="adj2" fmla="val 75425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 можно озаглавить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880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6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 Звери находились в вольерах и клетках. Зверей можно было кормить.  Я решил подойти поближе к зверям и их покормить. Кричали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павлины. Бегемота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я не видел. Я уже собрался уходить, когда заметил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лося. </a:t>
            </a:r>
            <a:r>
              <a:rPr lang="ru-RU" dirty="0">
                <a:solidFill>
                  <a:srgbClr val="000000"/>
                </a:solidFill>
                <a:latin typeface="-apple-system"/>
              </a:rPr>
              <a:t>И мне захотелось увидеть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его тоже и  покормить. </a:t>
            </a:r>
          </a:p>
          <a:p>
            <a:pPr marL="0" indent="0">
              <a:buNone/>
            </a:pPr>
            <a:r>
              <a:rPr lang="ru-RU" dirty="0">
                <a:solidFill>
                  <a:srgbClr val="000000"/>
                </a:solidFill>
                <a:latin typeface="-apple-system"/>
              </a:rPr>
              <a:t> </a:t>
            </a: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7774" y="4606508"/>
            <a:ext cx="3209025" cy="191991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792" y="4606508"/>
            <a:ext cx="3355676" cy="191991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2728" y="281930"/>
            <a:ext cx="45720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71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 пришел посмотреть на зверей.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Звери находились в вольерах и клетках. Зверей можно было кормить.  Я решил подойти поближе к зверям и их покормить. Кричали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павлины. Бегемота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я не видел. Я уже собрался уходить, когда заметил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лося.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и 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зверей и фотографировал зверей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149971"/>
            <a:ext cx="4069421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591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текста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8792" y="1634974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sz="3200" u="sng" dirty="0" err="1" smtClean="0">
                <a:solidFill>
                  <a:srgbClr val="000000"/>
                </a:solidFill>
                <a:latin typeface="Comic Sans MS"/>
              </a:rPr>
              <a:t>Четвертыйпризнак</a:t>
            </a:r>
            <a:r>
              <a:rPr lang="ru-RU" altLang="ru-RU" sz="3200" u="sng" dirty="0" smtClean="0">
                <a:solidFill>
                  <a:srgbClr val="000000"/>
                </a:solidFill>
                <a:latin typeface="Comic Sans MS"/>
              </a:rPr>
              <a:t> </a:t>
            </a:r>
            <a:r>
              <a:rPr lang="ru-RU" altLang="ru-RU" sz="3200" u="sng" dirty="0">
                <a:solidFill>
                  <a:srgbClr val="000000"/>
                </a:solidFill>
                <a:latin typeface="Comic Sans MS"/>
              </a:rPr>
              <a:t>текста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1497" y="3178671"/>
            <a:ext cx="2883658" cy="2889754"/>
          </a:xfrm>
          <a:prstGeom prst="rect">
            <a:avLst/>
          </a:prstGeom>
        </p:spPr>
      </p:pic>
      <p:sp>
        <p:nvSpPr>
          <p:cNvPr id="5" name="Овальная выноска 4"/>
          <p:cNvSpPr/>
          <p:nvPr/>
        </p:nvSpPr>
        <p:spPr>
          <a:xfrm rot="2620637">
            <a:off x="4831833" y="2081923"/>
            <a:ext cx="3028226" cy="3540268"/>
          </a:xfrm>
          <a:prstGeom prst="wedgeEllipseCallout">
            <a:avLst>
              <a:gd name="adj1" fmla="val -28052"/>
              <a:gd name="adj2" fmla="val 80580"/>
            </a:avLst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текста есть начало и конец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3897" y="3331071"/>
            <a:ext cx="2883658" cy="2889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50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 пришел посмотреть на зверей.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Звери находились в вольерах и клетках. Зверей можно было кормить.  Я решил подойти поближе к зверям и их покормить. Кричали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павлины. Бегемота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я не видел. Я уже собрался уходить, когда заметил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лося.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и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зверей и фотографировал зверей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149971"/>
            <a:ext cx="4069421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Мультфильм</a:t>
            </a:r>
          </a:p>
        </p:txBody>
      </p:sp>
      <p:pic>
        <p:nvPicPr>
          <p:cNvPr id="6" name="Простоквашино_письмо_родителям_😉">
            <a:hlinkClick r:id="" action="ppaction://media"/>
            <a:extLst>
              <a:ext uri="{FF2B5EF4-FFF2-40B4-BE49-F238E27FC236}">
                <a16:creationId xmlns:a16="http://schemas.microsoft.com/office/drawing/2014/main" xmlns="" id="{1796EB0D-A55A-34EA-A2A3-92A38756B0B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8650" y="474453"/>
            <a:ext cx="7886700" cy="5567574"/>
          </a:xfrm>
        </p:spPr>
      </p:pic>
    </p:spTree>
    <p:extLst>
      <p:ext uri="{BB962C8B-B14F-4D97-AF65-F5344CB8AC3E}">
        <p14:creationId xmlns:p14="http://schemas.microsoft.com/office/powerpoint/2010/main" val="27748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Игра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2275" y="3182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726" y="1948000"/>
            <a:ext cx="3962743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27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 пришел посмотреть на зверей.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Звери находились в вольерах и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клетках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Зверей можно было кормить.  Я решил подойти поближе к зверям и их покормить. Кричали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павлины. Бегемота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я не видел. Я уже собрался уходить, когда заметил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лося.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и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зверей и фотографировал зверей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149971"/>
            <a:ext cx="4069421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272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Игра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2275" y="3182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724" y="2204315"/>
            <a:ext cx="3867150" cy="304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188" y="3158972"/>
            <a:ext cx="417195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00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 пришел посмотреть на зверей.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Звери находились в вольерах и клетках. Зверей можно было кормить.  Я решил подойти поближе к зверям и их покормить. Кричали 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Бегемота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я не видел. Я уже собрался уходить, когда заметил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лося.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и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зверей и фотографировал зверей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227607"/>
            <a:ext cx="4069421" cy="1315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12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Игра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2275" y="3182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22" y="1904999"/>
            <a:ext cx="5132716" cy="348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02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 пришел посмотреть на зверей.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Звери находились в вольерах и клетках. Зверей можно было кормить.  Я решил подойти поближе к зверям и их покормить. Кричали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павлины.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Бегемота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я не видел. Я уже собрался уходить, когда заметил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лося.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и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зверей и фотографировал зверей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149971"/>
            <a:ext cx="4069421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4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Игра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2275" y="3182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0122" y="1905000"/>
            <a:ext cx="4054414" cy="3840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77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 пришел посмотреть на зверей.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Звери находились в вольерах и клетках. Зверей можно было кормить.  Я решил подойти поближе к зверям и их покормить. Кричали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павлины. Бегемота сторожиха метлой загоняла в его домик. Медведь на задних лапах выпрашивал кусочки. Слон топал ногой.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Верблюд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линял и, говорят, даже плюнул в одну девочку, только я не видел. Я уже собрался уходить, когда заметил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лося.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и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зверей и фотографировал зверей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149971"/>
            <a:ext cx="4069421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4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    </a:t>
            </a:r>
            <a:r>
              <a:rPr lang="ru-RU" sz="4000" b="1" dirty="0" smtClean="0">
                <a:solidFill>
                  <a:srgbClr val="FF0000"/>
                </a:solidFill>
              </a:rPr>
              <a:t>Игра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</a:t>
            </a: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2275" y="3182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626" y="1904999"/>
            <a:ext cx="4390846" cy="403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34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 пришел посмотреть на зверей.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Звери находились в вольерах и клетках. Зверей можно было кормить.  Я решил подойти поближе к зверям и их покормить. Кричали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павлины. Бегемота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я не видел. Я уже собрался уходить, когда заметил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лося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и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зверей и фотографировал зверей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149971"/>
            <a:ext cx="4069421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29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13" y="198409"/>
            <a:ext cx="8721306" cy="143656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913" y="1634975"/>
            <a:ext cx="8721306" cy="493835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3274" y="317731"/>
            <a:ext cx="4572396" cy="28409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023" y="3278035"/>
            <a:ext cx="4139543" cy="304826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4671" y="3278035"/>
            <a:ext cx="4041998" cy="3048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29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пришел посмотреть на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находились в вольерах и клетках.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было кормить.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решил подойти поближе к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зверям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их покормить. Кричали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павлины. Бегемота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видел. </a:t>
            </a:r>
            <a:r>
              <a:rPr lang="ru-RU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собрался уходить, когда заметил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и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фотографировал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149971"/>
            <a:ext cx="4069421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1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40" y="207034"/>
            <a:ext cx="8626415" cy="153550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Связующие звенья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540" y="1742535"/>
            <a:ext cx="8626415" cy="4882552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717" y="357995"/>
            <a:ext cx="3579961" cy="123357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325" y="1742533"/>
            <a:ext cx="6573328" cy="4675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6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40" y="207034"/>
            <a:ext cx="8626415" cy="1535501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Признаки текста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540" y="1742535"/>
            <a:ext cx="8626415" cy="4882552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267" y="1863306"/>
            <a:ext cx="7504981" cy="46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7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пришел посмотреть на </a:t>
            </a:r>
            <a:r>
              <a:rPr 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Звери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находились в вольерах и клетках.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было кормить.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решил подойти поближе к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зверям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покормить. Кричали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павлины. Бегемота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видел.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собрался уходить, когда заметил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и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</a:t>
            </a:r>
            <a:r>
              <a:rPr lang="ru-RU" sz="2000" b="1" i="1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фотографировал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зверей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149971"/>
            <a:ext cx="4069421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290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  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зоопарке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 smtClean="0">
              <a:solidFill>
                <a:srgbClr val="000000"/>
              </a:solidFill>
              <a:latin typeface="-apple-system"/>
            </a:endParaRPr>
          </a:p>
          <a:p>
            <a:pPr marL="0" indent="0">
              <a:buNone/>
            </a:pPr>
            <a:endParaRPr lang="ru-RU" dirty="0">
              <a:solidFill>
                <a:srgbClr val="000000"/>
              </a:solidFill>
              <a:latin typeface="-apple-system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ru-RU" dirty="0" smtClean="0">
                <a:solidFill>
                  <a:srgbClr val="000000"/>
                </a:solidFill>
                <a:latin typeface="-apple-system"/>
              </a:rPr>
              <a:t>    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Весной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был в зоопарке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пришел посмотреть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зверей.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находились в вольерах и клетках.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можно было кормить. 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решил подойти поближе к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ним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покормить. Кричали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павлины. Бегемота сторожиха метлой загоняла в его домик. Медведь на задних лапах выпрашивал кусочки. Слон топал ногой. Верблюд линял и, говорят, даже плюнул в одну девочку, только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видел.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уже собрался уходить, когда заметил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лося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мне захотелось увидеть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тоже покормить.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Я еще долго ходил по зоопарку, кормил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зверей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фотографировал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9917" y="317740"/>
            <a:ext cx="3120515" cy="2002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179" y="317741"/>
            <a:ext cx="3114134" cy="20027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15" y="5149971"/>
            <a:ext cx="4069421" cy="1393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983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660" y="224286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Подведем итоги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r>
              <a:rPr lang="ru-RU" dirty="0" smtClean="0"/>
              <a:t>                                       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Система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оценивания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>
              <a:buNone/>
            </a:pPr>
            <a:r>
              <a:rPr lang="ru-RU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                                  </a:t>
            </a:r>
          </a:p>
          <a:p>
            <a:pPr marL="0" indent="0">
              <a:buNone/>
            </a:pPr>
            <a:endParaRPr lang="ru-RU" sz="2400" b="1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b="1" dirty="0" smtClean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/>
              <a:t>                     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14-15 </a:t>
            </a:r>
            <a:r>
              <a:rPr lang="ru-RU" sz="2800" dirty="0">
                <a:solidFill>
                  <a:srgbClr val="FF0000"/>
                </a:solidFill>
              </a:rPr>
              <a:t>баллов </a:t>
            </a:r>
            <a:r>
              <a:rPr lang="ru-RU" sz="2800" dirty="0" smtClean="0">
                <a:solidFill>
                  <a:srgbClr val="FF0000"/>
                </a:solidFill>
              </a:rPr>
              <a:t> –   </a:t>
            </a:r>
            <a:r>
              <a:rPr lang="ru-RU" sz="2800" dirty="0">
                <a:solidFill>
                  <a:srgbClr val="FF0000"/>
                </a:solidFill>
              </a:rPr>
              <a:t>«5»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                9-13 </a:t>
            </a:r>
            <a:r>
              <a:rPr lang="ru-RU" sz="2800" dirty="0">
                <a:solidFill>
                  <a:srgbClr val="FF0000"/>
                </a:solidFill>
              </a:rPr>
              <a:t>балл </a:t>
            </a:r>
            <a:r>
              <a:rPr lang="ru-RU" sz="2800" dirty="0" smtClean="0">
                <a:solidFill>
                  <a:srgbClr val="FF0000"/>
                </a:solidFill>
              </a:rPr>
              <a:t>    </a:t>
            </a:r>
            <a:r>
              <a:rPr lang="ru-RU" sz="2800" dirty="0">
                <a:solidFill>
                  <a:srgbClr val="FF0000"/>
                </a:solidFill>
              </a:rPr>
              <a:t>-       «4»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                      </a:t>
            </a:r>
            <a:r>
              <a:rPr lang="ru-RU" sz="2800" dirty="0" smtClean="0">
                <a:solidFill>
                  <a:srgbClr val="FF0000"/>
                </a:solidFill>
              </a:rPr>
              <a:t>               5 </a:t>
            </a:r>
            <a:r>
              <a:rPr lang="ru-RU" sz="2800" dirty="0">
                <a:solidFill>
                  <a:srgbClr val="FF0000"/>
                </a:solidFill>
              </a:rPr>
              <a:t>– 8</a:t>
            </a:r>
            <a:r>
              <a:rPr lang="ru-RU" sz="2800" dirty="0" smtClean="0">
                <a:solidFill>
                  <a:srgbClr val="FF0000"/>
                </a:solidFill>
              </a:rPr>
              <a:t> баллов     -  </a:t>
            </a:r>
            <a:r>
              <a:rPr lang="ru-RU" sz="2800" dirty="0">
                <a:solidFill>
                  <a:srgbClr val="FF0000"/>
                </a:solidFill>
              </a:rPr>
              <a:t>«3»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692275" y="3182938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90" y="2213906"/>
            <a:ext cx="6090248" cy="282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55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35917" y="571499"/>
            <a:ext cx="6436507" cy="55979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877" y="1049827"/>
            <a:ext cx="18657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Предложения в тексте связаны по смыслу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3653" y="3101786"/>
            <a:ext cx="2598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Предложения в тексте расположены в определенном порядке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54784" y="4519185"/>
            <a:ext cx="25987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или возможность заголовка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768415" y="3409563"/>
            <a:ext cx="1828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Наличие начала и конца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60121" y="1303077"/>
            <a:ext cx="22874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В тексте есть связующие звенья</a:t>
            </a:r>
            <a:endParaRPr lang="ru-RU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4218" y="2440067"/>
            <a:ext cx="5508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ru-RU" sz="8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54453" y="2749002"/>
            <a:ext cx="15716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текст</a:t>
            </a:r>
            <a:endParaRPr lang="ru-RU" sz="4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789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  <p:bldP spid="10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13" y="198409"/>
            <a:ext cx="8721306" cy="143656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913" y="1634975"/>
            <a:ext cx="8721306" cy="493835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370" y="414068"/>
            <a:ext cx="6150633" cy="398612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0777" y="4400189"/>
            <a:ext cx="6021238" cy="204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56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13" y="198409"/>
            <a:ext cx="8721306" cy="143656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913" y="1634975"/>
            <a:ext cx="8721306" cy="493835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02" y="1323136"/>
            <a:ext cx="6002348" cy="50119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94030" y="3244334"/>
            <a:ext cx="1104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тест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0524" y="1561450"/>
            <a:ext cx="1104181" cy="16093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93" y="3364303"/>
            <a:ext cx="1191882" cy="16648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084" y="4459857"/>
            <a:ext cx="1112391" cy="16648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965" y="3383381"/>
            <a:ext cx="1092147" cy="17407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947" y="1634975"/>
            <a:ext cx="1121433" cy="17293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717" y="198410"/>
            <a:ext cx="5608806" cy="1455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13" y="185968"/>
            <a:ext cx="8721306" cy="1497948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smtClean="0"/>
              <a:t>                     </a:t>
            </a:r>
            <a:r>
              <a:rPr lang="ru-RU" sz="4800" b="1" smtClean="0">
                <a:solidFill>
                  <a:srgbClr val="FF0000"/>
                </a:solidFill>
              </a:rPr>
              <a:t>текст</a:t>
            </a:r>
            <a:endParaRPr lang="ru-RU" sz="4800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6981" y="1683916"/>
            <a:ext cx="8721306" cy="493835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011" y="234908"/>
            <a:ext cx="3260785" cy="2094224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475781" y="589885"/>
            <a:ext cx="862642" cy="7299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2536166" y="589885"/>
            <a:ext cx="802257" cy="729957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899" y="1723760"/>
            <a:ext cx="3696549" cy="136022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646" y="2583651"/>
            <a:ext cx="2359456" cy="2306205"/>
          </a:xfrm>
          <a:prstGeom prst="rect">
            <a:avLst/>
          </a:prstGeom>
        </p:spPr>
      </p:pic>
      <p:sp>
        <p:nvSpPr>
          <p:cNvPr id="22" name="Овальная выноска 21"/>
          <p:cNvSpPr/>
          <p:nvPr/>
        </p:nvSpPr>
        <p:spPr>
          <a:xfrm rot="4811369">
            <a:off x="4345741" y="2722092"/>
            <a:ext cx="2296094" cy="4210309"/>
          </a:xfrm>
          <a:prstGeom prst="wedgeEllipseCallout">
            <a:avLst>
              <a:gd name="adj1" fmla="val -49986"/>
              <a:gd name="adj2" fmla="val 68595"/>
            </a:avLst>
          </a:prstGeom>
          <a:solidFill>
            <a:srgbClr val="FFC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 rot="10800000" flipV="1">
            <a:off x="3899139" y="4347712"/>
            <a:ext cx="2993362" cy="1061049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/>
              <a:t>Предложения в тексте связаны по смыслу.</a:t>
            </a:r>
          </a:p>
        </p:txBody>
      </p:sp>
      <p:cxnSp>
        <p:nvCxnSpPr>
          <p:cNvPr id="25" name="Прямая со стрелкой 24"/>
          <p:cNvCxnSpPr/>
          <p:nvPr/>
        </p:nvCxnSpPr>
        <p:spPr>
          <a:xfrm flipV="1">
            <a:off x="3726611" y="966158"/>
            <a:ext cx="793631" cy="862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170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913" y="198409"/>
            <a:ext cx="8721306" cy="1436566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2913" y="1634975"/>
            <a:ext cx="8721306" cy="4938353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02" y="1323136"/>
            <a:ext cx="6002348" cy="501194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994030" y="3244334"/>
            <a:ext cx="11041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тест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082" y="1634974"/>
            <a:ext cx="1336069" cy="151900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1393" y="3364303"/>
            <a:ext cx="1191882" cy="166489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2084" y="4459857"/>
            <a:ext cx="1112391" cy="16648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4965" y="3383381"/>
            <a:ext cx="1092147" cy="174070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25947" y="1634975"/>
            <a:ext cx="1121433" cy="172932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41717" y="138026"/>
            <a:ext cx="5608806" cy="145564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87659" y="1838503"/>
            <a:ext cx="1716657" cy="100821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dirty="0"/>
              <a:t>Предложения в тексте связаны по смыслу.</a:t>
            </a:r>
          </a:p>
        </p:txBody>
      </p:sp>
    </p:spTree>
    <p:extLst>
      <p:ext uri="{BB962C8B-B14F-4D97-AF65-F5344CB8AC3E}">
        <p14:creationId xmlns:p14="http://schemas.microsoft.com/office/powerpoint/2010/main" val="103507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dirty="0" smtClean="0"/>
              <a:t>                       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Задание 1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Расставьте предложения в нужном порядке</a:t>
            </a:r>
            <a:endParaRPr lang="ru-RU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lv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Потом зверёк схватил в зубы еще орешек,  прыгнул на  сук и исчез в густых ветвях</a:t>
            </a:r>
          </a:p>
          <a:p>
            <a:pPr marL="0" lvl="0" indent="0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 пор белка каждый день стала навещать птичью столовую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Дети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обрадовались ей.</a:t>
            </a:r>
          </a:p>
          <a:p>
            <a:pPr marL="0" lvl="0" indent="0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Однажды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птичьей кормушке появилась белка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ловко объедать сначала семечко, а потом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орех</a:t>
            </a:r>
          </a:p>
          <a:p>
            <a:pPr marL="0" lvl="0" indent="0">
              <a:buNone/>
            </a:pP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Белка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села на задние лапки и взяла в передние лапки   семечко и орешек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9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792" y="224287"/>
            <a:ext cx="8643668" cy="1410687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                              Ответ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15660" y="1634973"/>
            <a:ext cx="8686800" cy="4998739"/>
          </a:xfrm>
          <a:solidFill>
            <a:schemeClr val="accent2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Однажды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птичьей кормушке появилась белка.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2.Дети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обрадовались ей.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Белка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села на задние лапки и взяла в передние лапки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семечко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орешек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Она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начала ловко объедать сначала семечко, а потом орех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Потом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зверёк схватил в зубы еще орешек,  прыгнул на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сук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исчез в густых ветвях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тех пор белка каждый день стала навещать птичью столовую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615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A996C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A996C0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957</TotalTime>
  <Words>1534</Words>
  <Application>Microsoft Office PowerPoint</Application>
  <PresentationFormat>Экран (4:3)</PresentationFormat>
  <Paragraphs>190</Paragraphs>
  <Slides>36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36</vt:i4>
      </vt:variant>
    </vt:vector>
  </HeadingPairs>
  <TitlesOfParts>
    <vt:vector size="45" baseType="lpstr">
      <vt:lpstr>-apple-system</vt:lpstr>
      <vt:lpstr>Arial</vt:lpstr>
      <vt:lpstr>Calibri</vt:lpstr>
      <vt:lpstr>Calibri Light</vt:lpstr>
      <vt:lpstr>Cambria</vt:lpstr>
      <vt:lpstr>Comic Sans MS</vt:lpstr>
      <vt:lpstr>Times New Roman</vt:lpstr>
      <vt:lpstr>Тема Office</vt:lpstr>
      <vt:lpstr>1_Тема Office</vt:lpstr>
      <vt:lpstr>Презентация PowerPoint</vt:lpstr>
      <vt:lpstr>Мультфильм</vt:lpstr>
      <vt:lpstr>Презентация PowerPoint</vt:lpstr>
      <vt:lpstr>Презентация PowerPoint</vt:lpstr>
      <vt:lpstr>     </vt:lpstr>
      <vt:lpstr>                     текст</vt:lpstr>
      <vt:lpstr>     </vt:lpstr>
      <vt:lpstr>                              Задание 1 Расставьте предложения в нужном порядке</vt:lpstr>
      <vt:lpstr>                                   Ответ</vt:lpstr>
      <vt:lpstr>                      Оценочный лист</vt:lpstr>
      <vt:lpstr>                       Признаки текста </vt:lpstr>
      <vt:lpstr>  О чем текст?  Озаглавь его.</vt:lpstr>
      <vt:lpstr>                        Декабрь.</vt:lpstr>
      <vt:lpstr>                      Оценочный лист</vt:lpstr>
      <vt:lpstr>                     Признаки текста</vt:lpstr>
      <vt:lpstr>                             В зоопарке</vt:lpstr>
      <vt:lpstr>                                 В зоопарке</vt:lpstr>
      <vt:lpstr>                    Признаки текста</vt:lpstr>
      <vt:lpstr>                                 В зоопарке</vt:lpstr>
      <vt:lpstr>                                     Игра</vt:lpstr>
      <vt:lpstr>                                 В зоопарке</vt:lpstr>
      <vt:lpstr>                                     Игра</vt:lpstr>
      <vt:lpstr>                                 В зоопарке</vt:lpstr>
      <vt:lpstr>                                     Игра</vt:lpstr>
      <vt:lpstr>                                 В зоопарке</vt:lpstr>
      <vt:lpstr>                                     Игра</vt:lpstr>
      <vt:lpstr>                                 В зоопарке</vt:lpstr>
      <vt:lpstr>                                     Игра</vt:lpstr>
      <vt:lpstr>                                 В зоопарке</vt:lpstr>
      <vt:lpstr>                                 В зоопарке</vt:lpstr>
      <vt:lpstr>          Связующие звенья</vt:lpstr>
      <vt:lpstr>                     Признаки текста</vt:lpstr>
      <vt:lpstr>                                 В зоопарке</vt:lpstr>
      <vt:lpstr>                                 В зоопарке</vt:lpstr>
      <vt:lpstr>                        Подведем итоги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Ахметшина Н.Ю.</dc:creator>
  <cp:lastModifiedBy>Учетная запись Майкрософт</cp:lastModifiedBy>
  <cp:revision>84</cp:revision>
  <dcterms:created xsi:type="dcterms:W3CDTF">2019-09-05T17:31:19Z</dcterms:created>
  <dcterms:modified xsi:type="dcterms:W3CDTF">2025-01-10T18:10:16Z</dcterms:modified>
</cp:coreProperties>
</file>