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5" r:id="rId2"/>
    <p:sldMasterId id="2147483755" r:id="rId3"/>
    <p:sldMasterId id="2147483770" r:id="rId4"/>
    <p:sldMasterId id="2147483801" r:id="rId5"/>
  </p:sldMasterIdLst>
  <p:sldIdLst>
    <p:sldId id="256" r:id="rId6"/>
    <p:sldId id="257" r:id="rId7"/>
    <p:sldId id="348" r:id="rId8"/>
    <p:sldId id="343" r:id="rId9"/>
    <p:sldId id="356" r:id="rId10"/>
    <p:sldId id="351" r:id="rId11"/>
    <p:sldId id="371" r:id="rId12"/>
    <p:sldId id="352" r:id="rId13"/>
    <p:sldId id="372" r:id="rId14"/>
    <p:sldId id="353" r:id="rId15"/>
    <p:sldId id="373" r:id="rId16"/>
    <p:sldId id="354" r:id="rId17"/>
    <p:sldId id="374" r:id="rId18"/>
    <p:sldId id="345" r:id="rId19"/>
    <p:sldId id="347" r:id="rId20"/>
    <p:sldId id="367" r:id="rId21"/>
    <p:sldId id="357" r:id="rId22"/>
    <p:sldId id="358" r:id="rId23"/>
    <p:sldId id="359" r:id="rId24"/>
    <p:sldId id="368" r:id="rId25"/>
    <p:sldId id="360" r:id="rId26"/>
    <p:sldId id="361" r:id="rId27"/>
    <p:sldId id="362" r:id="rId28"/>
    <p:sldId id="369" r:id="rId29"/>
    <p:sldId id="365" r:id="rId30"/>
    <p:sldId id="366" r:id="rId31"/>
    <p:sldId id="3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F3"/>
    <a:srgbClr val="FFDDDD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3250" autoAdjust="0"/>
  </p:normalViewPr>
  <p:slideViewPr>
    <p:cSldViewPr>
      <p:cViewPr varScale="1">
        <p:scale>
          <a:sx n="65" d="100"/>
          <a:sy n="65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42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9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0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7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5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71967027"/>
              </p:ext>
            </p:extLst>
          </p:nvPr>
        </p:nvGraphicFramePr>
        <p:xfrm>
          <a:off x="226404" y="152178"/>
          <a:ext cx="44064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 userDrawn="1"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31640" y="3772281"/>
              <a:ext cx="44443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22377" y="370085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O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1937" y="3743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x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y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93667" y="3681803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5802" y="340776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11566" y="37993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3961" y="32254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3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20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05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56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1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800661"/>
              </p:ext>
            </p:extLst>
          </p:nvPr>
        </p:nvGraphicFramePr>
        <p:xfrm>
          <a:off x="118828" y="5008"/>
          <a:ext cx="5940000" cy="64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140074604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3198638583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0245261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17939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39379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4569689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 userDrawn="1"/>
        </p:nvGrpSpPr>
        <p:grpSpPr>
          <a:xfrm>
            <a:off x="114300" y="-27384"/>
            <a:ext cx="5969868" cy="6366831"/>
            <a:chOff x="1211703" y="302913"/>
            <a:chExt cx="5969868" cy="6366831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917180" y="332202"/>
              <a:ext cx="0" cy="6337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11703" y="5199237"/>
              <a:ext cx="5932539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77009" y="516044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O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68665" y="523245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x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56297" y="3029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y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11437" y="249675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549596" y="23144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rgbClr val="292934"/>
                  </a:solidFill>
                </a:rPr>
                <a:t>5</a:t>
              </a:r>
            </a:p>
          </p:txBody>
        </p: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3811437" y="1960311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 userDrawn="1"/>
          </p:nvSpPr>
          <p:spPr>
            <a:xfrm>
              <a:off x="3549596" y="17780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rgbClr val="292934"/>
                  </a:solidFill>
                </a:rPr>
                <a:t>6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 userDrawn="1"/>
          </p:nvCxnSpPr>
          <p:spPr>
            <a:xfrm>
              <a:off x="3811437" y="141792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3549596" y="12356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rgbClr val="292934"/>
                  </a:solidFill>
                </a:rPr>
                <a:t>7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 userDrawn="1"/>
          </p:nvCxnSpPr>
          <p:spPr>
            <a:xfrm>
              <a:off x="3805940" y="627807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3467635" y="609578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-2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 userDrawn="1"/>
          </p:nvCxnSpPr>
          <p:spPr>
            <a:xfrm>
              <a:off x="3809630" y="5739201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3490281" y="555691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 userDrawn="1"/>
          </p:nvCxnSpPr>
          <p:spPr>
            <a:xfrm>
              <a:off x="3811437" y="4652370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 userDrawn="1"/>
          </p:nvSpPr>
          <p:spPr>
            <a:xfrm>
              <a:off x="3549596" y="44700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30" name="Прямая соединительная линия 29"/>
            <p:cNvCxnSpPr/>
            <p:nvPr userDrawn="1"/>
          </p:nvCxnSpPr>
          <p:spPr>
            <a:xfrm>
              <a:off x="3811437" y="4115929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 userDrawn="1"/>
          </p:nvSpPr>
          <p:spPr>
            <a:xfrm>
              <a:off x="3549596" y="39336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2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 userDrawn="1"/>
          </p:nvCxnSpPr>
          <p:spPr>
            <a:xfrm>
              <a:off x="3811437" y="3573540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 userDrawn="1"/>
          </p:nvSpPr>
          <p:spPr>
            <a:xfrm>
              <a:off x="3549596" y="33912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3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>
            <a:xfrm>
              <a:off x="3811437" y="3039616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 userDrawn="1"/>
          </p:nvSpPr>
          <p:spPr>
            <a:xfrm>
              <a:off x="3549596" y="28573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>
                  <a:solidFill>
                    <a:srgbClr val="292934"/>
                  </a:solidFill>
                </a:rPr>
                <a:t>4</a:t>
              </a:r>
            </a:p>
          </p:txBody>
        </p:sp>
        <p:cxnSp>
          <p:nvCxnSpPr>
            <p:cNvPr id="59" name="Прямая соединительная линия 58"/>
            <p:cNvCxnSpPr/>
            <p:nvPr userDrawn="1"/>
          </p:nvCxnSpPr>
          <p:spPr>
            <a:xfrm>
              <a:off x="3811437" y="882405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>
            <a:xfrm>
              <a:off x="3549596" y="7001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8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36" name="Группа 35"/>
          <p:cNvGrpSpPr/>
          <p:nvPr userDrawn="1"/>
        </p:nvGrpSpPr>
        <p:grpSpPr>
          <a:xfrm>
            <a:off x="3169591" y="4773576"/>
            <a:ext cx="2471366" cy="486868"/>
            <a:chOff x="2636096" y="3516606"/>
            <a:chExt cx="2471366" cy="486868"/>
          </a:xfrm>
        </p:grpSpPr>
        <p:cxnSp>
          <p:nvCxnSpPr>
            <p:cNvPr id="37" name="Прямая соединительная линия 36"/>
            <p:cNvCxnSpPr/>
            <p:nvPr userDrawn="1"/>
          </p:nvCxnSpPr>
          <p:spPr>
            <a:xfrm>
              <a:off x="2818197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 userDrawn="1"/>
          </p:nvSpPr>
          <p:spPr>
            <a:xfrm>
              <a:off x="2636096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>
            <a:xfrm>
              <a:off x="335313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 userDrawn="1"/>
          </p:nvSpPr>
          <p:spPr>
            <a:xfrm>
              <a:off x="3171029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2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>
            <a:xfrm>
              <a:off x="3893271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 userDrawn="1"/>
          </p:nvSpPr>
          <p:spPr>
            <a:xfrm>
              <a:off x="3711170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3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 userDrawn="1"/>
          </p:nvCxnSpPr>
          <p:spPr>
            <a:xfrm>
              <a:off x="4433253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>
            <a:xfrm>
              <a:off x="4251152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4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 userDrawn="1"/>
          </p:nvCxnSpPr>
          <p:spPr>
            <a:xfrm>
              <a:off x="4976657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 userDrawn="1"/>
          </p:nvSpPr>
          <p:spPr>
            <a:xfrm>
              <a:off x="4794556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5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49" name="Группа 48"/>
          <p:cNvGrpSpPr/>
          <p:nvPr userDrawn="1"/>
        </p:nvGrpSpPr>
        <p:grpSpPr>
          <a:xfrm>
            <a:off x="1526600" y="4758604"/>
            <a:ext cx="938500" cy="486868"/>
            <a:chOff x="88349" y="3516606"/>
            <a:chExt cx="938500" cy="486868"/>
          </a:xfrm>
        </p:grpSpPr>
        <p:cxnSp>
          <p:nvCxnSpPr>
            <p:cNvPr id="50" name="Прямая соединительная линия 49"/>
            <p:cNvCxnSpPr/>
            <p:nvPr userDrawn="1"/>
          </p:nvCxnSpPr>
          <p:spPr>
            <a:xfrm>
              <a:off x="29585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88349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-2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52" name="Прямая соединительная линия 51"/>
            <p:cNvCxnSpPr/>
            <p:nvPr userDrawn="1"/>
          </p:nvCxnSpPr>
          <p:spPr>
            <a:xfrm>
              <a:off x="83815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 userDrawn="1"/>
          </p:nvSpPr>
          <p:spPr>
            <a:xfrm>
              <a:off x="636999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54" name="Группа 53"/>
          <p:cNvGrpSpPr/>
          <p:nvPr userDrawn="1"/>
        </p:nvGrpSpPr>
        <p:grpSpPr>
          <a:xfrm>
            <a:off x="449968" y="4758604"/>
            <a:ext cx="938500" cy="486868"/>
            <a:chOff x="88349" y="3516606"/>
            <a:chExt cx="938500" cy="486868"/>
          </a:xfrm>
        </p:grpSpPr>
        <p:cxnSp>
          <p:nvCxnSpPr>
            <p:cNvPr id="55" name="Прямая соединительная линия 54"/>
            <p:cNvCxnSpPr/>
            <p:nvPr userDrawn="1"/>
          </p:nvCxnSpPr>
          <p:spPr>
            <a:xfrm>
              <a:off x="29585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 userDrawn="1"/>
          </p:nvSpPr>
          <p:spPr>
            <a:xfrm>
              <a:off x="88349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-4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57" name="Прямая соединительная линия 56"/>
            <p:cNvCxnSpPr/>
            <p:nvPr userDrawn="1"/>
          </p:nvCxnSpPr>
          <p:spPr>
            <a:xfrm>
              <a:off x="83815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 userDrawn="1"/>
          </p:nvSpPr>
          <p:spPr>
            <a:xfrm>
              <a:off x="636999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-3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16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2592789"/>
              </p:ext>
            </p:extLst>
          </p:nvPr>
        </p:nvGraphicFramePr>
        <p:xfrm>
          <a:off x="26577" y="5008"/>
          <a:ext cx="5616000" cy="64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140074604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319863858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4024526102"/>
                    </a:ext>
                  </a:extLst>
                </a:gridCol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1793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393793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45696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 userDrawn="1"/>
        </p:nvGrpSpPr>
        <p:grpSpPr>
          <a:xfrm>
            <a:off x="22049" y="-27384"/>
            <a:ext cx="5654945" cy="6366831"/>
            <a:chOff x="1211703" y="302913"/>
            <a:chExt cx="5654945" cy="6366831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810818" y="332202"/>
              <a:ext cx="0" cy="633754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11703" y="5101525"/>
              <a:ext cx="56191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475409" y="506273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O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742" y="5134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4697" y="3029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y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04757" y="2054489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42916" y="187220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7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3713865" y="5518196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 userDrawn="1"/>
          </p:nvSpPr>
          <p:spPr>
            <a:xfrm>
              <a:off x="3375560" y="533591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3704757" y="3791007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3442916" y="360872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3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 userDrawn="1"/>
          </p:nvCxnSpPr>
          <p:spPr>
            <a:xfrm>
              <a:off x="3704757" y="3361246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3442916" y="31789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4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 userDrawn="1"/>
          </p:nvCxnSpPr>
          <p:spPr>
            <a:xfrm>
              <a:off x="3704757" y="2925537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3442916" y="27432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5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 userDrawn="1"/>
          </p:nvCxnSpPr>
          <p:spPr>
            <a:xfrm>
              <a:off x="3704757" y="2498293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 userDrawn="1"/>
          </p:nvSpPr>
          <p:spPr>
            <a:xfrm>
              <a:off x="3442916" y="23160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6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 userDrawn="1"/>
          </p:nvCxnSpPr>
          <p:spPr>
            <a:xfrm>
              <a:off x="3713865" y="4652137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 userDrawn="1"/>
          </p:nvSpPr>
          <p:spPr>
            <a:xfrm>
              <a:off x="3432524" y="44698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30" name="Прямая соединительная линия 29"/>
            <p:cNvCxnSpPr/>
            <p:nvPr userDrawn="1"/>
          </p:nvCxnSpPr>
          <p:spPr>
            <a:xfrm>
              <a:off x="3717555" y="4224281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 userDrawn="1"/>
          </p:nvSpPr>
          <p:spPr>
            <a:xfrm>
              <a:off x="3432524" y="40419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2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 userDrawn="1"/>
          </p:nvCxnSpPr>
          <p:spPr>
            <a:xfrm>
              <a:off x="3713865" y="5950307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 userDrawn="1"/>
          </p:nvSpPr>
          <p:spPr>
            <a:xfrm>
              <a:off x="3375560" y="576802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-2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>
            <a:xfrm>
              <a:off x="3704757" y="119447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 userDrawn="1"/>
          </p:nvSpPr>
          <p:spPr>
            <a:xfrm>
              <a:off x="3442916" y="10121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9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36" name="Прямая соединительная линия 35"/>
            <p:cNvCxnSpPr/>
            <p:nvPr userDrawn="1"/>
          </p:nvCxnSpPr>
          <p:spPr>
            <a:xfrm>
              <a:off x="3704757" y="163828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 userDrawn="1"/>
          </p:nvSpPr>
          <p:spPr>
            <a:xfrm>
              <a:off x="3442916" y="14559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8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38" name="Прямая соединительная линия 37"/>
            <p:cNvCxnSpPr/>
            <p:nvPr userDrawn="1"/>
          </p:nvCxnSpPr>
          <p:spPr>
            <a:xfrm>
              <a:off x="3713865" y="6385493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 userDrawn="1"/>
          </p:nvSpPr>
          <p:spPr>
            <a:xfrm>
              <a:off x="3375560" y="620320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-3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>
            <a:off x="2876362" y="4648581"/>
            <a:ext cx="2462610" cy="486868"/>
            <a:chOff x="2636096" y="3516606"/>
            <a:chExt cx="2462610" cy="486868"/>
          </a:xfrm>
        </p:grpSpPr>
        <p:cxnSp>
          <p:nvCxnSpPr>
            <p:cNvPr id="41" name="Прямая соединительная линия 40"/>
            <p:cNvCxnSpPr/>
            <p:nvPr userDrawn="1"/>
          </p:nvCxnSpPr>
          <p:spPr>
            <a:xfrm>
              <a:off x="2818197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 userDrawn="1"/>
          </p:nvSpPr>
          <p:spPr>
            <a:xfrm>
              <a:off x="2636096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1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 userDrawn="1"/>
          </p:nvCxnSpPr>
          <p:spPr>
            <a:xfrm>
              <a:off x="3240923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>
            <a:xfrm>
              <a:off x="3049298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2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 userDrawn="1"/>
          </p:nvCxnSpPr>
          <p:spPr>
            <a:xfrm>
              <a:off x="3671168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 userDrawn="1"/>
          </p:nvSpPr>
          <p:spPr>
            <a:xfrm>
              <a:off x="3481924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3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/>
            <p:nvPr userDrawn="1"/>
          </p:nvCxnSpPr>
          <p:spPr>
            <a:xfrm>
              <a:off x="4105597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 userDrawn="1"/>
          </p:nvSpPr>
          <p:spPr>
            <a:xfrm>
              <a:off x="3916353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4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Прямая соединительная линия 48"/>
            <p:cNvCxnSpPr/>
            <p:nvPr userDrawn="1"/>
          </p:nvCxnSpPr>
          <p:spPr>
            <a:xfrm>
              <a:off x="4540026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 userDrawn="1"/>
          </p:nvSpPr>
          <p:spPr>
            <a:xfrm>
              <a:off x="4353163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5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Прямая соединительная линия 50"/>
            <p:cNvCxnSpPr/>
            <p:nvPr userDrawn="1"/>
          </p:nvCxnSpPr>
          <p:spPr>
            <a:xfrm>
              <a:off x="4972663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 userDrawn="1"/>
          </p:nvSpPr>
          <p:spPr>
            <a:xfrm>
              <a:off x="4785800" y="36341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6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1551762" y="4648849"/>
            <a:ext cx="825849" cy="486868"/>
            <a:chOff x="201000" y="3516606"/>
            <a:chExt cx="825849" cy="486868"/>
          </a:xfrm>
        </p:grpSpPr>
        <p:cxnSp>
          <p:nvCxnSpPr>
            <p:cNvPr id="54" name="Прямая соединительная линия 53"/>
            <p:cNvCxnSpPr/>
            <p:nvPr userDrawn="1"/>
          </p:nvCxnSpPr>
          <p:spPr>
            <a:xfrm>
              <a:off x="408501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 userDrawn="1"/>
          </p:nvSpPr>
          <p:spPr>
            <a:xfrm>
              <a:off x="201000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-2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Прямая соединительная линия 55"/>
            <p:cNvCxnSpPr/>
            <p:nvPr userDrawn="1"/>
          </p:nvCxnSpPr>
          <p:spPr>
            <a:xfrm>
              <a:off x="83815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 userDrawn="1"/>
          </p:nvSpPr>
          <p:spPr>
            <a:xfrm>
              <a:off x="636999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-1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58" name="Группа 57"/>
          <p:cNvGrpSpPr/>
          <p:nvPr userDrawn="1"/>
        </p:nvGrpSpPr>
        <p:grpSpPr>
          <a:xfrm>
            <a:off x="251520" y="4656469"/>
            <a:ext cx="1262236" cy="486868"/>
            <a:chOff x="-235387" y="3516606"/>
            <a:chExt cx="1262236" cy="486868"/>
          </a:xfrm>
        </p:grpSpPr>
        <p:cxnSp>
          <p:nvCxnSpPr>
            <p:cNvPr id="59" name="Прямая соединительная линия 58"/>
            <p:cNvCxnSpPr/>
            <p:nvPr userDrawn="1"/>
          </p:nvCxnSpPr>
          <p:spPr>
            <a:xfrm>
              <a:off x="40253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 userDrawn="1"/>
          </p:nvSpPr>
          <p:spPr>
            <a:xfrm>
              <a:off x="195029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-4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61" name="Прямая соединительная линия 60"/>
            <p:cNvCxnSpPr/>
            <p:nvPr userDrawn="1"/>
          </p:nvCxnSpPr>
          <p:spPr>
            <a:xfrm>
              <a:off x="838150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 userDrawn="1"/>
          </p:nvSpPr>
          <p:spPr>
            <a:xfrm>
              <a:off x="636999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-3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 userDrawn="1"/>
          </p:nvCxnSpPr>
          <p:spPr>
            <a:xfrm>
              <a:off x="-27886" y="3516606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 userDrawn="1"/>
          </p:nvSpPr>
          <p:spPr>
            <a:xfrm>
              <a:off x="-235387" y="363414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-5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8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239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56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0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91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35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02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34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96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72125045"/>
              </p:ext>
            </p:extLst>
          </p:nvPr>
        </p:nvGraphicFramePr>
        <p:xfrm>
          <a:off x="226404" y="152178"/>
          <a:ext cx="44064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 userDrawn="1"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31640" y="3772281"/>
              <a:ext cx="44443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22377" y="370085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O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1937" y="3743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x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y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93667" y="3681803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5802" y="340776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11566" y="37993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3961" y="32254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41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01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77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32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0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27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69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4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20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92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68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00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3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6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4207443"/>
              </p:ext>
            </p:extLst>
          </p:nvPr>
        </p:nvGraphicFramePr>
        <p:xfrm>
          <a:off x="226404" y="152178"/>
          <a:ext cx="44064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 userDrawn="1"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31640" y="3772281"/>
              <a:ext cx="44443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22377" y="370085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O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1937" y="3743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x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y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93667" y="3681803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5802" y="340776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11566" y="37993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3961" y="32254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92934"/>
                </a:solidFill>
              </a:rPr>
              <a:t>2</a:t>
            </a:r>
            <a:endParaRPr lang="ru-RU" b="1" dirty="0">
              <a:solidFill>
                <a:srgbClr val="292934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17816" y="3991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2330620" y="418305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013053" y="43534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-3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2330620" y="454480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2009307" y="471745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2330620" y="490878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999327" y="50818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2330620" y="527320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1997532" y="54562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-6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2325857" y="562852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2018379" y="36212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-1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>
            <a:off x="2330620" y="380973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999327" y="5805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2330620" y="600174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2080752" y="7013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>
            <a:off x="2330620" y="89266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 userDrawn="1"/>
        </p:nvSpPr>
        <p:spPr>
          <a:xfrm>
            <a:off x="2080752" y="1063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2330620" y="125441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 userDrawn="1"/>
        </p:nvSpPr>
        <p:spPr>
          <a:xfrm>
            <a:off x="2080752" y="1427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2330620" y="161840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2090278" y="179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 userDrawn="1"/>
        </p:nvCxnSpPr>
        <p:spPr>
          <a:xfrm>
            <a:off x="2330620" y="198282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2095035" y="2165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41" name="Прямая соединительная линия 40"/>
          <p:cNvCxnSpPr/>
          <p:nvPr userDrawn="1"/>
        </p:nvCxnSpPr>
        <p:spPr>
          <a:xfrm>
            <a:off x="2325857" y="233813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 userDrawn="1"/>
        </p:nvGrpSpPr>
        <p:grpSpPr>
          <a:xfrm>
            <a:off x="3010379" y="3355522"/>
            <a:ext cx="1415710" cy="491153"/>
            <a:chOff x="3897640" y="3480649"/>
            <a:chExt cx="1415710" cy="491153"/>
          </a:xfrm>
        </p:grpSpPr>
        <p:sp>
          <p:nvSpPr>
            <p:cNvPr id="43" name="TextBox 42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36091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4786824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000444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5151177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 userDrawn="1"/>
        </p:nvGrpSpPr>
        <p:grpSpPr>
          <a:xfrm>
            <a:off x="366964" y="3355522"/>
            <a:ext cx="1850635" cy="491153"/>
            <a:chOff x="3095382" y="3480649"/>
            <a:chExt cx="1850635" cy="491153"/>
          </a:xfrm>
        </p:grpSpPr>
        <p:sp>
          <p:nvSpPr>
            <p:cNvPr id="52" name="TextBox 51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46494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69060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095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321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 userDrawn="1"/>
        </p:nvSpPr>
        <p:spPr>
          <a:xfrm>
            <a:off x="2100563" y="330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92934"/>
                </a:solidFill>
              </a:rPr>
              <a:t>8</a:t>
            </a:r>
            <a:endParaRPr lang="ru-RU" b="1" dirty="0">
              <a:solidFill>
                <a:srgbClr val="292934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 userDrawn="1"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 userDrawn="1"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92934"/>
                </a:solidFill>
              </a:rPr>
              <a:t>2</a:t>
            </a:r>
            <a:endParaRPr lang="ru-RU" b="1" dirty="0">
              <a:solidFill>
                <a:srgbClr val="292934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 userDrawn="1"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 userDrawn="1"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 userDrawn="1"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 userDrawn="1"/>
        </p:nvSpPr>
        <p:spPr>
          <a:xfrm>
            <a:off x="2100563" y="330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8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 userDrawn="1"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6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05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67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54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28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4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10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68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91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198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7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82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8021100"/>
              </p:ext>
            </p:extLst>
          </p:nvPr>
        </p:nvGraphicFramePr>
        <p:xfrm>
          <a:off x="226404" y="152178"/>
          <a:ext cx="44064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 userDrawn="1"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31640" y="3772281"/>
              <a:ext cx="44443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22377" y="370085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O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1937" y="3743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x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292934"/>
                  </a:solidFill>
                </a:rPr>
                <a:t>y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93667" y="3681803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5802" y="340776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11566" y="37993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3961" y="32254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292934"/>
                  </a:solidFill>
                </a:rPr>
                <a:t>1</a:t>
              </a:r>
              <a:endParaRPr lang="ru-RU" b="1" i="1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52" name="Группа 51"/>
          <p:cNvGrpSpPr/>
          <p:nvPr userDrawn="1"/>
        </p:nvGrpSpPr>
        <p:grpSpPr>
          <a:xfrm>
            <a:off x="3010379" y="3355522"/>
            <a:ext cx="1415710" cy="491153"/>
            <a:chOff x="3897640" y="3480649"/>
            <a:chExt cx="1415710" cy="491153"/>
          </a:xfrm>
        </p:grpSpPr>
        <p:sp>
          <p:nvSpPr>
            <p:cNvPr id="53" name="TextBox 52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636091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786824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000444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151177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 userDrawn="1"/>
        </p:nvGrpSpPr>
        <p:grpSpPr>
          <a:xfrm>
            <a:off x="366964" y="3355522"/>
            <a:ext cx="1850635" cy="491153"/>
            <a:chOff x="3095382" y="3480649"/>
            <a:chExt cx="1850635" cy="491153"/>
          </a:xfrm>
        </p:grpSpPr>
        <p:sp>
          <p:nvSpPr>
            <p:cNvPr id="62" name="TextBox 61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46494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69060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095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321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 userDrawn="1"/>
        </p:nvSpPr>
        <p:spPr>
          <a:xfrm>
            <a:off x="2017816" y="3991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 userDrawn="1"/>
        </p:nvCxnSpPr>
        <p:spPr>
          <a:xfrm>
            <a:off x="2330620" y="418305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 userDrawn="1"/>
        </p:nvSpPr>
        <p:spPr>
          <a:xfrm>
            <a:off x="2013053" y="43534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-3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 userDrawn="1"/>
        </p:nvCxnSpPr>
        <p:spPr>
          <a:xfrm>
            <a:off x="2330620" y="454480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2009307" y="471745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 userDrawn="1"/>
        </p:nvCxnSpPr>
        <p:spPr>
          <a:xfrm>
            <a:off x="2330620" y="490878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 userDrawn="1"/>
        </p:nvSpPr>
        <p:spPr>
          <a:xfrm>
            <a:off x="1999327" y="50818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 userDrawn="1"/>
        </p:nvCxnSpPr>
        <p:spPr>
          <a:xfrm>
            <a:off x="2330620" y="527320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 userDrawn="1"/>
        </p:nvSpPr>
        <p:spPr>
          <a:xfrm>
            <a:off x="1997532" y="54562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-6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 userDrawn="1"/>
        </p:nvCxnSpPr>
        <p:spPr>
          <a:xfrm>
            <a:off x="2325857" y="562852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 userDrawn="1"/>
        </p:nvSpPr>
        <p:spPr>
          <a:xfrm>
            <a:off x="2018379" y="36212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-1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3" name="Прямая соединительная линия 82"/>
          <p:cNvCxnSpPr/>
          <p:nvPr userDrawn="1"/>
        </p:nvCxnSpPr>
        <p:spPr>
          <a:xfrm>
            <a:off x="2330620" y="380973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 userDrawn="1"/>
        </p:nvSpPr>
        <p:spPr>
          <a:xfrm>
            <a:off x="1999327" y="5805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 userDrawn="1"/>
        </p:nvCxnSpPr>
        <p:spPr>
          <a:xfrm>
            <a:off x="2330620" y="600174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 userDrawn="1"/>
        </p:nvSpPr>
        <p:spPr>
          <a:xfrm>
            <a:off x="2080752" y="7013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 userDrawn="1"/>
        </p:nvCxnSpPr>
        <p:spPr>
          <a:xfrm>
            <a:off x="2330620" y="89266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 userDrawn="1"/>
        </p:nvSpPr>
        <p:spPr>
          <a:xfrm>
            <a:off x="2080752" y="1063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89" name="Прямая соединительная линия 88"/>
          <p:cNvCxnSpPr/>
          <p:nvPr userDrawn="1"/>
        </p:nvCxnSpPr>
        <p:spPr>
          <a:xfrm>
            <a:off x="2330620" y="125441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 userDrawn="1"/>
        </p:nvSpPr>
        <p:spPr>
          <a:xfrm>
            <a:off x="2080752" y="1427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 userDrawn="1"/>
        </p:nvCxnSpPr>
        <p:spPr>
          <a:xfrm>
            <a:off x="2330620" y="161840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 userDrawn="1"/>
        </p:nvSpPr>
        <p:spPr>
          <a:xfrm>
            <a:off x="2090278" y="179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93" name="Прямая соединительная линия 92"/>
          <p:cNvCxnSpPr/>
          <p:nvPr userDrawn="1"/>
        </p:nvCxnSpPr>
        <p:spPr>
          <a:xfrm>
            <a:off x="2330620" y="198282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 userDrawn="1"/>
        </p:nvSpPr>
        <p:spPr>
          <a:xfrm>
            <a:off x="2095035" y="2165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95" name="Прямая соединительная линия 94"/>
          <p:cNvCxnSpPr/>
          <p:nvPr userDrawn="1"/>
        </p:nvCxnSpPr>
        <p:spPr>
          <a:xfrm>
            <a:off x="2325857" y="233813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 userDrawn="1"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2100563" y="330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8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98" name="Прямая соединительная линия 97"/>
          <p:cNvCxnSpPr/>
          <p:nvPr userDrawn="1"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 userDrawn="1"/>
        </p:nvCxnSpPr>
        <p:spPr>
          <a:xfrm>
            <a:off x="2330620" y="51697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9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59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13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38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09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1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78967859"/>
              </p:ext>
            </p:extLst>
          </p:nvPr>
        </p:nvGraphicFramePr>
        <p:xfrm>
          <a:off x="226404" y="152178"/>
          <a:ext cx="44064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 userDrawn="1"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331640" y="3772281"/>
              <a:ext cx="44443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22377" y="370085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O</a:t>
              </a:r>
              <a:endParaRPr lang="ru-RU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1937" y="3743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y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93667" y="3681803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5802" y="340776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711566" y="37993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3961" y="32254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2010192" y="325180"/>
            <a:ext cx="553824" cy="5851087"/>
            <a:chOff x="2010192" y="325180"/>
            <a:chExt cx="553824" cy="5851087"/>
          </a:xfrm>
        </p:grpSpPr>
        <p:sp>
          <p:nvSpPr>
            <p:cNvPr id="18" name="TextBox 17"/>
            <p:cNvSpPr txBox="1"/>
            <p:nvPr/>
          </p:nvSpPr>
          <p:spPr>
            <a:xfrm>
              <a:off x="2100563" y="25152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0620" y="271136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00563" y="21521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330620" y="234829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75400" y="178790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330620" y="198404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75400" y="1413797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330620" y="1609946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075400" y="1050348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6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330620" y="1246497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075400" y="677833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330620" y="873982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75400" y="32518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8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330620" y="52132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31983" y="580693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330620" y="600308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16743" y="54438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-6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330620" y="564001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10192" y="5079622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330620" y="527577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10192" y="4705519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-4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330620" y="4901668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22674" y="4342070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330620" y="453821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022674" y="3969555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330620" y="4165704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010192" y="3616902"/>
              <a:ext cx="458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-1</a:t>
              </a:r>
              <a:endParaRPr lang="ru-RU" b="1" dirty="0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330620" y="381305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 userDrawn="1"/>
        </p:nvGrpSpPr>
        <p:grpSpPr>
          <a:xfrm>
            <a:off x="3010379" y="3355522"/>
            <a:ext cx="1420522" cy="491153"/>
            <a:chOff x="3897640" y="3480649"/>
            <a:chExt cx="1420522" cy="491153"/>
          </a:xfrm>
        </p:grpSpPr>
        <p:sp>
          <p:nvSpPr>
            <p:cNvPr id="47" name="TextBox 46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4193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79266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005256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155989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 userDrawn="1"/>
        </p:nvGrpSpPr>
        <p:grpSpPr>
          <a:xfrm>
            <a:off x="370478" y="3355522"/>
            <a:ext cx="1847121" cy="491153"/>
            <a:chOff x="3098896" y="3480649"/>
            <a:chExt cx="1847121" cy="491153"/>
          </a:xfrm>
        </p:grpSpPr>
        <p:sp>
          <p:nvSpPr>
            <p:cNvPr id="56" name="TextBox 55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ru-RU" b="1" dirty="0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464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690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09889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32455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95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36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1411589"/>
              </p:ext>
            </p:extLst>
          </p:nvPr>
        </p:nvGraphicFramePr>
        <p:xfrm>
          <a:off x="226404" y="152178"/>
          <a:ext cx="44064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 userDrawn="1"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31640" y="2311460"/>
              <a:ext cx="438856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22377" y="224003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O</a:t>
              </a:r>
              <a:endParaRPr lang="ru-RU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1937" y="22826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y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93667" y="2220982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415802" y="1943267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11566" y="23385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53961" y="17609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>
            <a:off x="3010379" y="1888847"/>
            <a:ext cx="1420522" cy="491153"/>
            <a:chOff x="3897640" y="3480649"/>
            <a:chExt cx="1420522" cy="491153"/>
          </a:xfrm>
        </p:grpSpPr>
        <p:sp>
          <p:nvSpPr>
            <p:cNvPr id="21" name="TextBox 20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4193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79266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05256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155989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 userDrawn="1"/>
        </p:nvGrpSpPr>
        <p:grpSpPr>
          <a:xfrm>
            <a:off x="370478" y="1888847"/>
            <a:ext cx="1847121" cy="491153"/>
            <a:chOff x="3098896" y="3480649"/>
            <a:chExt cx="1847121" cy="491153"/>
          </a:xfrm>
        </p:grpSpPr>
        <p:sp>
          <p:nvSpPr>
            <p:cNvPr id="30" name="TextBox 29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ru-RU" b="1" dirty="0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464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690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9889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32455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 userDrawn="1"/>
        </p:nvGrpSpPr>
        <p:grpSpPr>
          <a:xfrm>
            <a:off x="1904529" y="321225"/>
            <a:ext cx="659487" cy="5487521"/>
            <a:chOff x="1904529" y="1787900"/>
            <a:chExt cx="659487" cy="5487521"/>
          </a:xfrm>
        </p:grpSpPr>
        <p:sp>
          <p:nvSpPr>
            <p:cNvPr id="41" name="TextBox 40"/>
            <p:cNvSpPr txBox="1"/>
            <p:nvPr/>
          </p:nvSpPr>
          <p:spPr>
            <a:xfrm>
              <a:off x="2100563" y="25152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330620" y="271136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100563" y="21521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330620" y="234829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075400" y="178790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330620" y="198404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031983" y="580693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330620" y="600308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016743" y="54438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-6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330620" y="564001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10192" y="5079622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330620" y="527577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010192" y="4705519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-4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330620" y="4908018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 userDrawn="1"/>
          </p:nvCxnSpPr>
          <p:spPr>
            <a:xfrm>
              <a:off x="2330620" y="4547744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022674" y="3982255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330620" y="4178404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010192" y="3616902"/>
              <a:ext cx="458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-1</a:t>
              </a:r>
              <a:endParaRPr lang="ru-RU" b="1" dirty="0"/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330620" y="381305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 userDrawn="1"/>
          </p:nvSpPr>
          <p:spPr>
            <a:xfrm>
              <a:off x="2022674" y="4336187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2031983" y="617242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-8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71" name="Прямая соединительная линия 70"/>
            <p:cNvCxnSpPr/>
            <p:nvPr userDrawn="1"/>
          </p:nvCxnSpPr>
          <p:spPr>
            <a:xfrm>
              <a:off x="2330620" y="6368575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 userDrawn="1"/>
          </p:nvSpPr>
          <p:spPr>
            <a:xfrm>
              <a:off x="2031983" y="654145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-9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73" name="Прямая соединительная линия 72"/>
            <p:cNvCxnSpPr/>
            <p:nvPr userDrawn="1"/>
          </p:nvCxnSpPr>
          <p:spPr>
            <a:xfrm>
              <a:off x="2330620" y="6737607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 userDrawn="1"/>
          </p:nvSpPr>
          <p:spPr>
            <a:xfrm>
              <a:off x="1904529" y="690608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-10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75" name="Прямая соединительная линия 74"/>
            <p:cNvCxnSpPr/>
            <p:nvPr userDrawn="1"/>
          </p:nvCxnSpPr>
          <p:spPr>
            <a:xfrm>
              <a:off x="2330620" y="710223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53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3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Cambria Math"/>
                <a:ea typeface="Cambria Math"/>
              </a:rPr>
              <a:t>©</a:t>
            </a:r>
            <a:r>
              <a:rPr lang="ru-RU" sz="1400" dirty="0" smtClean="0">
                <a:solidFill>
                  <a:schemeClr val="tx1"/>
                </a:solidFill>
              </a:rPr>
              <a:t>Калашников А.Н., учитель математики МБОУ «СОШ №8» Ленинск-Кузнецкий ГО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9" r:id="rId7"/>
    <p:sldLayoutId id="2147483703" r:id="rId8"/>
    <p:sldLayoutId id="2147483688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rgbClr val="292934"/>
                </a:solidFill>
                <a:latin typeface="Cambria Math"/>
                <a:ea typeface="Cambria Math"/>
              </a:rPr>
              <a:t>©</a:t>
            </a:r>
            <a:r>
              <a:rPr lang="ru-RU" sz="1400" dirty="0" smtClean="0">
                <a:solidFill>
                  <a:srgbClr val="292934"/>
                </a:solidFill>
              </a:rPr>
              <a:t>Калашников А.Н., учитель математики </a:t>
            </a:r>
          </a:p>
          <a:p>
            <a:pPr algn="r"/>
            <a:r>
              <a:rPr lang="ru-RU" sz="1400" dirty="0" smtClean="0">
                <a:solidFill>
                  <a:srgbClr val="292934"/>
                </a:solidFill>
              </a:rPr>
              <a:t>МБОУ «СОШ №8» Ленинск-Кузнецкий ГО</a:t>
            </a:r>
            <a:endParaRPr lang="en-US" sz="1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2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7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5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92934"/>
                </a:solidFill>
                <a:latin typeface="Cambria Math"/>
                <a:ea typeface="Cambria Math"/>
              </a:rPr>
              <a:t>©</a:t>
            </a:r>
            <a:r>
              <a:rPr lang="ru-RU" sz="1400" dirty="0" smtClean="0">
                <a:solidFill>
                  <a:srgbClr val="292934"/>
                </a:solidFill>
              </a:rPr>
              <a:t>Калашников А.Н., учитель математики МБОУ «СОШ №8» Ленинск-Кузнецкий ГО</a:t>
            </a:r>
            <a:endParaRPr lang="en-US" sz="1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92934"/>
                </a:solidFill>
                <a:latin typeface="Cambria Math"/>
                <a:ea typeface="Cambria Math"/>
              </a:rPr>
              <a:t>©</a:t>
            </a:r>
            <a:r>
              <a:rPr lang="ru-RU" sz="1400" dirty="0" smtClean="0">
                <a:solidFill>
                  <a:srgbClr val="292934"/>
                </a:solidFill>
              </a:rPr>
              <a:t>Калашников А.Н., учитель математики МБОУ «СОШ №8» Ленинск-Кузнецкий ГО</a:t>
            </a:r>
            <a:endParaRPr lang="en-US" sz="1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2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92934"/>
                </a:solidFill>
                <a:latin typeface="Cambria Math"/>
                <a:ea typeface="Cambria Math"/>
              </a:rPr>
              <a:t>©</a:t>
            </a:r>
            <a:r>
              <a:rPr lang="ru-RU" sz="1400" dirty="0" smtClean="0">
                <a:solidFill>
                  <a:srgbClr val="292934"/>
                </a:solidFill>
              </a:rPr>
              <a:t>Калашников А.Н., учитель математики МБОУ «СОШ №8» Ленинск-Кузнецкий ГО</a:t>
            </a:r>
            <a:endParaRPr lang="en-US" sz="1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3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24.png"/><Relationship Id="rId10" Type="http://schemas.openxmlformats.org/officeDocument/2006/relationships/image" Target="../media/image61.png"/><Relationship Id="rId4" Type="http://schemas.openxmlformats.org/officeDocument/2006/relationships/image" Target="../media/image570.png"/><Relationship Id="rId9" Type="http://schemas.openxmlformats.org/officeDocument/2006/relationships/image" Target="../media/image6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0.png"/><Relationship Id="rId12" Type="http://schemas.openxmlformats.org/officeDocument/2006/relationships/image" Target="../media/image24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0.png"/><Relationship Id="rId11" Type="http://schemas.openxmlformats.org/officeDocument/2006/relationships/image" Target="../media/image101.png"/><Relationship Id="rId5" Type="http://schemas.openxmlformats.org/officeDocument/2006/relationships/image" Target="../media/image580.png"/><Relationship Id="rId10" Type="http://schemas.openxmlformats.org/officeDocument/2006/relationships/image" Target="../media/image61.png"/><Relationship Id="rId4" Type="http://schemas.openxmlformats.org/officeDocument/2006/relationships/image" Target="../media/image570.png"/><Relationship Id="rId9" Type="http://schemas.openxmlformats.org/officeDocument/2006/relationships/image" Target="../media/image6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25.png"/><Relationship Id="rId4" Type="http://schemas.openxmlformats.org/officeDocument/2006/relationships/image" Target="../media/image620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25.png"/><Relationship Id="rId4" Type="http://schemas.openxmlformats.org/officeDocument/2006/relationships/image" Target="../media/image620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slide" Target="slide4.xml"/><Relationship Id="rId3" Type="http://schemas.openxmlformats.org/officeDocument/2006/relationships/image" Target="../media/image69.png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72.png"/><Relationship Id="rId5" Type="http://schemas.openxmlformats.org/officeDocument/2006/relationships/image" Target="../media/image91.png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slide" Target="slide4.xml"/><Relationship Id="rId3" Type="http://schemas.openxmlformats.org/officeDocument/2006/relationships/image" Target="../media/image74.png"/><Relationship Id="rId7" Type="http://schemas.openxmlformats.org/officeDocument/2006/relationships/image" Target="../media/image270.png"/><Relationship Id="rId12" Type="http://schemas.openxmlformats.org/officeDocument/2006/relationships/image" Target="../media/image41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1.png"/><Relationship Id="rId11" Type="http://schemas.openxmlformats.org/officeDocument/2006/relationships/image" Target="../media/image76.png"/><Relationship Id="rId5" Type="http://schemas.openxmlformats.org/officeDocument/2006/relationships/image" Target="../media/image9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5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5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9.png"/><Relationship Id="rId5" Type="http://schemas.openxmlformats.org/officeDocument/2006/relationships/image" Target="../media/image510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90.png"/><Relationship Id="rId4" Type="http://schemas.openxmlformats.org/officeDocument/2006/relationships/image" Target="../media/image7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5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4.png"/><Relationship Id="rId5" Type="http://schemas.openxmlformats.org/officeDocument/2006/relationships/image" Target="../media/image510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81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6.png"/><Relationship Id="rId5" Type="http://schemas.openxmlformats.org/officeDocument/2006/relationships/image" Target="../media/image90.png"/><Relationship Id="rId4" Type="http://schemas.openxmlformats.org/officeDocument/2006/relationships/image" Target="../media/image7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82.png"/><Relationship Id="rId4" Type="http://schemas.openxmlformats.org/officeDocument/2006/relationships/image" Target="../media/image5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2.png"/><Relationship Id="rId3" Type="http://schemas.openxmlformats.org/officeDocument/2006/relationships/image" Target="../media/image212.png"/><Relationship Id="rId7" Type="http://schemas.openxmlformats.org/officeDocument/2006/relationships/image" Target="../media/image5.png"/><Relationship Id="rId12" Type="http://schemas.openxmlformats.org/officeDocument/2006/relationships/slide" Target="slide15.xml"/><Relationship Id="rId17" Type="http://schemas.openxmlformats.org/officeDocument/2006/relationships/image" Target="../media/image8.png"/><Relationship Id="rId2" Type="http://schemas.openxmlformats.org/officeDocument/2006/relationships/image" Target="../media/image19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0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slide" Target="slide14.xml"/><Relationship Id="rId4" Type="http://schemas.openxmlformats.org/officeDocument/2006/relationships/image" Target="../media/image201.png"/><Relationship Id="rId9" Type="http://schemas.openxmlformats.org/officeDocument/2006/relationships/slide" Target="slide14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3.png"/><Relationship Id="rId3" Type="http://schemas.openxmlformats.org/officeDocument/2006/relationships/image" Target="../media/image27.png"/><Relationship Id="rId21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" Type="http://schemas.openxmlformats.org/officeDocument/2006/relationships/image" Target="../media/image26.png"/><Relationship Id="rId16" Type="http://schemas.openxmlformats.org/officeDocument/2006/relationships/image" Target="../media/image41.png"/><Relationship Id="rId20" Type="http://schemas.openxmlformats.org/officeDocument/2006/relationships/image" Target="../media/image61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2" Type="http://schemas.openxmlformats.org/officeDocument/2006/relationships/image" Target="../media/image26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0.png"/><Relationship Id="rId5" Type="http://schemas.openxmlformats.org/officeDocument/2006/relationships/image" Target="../media/image47.png"/><Relationship Id="rId15" Type="http://schemas.openxmlformats.org/officeDocument/2006/relationships/image" Target="../media/image58.png"/><Relationship Id="rId10" Type="http://schemas.openxmlformats.org/officeDocument/2006/relationships/image" Target="../media/image21.png"/><Relationship Id="rId4" Type="http://schemas.openxmlformats.org/officeDocument/2006/relationships/image" Target="../media/image46.png"/><Relationship Id="rId9" Type="http://schemas.openxmlformats.org/officeDocument/2006/relationships/image" Target="../media/image10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4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32.png"/><Relationship Id="rId7" Type="http://schemas.openxmlformats.org/officeDocument/2006/relationships/image" Target="../media/image59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1.png"/><Relationship Id="rId5" Type="http://schemas.openxmlformats.org/officeDocument/2006/relationships/image" Target="../media/image453.png"/><Relationship Id="rId10" Type="http://schemas.openxmlformats.org/officeDocument/2006/relationships/image" Target="../media/image23.png"/><Relationship Id="rId4" Type="http://schemas.openxmlformats.org/officeDocument/2006/relationships/image" Target="../media/image442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ru-RU" sz="3200" b="1" dirty="0" smtClean="0"/>
                  <a:t>функция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4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4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/>
                  <a:t>, </a:t>
                </a:r>
                <a:r>
                  <a:rPr lang="ru-RU" sz="3200" b="1" dirty="0" smtClean="0"/>
                  <a:t>ее свойства и график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l="-2020" r="-1321" b="-10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8 </a:t>
            </a:r>
            <a:r>
              <a:rPr lang="ru-RU" dirty="0" smtClean="0"/>
              <a:t>класс</a:t>
            </a:r>
            <a:endParaRPr lang="en-US" dirty="0" smtClean="0"/>
          </a:p>
          <a:p>
            <a:r>
              <a:rPr lang="ru-RU" dirty="0" smtClean="0"/>
              <a:t>Автор презентации и анимации:</a:t>
            </a:r>
          </a:p>
          <a:p>
            <a:r>
              <a:rPr lang="ru-RU" dirty="0" smtClean="0"/>
              <a:t>Калашников А.Н., учитель математики МБОУ «СОШ №8» Ленинск-Кузнецкого ГО Кемеровской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857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826124" y="83671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3:</a:t>
            </a:r>
            <a:endParaRPr lang="ru-RU" sz="2800" b="1" dirty="0"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60032" y="1237308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Решить систему уравнений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652120" y="78680"/>
                <a:ext cx="824200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78680"/>
                <a:ext cx="824200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003376" y="78680"/>
                <a:ext cx="1182310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76" y="78680"/>
                <a:ext cx="11823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6504521" y="87015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521" y="87015"/>
                <a:ext cx="49885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7091" y="1917650"/>
                <a:ext cx="1729897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91" y="1917650"/>
                <a:ext cx="1729897" cy="470000"/>
              </a:xfrm>
              <a:prstGeom prst="rect">
                <a:avLst/>
              </a:prstGeom>
              <a:blipFill rotWithShape="1">
                <a:blip r:embed="rId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07091" y="2458362"/>
                <a:ext cx="2317237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91" y="2458362"/>
                <a:ext cx="231723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Левая фигурная скобка 2"/>
          <p:cNvSpPr/>
          <p:nvPr/>
        </p:nvSpPr>
        <p:spPr>
          <a:xfrm>
            <a:off x="5014783" y="1906044"/>
            <a:ext cx="144016" cy="1037798"/>
          </a:xfrm>
          <a:prstGeom prst="leftBrace">
            <a:avLst>
              <a:gd name="adj1" fmla="val 9762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" y="0"/>
            <a:ext cx="9154224" cy="64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4804793" y="4521345"/>
            <a:ext cx="614339" cy="1086550"/>
            <a:chOff x="8676456" y="2148217"/>
            <a:chExt cx="792088" cy="1400925"/>
          </a:xfrm>
        </p:grpSpPr>
        <p:sp>
          <p:nvSpPr>
            <p:cNvPr id="31" name="Полилиния 30"/>
            <p:cNvSpPr/>
            <p:nvPr/>
          </p:nvSpPr>
          <p:spPr>
            <a:xfrm>
              <a:off x="8677277" y="214915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flipH="1">
              <a:off x="9062144" y="214821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8676456" y="2152144"/>
              <a:ext cx="792088" cy="139699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826124" y="83671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3:</a:t>
            </a:r>
            <a:endParaRPr lang="ru-RU" sz="2800" b="1" dirty="0"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60032" y="1237308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Решить систему уравнений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652120" y="78680"/>
                <a:ext cx="824200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78680"/>
                <a:ext cx="824200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003376" y="78680"/>
                <a:ext cx="1182310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76" y="78680"/>
                <a:ext cx="11823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6504521" y="87015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521" y="87015"/>
                <a:ext cx="49885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207091" y="3169741"/>
                <a:ext cx="1408719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ru-RU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91" y="3169741"/>
                <a:ext cx="1408719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207091" y="3759212"/>
                <a:ext cx="1766830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91" y="3759212"/>
                <a:ext cx="17668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Группа 68"/>
          <p:cNvGrpSpPr/>
          <p:nvPr/>
        </p:nvGrpSpPr>
        <p:grpSpPr>
          <a:xfrm>
            <a:off x="1223681" y="1980511"/>
            <a:ext cx="2315932" cy="3318461"/>
            <a:chOff x="1223681" y="1980511"/>
            <a:chExt cx="2315932" cy="3318461"/>
          </a:xfrm>
        </p:grpSpPr>
        <p:sp>
          <p:nvSpPr>
            <p:cNvPr id="58" name="Полилиния 57"/>
            <p:cNvSpPr/>
            <p:nvPr/>
          </p:nvSpPr>
          <p:spPr>
            <a:xfrm>
              <a:off x="1327355" y="1980511"/>
              <a:ext cx="2212258" cy="3318461"/>
            </a:xfrm>
            <a:custGeom>
              <a:avLst/>
              <a:gdLst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2258" h="3318461">
                  <a:moveTo>
                    <a:pt x="0" y="3318461"/>
                  </a:moveTo>
                  <a:cubicBezTo>
                    <a:pt x="247035" y="1627517"/>
                    <a:pt x="652820" y="-12627"/>
                    <a:pt x="1091380" y="73"/>
                  </a:cubicBezTo>
                  <a:cubicBezTo>
                    <a:pt x="1529940" y="12773"/>
                    <a:pt x="1975874" y="1608467"/>
                    <a:pt x="2212258" y="331846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17132169">
                  <a:off x="754321" y="2783438"/>
                  <a:ext cx="1408719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132169">
                  <a:off x="754321" y="2783438"/>
                  <a:ext cx="1408719" cy="470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/>
          <p:cNvGrpSpPr/>
          <p:nvPr/>
        </p:nvGrpSpPr>
        <p:grpSpPr>
          <a:xfrm>
            <a:off x="841829" y="258748"/>
            <a:ext cx="2801257" cy="5996909"/>
            <a:chOff x="841829" y="258748"/>
            <a:chExt cx="2801257" cy="5996909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841829" y="595086"/>
              <a:ext cx="2801257" cy="5660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17718995">
                  <a:off x="2263099" y="911330"/>
                  <a:ext cx="17668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8995">
                  <a:off x="2263099" y="911330"/>
                  <a:ext cx="176683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Группа 78"/>
          <p:cNvGrpSpPr/>
          <p:nvPr/>
        </p:nvGrpSpPr>
        <p:grpSpPr>
          <a:xfrm>
            <a:off x="1316831" y="2105025"/>
            <a:ext cx="1483519" cy="3167756"/>
            <a:chOff x="1316831" y="2105025"/>
            <a:chExt cx="1483519" cy="316775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1327355" y="2405063"/>
              <a:ext cx="0" cy="2862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2790850" y="2105025"/>
              <a:ext cx="0" cy="2413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316831" y="5272781"/>
              <a:ext cx="763718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2555776" y="2346325"/>
              <a:ext cx="244574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7091" y="1917650"/>
                <a:ext cx="1729897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91" y="1917650"/>
                <a:ext cx="1729897" cy="470000"/>
              </a:xfrm>
              <a:prstGeom prst="rect">
                <a:avLst/>
              </a:prstGeom>
              <a:blipFill rotWithShape="1">
                <a:blip r:embed="rId9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07091" y="2458362"/>
                <a:ext cx="2317237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91" y="2458362"/>
                <a:ext cx="231723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Левая фигурная скобка 2"/>
          <p:cNvSpPr/>
          <p:nvPr/>
        </p:nvSpPr>
        <p:spPr>
          <a:xfrm>
            <a:off x="5014783" y="1906044"/>
            <a:ext cx="144016" cy="1037798"/>
          </a:xfrm>
          <a:prstGeom prst="leftBrace">
            <a:avLst>
              <a:gd name="adj1" fmla="val 9762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34665" y="5729481"/>
                <a:ext cx="1176925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Ответ: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65" y="5729481"/>
                <a:ext cx="117692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71994" y="5775647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r>
              <a:rPr lang="ru-RU" sz="2400" b="1" dirty="0" smtClean="0"/>
              <a:t>; </a:t>
            </a:r>
            <a:r>
              <a:rPr lang="ru-RU" sz="2400" b="1" dirty="0" smtClean="0">
                <a:solidFill>
                  <a:srgbClr val="0070C0"/>
                </a:solidFill>
              </a:rPr>
              <a:t>-9</a:t>
            </a:r>
            <a:r>
              <a:rPr lang="ru-RU" sz="2400" b="1" dirty="0" smtClean="0"/>
              <a:t>); (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/>
              <a:t>; </a:t>
            </a:r>
            <a:r>
              <a:rPr lang="ru-RU" sz="2400" b="1" dirty="0" smtClean="0">
                <a:solidFill>
                  <a:srgbClr val="0070C0"/>
                </a:solidFill>
              </a:rPr>
              <a:t>-1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  <p:sp>
        <p:nvSpPr>
          <p:cNvPr id="27" name="Овал 26"/>
          <p:cNvSpPr/>
          <p:nvPr/>
        </p:nvSpPr>
        <p:spPr>
          <a:xfrm>
            <a:off x="1249447" y="5196521"/>
            <a:ext cx="160577" cy="1605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723022" y="2276870"/>
            <a:ext cx="144056" cy="14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" y="0"/>
            <a:ext cx="9154224" cy="648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>
            <a:hlinkClick r:id="" action="ppaction://hlinkshowjump?jump=previousslide"/>
          </p:cNvPr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21" grpId="0" animBg="1"/>
      <p:bldP spid="21" grpId="1" animBg="1"/>
      <p:bldP spid="22" grpId="0"/>
      <p:bldP spid="22" grpId="1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108219" y="1369553"/>
                <a:ext cx="927562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𝒇</m:t>
                    </m:r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=</a:t>
                </a:r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219" y="1369553"/>
                <a:ext cx="927562" cy="453137"/>
              </a:xfrm>
              <a:prstGeom prst="rect">
                <a:avLst/>
              </a:prstGeom>
              <a:blipFill rotWithShape="1">
                <a:blip r:embed="rId2"/>
                <a:stretch>
                  <a:fillRect l="-5921" r="-4605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Группа 88"/>
          <p:cNvGrpSpPr/>
          <p:nvPr/>
        </p:nvGrpSpPr>
        <p:grpSpPr>
          <a:xfrm>
            <a:off x="2743894" y="355874"/>
            <a:ext cx="923644" cy="2403870"/>
            <a:chOff x="1299719" y="2670364"/>
            <a:chExt cx="694065" cy="2712789"/>
          </a:xfrm>
        </p:grpSpPr>
        <p:sp>
          <p:nvSpPr>
            <p:cNvPr id="90" name="Полилиния 89"/>
            <p:cNvSpPr/>
            <p:nvPr/>
          </p:nvSpPr>
          <p:spPr>
            <a:xfrm flipH="1" flipV="1">
              <a:off x="1339049" y="2863536"/>
              <a:ext cx="275077" cy="2452003"/>
            </a:xfrm>
            <a:custGeom>
              <a:avLst/>
              <a:gdLst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  <a:gd name="connsiteX0" fmla="*/ 0 w 1091380"/>
                <a:gd name="connsiteY0" fmla="*/ 3318389 h 3318389"/>
                <a:gd name="connsiteX1" fmla="*/ 1091380 w 1091380"/>
                <a:gd name="connsiteY1" fmla="*/ 1 h 3318389"/>
                <a:gd name="connsiteX0" fmla="*/ 0 w 1037394"/>
                <a:gd name="connsiteY0" fmla="*/ 3270595 h 3270596"/>
                <a:gd name="connsiteX1" fmla="*/ 1037394 w 1037394"/>
                <a:gd name="connsiteY1" fmla="*/ -1 h 32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394" h="3270596">
                  <a:moveTo>
                    <a:pt x="0" y="3270595"/>
                  </a:moveTo>
                  <a:cubicBezTo>
                    <a:pt x="304295" y="1605448"/>
                    <a:pt x="706805" y="446101"/>
                    <a:pt x="1037394" y="-1"/>
                  </a:cubicBezTo>
                </a:path>
              </a:pathLst>
            </a:custGeom>
            <a:ln w="2857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 rot="16807570">
                  <a:off x="1047645" y="3263325"/>
                  <a:ext cx="1539100" cy="353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807570">
                  <a:off x="1047645" y="3263325"/>
                  <a:ext cx="1539100" cy="3531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1299719" y="5273953"/>
              <a:ext cx="75081" cy="109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400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826124" y="-27384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</a:t>
            </a:r>
            <a:r>
              <a:rPr lang="ru-RU" sz="2800" b="1" dirty="0">
                <a:latin typeface="Segoe Print" pitchFamily="2" charset="0"/>
              </a:rPr>
              <a:t>4</a:t>
            </a:r>
            <a:r>
              <a:rPr lang="ru-RU" sz="2800" b="1" dirty="0" smtClean="0">
                <a:latin typeface="Segoe Print" pitchFamily="2" charset="0"/>
              </a:rPr>
              <a:t>:</a:t>
            </a:r>
            <a:endParaRPr lang="ru-RU" sz="2800" b="1" dirty="0">
              <a:latin typeface="Segoe Prin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60032" y="373212"/>
                <a:ext cx="4283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Дана функция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400" dirty="0" smtClean="0"/>
                  <a:t>, где: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73212"/>
                <a:ext cx="42839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3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Группа 68"/>
          <p:cNvGrpSpPr/>
          <p:nvPr/>
        </p:nvGrpSpPr>
        <p:grpSpPr>
          <a:xfrm>
            <a:off x="695888" y="3415984"/>
            <a:ext cx="1735116" cy="2979704"/>
            <a:chOff x="1114894" y="1980511"/>
            <a:chExt cx="1303841" cy="3362623"/>
          </a:xfrm>
        </p:grpSpPr>
        <p:sp>
          <p:nvSpPr>
            <p:cNvPr id="58" name="Полилиния 57"/>
            <p:cNvSpPr/>
            <p:nvPr/>
          </p:nvSpPr>
          <p:spPr>
            <a:xfrm>
              <a:off x="1327355" y="1980511"/>
              <a:ext cx="1091380" cy="3318461"/>
            </a:xfrm>
            <a:custGeom>
              <a:avLst/>
              <a:gdLst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1380" h="3318461">
                  <a:moveTo>
                    <a:pt x="0" y="3318461"/>
                  </a:moveTo>
                  <a:cubicBezTo>
                    <a:pt x="304295" y="1653314"/>
                    <a:pt x="652820" y="-12627"/>
                    <a:pt x="1091380" y="73"/>
                  </a:cubicBezTo>
                </a:path>
              </a:pathLst>
            </a:custGeom>
            <a:ln w="285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17360793">
                  <a:off x="224352" y="4099414"/>
                  <a:ext cx="2134262" cy="353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60793">
                  <a:off x="224352" y="4099414"/>
                  <a:ext cx="2134262" cy="3531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/>
          <p:cNvGrpSpPr/>
          <p:nvPr/>
        </p:nvGrpSpPr>
        <p:grpSpPr>
          <a:xfrm>
            <a:off x="2370561" y="2705100"/>
            <a:ext cx="1919989" cy="596689"/>
            <a:chOff x="2370561" y="2705100"/>
            <a:chExt cx="1919989" cy="596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708066" y="2840124"/>
                  <a:ext cx="1582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066" y="2840124"/>
                  <a:ext cx="158248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38400" y="2705100"/>
              <a:ext cx="352013" cy="36585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370561" y="3012676"/>
              <a:ext cx="116630" cy="1237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44024" y="907162"/>
                <a:ext cx="3925434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 i="1" smtClean="0">
                          <a:latin typeface="Cambria Math"/>
                        </a:rPr>
                        <m:t>, если 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024" y="907162"/>
                <a:ext cx="3925434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44024" y="1415351"/>
                <a:ext cx="3925434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+</m:t>
                      </m:r>
                      <m:r>
                        <a:rPr lang="ru-RU" sz="2400" b="1" i="1" smtClean="0">
                          <a:latin typeface="Cambria Math"/>
                        </a:rPr>
                        <m:t>𝟏</m:t>
                      </m:r>
                      <m:r>
                        <a:rPr lang="ru-RU" sz="2400" b="1" i="1" smtClean="0">
                          <a:latin typeface="Cambria Math"/>
                        </a:rPr>
                        <m:t>, если 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024" y="1415351"/>
                <a:ext cx="392543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Левая фигурная скобка 2"/>
          <p:cNvSpPr/>
          <p:nvPr/>
        </p:nvSpPr>
        <p:spPr>
          <a:xfrm>
            <a:off x="5014783" y="879034"/>
            <a:ext cx="144016" cy="1541854"/>
          </a:xfrm>
          <a:prstGeom prst="leftBrace">
            <a:avLst>
              <a:gd name="adj1" fmla="val 9762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73045" y="2419271"/>
            <a:ext cx="427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Свойства функции: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44024" y="1932876"/>
                <a:ext cx="3925434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 i="1" smtClean="0">
                          <a:latin typeface="Cambria Math"/>
                        </a:rPr>
                        <m:t>, если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024" y="1932876"/>
                <a:ext cx="3925434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117995" y="834877"/>
            <a:ext cx="1126030" cy="15860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925395" y="2785690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 anchorCtr="0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0800000">
            <a:off x="8510639" y="2784049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506112" y="2729439"/>
            <a:ext cx="595249" cy="32454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7916611" y="2722026"/>
            <a:ext cx="595249" cy="34198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" y="0"/>
            <a:ext cx="9138984" cy="64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Прямоугольник 105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7" name="Прямоугольник 106">
            <a:hlinkClick r:id="" action="ppaction://hlinkshowjump?jump=previousslide"/>
          </p:cNvPr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108219" y="1369553"/>
                <a:ext cx="927562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𝒇</m:t>
                    </m:r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=</a:t>
                </a:r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219" y="1369553"/>
                <a:ext cx="927562" cy="453137"/>
              </a:xfrm>
              <a:prstGeom prst="rect">
                <a:avLst/>
              </a:prstGeom>
              <a:blipFill rotWithShape="1">
                <a:blip r:embed="rId2"/>
                <a:stretch>
                  <a:fillRect l="-5921" r="-4605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Группа 88"/>
          <p:cNvGrpSpPr/>
          <p:nvPr/>
        </p:nvGrpSpPr>
        <p:grpSpPr>
          <a:xfrm>
            <a:off x="2743894" y="355874"/>
            <a:ext cx="923644" cy="2403870"/>
            <a:chOff x="1299719" y="2670364"/>
            <a:chExt cx="694065" cy="2712789"/>
          </a:xfrm>
        </p:grpSpPr>
        <p:sp>
          <p:nvSpPr>
            <p:cNvPr id="90" name="Полилиния 89"/>
            <p:cNvSpPr/>
            <p:nvPr/>
          </p:nvSpPr>
          <p:spPr>
            <a:xfrm flipH="1" flipV="1">
              <a:off x="1339049" y="2863536"/>
              <a:ext cx="275077" cy="2452003"/>
            </a:xfrm>
            <a:custGeom>
              <a:avLst/>
              <a:gdLst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  <a:gd name="connsiteX0" fmla="*/ 0 w 1091380"/>
                <a:gd name="connsiteY0" fmla="*/ 3318389 h 3318389"/>
                <a:gd name="connsiteX1" fmla="*/ 1091380 w 1091380"/>
                <a:gd name="connsiteY1" fmla="*/ 1 h 3318389"/>
                <a:gd name="connsiteX0" fmla="*/ 0 w 1037394"/>
                <a:gd name="connsiteY0" fmla="*/ 3270595 h 3270596"/>
                <a:gd name="connsiteX1" fmla="*/ 1037394 w 1037394"/>
                <a:gd name="connsiteY1" fmla="*/ -1 h 32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394" h="3270596">
                  <a:moveTo>
                    <a:pt x="0" y="3270595"/>
                  </a:moveTo>
                  <a:cubicBezTo>
                    <a:pt x="304295" y="1605448"/>
                    <a:pt x="706805" y="446101"/>
                    <a:pt x="1037394" y="-1"/>
                  </a:cubicBezTo>
                </a:path>
              </a:pathLst>
            </a:custGeom>
            <a:ln w="2857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 rot="16807570">
                  <a:off x="1047645" y="3263325"/>
                  <a:ext cx="1539100" cy="353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807570">
                  <a:off x="1047645" y="3263325"/>
                  <a:ext cx="1539100" cy="3531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TextBox 91"/>
            <p:cNvSpPr txBox="1"/>
            <p:nvPr/>
          </p:nvSpPr>
          <p:spPr>
            <a:xfrm>
              <a:off x="1299719" y="5273953"/>
              <a:ext cx="75081" cy="1092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400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826124" y="-27384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</a:t>
            </a:r>
            <a:r>
              <a:rPr lang="ru-RU" sz="2800" b="1" dirty="0">
                <a:latin typeface="Segoe Print" pitchFamily="2" charset="0"/>
              </a:rPr>
              <a:t>4</a:t>
            </a:r>
            <a:r>
              <a:rPr lang="ru-RU" sz="2800" b="1" dirty="0" smtClean="0">
                <a:latin typeface="Segoe Print" pitchFamily="2" charset="0"/>
              </a:rPr>
              <a:t>:</a:t>
            </a:r>
            <a:endParaRPr lang="ru-RU" sz="2800" b="1" dirty="0">
              <a:latin typeface="Segoe Prin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60032" y="373212"/>
                <a:ext cx="4283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Дана функция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400" dirty="0" smtClean="0"/>
                  <a:t>, где: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73212"/>
                <a:ext cx="42839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3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Группа 68"/>
          <p:cNvGrpSpPr/>
          <p:nvPr/>
        </p:nvGrpSpPr>
        <p:grpSpPr>
          <a:xfrm>
            <a:off x="695888" y="3415984"/>
            <a:ext cx="1735116" cy="2979704"/>
            <a:chOff x="1114894" y="1980511"/>
            <a:chExt cx="1303841" cy="3362623"/>
          </a:xfrm>
        </p:grpSpPr>
        <p:sp>
          <p:nvSpPr>
            <p:cNvPr id="58" name="Полилиния 57"/>
            <p:cNvSpPr/>
            <p:nvPr/>
          </p:nvSpPr>
          <p:spPr>
            <a:xfrm>
              <a:off x="1327355" y="1980511"/>
              <a:ext cx="1091380" cy="3318461"/>
            </a:xfrm>
            <a:custGeom>
              <a:avLst/>
              <a:gdLst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  <a:gd name="connsiteX0" fmla="*/ 0 w 1091380"/>
                <a:gd name="connsiteY0" fmla="*/ 3318461 h 3318461"/>
                <a:gd name="connsiteX1" fmla="*/ 1091380 w 1091380"/>
                <a:gd name="connsiteY1" fmla="*/ 73 h 331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1380" h="3318461">
                  <a:moveTo>
                    <a:pt x="0" y="3318461"/>
                  </a:moveTo>
                  <a:cubicBezTo>
                    <a:pt x="304295" y="1653314"/>
                    <a:pt x="652820" y="-12627"/>
                    <a:pt x="1091380" y="73"/>
                  </a:cubicBezTo>
                </a:path>
              </a:pathLst>
            </a:custGeom>
            <a:ln w="285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17360793">
                  <a:off x="224352" y="4099414"/>
                  <a:ext cx="2134262" cy="3531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𝟓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60793">
                  <a:off x="224352" y="4099414"/>
                  <a:ext cx="2134262" cy="3531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/>
          <p:cNvGrpSpPr/>
          <p:nvPr/>
        </p:nvGrpSpPr>
        <p:grpSpPr>
          <a:xfrm>
            <a:off x="2370561" y="2705100"/>
            <a:ext cx="1919989" cy="596689"/>
            <a:chOff x="2370561" y="2705100"/>
            <a:chExt cx="1919989" cy="596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708066" y="2840124"/>
                  <a:ext cx="1582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066" y="2840124"/>
                  <a:ext cx="158248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38400" y="2705100"/>
              <a:ext cx="352013" cy="365857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370561" y="3012676"/>
              <a:ext cx="116630" cy="1237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44024" y="907162"/>
                <a:ext cx="3925434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 i="1" smtClean="0">
                          <a:latin typeface="Cambria Math"/>
                        </a:rPr>
                        <m:t>, если 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024" y="907162"/>
                <a:ext cx="3925434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44024" y="1415351"/>
                <a:ext cx="3925434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400" b="1" i="1" smtClean="0">
                          <a:latin typeface="Cambria Math"/>
                        </a:rPr>
                        <m:t>+</m:t>
                      </m:r>
                      <m:r>
                        <a:rPr lang="ru-RU" sz="2400" b="1" i="1" smtClean="0">
                          <a:latin typeface="Cambria Math"/>
                        </a:rPr>
                        <m:t>𝟏</m:t>
                      </m:r>
                      <m:r>
                        <a:rPr lang="ru-RU" sz="2400" b="1" i="1" smtClean="0">
                          <a:latin typeface="Cambria Math"/>
                        </a:rPr>
                        <m:t>, если 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024" y="1415351"/>
                <a:ext cx="392543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Левая фигурная скобка 2"/>
          <p:cNvSpPr/>
          <p:nvPr/>
        </p:nvSpPr>
        <p:spPr>
          <a:xfrm>
            <a:off x="5014783" y="879034"/>
            <a:ext cx="144016" cy="1541854"/>
          </a:xfrm>
          <a:prstGeom prst="leftBrace">
            <a:avLst>
              <a:gd name="adj1" fmla="val 9762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73045" y="2419271"/>
            <a:ext cx="427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Свойства функции: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44024" y="1932876"/>
                <a:ext cx="3925434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 i="1" smtClean="0">
                          <a:latin typeface="Cambria Math"/>
                        </a:rPr>
                        <m:t>, если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024" y="1932876"/>
                <a:ext cx="3925434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117995" y="834877"/>
            <a:ext cx="1126030" cy="15860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925395" y="2785690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 anchorCtr="0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 rot="10800000">
            <a:off x="8510639" y="2784049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506112" y="2729439"/>
            <a:ext cx="595249" cy="32454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7916611" y="2722026"/>
            <a:ext cx="595249" cy="34198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826124" y="3064013"/>
            <a:ext cx="4305176" cy="339578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Область определения функции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en-US" b="1" dirty="0" smtClean="0">
                <a:solidFill>
                  <a:schemeClr val="tx1"/>
                </a:solidFill>
              </a:rPr>
              <a:t>D(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Cambria Math"/>
                <a:ea typeface="Cambria Math"/>
              </a:rPr>
              <a:t>∈[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-4</a:t>
            </a:r>
            <a:r>
              <a:rPr lang="en-US" b="1" dirty="0" smtClean="0">
                <a:solidFill>
                  <a:schemeClr val="tx1"/>
                </a:solidFill>
                <a:latin typeface="Cambria Math"/>
                <a:ea typeface="Cambria Math"/>
              </a:rPr>
              <a:t>;</a:t>
            </a:r>
            <a:r>
              <a:rPr lang="ru-RU" b="1" dirty="0" smtClean="0">
                <a:solidFill>
                  <a:schemeClr val="tx1"/>
                </a:solidFill>
                <a:latin typeface="Cambria Math"/>
                <a:ea typeface="Cambria Math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Cambria Math"/>
                <a:ea typeface="Cambria Math"/>
              </a:rPr>
              <a:t>];</a:t>
            </a:r>
            <a:endParaRPr lang="ru-RU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chemeClr val="tx1"/>
                </a:solidFill>
              </a:rPr>
              <a:t>y=</a:t>
            </a:r>
            <a:r>
              <a:rPr lang="en-US" b="1" dirty="0" smtClean="0">
                <a:solidFill>
                  <a:srgbClr val="0070C0"/>
                </a:solidFill>
              </a:rPr>
              <a:t>0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en-US" b="1" dirty="0" smtClean="0">
                <a:solidFill>
                  <a:schemeClr val="tx1"/>
                </a:solidFill>
              </a:rPr>
              <a:t>x=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chemeClr val="tx1"/>
                </a:solidFill>
              </a:rPr>
              <a:t>; y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0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&lt;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mbria Math"/>
                <a:ea typeface="Cambria Math"/>
              </a:rPr>
              <a:t>≤</a:t>
            </a:r>
            <a:r>
              <a:rPr lang="ru-RU" b="1" dirty="0" smtClean="0">
                <a:solidFill>
                  <a:schemeClr val="tx1"/>
                </a:solidFill>
                <a:latin typeface="Cambria Math"/>
                <a:ea typeface="Cambria Math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mbria Math"/>
                <a:ea typeface="Cambria Math"/>
              </a:rPr>
              <a:t>2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; </a:t>
            </a:r>
          </a:p>
          <a:p>
            <a:r>
              <a:rPr lang="en-US" b="1" dirty="0">
                <a:solidFill>
                  <a:schemeClr val="tx1"/>
                </a:solidFill>
                <a:ea typeface="Cambria Math"/>
              </a:rPr>
              <a:t> 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    y&lt;</a:t>
            </a:r>
            <a:r>
              <a:rPr lang="en-US" b="1" dirty="0" smtClean="0">
                <a:solidFill>
                  <a:srgbClr val="0070C0"/>
                </a:solidFill>
                <a:ea typeface="Cambria Math"/>
              </a:rPr>
              <a:t>0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 </a:t>
            </a:r>
            <a:r>
              <a:rPr lang="ru-RU" b="1" dirty="0" smtClean="0">
                <a:solidFill>
                  <a:schemeClr val="tx1"/>
                </a:solidFill>
                <a:ea typeface="Cambria Math"/>
              </a:rPr>
              <a:t>при</a:t>
            </a:r>
            <a:r>
              <a:rPr lang="ru-RU" b="1" dirty="0" smtClean="0">
                <a:solidFill>
                  <a:schemeClr val="tx1"/>
                </a:solidFill>
                <a:latin typeface="Cambria Math"/>
                <a:ea typeface="Cambria Math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a typeface="Cambria Math"/>
              </a:rPr>
              <a:t>-4 </a:t>
            </a:r>
            <a:r>
              <a:rPr lang="ru-RU" b="1" dirty="0" smtClean="0">
                <a:solidFill>
                  <a:schemeClr val="tx1"/>
                </a:solidFill>
                <a:latin typeface="Cambria Math"/>
                <a:ea typeface="Cambria Math"/>
              </a:rPr>
              <a:t>≤ 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x</a:t>
            </a:r>
            <a:r>
              <a:rPr lang="ru-RU" b="1" dirty="0" smtClean="0">
                <a:solidFill>
                  <a:schemeClr val="tx1"/>
                </a:solidFill>
                <a:ea typeface="Cambria Math"/>
              </a:rPr>
              <a:t> 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&lt;</a:t>
            </a:r>
            <a:r>
              <a:rPr lang="ru-RU" b="1" dirty="0" smtClean="0">
                <a:solidFill>
                  <a:schemeClr val="tx1"/>
                </a:solidFill>
                <a:ea typeface="Cambria Math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0</a:t>
            </a:r>
          </a:p>
          <a:p>
            <a:r>
              <a:rPr lang="en-US" b="1" dirty="0" smtClean="0">
                <a:solidFill>
                  <a:schemeClr val="tx1"/>
                </a:solidFill>
                <a:ea typeface="Cambria Math"/>
              </a:rPr>
              <a:t>3. </a:t>
            </a:r>
            <a:r>
              <a:rPr lang="ru-RU" b="1" dirty="0" smtClean="0">
                <a:solidFill>
                  <a:schemeClr val="tx1"/>
                </a:solidFill>
                <a:ea typeface="Cambria Math"/>
              </a:rPr>
              <a:t>Ф-я непрерывна на 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[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-4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;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0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] </a:t>
            </a:r>
            <a:r>
              <a:rPr lang="ru-RU" b="1" dirty="0" smtClean="0">
                <a:solidFill>
                  <a:schemeClr val="tx1"/>
                </a:solidFill>
                <a:ea typeface="Cambria Math"/>
              </a:rPr>
              <a:t>и на   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(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0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;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2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]. </a:t>
            </a:r>
            <a:r>
              <a:rPr lang="ru-RU" b="1" dirty="0" smtClean="0">
                <a:solidFill>
                  <a:schemeClr val="tx1"/>
                </a:solidFill>
                <a:ea typeface="Cambria Math"/>
              </a:rPr>
              <a:t>Разрыв функции в точке 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x=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0</a:t>
            </a:r>
            <a:endParaRPr lang="ru-RU" b="1" dirty="0" smtClean="0">
              <a:solidFill>
                <a:srgbClr val="FF0000"/>
              </a:solidFill>
              <a:ea typeface="Cambria Math"/>
            </a:endParaRPr>
          </a:p>
          <a:p>
            <a:r>
              <a:rPr lang="ru-RU" b="1" dirty="0" smtClean="0">
                <a:solidFill>
                  <a:schemeClr val="tx1"/>
                </a:solidFill>
                <a:ea typeface="Cambria Math"/>
              </a:rPr>
              <a:t>4. Ф-я (</a:t>
            </a:r>
            <a:r>
              <a:rPr lang="ru-RU" b="1" dirty="0" smtClean="0">
                <a:solidFill>
                  <a:schemeClr val="tx1"/>
                </a:solidFill>
                <a:latin typeface="Cambria Math"/>
                <a:ea typeface="Cambria Math"/>
              </a:rPr>
              <a:t>↑</a:t>
            </a:r>
            <a:r>
              <a:rPr lang="ru-RU" b="1" dirty="0" smtClean="0">
                <a:solidFill>
                  <a:schemeClr val="tx1"/>
                </a:solidFill>
                <a:ea typeface="Cambria Math"/>
              </a:rPr>
              <a:t>) на 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[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-4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; 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2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]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5. </a:t>
            </a:r>
            <a:r>
              <a:rPr lang="ru-RU" b="1" dirty="0" smtClean="0">
                <a:solidFill>
                  <a:schemeClr val="tx1"/>
                </a:solidFill>
              </a:rPr>
              <a:t>Ф-я ограничена и снизу и сверху.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6. </a:t>
            </a:r>
            <a:r>
              <a:rPr lang="en-US" b="1" dirty="0" smtClean="0">
                <a:solidFill>
                  <a:schemeClr val="tx1"/>
                </a:solidFill>
              </a:rPr>
              <a:t>y</a:t>
            </a:r>
            <a:r>
              <a:rPr lang="ru-RU" b="1" baseline="-25000" dirty="0" err="1" smtClean="0">
                <a:solidFill>
                  <a:schemeClr val="tx1"/>
                </a:solidFill>
              </a:rPr>
              <a:t>наим</a:t>
            </a:r>
            <a:r>
              <a:rPr lang="ru-RU" b="1" dirty="0" smtClean="0">
                <a:solidFill>
                  <a:schemeClr val="tx1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8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=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– 4 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y</a:t>
            </a:r>
            <a:r>
              <a:rPr lang="ru-RU" b="1" baseline="-25000" dirty="0" smtClean="0">
                <a:solidFill>
                  <a:schemeClr val="tx1"/>
                </a:solidFill>
              </a:rPr>
              <a:t>наиб</a:t>
            </a:r>
            <a:r>
              <a:rPr lang="en-US" b="1" dirty="0" smtClean="0">
                <a:solidFill>
                  <a:schemeClr val="tx1"/>
                </a:solidFill>
              </a:rPr>
              <a:t>=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8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ru-RU" b="1" dirty="0" smtClean="0">
                <a:solidFill>
                  <a:schemeClr val="tx1"/>
                </a:solidFill>
              </a:rPr>
              <a:t> =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7. </a:t>
            </a:r>
            <a:r>
              <a:rPr lang="ru-RU" b="1" dirty="0" smtClean="0">
                <a:solidFill>
                  <a:srgbClr val="0070C0"/>
                </a:solidFill>
              </a:rPr>
              <a:t>Область значений ф-</a:t>
            </a:r>
            <a:r>
              <a:rPr lang="ru-RU" b="1" dirty="0" err="1" smtClean="0">
                <a:solidFill>
                  <a:srgbClr val="0070C0"/>
                </a:solidFill>
              </a:rPr>
              <a:t>ии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E(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∈[</a:t>
            </a:r>
            <a:r>
              <a:rPr lang="en-US" b="1" dirty="0" smtClean="0">
                <a:solidFill>
                  <a:srgbClr val="0070C0"/>
                </a:solidFill>
                <a:ea typeface="Cambria Math"/>
              </a:rPr>
              <a:t>-8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;</a:t>
            </a:r>
            <a:r>
              <a:rPr lang="en-US" b="1" dirty="0" smtClean="0">
                <a:solidFill>
                  <a:srgbClr val="0070C0"/>
                </a:solidFill>
                <a:ea typeface="Cambria Math"/>
              </a:rPr>
              <a:t>0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]</a:t>
            </a:r>
            <a:r>
              <a:rPr lang="en-US" b="1" dirty="0" smtClean="0">
                <a:solidFill>
                  <a:schemeClr val="tx1"/>
                </a:solidFill>
                <a:latin typeface="Cambria Math"/>
                <a:ea typeface="Cambria Math"/>
              </a:rPr>
              <a:t>⋃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a typeface="Cambria Math"/>
              </a:rPr>
              <a:t>1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; </a:t>
            </a:r>
            <a:r>
              <a:rPr lang="en-US" b="1" dirty="0" smtClean="0">
                <a:solidFill>
                  <a:srgbClr val="0070C0"/>
                </a:solidFill>
                <a:ea typeface="Cambria Math"/>
              </a:rPr>
              <a:t>8</a:t>
            </a:r>
            <a:r>
              <a:rPr lang="en-US" b="1" dirty="0" smtClean="0">
                <a:solidFill>
                  <a:schemeClr val="tx1"/>
                </a:solidFill>
                <a:ea typeface="Cambria Math"/>
              </a:rPr>
              <a:t>]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4672108" y="1849506"/>
            <a:ext cx="308031" cy="544798"/>
            <a:chOff x="8676456" y="2148217"/>
            <a:chExt cx="792088" cy="1400925"/>
          </a:xfrm>
        </p:grpSpPr>
        <p:sp>
          <p:nvSpPr>
            <p:cNvPr id="98" name="Полилиния 97"/>
            <p:cNvSpPr/>
            <p:nvPr/>
          </p:nvSpPr>
          <p:spPr>
            <a:xfrm>
              <a:off x="8677277" y="214915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 flipH="1">
              <a:off x="9062144" y="214821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8676456" y="2152144"/>
              <a:ext cx="792088" cy="139699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" y="0"/>
            <a:ext cx="9138984" cy="64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Прямоугольник 105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7" name="Прямоугольник 106">
            <a:hlinkClick r:id="" action="ppaction://hlinkshowjump?jump=previousslide"/>
          </p:cNvPr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4672108" y="4741714"/>
            <a:ext cx="308031" cy="544798"/>
            <a:chOff x="8676456" y="2148217"/>
            <a:chExt cx="792088" cy="1400925"/>
          </a:xfrm>
        </p:grpSpPr>
        <p:sp>
          <p:nvSpPr>
            <p:cNvPr id="46" name="Полилиния 45"/>
            <p:cNvSpPr/>
            <p:nvPr/>
          </p:nvSpPr>
          <p:spPr>
            <a:xfrm>
              <a:off x="8677277" y="214915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 flipH="1">
              <a:off x="9062144" y="214821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8676456" y="2152144"/>
              <a:ext cx="792088" cy="139699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1335405" y="156208"/>
            <a:ext cx="1087755" cy="3290412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87755"/>
              <a:gd name="connsiteY0" fmla="*/ 0 h 3290412"/>
              <a:gd name="connsiteX1" fmla="*/ 1087755 w 1087755"/>
              <a:gd name="connsiteY1" fmla="*/ 3290412 h 329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7755" h="3290412">
                <a:moveTo>
                  <a:pt x="0" y="0"/>
                </a:moveTo>
                <a:cubicBezTo>
                  <a:pt x="60961" y="586424"/>
                  <a:pt x="552925" y="3292159"/>
                  <a:pt x="1087755" y="3290412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 flipH="1">
            <a:off x="2433985" y="146682"/>
            <a:ext cx="1097280" cy="3299937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280" h="3299937">
                <a:moveTo>
                  <a:pt x="0" y="0"/>
                </a:moveTo>
                <a:cubicBezTo>
                  <a:pt x="18099" y="429261"/>
                  <a:pt x="562450" y="3301684"/>
                  <a:pt x="1097280" y="3299937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0620" y="1973909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 hidden="1"/>
          <p:cNvSpPr/>
          <p:nvPr/>
        </p:nvSpPr>
        <p:spPr>
          <a:xfrm>
            <a:off x="1703867" y="504342"/>
            <a:ext cx="1465088" cy="2939641"/>
          </a:xfrm>
          <a:custGeom>
            <a:avLst/>
            <a:gdLst>
              <a:gd name="connsiteX0" fmla="*/ 0 w 2227006"/>
              <a:gd name="connsiteY0" fmla="*/ 0 h 3288891"/>
              <a:gd name="connsiteX1" fmla="*/ 1120877 w 2227006"/>
              <a:gd name="connsiteY1" fmla="*/ 3288891 h 3288891"/>
              <a:gd name="connsiteX2" fmla="*/ 2227006 w 2227006"/>
              <a:gd name="connsiteY2" fmla="*/ 0 h 3288891"/>
              <a:gd name="connsiteX0" fmla="*/ 0 w 2227006"/>
              <a:gd name="connsiteY0" fmla="*/ 0 h 3288891"/>
              <a:gd name="connsiteX1" fmla="*/ 1120877 w 2227006"/>
              <a:gd name="connsiteY1" fmla="*/ 3288891 h 3288891"/>
              <a:gd name="connsiteX2" fmla="*/ 2227006 w 222700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1820688"/>
              <a:gd name="connsiteY0" fmla="*/ 383458 h 3291086"/>
              <a:gd name="connsiteX1" fmla="*/ 714559 w 1820688"/>
              <a:gd name="connsiteY1" fmla="*/ 3288891 h 3291086"/>
              <a:gd name="connsiteX2" fmla="*/ 1820688 w 1820688"/>
              <a:gd name="connsiteY2" fmla="*/ 0 h 3291086"/>
              <a:gd name="connsiteX0" fmla="*/ 0 w 1833388"/>
              <a:gd name="connsiteY0" fmla="*/ 351708 h 3290709"/>
              <a:gd name="connsiteX1" fmla="*/ 727259 w 1833388"/>
              <a:gd name="connsiteY1" fmla="*/ 3288891 h 3290709"/>
              <a:gd name="connsiteX2" fmla="*/ 1833388 w 1833388"/>
              <a:gd name="connsiteY2" fmla="*/ 0 h 3290709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088" h="2939641">
                <a:moveTo>
                  <a:pt x="0" y="2458"/>
                </a:moveTo>
                <a:cubicBezTo>
                  <a:pt x="137364" y="1669763"/>
                  <a:pt x="483078" y="2940051"/>
                  <a:pt x="727259" y="2939641"/>
                </a:cubicBezTo>
                <a:cubicBezTo>
                  <a:pt x="971440" y="2939231"/>
                  <a:pt x="1327477" y="1603805"/>
                  <a:pt x="1465088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0032" y="11316"/>
                <a:ext cx="3822825" cy="65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/>
                        </a:rPr>
                        <m:t>, </m:t>
                      </m:r>
                      <m:r>
                        <a:rPr lang="en-US" sz="3600" b="1" i="1" smtClean="0">
                          <a:latin typeface="Cambria Math"/>
                        </a:rPr>
                        <m:t>𝒌</m:t>
                      </m:r>
                      <m:r>
                        <a:rPr lang="en-US" sz="3600" b="1" i="1" smtClean="0">
                          <a:latin typeface="Cambria Math"/>
                        </a:rPr>
                        <m:t>&gt;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316"/>
                <a:ext cx="3822825" cy="6588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Овал 77"/>
          <p:cNvSpPr/>
          <p:nvPr/>
        </p:nvSpPr>
        <p:spPr>
          <a:xfrm>
            <a:off x="1302933" y="124353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502918" y="121394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668058" y="195312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137793" y="1950744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036588" y="3051863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768578" y="305409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6851663">
                <a:off x="3015907" y="463198"/>
                <a:ext cx="136704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51663">
                <a:off x="3015907" y="463198"/>
                <a:ext cx="1367041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691510"/>
                <a:ext cx="4109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Область определения функции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91510"/>
                <a:ext cx="410977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4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54549" y="1000388"/>
                <a:ext cx="2727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𝑫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r>
                        <a:rPr lang="en-US" sz="2400" b="1" i="1" smtClean="0">
                          <a:latin typeface="Cambria Math"/>
                        </a:rPr>
                        <m:t>)∈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;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49" y="1000388"/>
                <a:ext cx="272747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94096" y="1457856"/>
                <a:ext cx="4531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400" b="1" dirty="0" smtClean="0"/>
                  <a:t>y =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400" b="1" dirty="0" smtClean="0"/>
                  <a:t> </a:t>
                </a:r>
                <a:r>
                  <a:rPr lang="ru-RU" dirty="0" smtClean="0"/>
                  <a:t>при </a:t>
                </a:r>
                <a:r>
                  <a:rPr lang="en-US" sz="2400" b="1" dirty="0" smtClean="0"/>
                  <a:t>x =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400" b="1" dirty="0" smtClean="0"/>
                  <a:t>; y &gt; 0 </a:t>
                </a:r>
                <a:r>
                  <a:rPr lang="ru-RU" dirty="0" smtClean="0"/>
                  <a:t>при </a:t>
                </a:r>
                <a:r>
                  <a:rPr lang="en-US" sz="2400" b="1" dirty="0" smtClean="0"/>
                  <a:t>x </a:t>
                </a:r>
                <a:r>
                  <a:rPr lang="en-US" sz="2400" b="1" dirty="0" smtClean="0">
                    <a:latin typeface="Cambria Math"/>
                    <a:ea typeface="Cambria Math"/>
                  </a:rPr>
                  <a:t>≠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/>
                  </a:rPr>
                  <a:t>0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096" y="1457856"/>
                <a:ext cx="453194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077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24576" y="1884830"/>
                <a:ext cx="463710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latin typeface="Cambria Math"/>
                      </a:rPr>
                      <m:t> = </m:t>
                    </m:r>
                    <m:r>
                      <a:rPr lang="en-US" sz="2400" b="1" i="1" dirty="0" smtClean="0"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- </a:t>
                </a:r>
                <a:r>
                  <a:rPr lang="ru-RU" sz="2400" b="1" dirty="0" smtClean="0"/>
                  <a:t>непрерывная ф-я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1884830"/>
                <a:ext cx="4637103" cy="470000"/>
              </a:xfrm>
              <a:prstGeom prst="rect">
                <a:avLst/>
              </a:prstGeom>
              <a:blipFill rotWithShape="1">
                <a:blip r:embed="rId7"/>
                <a:stretch>
                  <a:fillRect t="-7792" r="-921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24576" y="2440799"/>
                <a:ext cx="36929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ru-RU" sz="2400" b="1" i="1" dirty="0" smtClean="0"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a:rPr lang="ru-RU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dirty="0" smtClean="0"/>
                  <a:t> при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ru-RU" sz="24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ru-RU" sz="2400" b="1" i="1" smtClean="0">
                            <a:latin typeface="Cambria Math"/>
                          </a:rPr>
                          <m:t>наиб</m:t>
                        </m:r>
                      </m:sub>
                    </m:sSub>
                  </m:oMath>
                </a14:m>
                <a:r>
                  <a:rPr lang="ru-RU" sz="2400" b="1" dirty="0" smtClean="0"/>
                  <a:t> - не существует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2440799"/>
                <a:ext cx="3692999" cy="830997"/>
              </a:xfrm>
              <a:prstGeom prst="rect">
                <a:avLst/>
              </a:prstGeom>
              <a:blipFill rotWithShape="1">
                <a:blip r:embed="rId8"/>
                <a:stretch>
                  <a:fillRect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624576" y="3401025"/>
                <a:ext cx="42664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dirty="0" smtClean="0"/>
                  <a:t>Убывание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↓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)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ru-RU" sz="2400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ru-RU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2400" dirty="0" smtClean="0">
                    <a:latin typeface="Cambria Math"/>
                    <a:ea typeface="Cambria Math"/>
                  </a:rPr>
                  <a:t>. </a:t>
                </a:r>
                <a:br>
                  <a:rPr lang="ru-RU" sz="2400" dirty="0" smtClean="0">
                    <a:latin typeface="Cambria Math"/>
                    <a:ea typeface="Cambria Math"/>
                  </a:rPr>
                </a:br>
                <a:r>
                  <a:rPr lang="en-US" sz="2400" dirty="0" smtClean="0">
                    <a:latin typeface="Cambria Math"/>
                    <a:ea typeface="Cambria Math"/>
                  </a:rPr>
                  <a:t>     </a:t>
                </a:r>
                <a:r>
                  <a:rPr lang="ru-RU" sz="2400" dirty="0" smtClean="0">
                    <a:ea typeface="Cambria Math"/>
                  </a:rPr>
                  <a:t>Возрастание 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(</a:t>
                </a:r>
                <a:r>
                  <a:rPr lang="ru-RU" sz="2400" b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↑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) при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3401025"/>
                <a:ext cx="4266424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5882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624576" y="4322048"/>
                <a:ext cx="3393173" cy="83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dirty="0" smtClean="0"/>
                  <a:t>Ф-я</a:t>
                </a:r>
                <a:r>
                  <a:rPr lang="ru-RU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latin typeface="Cambria Math"/>
                          </a:rPr>
                          <m:t>&gt;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400" b="1" dirty="0" smtClean="0"/>
                  <a:t> </a:t>
                </a:r>
                <a:endParaRPr lang="ru-RU" sz="2400" b="1" dirty="0" smtClean="0"/>
              </a:p>
              <a:p>
                <a:r>
                  <a:rPr lang="ru-RU" sz="2400" b="1" dirty="0"/>
                  <a:t> </a:t>
                </a:r>
                <a:r>
                  <a:rPr lang="ru-RU" sz="2400" b="1" dirty="0" smtClean="0"/>
                  <a:t>   </a:t>
                </a:r>
                <a:r>
                  <a:rPr lang="ru-RU" sz="2400" dirty="0" smtClean="0"/>
                  <a:t>ограничена снизу</a:t>
                </a:r>
                <a:endParaRPr lang="ru-RU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4322048"/>
                <a:ext cx="3393173" cy="839332"/>
              </a:xfrm>
              <a:prstGeom prst="rect">
                <a:avLst/>
              </a:prstGeom>
              <a:blipFill rotWithShape="1">
                <a:blip r:embed="rId10"/>
                <a:stretch>
                  <a:fillRect t="-4348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624576" y="5161380"/>
                <a:ext cx="45014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b="1" dirty="0" smtClean="0">
                    <a:solidFill>
                      <a:srgbClr val="0070C0"/>
                    </a:solidFill>
                  </a:rPr>
                  <a:t>Область значений </a:t>
                </a:r>
              </a:p>
              <a:p>
                <a:r>
                  <a:rPr lang="en-US" sz="24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𝑬</m:t>
                    </m:r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</a:rPr>
                      <m:t>𝒇</m:t>
                    </m:r>
                    <m:r>
                      <a:rPr lang="en-US" sz="2400" b="1" i="1" smtClean="0">
                        <a:latin typeface="Cambria Math"/>
                      </a:rPr>
                      <m:t>)∈</m:t>
                    </m:r>
                    <m:d>
                      <m:dPr>
                        <m:begChr m:val="[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2400" b="1" dirty="0" smtClean="0"/>
                  <a:t> </a:t>
                </a:r>
                <a:endParaRPr lang="ru-RU" sz="2400" b="1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5161380"/>
                <a:ext cx="4501466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5147" b="-11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624576" y="6000712"/>
                <a:ext cx="2998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dirty="0" smtClean="0"/>
                  <a:t>Ф-я выпукла вниз</a:t>
                </a:r>
                <a:endParaRPr lang="ru-RU" sz="2400" b="1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6000712"/>
                <a:ext cx="2998128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9211" r="-2444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трелка влево 22">
            <a:hlinkClick r:id="rId13" action="ppaction://hlinksldjump"/>
          </p:cNvPr>
          <p:cNvSpPr/>
          <p:nvPr/>
        </p:nvSpPr>
        <p:spPr>
          <a:xfrm>
            <a:off x="8748464" y="6000712"/>
            <a:ext cx="360040" cy="461665"/>
          </a:xfrm>
          <a:prstGeom prst="leftArrow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1520" y="6366580"/>
            <a:ext cx="4320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624576" y="4322048"/>
            <a:ext cx="4501466" cy="83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4.72222E-6 -0.4196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4672108" y="4684402"/>
            <a:ext cx="308031" cy="544798"/>
            <a:chOff x="8676456" y="2148217"/>
            <a:chExt cx="792088" cy="1400925"/>
          </a:xfrm>
        </p:grpSpPr>
        <p:sp>
          <p:nvSpPr>
            <p:cNvPr id="43" name="Полилиния 42"/>
            <p:cNvSpPr/>
            <p:nvPr/>
          </p:nvSpPr>
          <p:spPr>
            <a:xfrm>
              <a:off x="8677277" y="214915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flipH="1">
              <a:off x="9062144" y="214821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8676456" y="2152144"/>
              <a:ext cx="792088" cy="139699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олилиния 30"/>
          <p:cNvSpPr/>
          <p:nvPr/>
        </p:nvSpPr>
        <p:spPr>
          <a:xfrm flipV="1">
            <a:off x="1385411" y="3434970"/>
            <a:ext cx="1037749" cy="2936008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37749"/>
              <a:gd name="connsiteY0" fmla="*/ 0 h 2950594"/>
              <a:gd name="connsiteX1" fmla="*/ 1037749 w 1037749"/>
              <a:gd name="connsiteY1" fmla="*/ 2950594 h 2950594"/>
              <a:gd name="connsiteX0" fmla="*/ 0 w 1037749"/>
              <a:gd name="connsiteY0" fmla="*/ 0 h 2950594"/>
              <a:gd name="connsiteX1" fmla="*/ 1037749 w 1037749"/>
              <a:gd name="connsiteY1" fmla="*/ 2950594 h 2950594"/>
              <a:gd name="connsiteX0" fmla="*/ 0 w 1037749"/>
              <a:gd name="connsiteY0" fmla="*/ 0 h 2950607"/>
              <a:gd name="connsiteX1" fmla="*/ 1037749 w 1037749"/>
              <a:gd name="connsiteY1" fmla="*/ 2950594 h 2950607"/>
              <a:gd name="connsiteX0" fmla="*/ 0 w 1037749"/>
              <a:gd name="connsiteY0" fmla="*/ 0 h 2950607"/>
              <a:gd name="connsiteX1" fmla="*/ 1037749 w 1037749"/>
              <a:gd name="connsiteY1" fmla="*/ 2950594 h 29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7749" h="2950607">
                <a:moveTo>
                  <a:pt x="0" y="0"/>
                </a:moveTo>
                <a:cubicBezTo>
                  <a:pt x="99061" y="639072"/>
                  <a:pt x="555306" y="2957127"/>
                  <a:pt x="1037749" y="2950594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 flipH="1" flipV="1">
            <a:off x="2433985" y="3435665"/>
            <a:ext cx="1059180" cy="2932250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59180"/>
              <a:gd name="connsiteY0" fmla="*/ 0 h 2965221"/>
              <a:gd name="connsiteX1" fmla="*/ 1059180 w 1059180"/>
              <a:gd name="connsiteY1" fmla="*/ 2965221 h 2965221"/>
              <a:gd name="connsiteX0" fmla="*/ 0 w 1059180"/>
              <a:gd name="connsiteY0" fmla="*/ 0 h 2965221"/>
              <a:gd name="connsiteX1" fmla="*/ 1059180 w 1059180"/>
              <a:gd name="connsiteY1" fmla="*/ 2965221 h 2965221"/>
              <a:gd name="connsiteX0" fmla="*/ 0 w 1059180"/>
              <a:gd name="connsiteY0" fmla="*/ 0 h 2965221"/>
              <a:gd name="connsiteX1" fmla="*/ 1059180 w 1059180"/>
              <a:gd name="connsiteY1" fmla="*/ 2965221 h 296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180" h="2965221">
                <a:moveTo>
                  <a:pt x="0" y="0"/>
                </a:moveTo>
                <a:cubicBezTo>
                  <a:pt x="70487" y="438893"/>
                  <a:pt x="557688" y="2962153"/>
                  <a:pt x="1059180" y="2965221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32670" y="61708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-8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0620" y="48976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30620" y="6359399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30620" y="381342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 hidden="1"/>
          <p:cNvSpPr/>
          <p:nvPr/>
        </p:nvSpPr>
        <p:spPr>
          <a:xfrm>
            <a:off x="1703867" y="504342"/>
            <a:ext cx="1465088" cy="2939641"/>
          </a:xfrm>
          <a:custGeom>
            <a:avLst/>
            <a:gdLst>
              <a:gd name="connsiteX0" fmla="*/ 0 w 2227006"/>
              <a:gd name="connsiteY0" fmla="*/ 0 h 3288891"/>
              <a:gd name="connsiteX1" fmla="*/ 1120877 w 2227006"/>
              <a:gd name="connsiteY1" fmla="*/ 3288891 h 3288891"/>
              <a:gd name="connsiteX2" fmla="*/ 2227006 w 2227006"/>
              <a:gd name="connsiteY2" fmla="*/ 0 h 3288891"/>
              <a:gd name="connsiteX0" fmla="*/ 0 w 2227006"/>
              <a:gd name="connsiteY0" fmla="*/ 0 h 3288891"/>
              <a:gd name="connsiteX1" fmla="*/ 1120877 w 2227006"/>
              <a:gd name="connsiteY1" fmla="*/ 3288891 h 3288891"/>
              <a:gd name="connsiteX2" fmla="*/ 2227006 w 222700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1820688"/>
              <a:gd name="connsiteY0" fmla="*/ 383458 h 3291086"/>
              <a:gd name="connsiteX1" fmla="*/ 714559 w 1820688"/>
              <a:gd name="connsiteY1" fmla="*/ 3288891 h 3291086"/>
              <a:gd name="connsiteX2" fmla="*/ 1820688 w 1820688"/>
              <a:gd name="connsiteY2" fmla="*/ 0 h 3291086"/>
              <a:gd name="connsiteX0" fmla="*/ 0 w 1833388"/>
              <a:gd name="connsiteY0" fmla="*/ 351708 h 3290709"/>
              <a:gd name="connsiteX1" fmla="*/ 727259 w 1833388"/>
              <a:gd name="connsiteY1" fmla="*/ 3288891 h 3290709"/>
              <a:gd name="connsiteX2" fmla="*/ 1833388 w 1833388"/>
              <a:gd name="connsiteY2" fmla="*/ 0 h 3290709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088" h="2939641">
                <a:moveTo>
                  <a:pt x="0" y="2458"/>
                </a:moveTo>
                <a:cubicBezTo>
                  <a:pt x="137364" y="1669763"/>
                  <a:pt x="483078" y="2940051"/>
                  <a:pt x="727259" y="2939641"/>
                </a:cubicBezTo>
                <a:cubicBezTo>
                  <a:pt x="971440" y="2939231"/>
                  <a:pt x="1327477" y="1603805"/>
                  <a:pt x="1465088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0032" y="11316"/>
                <a:ext cx="3822825" cy="65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316"/>
                <a:ext cx="3822825" cy="6588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Овал 77"/>
          <p:cNvSpPr/>
          <p:nvPr/>
        </p:nvSpPr>
        <p:spPr>
          <a:xfrm>
            <a:off x="1302933" y="6473264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502918" y="647030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668058" y="488763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137793" y="488524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036588" y="3791871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768578" y="3794104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4681747">
                <a:off x="2969569" y="5424939"/>
                <a:ext cx="136704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81747">
                <a:off x="2969569" y="5424939"/>
                <a:ext cx="1367041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691510"/>
                <a:ext cx="4109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Область определения функции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91510"/>
                <a:ext cx="410977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4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54549" y="1000388"/>
                <a:ext cx="2727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𝑫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r>
                        <a:rPr lang="en-US" sz="2400" b="1" i="1" smtClean="0">
                          <a:latin typeface="Cambria Math"/>
                        </a:rPr>
                        <m:t>)∈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−∞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;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49" y="1000388"/>
                <a:ext cx="272747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94096" y="1457856"/>
                <a:ext cx="4531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400" b="1" dirty="0" smtClean="0"/>
                  <a:t>y =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400" b="1" dirty="0" smtClean="0"/>
                  <a:t> </a:t>
                </a:r>
                <a:r>
                  <a:rPr lang="ru-RU" dirty="0" smtClean="0"/>
                  <a:t>при </a:t>
                </a:r>
                <a:r>
                  <a:rPr lang="en-US" sz="2400" b="1" dirty="0" smtClean="0"/>
                  <a:t>x =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400" b="1" dirty="0" smtClean="0"/>
                  <a:t>; y </a:t>
                </a:r>
                <a:r>
                  <a:rPr lang="en-US" sz="2400" b="1" dirty="0"/>
                  <a:t>&lt;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400" b="1" dirty="0" smtClean="0"/>
                  <a:t> </a:t>
                </a:r>
                <a:r>
                  <a:rPr lang="ru-RU" dirty="0" smtClean="0"/>
                  <a:t>при </a:t>
                </a:r>
                <a:r>
                  <a:rPr lang="en-US" sz="2400" b="1" dirty="0" smtClean="0"/>
                  <a:t>x </a:t>
                </a:r>
                <a:r>
                  <a:rPr lang="en-US" sz="2400" b="1" dirty="0" smtClean="0">
                    <a:latin typeface="Cambria Math"/>
                    <a:ea typeface="Cambria Math"/>
                  </a:rPr>
                  <a:t>≠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/>
                  </a:rPr>
                  <a:t>0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096" y="1457856"/>
                <a:ext cx="453194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1077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24576" y="1884830"/>
                <a:ext cx="463710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latin typeface="Cambria Math"/>
                      </a:rPr>
                      <m:t> = </m:t>
                    </m:r>
                    <m:r>
                      <a:rPr lang="en-US" sz="2400" b="1" i="1" dirty="0" smtClean="0"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- </a:t>
                </a:r>
                <a:r>
                  <a:rPr lang="ru-RU" sz="2400" b="1" dirty="0" smtClean="0"/>
                  <a:t>непрерывная ф-я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1884830"/>
                <a:ext cx="4637103" cy="470000"/>
              </a:xfrm>
              <a:prstGeom prst="rect">
                <a:avLst/>
              </a:prstGeom>
              <a:blipFill rotWithShape="1">
                <a:blip r:embed="rId7"/>
                <a:stretch>
                  <a:fillRect t="-7792" r="-921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24576" y="2440799"/>
                <a:ext cx="3608039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ru-RU" sz="2400" b="1" i="1" dirty="0" smtClean="0"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a:rPr lang="ru-RU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dirty="0" smtClean="0"/>
                  <a:t> при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ru-RU" sz="24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ru-RU" sz="2400" b="1" i="1" smtClean="0">
                            <a:latin typeface="Cambria Math"/>
                          </a:rPr>
                          <m:t>наим</m:t>
                        </m:r>
                      </m:sub>
                    </m:sSub>
                  </m:oMath>
                </a14:m>
                <a:r>
                  <a:rPr lang="ru-RU" sz="2400" b="1" dirty="0" smtClean="0"/>
                  <a:t> - не существует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2440799"/>
                <a:ext cx="3608039" cy="847220"/>
              </a:xfrm>
              <a:prstGeom prst="rect">
                <a:avLst/>
              </a:prstGeom>
              <a:blipFill rotWithShape="1">
                <a:blip r:embed="rId8"/>
                <a:stretch>
                  <a:fillRect r="-1523" b="-14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624576" y="3401025"/>
                <a:ext cx="433368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dirty="0" smtClean="0"/>
                  <a:t>Возрастание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(</a:t>
                </a:r>
                <a:r>
                  <a:rPr lang="en-US" sz="2400" b="1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↑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)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ru-RU" sz="2400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ru-RU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ru-RU" sz="2400" dirty="0" smtClean="0">
                    <a:latin typeface="Cambria Math"/>
                    <a:ea typeface="Cambria Math"/>
                  </a:rPr>
                  <a:t>. </a:t>
                </a:r>
                <a:br>
                  <a:rPr lang="ru-RU" sz="2400" dirty="0" smtClean="0">
                    <a:latin typeface="Cambria Math"/>
                    <a:ea typeface="Cambria Math"/>
                  </a:rPr>
                </a:br>
                <a:r>
                  <a:rPr lang="en-US" sz="2400" dirty="0" smtClean="0">
                    <a:latin typeface="Cambria Math"/>
                    <a:ea typeface="Cambria Math"/>
                  </a:rPr>
                  <a:t>     </a:t>
                </a:r>
                <a:r>
                  <a:rPr lang="ru-RU" sz="2400" dirty="0" smtClean="0">
                    <a:ea typeface="Cambria Math"/>
                  </a:rPr>
                  <a:t>Убывание 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(</a:t>
                </a:r>
                <a:r>
                  <a:rPr lang="ru-RU" sz="2400" b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↓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) при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3401025"/>
                <a:ext cx="4333687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5882" r="-985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624576" y="4322048"/>
                <a:ext cx="3351495" cy="83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dirty="0" smtClean="0"/>
                  <a:t>Ф-я</a:t>
                </a:r>
                <a:r>
                  <a:rPr lang="ru-RU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latin typeface="Cambria Math"/>
                          </a:rPr>
                          <m:t>&lt;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400" b="1" dirty="0" smtClean="0"/>
                  <a:t> </a:t>
                </a:r>
                <a:endParaRPr lang="ru-RU" sz="2400" b="1" dirty="0" smtClean="0"/>
              </a:p>
              <a:p>
                <a:r>
                  <a:rPr lang="ru-RU" sz="2400" b="1" dirty="0"/>
                  <a:t> </a:t>
                </a:r>
                <a:r>
                  <a:rPr lang="ru-RU" sz="2400" b="1" dirty="0" smtClean="0"/>
                  <a:t>   </a:t>
                </a:r>
                <a:r>
                  <a:rPr lang="ru-RU" sz="2400" dirty="0" smtClean="0"/>
                  <a:t>ограничена сверху</a:t>
                </a:r>
                <a:endParaRPr lang="ru-RU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4322048"/>
                <a:ext cx="3351495" cy="839332"/>
              </a:xfrm>
              <a:prstGeom prst="rect">
                <a:avLst/>
              </a:prstGeom>
              <a:blipFill rotWithShape="1">
                <a:blip r:embed="rId10"/>
                <a:stretch>
                  <a:fillRect t="-4348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624576" y="5161380"/>
                <a:ext cx="31824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dirty="0" smtClean="0">
                    <a:solidFill>
                      <a:srgbClr val="0070C0"/>
                    </a:solidFill>
                  </a:rPr>
                  <a:t>Область значений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𝑬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r>
                        <a:rPr lang="en-US" sz="2400" b="1" i="1" smtClean="0">
                          <a:latin typeface="Cambria Math"/>
                        </a:rPr>
                        <m:t>)∈(−∞;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</a:rPr>
                        <m:t>] </m:t>
                      </m:r>
                    </m:oMath>
                  </m:oMathPara>
                </a14:m>
                <a:endParaRPr lang="ru-RU" sz="2400" b="1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5161380"/>
                <a:ext cx="3182474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5147" r="-1916" b="-11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624576" y="6000712"/>
                <a:ext cx="3169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sz="2400" dirty="0" smtClean="0"/>
                  <a:t>Ф-я выпукла вверх</a:t>
                </a:r>
                <a:endParaRPr lang="ru-RU" sz="2400" b="1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76" y="6000712"/>
                <a:ext cx="3169137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9211" r="-1927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Стрелка влево 40">
            <a:hlinkClick r:id="rId13" action="ppaction://hlinksldjump"/>
          </p:cNvPr>
          <p:cNvSpPr/>
          <p:nvPr/>
        </p:nvSpPr>
        <p:spPr>
          <a:xfrm>
            <a:off x="8748464" y="6000712"/>
            <a:ext cx="360040" cy="461665"/>
          </a:xfrm>
          <a:prstGeom prst="leftArrow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51520" y="175624"/>
            <a:ext cx="4320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4.72222E-6 0.4673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sz="8000" b="1" dirty="0"/>
              <a:t>№</a:t>
            </a:r>
            <a:r>
              <a:rPr lang="en-US" sz="8000" b="1" dirty="0" smtClean="0"/>
              <a:t>19.6</a:t>
            </a:r>
            <a:r>
              <a:rPr lang="ru-RU" sz="8000" b="1" dirty="0" smtClean="0"/>
              <a:t> (а, б)</a:t>
            </a:r>
            <a:endParaRPr lang="ru-RU" sz="8000" b="1" dirty="0"/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.0</a:t>
            </a:r>
            <a:r>
              <a:rPr lang="en-US" dirty="0" smtClean="0"/>
              <a:t>5</a:t>
            </a:r>
            <a:r>
              <a:rPr lang="ru-RU" dirty="0" smtClean="0"/>
              <a:t>.2024</a:t>
            </a: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" y="332656"/>
            <a:ext cx="914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92934"/>
                </a:solidFill>
              </a:rPr>
              <a:t>19.6. Постройте в одной системе координат графики заданных функций и сделайте вывод о взаимном расположении построенных графиков:</a:t>
            </a:r>
            <a:endParaRPr lang="ru-RU" sz="2400" dirty="0">
              <a:solidFill>
                <a:srgbClr val="292934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228979" y="1772816"/>
            <a:ext cx="611756" cy="663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108000" tIns="0" bIns="108000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292934"/>
                </a:solidFill>
              </a:rPr>
              <a:t>а)</a:t>
            </a:r>
            <a:endParaRPr lang="ru-RU" sz="3600" dirty="0">
              <a:solidFill>
                <a:srgbClr val="292934"/>
              </a:solidFill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890731" y="1772816"/>
            <a:ext cx="619772" cy="663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108000" tIns="0" bIns="108000" rtlCol="0" anchor="ctr">
            <a:spAutoFit/>
          </a:bodyPr>
          <a:lstStyle/>
          <a:p>
            <a:pPr algn="ctr"/>
            <a:r>
              <a:rPr lang="ru-RU" sz="3600" dirty="0">
                <a:solidFill>
                  <a:srgbClr val="292934"/>
                </a:solidFill>
              </a:rPr>
              <a:t>б</a:t>
            </a:r>
            <a:r>
              <a:rPr lang="ru-RU" sz="3600" dirty="0" smtClean="0">
                <a:solidFill>
                  <a:srgbClr val="292934"/>
                </a:solidFill>
              </a:rPr>
              <a:t>)</a:t>
            </a:r>
            <a:endParaRPr lang="ru-RU" sz="3600" dirty="0">
              <a:solidFill>
                <a:srgbClr val="292934"/>
              </a:solidFill>
            </a:endParaRP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92934"/>
                </a:solidFill>
              </a:rPr>
              <a:t>2</a:t>
            </a:r>
            <a:endParaRPr lang="ru-RU" b="1" dirty="0">
              <a:solidFill>
                <a:srgbClr val="292934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017816" y="3991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2330620" y="418305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2013053" y="43534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-3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>
            <a:off x="2330620" y="454480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009307" y="471745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2330620" y="490878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999327" y="50818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>
            <a:off x="2330620" y="527320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1997532" y="54562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-6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2325857" y="562852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2018379" y="36212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-1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>
            <a:off x="2330620" y="380973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999327" y="5805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2330620" y="600174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2080752" y="7013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>
            <a:off x="2330620" y="89266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080752" y="1063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2330620" y="125441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0752" y="1427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0620" y="161840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90278" y="179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330620" y="198282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095035" y="2165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2325857" y="233813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272494" y="1454"/>
            <a:ext cx="360040" cy="3664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lIns="72000" tIns="72000" rIns="72000" bIns="10800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292934"/>
                </a:solidFill>
              </a:rPr>
              <a:t>а)</a:t>
            </a:r>
            <a:endParaRPr lang="ru-RU" sz="1200" dirty="0">
              <a:solidFill>
                <a:srgbClr val="292934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flipV="1">
            <a:off x="1362075" y="3437371"/>
            <a:ext cx="1061085" cy="3015963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5638 w 354253"/>
              <a:gd name="connsiteY0" fmla="*/ 0 h 2970372"/>
              <a:gd name="connsiteX1" fmla="*/ 354253 w 354253"/>
              <a:gd name="connsiteY1" fmla="*/ 2970372 h 2970372"/>
              <a:gd name="connsiteX0" fmla="*/ 9608 w 348698"/>
              <a:gd name="connsiteY0" fmla="*/ 0 h 2951322"/>
              <a:gd name="connsiteX1" fmla="*/ 348698 w 348698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95375"/>
              <a:gd name="connsiteY0" fmla="*/ 0 h 2123662"/>
              <a:gd name="connsiteX1" fmla="*/ 1095375 w 1095375"/>
              <a:gd name="connsiteY1" fmla="*/ 2123662 h 212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75" h="2123662">
                <a:moveTo>
                  <a:pt x="0" y="0"/>
                </a:moveTo>
                <a:cubicBezTo>
                  <a:pt x="155576" y="575433"/>
                  <a:pt x="574197" y="2118092"/>
                  <a:pt x="1095375" y="2123662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 flipH="1" flipV="1">
            <a:off x="2423160" y="3436226"/>
            <a:ext cx="1072515" cy="3017110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26967 w 367010"/>
              <a:gd name="connsiteY0" fmla="*/ 0 h 2957037"/>
              <a:gd name="connsiteX1" fmla="*/ 367010 w 367010"/>
              <a:gd name="connsiteY1" fmla="*/ 2957037 h 2957037"/>
              <a:gd name="connsiteX0" fmla="*/ 32788 w 358544"/>
              <a:gd name="connsiteY0" fmla="*/ 0 h 2957037"/>
              <a:gd name="connsiteX1" fmla="*/ 358544 w 358544"/>
              <a:gd name="connsiteY1" fmla="*/ 2957037 h 2957037"/>
              <a:gd name="connsiteX0" fmla="*/ 0 w 325756"/>
              <a:gd name="connsiteY0" fmla="*/ 0 h 2957037"/>
              <a:gd name="connsiteX1" fmla="*/ 325756 w 325756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2216 w 342260"/>
              <a:gd name="connsiteY0" fmla="*/ 0 h 2957037"/>
              <a:gd name="connsiteX1" fmla="*/ 342260 w 342260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51"/>
              <a:gd name="connsiteX1" fmla="*/ 1100775 w 1100775"/>
              <a:gd name="connsiteY1" fmla="*/ 2133940 h 2133951"/>
              <a:gd name="connsiteX0" fmla="*/ 0 w 1100775"/>
              <a:gd name="connsiteY0" fmla="*/ 0 h 2133951"/>
              <a:gd name="connsiteX1" fmla="*/ 1100775 w 1100775"/>
              <a:gd name="connsiteY1" fmla="*/ 2133940 h 21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0775" h="2133951">
                <a:moveTo>
                  <a:pt x="0" y="0"/>
                </a:moveTo>
                <a:cubicBezTo>
                  <a:pt x="181611" y="669373"/>
                  <a:pt x="589757" y="2138754"/>
                  <a:pt x="1100775" y="2133940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10379" y="3355522"/>
            <a:ext cx="1415710" cy="491153"/>
            <a:chOff x="3897640" y="3480649"/>
            <a:chExt cx="1415710" cy="491153"/>
          </a:xfrm>
        </p:grpSpPr>
        <p:sp>
          <p:nvSpPr>
            <p:cNvPr id="3" name="TextBox 2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4636091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4786824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5000444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5151177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66964" y="3355522"/>
            <a:ext cx="1850635" cy="491153"/>
            <a:chOff x="3095382" y="3480649"/>
            <a:chExt cx="1850635" cy="491153"/>
          </a:xfrm>
        </p:grpSpPr>
        <p:sp>
          <p:nvSpPr>
            <p:cNvPr id="8" name="TextBox 7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46494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369060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095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3321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100563" y="330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92934"/>
                </a:solidFill>
              </a:rPr>
              <a:t>8</a:t>
            </a:r>
            <a:endParaRPr lang="ru-RU" b="1" dirty="0">
              <a:solidFill>
                <a:srgbClr val="292934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92934"/>
                </a:solidFill>
              </a:rPr>
              <a:t>2</a:t>
            </a:r>
            <a:endParaRPr lang="ru-RU" b="1" dirty="0">
              <a:solidFill>
                <a:srgbClr val="292934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1303370" y="6645852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502284" y="664404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668172" y="4877181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137482" y="4877181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037434" y="3782347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2770299" y="378458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4496589">
                <a:off x="3026281" y="5367554"/>
                <a:ext cx="1408719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496589">
                <a:off x="3026281" y="5367554"/>
                <a:ext cx="1408719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 rot="10800000">
            <a:off x="8508314" y="368485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100563" y="330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8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1300687" y="12532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1667870" y="195580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 flipV="1">
            <a:off x="2034475" y="3048539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413469" y="341621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 flipV="1">
            <a:off x="2772680" y="3048539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3137482" y="195580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3502284" y="12532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99472"/>
              </p:ext>
            </p:extLst>
          </p:nvPr>
        </p:nvGraphicFramePr>
        <p:xfrm>
          <a:off x="4860032" y="370477"/>
          <a:ext cx="4235965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5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5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5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11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0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793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8" name="Полилиния 127"/>
          <p:cNvSpPr/>
          <p:nvPr/>
        </p:nvSpPr>
        <p:spPr>
          <a:xfrm>
            <a:off x="1319846" y="139674"/>
            <a:ext cx="1110934" cy="3308562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62632 w 602065"/>
              <a:gd name="connsiteY0" fmla="*/ 0 h 2347771"/>
              <a:gd name="connsiteX1" fmla="*/ 602065 w 602065"/>
              <a:gd name="connsiteY1" fmla="*/ 2347771 h 2347771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58484"/>
              <a:gd name="connsiteY0" fmla="*/ 0 h 2338948"/>
              <a:gd name="connsiteX1" fmla="*/ 558484 w 558484"/>
              <a:gd name="connsiteY1" fmla="*/ 2338948 h 2338948"/>
              <a:gd name="connsiteX0" fmla="*/ 0 w 787084"/>
              <a:gd name="connsiteY0" fmla="*/ 0 h 2442906"/>
              <a:gd name="connsiteX1" fmla="*/ 787084 w 787084"/>
              <a:gd name="connsiteY1" fmla="*/ 2442906 h 2442906"/>
              <a:gd name="connsiteX0" fmla="*/ 0 w 787084"/>
              <a:gd name="connsiteY0" fmla="*/ 0 h 2442912"/>
              <a:gd name="connsiteX1" fmla="*/ 787084 w 787084"/>
              <a:gd name="connsiteY1" fmla="*/ 2442906 h 2442912"/>
              <a:gd name="connsiteX0" fmla="*/ 0 w 1110934"/>
              <a:gd name="connsiteY0" fmla="*/ 0 h 2858490"/>
              <a:gd name="connsiteX1" fmla="*/ 1110934 w 1110934"/>
              <a:gd name="connsiteY1" fmla="*/ 2858485 h 2858490"/>
              <a:gd name="connsiteX0" fmla="*/ 0 w 1110934"/>
              <a:gd name="connsiteY0" fmla="*/ 0 h 2858485"/>
              <a:gd name="connsiteX1" fmla="*/ 1110934 w 1110934"/>
              <a:gd name="connsiteY1" fmla="*/ 2858485 h 2858485"/>
              <a:gd name="connsiteX0" fmla="*/ 0 w 1110934"/>
              <a:gd name="connsiteY0" fmla="*/ 0 h 2858485"/>
              <a:gd name="connsiteX1" fmla="*/ 1110934 w 1110934"/>
              <a:gd name="connsiteY1" fmla="*/ 2858485 h 285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0934" h="2858485">
                <a:moveTo>
                  <a:pt x="0" y="0"/>
                </a:moveTo>
                <a:cubicBezTo>
                  <a:pt x="139065" y="843737"/>
                  <a:pt x="606744" y="2849854"/>
                  <a:pt x="1110934" y="285848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9" name="Полилиния 128"/>
          <p:cNvSpPr/>
          <p:nvPr/>
        </p:nvSpPr>
        <p:spPr>
          <a:xfrm flipH="1">
            <a:off x="2428578" y="151733"/>
            <a:ext cx="1098476" cy="3295156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13614 w 565884"/>
              <a:gd name="connsiteY0" fmla="*/ 0 h 2369254"/>
              <a:gd name="connsiteX1" fmla="*/ 565884 w 565884"/>
              <a:gd name="connsiteY1" fmla="*/ 2369254 h 2369254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635" h="2889537">
                <a:moveTo>
                  <a:pt x="0" y="0"/>
                </a:moveTo>
                <a:cubicBezTo>
                  <a:pt x="151680" y="1002582"/>
                  <a:pt x="599288" y="2877152"/>
                  <a:pt x="1097635" y="28895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861079" y="1111872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4861079" y="1351531"/>
            <a:ext cx="423478" cy="238224"/>
            <a:chOff x="5576576" y="1555775"/>
            <a:chExt cx="585616" cy="32943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5538425" y="1111077"/>
            <a:ext cx="477077" cy="477077"/>
            <a:chOff x="6253922" y="1226564"/>
            <a:chExt cx="655712" cy="655712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244588" y="1111077"/>
            <a:ext cx="475764" cy="475764"/>
            <a:chOff x="6960085" y="1226564"/>
            <a:chExt cx="655712" cy="655712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 rot="16953785">
                <a:off x="3192556" y="451856"/>
                <a:ext cx="1179489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53785">
                <a:off x="3192556" y="451856"/>
                <a:ext cx="1179489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5440101" y="1081266"/>
            <a:ext cx="672231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160181" y="1081265"/>
            <a:ext cx="65769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29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Прямоугольник 214"/>
          <p:cNvSpPr/>
          <p:nvPr/>
        </p:nvSpPr>
        <p:spPr>
          <a:xfrm rot="10800000">
            <a:off x="8508314" y="1969564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16" name="Таблица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741239"/>
              </p:ext>
            </p:extLst>
          </p:nvPr>
        </p:nvGraphicFramePr>
        <p:xfrm>
          <a:off x="4861080" y="1971556"/>
          <a:ext cx="4234916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17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89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06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7" name="Прямоугольник 216"/>
          <p:cNvSpPr/>
          <p:nvPr/>
        </p:nvSpPr>
        <p:spPr>
          <a:xfrm>
            <a:off x="4860032" y="2712951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218" name="Группа 217"/>
          <p:cNvGrpSpPr/>
          <p:nvPr/>
        </p:nvGrpSpPr>
        <p:grpSpPr>
          <a:xfrm>
            <a:off x="4860032" y="2952610"/>
            <a:ext cx="423478" cy="238224"/>
            <a:chOff x="5576576" y="1555775"/>
            <a:chExt cx="585616" cy="329433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0" name="Прямая соединительная линия 219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Группа 221"/>
          <p:cNvGrpSpPr/>
          <p:nvPr/>
        </p:nvGrpSpPr>
        <p:grpSpPr>
          <a:xfrm>
            <a:off x="5537378" y="2712156"/>
            <a:ext cx="477077" cy="477077"/>
            <a:chOff x="6253922" y="1226564"/>
            <a:chExt cx="655712" cy="655712"/>
          </a:xfrm>
        </p:grpSpPr>
        <p:sp>
          <p:nvSpPr>
            <p:cNvPr id="223" name="Прямоугольник 222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6243541" y="2712156"/>
            <a:ext cx="475764" cy="475764"/>
            <a:chOff x="6960085" y="1226564"/>
            <a:chExt cx="655712" cy="655712"/>
          </a:xfrm>
        </p:grpSpPr>
        <p:sp>
          <p:nvSpPr>
            <p:cNvPr id="232" name="Прямоугольник 231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p:sp>
        <p:nvSpPr>
          <p:cNvPr id="234" name="Прямоугольник 233"/>
          <p:cNvSpPr/>
          <p:nvPr/>
        </p:nvSpPr>
        <p:spPr>
          <a:xfrm>
            <a:off x="5511641" y="2682345"/>
            <a:ext cx="537739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221149" y="2682344"/>
            <a:ext cx="53377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8" name="Прямоугольник 147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8031" y="3612126"/>
            <a:ext cx="104907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5013891" y="3998385"/>
                <a:ext cx="40800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 ось симметрии графиков. Графики симметричны относительно оси </a:t>
                </a:r>
                <a:r>
                  <a:rPr lang="en-US" dirty="0" smtClean="0"/>
                  <a:t>x</a:t>
                </a:r>
                <a:r>
                  <a:rPr lang="ru-RU" dirty="0" smtClean="0"/>
                  <a:t>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</a:rPr>
                      <m:t>(</m:t>
                    </m:r>
                    <m:r>
                      <a:rPr lang="ru-RU" b="1" i="1" dirty="0" smtClean="0">
                        <a:latin typeface="Cambria Math"/>
                      </a:rPr>
                      <m:t>𝟎</m:t>
                    </m:r>
                    <m:r>
                      <a:rPr lang="ru-RU" b="1" i="1" dirty="0" smtClean="0">
                        <a:latin typeface="Cambria Math"/>
                      </a:rPr>
                      <m:t>; </m:t>
                    </m:r>
                    <m:r>
                      <a:rPr lang="ru-RU" b="1" i="1" dirty="0" smtClean="0">
                        <a:latin typeface="Cambria Math"/>
                      </a:rPr>
                      <m:t>𝟎</m:t>
                    </m:r>
                    <m:r>
                      <a:rPr lang="ru-RU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dirty="0" smtClean="0"/>
                  <a:t>– точка пересечения графиков.</a:t>
                </a:r>
                <a:endParaRPr lang="ru-RU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91" y="3998385"/>
                <a:ext cx="4080040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1045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40" y="-1"/>
            <a:ext cx="9130600" cy="65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85" grpId="0" animBg="1"/>
      <p:bldP spid="85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50" grpId="0"/>
      <p:bldP spid="50" grpId="1"/>
      <p:bldP spid="50" grpId="2"/>
      <p:bldP spid="113" grpId="0" animBg="1"/>
      <p:bldP spid="113" grpId="1" animBg="1"/>
      <p:bldP spid="113" grpId="2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0" grpId="2" animBg="1"/>
      <p:bldP spid="147" grpId="0"/>
      <p:bldP spid="147" grpId="1"/>
      <p:bldP spid="147" grpId="2"/>
      <p:bldP spid="22" grpId="0" animBg="1"/>
      <p:bldP spid="22" grpId="1" animBg="1"/>
      <p:bldP spid="151" grpId="0" animBg="1"/>
      <p:bldP spid="151" grpId="1" animBg="1"/>
      <p:bldP spid="151" grpId="2" animBg="1"/>
      <p:bldP spid="151" grpId="3" animBg="1"/>
      <p:bldP spid="215" grpId="0" animBg="1"/>
      <p:bldP spid="215" grpId="1" animBg="1"/>
      <p:bldP spid="215" grpId="2" animBg="1"/>
      <p:bldP spid="217" grpId="0" animBg="1"/>
      <p:bldP spid="217" grpId="1" animBg="1"/>
      <p:bldP spid="217" grpId="2" animBg="1"/>
      <p:bldP spid="234" grpId="0" animBg="1"/>
      <p:bldP spid="234" grpId="1" animBg="1"/>
      <p:bldP spid="235" grpId="0" animBg="1"/>
      <p:bldP spid="235" grpId="1" animBg="1"/>
      <p:bldP spid="235" grpId="2" animBg="1"/>
      <p:bldP spid="235" grpId="3" animBg="1"/>
      <p:bldP spid="24" grpId="0" animBg="1"/>
      <p:bldP spid="24" grpId="1" animBg="1"/>
      <p:bldP spid="163" grpId="0"/>
      <p:bldP spid="16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92934"/>
                </a:solidFill>
              </a:rPr>
              <a:t>2</a:t>
            </a:r>
            <a:endParaRPr lang="ru-RU" b="1" dirty="0">
              <a:solidFill>
                <a:srgbClr val="292934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017816" y="3991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2330620" y="418305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2013053" y="43534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-3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>
            <a:off x="2330620" y="454480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009307" y="471745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2330620" y="490878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999327" y="50818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>
            <a:off x="2330620" y="527320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1997532" y="54562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-6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2325857" y="5628523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2018379" y="36212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92934"/>
                </a:solidFill>
              </a:rPr>
              <a:t>-1</a:t>
            </a:r>
            <a:endParaRPr lang="ru-RU" b="1" dirty="0">
              <a:solidFill>
                <a:srgbClr val="292934"/>
              </a:solidFill>
            </a:endParaRPr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>
            <a:off x="2330620" y="380973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999327" y="58055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2330620" y="600174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2080752" y="7013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>
            <a:off x="2330620" y="892665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080752" y="1063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2330620" y="125441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0752" y="14270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0620" y="161840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90278" y="17914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4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330620" y="198282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095035" y="21658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2325857" y="2338137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272494" y="1454"/>
            <a:ext cx="360040" cy="3664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lIns="72000" tIns="72000" rIns="72000" bIns="10800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292934"/>
                </a:solidFill>
              </a:rPr>
              <a:t>б)</a:t>
            </a:r>
            <a:endParaRPr lang="ru-RU" sz="1200" dirty="0">
              <a:solidFill>
                <a:srgbClr val="292934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flipV="1">
            <a:off x="1326832" y="3437373"/>
            <a:ext cx="1096328" cy="1661389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5638 w 354253"/>
              <a:gd name="connsiteY0" fmla="*/ 0 h 2970372"/>
              <a:gd name="connsiteX1" fmla="*/ 354253 w 354253"/>
              <a:gd name="connsiteY1" fmla="*/ 2970372 h 2970372"/>
              <a:gd name="connsiteX0" fmla="*/ 9608 w 348698"/>
              <a:gd name="connsiteY0" fmla="*/ 0 h 2951322"/>
              <a:gd name="connsiteX1" fmla="*/ 348698 w 348698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95375"/>
              <a:gd name="connsiteY0" fmla="*/ 0 h 2123662"/>
              <a:gd name="connsiteX1" fmla="*/ 1095375 w 1095375"/>
              <a:gd name="connsiteY1" fmla="*/ 2123662 h 2123662"/>
              <a:gd name="connsiteX0" fmla="*/ 0 w 1072515"/>
              <a:gd name="connsiteY0" fmla="*/ 0 h 1083267"/>
              <a:gd name="connsiteX1" fmla="*/ 1072515 w 1072515"/>
              <a:gd name="connsiteY1" fmla="*/ 1083267 h 1083267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6328" h="1095832">
                <a:moveTo>
                  <a:pt x="0" y="0"/>
                </a:moveTo>
                <a:cubicBezTo>
                  <a:pt x="160339" y="333554"/>
                  <a:pt x="570388" y="1090262"/>
                  <a:pt x="1096328" y="1095832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 flipH="1" flipV="1">
            <a:off x="2433983" y="3436244"/>
            <a:ext cx="1091250" cy="1658878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26967 w 367010"/>
              <a:gd name="connsiteY0" fmla="*/ 0 h 2957037"/>
              <a:gd name="connsiteX1" fmla="*/ 367010 w 367010"/>
              <a:gd name="connsiteY1" fmla="*/ 2957037 h 2957037"/>
              <a:gd name="connsiteX0" fmla="*/ 32788 w 358544"/>
              <a:gd name="connsiteY0" fmla="*/ 0 h 2957037"/>
              <a:gd name="connsiteX1" fmla="*/ 358544 w 358544"/>
              <a:gd name="connsiteY1" fmla="*/ 2957037 h 2957037"/>
              <a:gd name="connsiteX0" fmla="*/ 0 w 325756"/>
              <a:gd name="connsiteY0" fmla="*/ 0 h 2957037"/>
              <a:gd name="connsiteX1" fmla="*/ 325756 w 325756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2216 w 342260"/>
              <a:gd name="connsiteY0" fmla="*/ 0 h 2957037"/>
              <a:gd name="connsiteX1" fmla="*/ 342260 w 342260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51"/>
              <a:gd name="connsiteX1" fmla="*/ 1100775 w 1100775"/>
              <a:gd name="connsiteY1" fmla="*/ 2133940 h 2133951"/>
              <a:gd name="connsiteX0" fmla="*/ 0 w 1100775"/>
              <a:gd name="connsiteY0" fmla="*/ 0 h 2133951"/>
              <a:gd name="connsiteX1" fmla="*/ 1100775 w 1100775"/>
              <a:gd name="connsiteY1" fmla="*/ 2133940 h 2133951"/>
              <a:gd name="connsiteX0" fmla="*/ 0 w 1091250"/>
              <a:gd name="connsiteY0" fmla="*/ 0 h 1094215"/>
              <a:gd name="connsiteX1" fmla="*/ 1091250 w 1091250"/>
              <a:gd name="connsiteY1" fmla="*/ 1094175 h 1094215"/>
              <a:gd name="connsiteX0" fmla="*/ 0 w 1091250"/>
              <a:gd name="connsiteY0" fmla="*/ 0 h 1094175"/>
              <a:gd name="connsiteX1" fmla="*/ 1091250 w 1091250"/>
              <a:gd name="connsiteY1" fmla="*/ 1094175 h 1094175"/>
              <a:gd name="connsiteX0" fmla="*/ 0 w 1091250"/>
              <a:gd name="connsiteY0" fmla="*/ 0 h 1094175"/>
              <a:gd name="connsiteX1" fmla="*/ 1091250 w 1091250"/>
              <a:gd name="connsiteY1" fmla="*/ 1094175 h 1094175"/>
              <a:gd name="connsiteX0" fmla="*/ 0 w 1091250"/>
              <a:gd name="connsiteY0" fmla="*/ 0 h 1094175"/>
              <a:gd name="connsiteX1" fmla="*/ 1091250 w 1091250"/>
              <a:gd name="connsiteY1" fmla="*/ 1094175 h 109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1250" h="1094175">
                <a:moveTo>
                  <a:pt x="0" y="0"/>
                </a:moveTo>
                <a:cubicBezTo>
                  <a:pt x="129223" y="367810"/>
                  <a:pt x="599282" y="1089565"/>
                  <a:pt x="1091250" y="1094175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10379" y="3355522"/>
            <a:ext cx="1415710" cy="491153"/>
            <a:chOff x="3897640" y="3480649"/>
            <a:chExt cx="1415710" cy="491153"/>
          </a:xfrm>
        </p:grpSpPr>
        <p:sp>
          <p:nvSpPr>
            <p:cNvPr id="3" name="TextBox 2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4636091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56" name="Прямая соединительная линия 155"/>
            <p:cNvCxnSpPr/>
            <p:nvPr/>
          </p:nvCxnSpPr>
          <p:spPr>
            <a:xfrm>
              <a:off x="4786824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5000444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5151177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66964" y="3355522"/>
            <a:ext cx="1850635" cy="491153"/>
            <a:chOff x="3095382" y="3480649"/>
            <a:chExt cx="1850635" cy="491153"/>
          </a:xfrm>
        </p:grpSpPr>
        <p:sp>
          <p:nvSpPr>
            <p:cNvPr id="8" name="TextBox 7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346494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369060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095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3321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100563" y="330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92934"/>
                </a:solidFill>
              </a:rPr>
              <a:t>8</a:t>
            </a:r>
            <a:endParaRPr lang="ru-RU" b="1" dirty="0">
              <a:solidFill>
                <a:srgbClr val="292934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92934"/>
                </a:solidFill>
              </a:rPr>
              <a:t>2</a:t>
            </a:r>
            <a:endParaRPr lang="ru-RU" b="1" dirty="0">
              <a:solidFill>
                <a:srgbClr val="292934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1303370" y="507032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502284" y="5068517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668172" y="4149083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137482" y="4149083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037434" y="3597404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2770299" y="3599637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4203790">
                <a:off x="2798894" y="4541644"/>
                <a:ext cx="189122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203790">
                <a:off x="2798894" y="4541644"/>
                <a:ext cx="1891223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4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2100563" y="2515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0,5</m:t>
                          </m:r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 rot="10800000">
            <a:off x="8508314" y="368485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100563" y="330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8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1300687" y="178741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1667870" y="268360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 flipV="1">
            <a:off x="2034475" y="3242214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413469" y="341621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 flipV="1">
            <a:off x="2772680" y="3242214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3137482" y="268360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3502284" y="178741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97958"/>
              </p:ext>
            </p:extLst>
          </p:nvPr>
        </p:nvGraphicFramePr>
        <p:xfrm>
          <a:off x="4860032" y="370477"/>
          <a:ext cx="4235965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5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1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5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5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11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0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793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8" name="Полилиния 127"/>
          <p:cNvSpPr/>
          <p:nvPr/>
        </p:nvSpPr>
        <p:spPr>
          <a:xfrm>
            <a:off x="1329371" y="1819249"/>
            <a:ext cx="1101409" cy="1628987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62632 w 602065"/>
              <a:gd name="connsiteY0" fmla="*/ 0 h 2347771"/>
              <a:gd name="connsiteX1" fmla="*/ 602065 w 602065"/>
              <a:gd name="connsiteY1" fmla="*/ 2347771 h 2347771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58484"/>
              <a:gd name="connsiteY0" fmla="*/ 0 h 2338948"/>
              <a:gd name="connsiteX1" fmla="*/ 558484 w 558484"/>
              <a:gd name="connsiteY1" fmla="*/ 2338948 h 2338948"/>
              <a:gd name="connsiteX0" fmla="*/ 0 w 787084"/>
              <a:gd name="connsiteY0" fmla="*/ 0 h 2442906"/>
              <a:gd name="connsiteX1" fmla="*/ 787084 w 787084"/>
              <a:gd name="connsiteY1" fmla="*/ 2442906 h 2442906"/>
              <a:gd name="connsiteX0" fmla="*/ 0 w 787084"/>
              <a:gd name="connsiteY0" fmla="*/ 0 h 2442912"/>
              <a:gd name="connsiteX1" fmla="*/ 787084 w 787084"/>
              <a:gd name="connsiteY1" fmla="*/ 2442906 h 2442912"/>
              <a:gd name="connsiteX0" fmla="*/ 0 w 1110934"/>
              <a:gd name="connsiteY0" fmla="*/ 0 h 2858490"/>
              <a:gd name="connsiteX1" fmla="*/ 1110934 w 1110934"/>
              <a:gd name="connsiteY1" fmla="*/ 2858485 h 2858490"/>
              <a:gd name="connsiteX0" fmla="*/ 0 w 1110934"/>
              <a:gd name="connsiteY0" fmla="*/ 0 h 2858485"/>
              <a:gd name="connsiteX1" fmla="*/ 1110934 w 1110934"/>
              <a:gd name="connsiteY1" fmla="*/ 2858485 h 2858485"/>
              <a:gd name="connsiteX0" fmla="*/ 0 w 1110934"/>
              <a:gd name="connsiteY0" fmla="*/ 0 h 2858485"/>
              <a:gd name="connsiteX1" fmla="*/ 1110934 w 1110934"/>
              <a:gd name="connsiteY1" fmla="*/ 2858485 h 2858485"/>
              <a:gd name="connsiteX0" fmla="*/ 0 w 1082359"/>
              <a:gd name="connsiteY0" fmla="*/ 0 h 1401903"/>
              <a:gd name="connsiteX1" fmla="*/ 1082359 w 1082359"/>
              <a:gd name="connsiteY1" fmla="*/ 1401903 h 1401903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96"/>
              <a:gd name="connsiteX1" fmla="*/ 1101409 w 1101409"/>
              <a:gd name="connsiteY1" fmla="*/ 1407389 h 1407396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1409" h="1407389">
                <a:moveTo>
                  <a:pt x="0" y="0"/>
                </a:moveTo>
                <a:cubicBezTo>
                  <a:pt x="250190" y="585886"/>
                  <a:pt x="584519" y="1396015"/>
                  <a:pt x="1101409" y="140738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9" name="Полилиния 128"/>
          <p:cNvSpPr/>
          <p:nvPr/>
        </p:nvSpPr>
        <p:spPr>
          <a:xfrm flipH="1">
            <a:off x="2428578" y="1809083"/>
            <a:ext cx="1104826" cy="1637806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13614 w 565884"/>
              <a:gd name="connsiteY0" fmla="*/ 0 h 2369254"/>
              <a:gd name="connsiteX1" fmla="*/ 565884 w 565884"/>
              <a:gd name="connsiteY1" fmla="*/ 2369254 h 2369254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103980"/>
              <a:gd name="connsiteY0" fmla="*/ 0 h 1430631"/>
              <a:gd name="connsiteX1" fmla="*/ 1103980 w 1103980"/>
              <a:gd name="connsiteY1" fmla="*/ 1430631 h 1430631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980" h="1436199">
                <a:moveTo>
                  <a:pt x="0" y="0"/>
                </a:moveTo>
                <a:cubicBezTo>
                  <a:pt x="221476" y="565467"/>
                  <a:pt x="602460" y="1426598"/>
                  <a:pt x="1103980" y="143619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861079" y="1111872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4861079" y="1351531"/>
            <a:ext cx="423478" cy="238224"/>
            <a:chOff x="5576576" y="1555775"/>
            <a:chExt cx="585616" cy="32943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5538425" y="1111077"/>
            <a:ext cx="477077" cy="477077"/>
            <a:chOff x="6253922" y="1226564"/>
            <a:chExt cx="655712" cy="655712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244588" y="1111077"/>
            <a:ext cx="475764" cy="475764"/>
            <a:chOff x="6960085" y="1226564"/>
            <a:chExt cx="655712" cy="655712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 rot="17722539">
                <a:off x="2868431" y="2172091"/>
                <a:ext cx="166199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22539">
                <a:off x="2868431" y="2172091"/>
                <a:ext cx="1661993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5440101" y="1081266"/>
            <a:ext cx="672231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160181" y="1081265"/>
            <a:ext cx="65769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−0,5</m:t>
                          </m:r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29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Прямоугольник 214"/>
          <p:cNvSpPr/>
          <p:nvPr/>
        </p:nvSpPr>
        <p:spPr>
          <a:xfrm rot="10800000">
            <a:off x="8508314" y="1969564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16" name="Таблица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97141"/>
              </p:ext>
            </p:extLst>
          </p:nvPr>
        </p:nvGraphicFramePr>
        <p:xfrm>
          <a:off x="4861080" y="1971556"/>
          <a:ext cx="4234916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17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3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5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7" name="Прямоугольник 216"/>
          <p:cNvSpPr/>
          <p:nvPr/>
        </p:nvSpPr>
        <p:spPr>
          <a:xfrm>
            <a:off x="4860032" y="2712951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218" name="Группа 217"/>
          <p:cNvGrpSpPr/>
          <p:nvPr/>
        </p:nvGrpSpPr>
        <p:grpSpPr>
          <a:xfrm>
            <a:off x="4860032" y="2952610"/>
            <a:ext cx="423478" cy="238224"/>
            <a:chOff x="5576576" y="1555775"/>
            <a:chExt cx="585616" cy="329433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0" name="Прямая соединительная линия 219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Группа 221"/>
          <p:cNvGrpSpPr/>
          <p:nvPr/>
        </p:nvGrpSpPr>
        <p:grpSpPr>
          <a:xfrm>
            <a:off x="5537378" y="2712156"/>
            <a:ext cx="477077" cy="477077"/>
            <a:chOff x="6253922" y="1226564"/>
            <a:chExt cx="655712" cy="655712"/>
          </a:xfrm>
        </p:grpSpPr>
        <p:sp>
          <p:nvSpPr>
            <p:cNvPr id="223" name="Прямоугольник 222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6243541" y="2712156"/>
            <a:ext cx="475764" cy="475764"/>
            <a:chOff x="6960085" y="1226564"/>
            <a:chExt cx="655712" cy="655712"/>
          </a:xfrm>
        </p:grpSpPr>
        <p:sp>
          <p:nvSpPr>
            <p:cNvPr id="232" name="Прямоугольник 231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p:sp>
        <p:nvSpPr>
          <p:cNvPr id="234" name="Прямоугольник 233"/>
          <p:cNvSpPr/>
          <p:nvPr/>
        </p:nvSpPr>
        <p:spPr>
          <a:xfrm>
            <a:off x="5511641" y="2682345"/>
            <a:ext cx="537739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221149" y="2682344"/>
            <a:ext cx="53377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8" name="Прямоугольник 147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818031" y="3612126"/>
            <a:ext cx="104907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5013891" y="3998385"/>
                <a:ext cx="40800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 ось симметрии графиков. Графики симметричны относительно оси </a:t>
                </a:r>
                <a:r>
                  <a:rPr lang="en-US" dirty="0" smtClean="0"/>
                  <a:t>x</a:t>
                </a:r>
                <a:r>
                  <a:rPr lang="ru-RU" dirty="0" smtClean="0"/>
                  <a:t>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</a:rPr>
                      <m:t>(</m:t>
                    </m:r>
                    <m:r>
                      <a:rPr lang="ru-RU" b="1" i="1" dirty="0" smtClean="0">
                        <a:latin typeface="Cambria Math"/>
                      </a:rPr>
                      <m:t>𝟎</m:t>
                    </m:r>
                    <m:r>
                      <a:rPr lang="ru-RU" b="1" i="1" dirty="0" smtClean="0">
                        <a:latin typeface="Cambria Math"/>
                      </a:rPr>
                      <m:t>; </m:t>
                    </m:r>
                    <m:r>
                      <a:rPr lang="ru-RU" b="1" i="1" dirty="0" smtClean="0">
                        <a:latin typeface="Cambria Math"/>
                      </a:rPr>
                      <m:t>𝟎</m:t>
                    </m:r>
                    <m:r>
                      <a:rPr lang="ru-RU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dirty="0" smtClean="0"/>
                  <a:t>– точка пересечения графиков.</a:t>
                </a:r>
                <a:endParaRPr lang="ru-RU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91" y="3998385"/>
                <a:ext cx="408004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045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" y="0"/>
            <a:ext cx="9124236" cy="649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85" grpId="0" animBg="1"/>
      <p:bldP spid="85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50" grpId="0"/>
      <p:bldP spid="50" grpId="1"/>
      <p:bldP spid="50" grpId="2"/>
      <p:bldP spid="113" grpId="0" animBg="1"/>
      <p:bldP spid="113" grpId="1" animBg="1"/>
      <p:bldP spid="113" grpId="2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0" grpId="2" animBg="1"/>
      <p:bldP spid="147" grpId="0"/>
      <p:bldP spid="147" grpId="1"/>
      <p:bldP spid="147" grpId="2"/>
      <p:bldP spid="22" grpId="0" animBg="1"/>
      <p:bldP spid="22" grpId="1" animBg="1"/>
      <p:bldP spid="151" grpId="0" animBg="1"/>
      <p:bldP spid="151" grpId="1" animBg="1"/>
      <p:bldP spid="151" grpId="2" animBg="1"/>
      <p:bldP spid="151" grpId="3" animBg="1"/>
      <p:bldP spid="215" grpId="0" animBg="1"/>
      <p:bldP spid="215" grpId="1" animBg="1"/>
      <p:bldP spid="215" grpId="2" animBg="1"/>
      <p:bldP spid="217" grpId="0" animBg="1"/>
      <p:bldP spid="217" grpId="1" animBg="1"/>
      <p:bldP spid="217" grpId="2" animBg="1"/>
      <p:bldP spid="234" grpId="0" animBg="1"/>
      <p:bldP spid="234" grpId="1" animBg="1"/>
      <p:bldP spid="235" grpId="0" animBg="1"/>
      <p:bldP spid="235" grpId="1" animBg="1"/>
      <p:bldP spid="235" grpId="2" animBg="1"/>
      <p:bldP spid="235" grpId="3" animBg="1"/>
      <p:bldP spid="159" grpId="0" animBg="1"/>
      <p:bldP spid="159" grpId="1" animBg="1"/>
      <p:bldP spid="160" grpId="0"/>
      <p:bldP spid="16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80157"/>
              </p:ext>
            </p:extLst>
          </p:nvPr>
        </p:nvGraphicFramePr>
        <p:xfrm>
          <a:off x="0" y="388184"/>
          <a:ext cx="9144000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 классе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Дома </a:t>
                      </a:r>
                      <a:endParaRPr lang="ru-RU" sz="3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№№19.6</a:t>
                      </a:r>
                      <a:r>
                        <a:rPr lang="ru-RU" sz="3600" baseline="0" dirty="0" smtClean="0"/>
                        <a:t> (а, б);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aseline="0" dirty="0" smtClean="0"/>
                        <a:t>        19.7 (а, б);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aseline="0" dirty="0" smtClean="0"/>
                        <a:t>        19.12.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Segoe Print" pitchFamily="2" charset="0"/>
                          <a:ea typeface="Cambria Math"/>
                        </a:rPr>
                        <a:t>§19.</a:t>
                      </a:r>
                      <a:r>
                        <a:rPr lang="ru-RU" sz="3200" dirty="0" smtClean="0">
                          <a:latin typeface="Segoe Print" pitchFamily="2" charset="0"/>
                        </a:rPr>
                        <a:t> Вопросы к параграфу.  </a:t>
                      </a:r>
                    </a:p>
                    <a:p>
                      <a:r>
                        <a:rPr lang="ru-RU" sz="3200" dirty="0" smtClean="0">
                          <a:latin typeface="Segoe Print" pitchFamily="2" charset="0"/>
                        </a:rPr>
                        <a:t>№№.19.6 (в);</a:t>
                      </a:r>
                    </a:p>
                    <a:p>
                      <a:r>
                        <a:rPr lang="ru-RU" sz="3200" baseline="0" dirty="0" smtClean="0">
                          <a:latin typeface="Segoe Print" pitchFamily="2" charset="0"/>
                        </a:rPr>
                        <a:t>       19.7 (в);</a:t>
                      </a:r>
                      <a:endParaRPr lang="ru-RU" sz="3200" dirty="0" smtClean="0">
                        <a:latin typeface="Segoe Print" pitchFamily="2" charset="0"/>
                      </a:endParaRPr>
                    </a:p>
                    <a:p>
                      <a:r>
                        <a:rPr lang="ru-RU" sz="3200" dirty="0" smtClean="0">
                          <a:latin typeface="Segoe Print" pitchFamily="2" charset="0"/>
                        </a:rPr>
                        <a:t>       </a:t>
                      </a:r>
                      <a:r>
                        <a:rPr lang="ru-RU" sz="3200" baseline="0" dirty="0" smtClean="0">
                          <a:latin typeface="Segoe Print" pitchFamily="2" charset="0"/>
                        </a:rPr>
                        <a:t>19.13.</a:t>
                      </a:r>
                      <a:endParaRPr lang="ru-RU" sz="320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Segoe Print" pitchFamily="2" charset="0"/>
                      </a:endParaRPr>
                    </a:p>
                    <a:p>
                      <a:endParaRPr lang="ru-RU" sz="3200" baseline="0" dirty="0" smtClean="0">
                        <a:latin typeface="Segoe Print" pitchFamily="2" charset="0"/>
                      </a:endParaRPr>
                    </a:p>
                    <a:p>
                      <a:endParaRPr lang="ru-RU" sz="3200" baseline="0" dirty="0" smtClean="0">
                        <a:latin typeface="Segoe Print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2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sz="8000" b="1" dirty="0"/>
              <a:t>№</a:t>
            </a:r>
            <a:r>
              <a:rPr lang="en-US" sz="8000" b="1" dirty="0" smtClean="0"/>
              <a:t>19.</a:t>
            </a:r>
            <a:r>
              <a:rPr lang="ru-RU" sz="8000" b="1" dirty="0" smtClean="0"/>
              <a:t>7 (а, б)</a:t>
            </a:r>
            <a:endParaRPr lang="ru-RU" sz="8000" b="1" dirty="0"/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.0</a:t>
            </a:r>
            <a:r>
              <a:rPr lang="en-US" dirty="0" smtClean="0"/>
              <a:t>5</a:t>
            </a:r>
            <a:r>
              <a:rPr lang="ru-RU" dirty="0" smtClean="0"/>
              <a:t>.2024</a:t>
            </a: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" y="332656"/>
            <a:ext cx="914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92934"/>
                </a:solidFill>
              </a:rPr>
              <a:t>19.7. Постройте в одной системе координат графики заданных функций и сделайте вывод о взаимном расположении построенных графиков:</a:t>
            </a:r>
            <a:endParaRPr lang="ru-RU" sz="2400" dirty="0">
              <a:solidFill>
                <a:srgbClr val="292934"/>
              </a:solidFill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228979" y="1772816"/>
            <a:ext cx="611756" cy="663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108000" tIns="0" bIns="108000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292934"/>
                </a:solidFill>
              </a:rPr>
              <a:t>а)</a:t>
            </a:r>
            <a:endParaRPr lang="ru-RU" sz="3600" dirty="0">
              <a:solidFill>
                <a:srgbClr val="292934"/>
              </a:solidFill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890731" y="1772816"/>
            <a:ext cx="619772" cy="663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108000" tIns="0" bIns="108000" rtlCol="0" anchor="ctr">
            <a:spAutoFit/>
          </a:bodyPr>
          <a:lstStyle/>
          <a:p>
            <a:pPr algn="ctr"/>
            <a:r>
              <a:rPr lang="ru-RU" sz="3600" dirty="0">
                <a:solidFill>
                  <a:srgbClr val="292934"/>
                </a:solidFill>
              </a:rPr>
              <a:t>б</a:t>
            </a:r>
            <a:r>
              <a:rPr lang="ru-RU" sz="3600" dirty="0" smtClean="0">
                <a:solidFill>
                  <a:srgbClr val="292934"/>
                </a:solidFill>
              </a:rPr>
              <a:t>)</a:t>
            </a:r>
            <a:endParaRPr lang="ru-RU" sz="3600" dirty="0">
              <a:solidFill>
                <a:srgbClr val="292934"/>
              </a:solidFill>
            </a:endParaRP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5272494" y="1454"/>
            <a:ext cx="360040" cy="3664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lIns="72000" tIns="72000" rIns="72000" bIns="10800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292934"/>
                </a:solidFill>
              </a:rPr>
              <a:t>а)</a:t>
            </a:r>
            <a:endParaRPr lang="ru-RU" sz="1200" dirty="0">
              <a:solidFill>
                <a:srgbClr val="292934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1692313" y="513400"/>
            <a:ext cx="730848" cy="2927020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5638 w 354253"/>
              <a:gd name="connsiteY0" fmla="*/ 0 h 2970372"/>
              <a:gd name="connsiteX1" fmla="*/ 354253 w 354253"/>
              <a:gd name="connsiteY1" fmla="*/ 2970372 h 2970372"/>
              <a:gd name="connsiteX0" fmla="*/ 9608 w 348698"/>
              <a:gd name="connsiteY0" fmla="*/ 0 h 2951322"/>
              <a:gd name="connsiteX1" fmla="*/ 348698 w 348698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95375"/>
              <a:gd name="connsiteY0" fmla="*/ 0 h 2123662"/>
              <a:gd name="connsiteX1" fmla="*/ 1095375 w 1095375"/>
              <a:gd name="connsiteY1" fmla="*/ 2123662 h 2123662"/>
              <a:gd name="connsiteX0" fmla="*/ 0 w 735611"/>
              <a:gd name="connsiteY0" fmla="*/ 0 h 1925915"/>
              <a:gd name="connsiteX1" fmla="*/ 735611 w 735611"/>
              <a:gd name="connsiteY1" fmla="*/ 1925915 h 1925915"/>
              <a:gd name="connsiteX0" fmla="*/ 0 w 733229"/>
              <a:gd name="connsiteY0" fmla="*/ 0 h 1925915"/>
              <a:gd name="connsiteX1" fmla="*/ 733229 w 733229"/>
              <a:gd name="connsiteY1" fmla="*/ 1925915 h 1925915"/>
              <a:gd name="connsiteX0" fmla="*/ 0 w 733229"/>
              <a:gd name="connsiteY0" fmla="*/ 0 h 1925915"/>
              <a:gd name="connsiteX1" fmla="*/ 733229 w 733229"/>
              <a:gd name="connsiteY1" fmla="*/ 1925915 h 1925915"/>
              <a:gd name="connsiteX0" fmla="*/ 0 w 730848"/>
              <a:gd name="connsiteY0" fmla="*/ 0 h 1930627"/>
              <a:gd name="connsiteX1" fmla="*/ 730848 w 730848"/>
              <a:gd name="connsiteY1" fmla="*/ 1930627 h 1930627"/>
              <a:gd name="connsiteX0" fmla="*/ 0 w 730848"/>
              <a:gd name="connsiteY0" fmla="*/ 0 h 1930627"/>
              <a:gd name="connsiteX1" fmla="*/ 730848 w 730848"/>
              <a:gd name="connsiteY1" fmla="*/ 1930627 h 193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848" h="1930627">
                <a:moveTo>
                  <a:pt x="0" y="0"/>
                </a:moveTo>
                <a:cubicBezTo>
                  <a:pt x="117476" y="577004"/>
                  <a:pt x="373977" y="1926628"/>
                  <a:pt x="730848" y="1930627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 flipH="1">
            <a:off x="2433982" y="512488"/>
            <a:ext cx="731681" cy="2930467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26967 w 367010"/>
              <a:gd name="connsiteY0" fmla="*/ 0 h 2957037"/>
              <a:gd name="connsiteX1" fmla="*/ 367010 w 367010"/>
              <a:gd name="connsiteY1" fmla="*/ 2957037 h 2957037"/>
              <a:gd name="connsiteX0" fmla="*/ 32788 w 358544"/>
              <a:gd name="connsiteY0" fmla="*/ 0 h 2957037"/>
              <a:gd name="connsiteX1" fmla="*/ 358544 w 358544"/>
              <a:gd name="connsiteY1" fmla="*/ 2957037 h 2957037"/>
              <a:gd name="connsiteX0" fmla="*/ 0 w 325756"/>
              <a:gd name="connsiteY0" fmla="*/ 0 h 2957037"/>
              <a:gd name="connsiteX1" fmla="*/ 325756 w 325756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2216 w 342260"/>
              <a:gd name="connsiteY0" fmla="*/ 0 h 2957037"/>
              <a:gd name="connsiteX1" fmla="*/ 342260 w 342260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51"/>
              <a:gd name="connsiteX1" fmla="*/ 1100775 w 1100775"/>
              <a:gd name="connsiteY1" fmla="*/ 2133940 h 2133951"/>
              <a:gd name="connsiteX0" fmla="*/ 0 w 1100775"/>
              <a:gd name="connsiteY0" fmla="*/ 0 h 2133951"/>
              <a:gd name="connsiteX1" fmla="*/ 1100775 w 1100775"/>
              <a:gd name="connsiteY1" fmla="*/ 2133940 h 2133951"/>
              <a:gd name="connsiteX0" fmla="*/ 0 w 731681"/>
              <a:gd name="connsiteY0" fmla="*/ 0 h 1932911"/>
              <a:gd name="connsiteX1" fmla="*/ 731681 w 731681"/>
              <a:gd name="connsiteY1" fmla="*/ 1932898 h 1932911"/>
              <a:gd name="connsiteX0" fmla="*/ 0 w 731681"/>
              <a:gd name="connsiteY0" fmla="*/ 0 h 1932898"/>
              <a:gd name="connsiteX1" fmla="*/ 731681 w 731681"/>
              <a:gd name="connsiteY1" fmla="*/ 1932898 h 1932898"/>
              <a:gd name="connsiteX0" fmla="*/ 0 w 731681"/>
              <a:gd name="connsiteY0" fmla="*/ 0 h 1932898"/>
              <a:gd name="connsiteX1" fmla="*/ 731681 w 731681"/>
              <a:gd name="connsiteY1" fmla="*/ 1932898 h 19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681" h="1932898">
                <a:moveTo>
                  <a:pt x="0" y="0"/>
                </a:moveTo>
                <a:cubicBezTo>
                  <a:pt x="131605" y="678797"/>
                  <a:pt x="384969" y="1928288"/>
                  <a:pt x="731681" y="1932898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668750" y="49183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41364" y="49003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850861" y="177757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2958683" y="177757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037434" y="268317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2770299" y="2685412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6689055">
                <a:off x="2118408" y="1050506"/>
                <a:ext cx="1363835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689055">
                <a:off x="2118408" y="1050506"/>
                <a:ext cx="1363835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 rot="10800000">
            <a:off x="8508314" y="368485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1300687" y="12532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1667870" y="195580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 flipV="1">
            <a:off x="2034475" y="3048539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413469" y="341621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 flipV="1">
            <a:off x="2772680" y="3048539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3137482" y="195580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3502284" y="12532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04249"/>
              </p:ext>
            </p:extLst>
          </p:nvPr>
        </p:nvGraphicFramePr>
        <p:xfrm>
          <a:off x="4860032" y="370477"/>
          <a:ext cx="4235965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5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5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1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08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7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8" name="Полилиния 127"/>
          <p:cNvSpPr/>
          <p:nvPr/>
        </p:nvSpPr>
        <p:spPr>
          <a:xfrm>
            <a:off x="1319846" y="139674"/>
            <a:ext cx="1110934" cy="3308562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62632 w 602065"/>
              <a:gd name="connsiteY0" fmla="*/ 0 h 2347771"/>
              <a:gd name="connsiteX1" fmla="*/ 602065 w 602065"/>
              <a:gd name="connsiteY1" fmla="*/ 2347771 h 2347771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58484"/>
              <a:gd name="connsiteY0" fmla="*/ 0 h 2338948"/>
              <a:gd name="connsiteX1" fmla="*/ 558484 w 558484"/>
              <a:gd name="connsiteY1" fmla="*/ 2338948 h 2338948"/>
              <a:gd name="connsiteX0" fmla="*/ 0 w 787084"/>
              <a:gd name="connsiteY0" fmla="*/ 0 h 2442906"/>
              <a:gd name="connsiteX1" fmla="*/ 787084 w 787084"/>
              <a:gd name="connsiteY1" fmla="*/ 2442906 h 2442906"/>
              <a:gd name="connsiteX0" fmla="*/ 0 w 787084"/>
              <a:gd name="connsiteY0" fmla="*/ 0 h 2442912"/>
              <a:gd name="connsiteX1" fmla="*/ 787084 w 787084"/>
              <a:gd name="connsiteY1" fmla="*/ 2442906 h 2442912"/>
              <a:gd name="connsiteX0" fmla="*/ 0 w 1110934"/>
              <a:gd name="connsiteY0" fmla="*/ 0 h 2858490"/>
              <a:gd name="connsiteX1" fmla="*/ 1110934 w 1110934"/>
              <a:gd name="connsiteY1" fmla="*/ 2858485 h 2858490"/>
              <a:gd name="connsiteX0" fmla="*/ 0 w 1110934"/>
              <a:gd name="connsiteY0" fmla="*/ 0 h 2858485"/>
              <a:gd name="connsiteX1" fmla="*/ 1110934 w 1110934"/>
              <a:gd name="connsiteY1" fmla="*/ 2858485 h 2858485"/>
              <a:gd name="connsiteX0" fmla="*/ 0 w 1110934"/>
              <a:gd name="connsiteY0" fmla="*/ 0 h 2858485"/>
              <a:gd name="connsiteX1" fmla="*/ 1110934 w 1110934"/>
              <a:gd name="connsiteY1" fmla="*/ 2858485 h 285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0934" h="2858485">
                <a:moveTo>
                  <a:pt x="0" y="0"/>
                </a:moveTo>
                <a:cubicBezTo>
                  <a:pt x="139065" y="843737"/>
                  <a:pt x="606744" y="2849854"/>
                  <a:pt x="1110934" y="285848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9" name="Полилиния 128"/>
          <p:cNvSpPr/>
          <p:nvPr/>
        </p:nvSpPr>
        <p:spPr>
          <a:xfrm flipH="1">
            <a:off x="2428578" y="151733"/>
            <a:ext cx="1098476" cy="3295156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13614 w 565884"/>
              <a:gd name="connsiteY0" fmla="*/ 0 h 2369254"/>
              <a:gd name="connsiteX1" fmla="*/ 565884 w 565884"/>
              <a:gd name="connsiteY1" fmla="*/ 2369254 h 2369254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635" h="2889537">
                <a:moveTo>
                  <a:pt x="0" y="0"/>
                </a:moveTo>
                <a:cubicBezTo>
                  <a:pt x="151680" y="1002582"/>
                  <a:pt x="599288" y="2877152"/>
                  <a:pt x="1097635" y="288953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861079" y="1111872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4861079" y="1351531"/>
            <a:ext cx="423478" cy="238224"/>
            <a:chOff x="5576576" y="1555775"/>
            <a:chExt cx="585616" cy="32943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5538425" y="1111077"/>
            <a:ext cx="477077" cy="477077"/>
            <a:chOff x="6253922" y="1226564"/>
            <a:chExt cx="655712" cy="655712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244588" y="1111077"/>
            <a:ext cx="475764" cy="475764"/>
            <a:chOff x="6960085" y="1226564"/>
            <a:chExt cx="655712" cy="655712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 rot="16953785">
                <a:off x="3192556" y="451856"/>
                <a:ext cx="1179489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953785">
                <a:off x="3192556" y="451856"/>
                <a:ext cx="1179489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5440101" y="1081266"/>
            <a:ext cx="672231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160181" y="1081265"/>
            <a:ext cx="65769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29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Прямоугольник 214"/>
          <p:cNvSpPr/>
          <p:nvPr/>
        </p:nvSpPr>
        <p:spPr>
          <a:xfrm rot="10800000">
            <a:off x="8508314" y="1969564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16" name="Таблица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86410"/>
              </p:ext>
            </p:extLst>
          </p:nvPr>
        </p:nvGraphicFramePr>
        <p:xfrm>
          <a:off x="4861080" y="1971556"/>
          <a:ext cx="4234916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6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17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23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6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7" name="Прямоугольник 216"/>
          <p:cNvSpPr/>
          <p:nvPr/>
        </p:nvSpPr>
        <p:spPr>
          <a:xfrm>
            <a:off x="4860032" y="2712951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218" name="Группа 217"/>
          <p:cNvGrpSpPr/>
          <p:nvPr/>
        </p:nvGrpSpPr>
        <p:grpSpPr>
          <a:xfrm>
            <a:off x="4860032" y="2952610"/>
            <a:ext cx="423478" cy="238224"/>
            <a:chOff x="5576576" y="1555775"/>
            <a:chExt cx="585616" cy="329433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0" name="Прямая соединительная линия 219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Группа 221"/>
          <p:cNvGrpSpPr/>
          <p:nvPr/>
        </p:nvGrpSpPr>
        <p:grpSpPr>
          <a:xfrm>
            <a:off x="5537378" y="2712156"/>
            <a:ext cx="477077" cy="477077"/>
            <a:chOff x="6253922" y="1226564"/>
            <a:chExt cx="655712" cy="655712"/>
          </a:xfrm>
        </p:grpSpPr>
        <p:sp>
          <p:nvSpPr>
            <p:cNvPr id="223" name="Прямоугольник 222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6243541" y="2712156"/>
            <a:ext cx="475764" cy="475764"/>
            <a:chOff x="6960085" y="1226564"/>
            <a:chExt cx="655712" cy="655712"/>
          </a:xfrm>
        </p:grpSpPr>
        <p:sp>
          <p:nvSpPr>
            <p:cNvPr id="232" name="Прямоугольник 231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p:sp>
        <p:nvSpPr>
          <p:cNvPr id="234" name="Прямоугольник 233"/>
          <p:cNvSpPr/>
          <p:nvPr/>
        </p:nvSpPr>
        <p:spPr>
          <a:xfrm>
            <a:off x="5511641" y="2682345"/>
            <a:ext cx="537739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221149" y="2682344"/>
            <a:ext cx="53377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8" name="Прямоугольник 67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18031" y="3612126"/>
            <a:ext cx="104907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013891" y="3998385"/>
                <a:ext cx="40800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dirty="0" smtClean="0"/>
                  <a:t>Графики распол</a:t>
                </a:r>
                <a:r>
                  <a:rPr lang="ru-RU" dirty="0"/>
                  <a:t>а</a:t>
                </a:r>
                <a:r>
                  <a:rPr lang="ru-RU" dirty="0" smtClean="0"/>
                  <a:t>гаются в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во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II</a:t>
                </a:r>
                <a:r>
                  <a:rPr lang="en-US" dirty="0" smtClean="0"/>
                  <a:t> </a:t>
                </a:r>
                <a:r>
                  <a:rPr lang="ru-RU" dirty="0" smtClean="0"/>
                  <a:t>четверт</a:t>
                </a:r>
                <a:r>
                  <a:rPr lang="ru-RU" dirty="0"/>
                  <a:t>и</a:t>
                </a:r>
                <a:r>
                  <a:rPr lang="ru-RU" dirty="0" smtClean="0"/>
                  <a:t>, т.е. выше оси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ru-RU" b="1" i="1" dirty="0" smtClean="0">
                        <a:latin typeface="Cambria Math"/>
                      </a:rPr>
                      <m:t>(</m:t>
                    </m:r>
                    <m:r>
                      <a:rPr lang="ru-RU" b="1" i="1" dirty="0" smtClean="0">
                        <a:latin typeface="Cambria Math"/>
                      </a:rPr>
                      <m:t>𝟎</m:t>
                    </m:r>
                    <m:r>
                      <a:rPr lang="ru-RU" b="1" i="1" dirty="0" smtClean="0">
                        <a:latin typeface="Cambria Math"/>
                      </a:rPr>
                      <m:t>; </m:t>
                    </m:r>
                    <m:r>
                      <a:rPr lang="ru-RU" b="1" i="1" dirty="0" smtClean="0">
                        <a:latin typeface="Cambria Math"/>
                      </a:rPr>
                      <m:t>𝟎</m:t>
                    </m:r>
                    <m:r>
                      <a:rPr lang="ru-RU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dirty="0" smtClean="0"/>
                  <a:t>– точка пересечения графиков.</a:t>
                </a:r>
              </a:p>
              <a:p>
                <a:pPr marL="342900" lvl="0" indent="-342900">
                  <a:buFontTx/>
                  <a:buAutoNum type="arabicPeriod"/>
                </a:pPr>
                <a:r>
                  <a:rPr lang="ru-RU" dirty="0">
                    <a:solidFill>
                      <a:srgbClr val="292934"/>
                    </a:solidFill>
                  </a:rPr>
                  <a:t>По коэффициенту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292934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rgbClr val="292934"/>
                    </a:solidFill>
                  </a:rPr>
                  <a:t> </a:t>
                </a:r>
                <a:r>
                  <a:rPr lang="ru-RU" dirty="0">
                    <a:solidFill>
                      <a:srgbClr val="292934"/>
                    </a:solidFill>
                  </a:rPr>
                  <a:t>можно судить о скорости приближения графиков к оси ординат</a:t>
                </a:r>
                <a:r>
                  <a:rPr lang="ru-RU" dirty="0" smtClean="0">
                    <a:solidFill>
                      <a:srgbClr val="292934"/>
                    </a:solidFill>
                  </a:rPr>
                  <a:t>.</a:t>
                </a:r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91" y="3998385"/>
                <a:ext cx="4080040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1045" t="-1502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" y="-1"/>
            <a:ext cx="9138984" cy="652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7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85" grpId="0" animBg="1"/>
      <p:bldP spid="85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50" grpId="0"/>
      <p:bldP spid="50" grpId="1"/>
      <p:bldP spid="50" grpId="2"/>
      <p:bldP spid="113" grpId="0" animBg="1"/>
      <p:bldP spid="113" grpId="1" animBg="1"/>
      <p:bldP spid="113" grpId="2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0" grpId="2" animBg="1"/>
      <p:bldP spid="147" grpId="0"/>
      <p:bldP spid="147" grpId="1"/>
      <p:bldP spid="147" grpId="2"/>
      <p:bldP spid="22" grpId="0" animBg="1"/>
      <p:bldP spid="22" grpId="1" animBg="1"/>
      <p:bldP spid="151" grpId="0" animBg="1"/>
      <p:bldP spid="151" grpId="1" animBg="1"/>
      <p:bldP spid="151" grpId="2" animBg="1"/>
      <p:bldP spid="151" grpId="3" animBg="1"/>
      <p:bldP spid="215" grpId="0" animBg="1"/>
      <p:bldP spid="215" grpId="1" animBg="1"/>
      <p:bldP spid="215" grpId="2" animBg="1"/>
      <p:bldP spid="217" grpId="0" animBg="1"/>
      <p:bldP spid="217" grpId="1" animBg="1"/>
      <p:bldP spid="217" grpId="2" animBg="1"/>
      <p:bldP spid="234" grpId="0" animBg="1"/>
      <p:bldP spid="234" grpId="1" animBg="1"/>
      <p:bldP spid="235" grpId="0" animBg="1"/>
      <p:bldP spid="235" grpId="1" animBg="1"/>
      <p:bldP spid="235" grpId="2" animBg="1"/>
      <p:bldP spid="235" grpId="3" animBg="1"/>
      <p:bldP spid="69" grpId="0" animBg="1"/>
      <p:bldP spid="69" grpId="1" animBg="1"/>
      <p:bldP spid="70" grpId="0"/>
      <p:bldP spid="7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5272494" y="1454"/>
            <a:ext cx="360040" cy="3664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lIns="72000" tIns="72000" rIns="72000" bIns="10800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292934"/>
                </a:solidFill>
              </a:rPr>
              <a:t>б)</a:t>
            </a:r>
            <a:endParaRPr lang="ru-RU" sz="1200" dirty="0">
              <a:solidFill>
                <a:srgbClr val="292934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flipV="1">
            <a:off x="1884045" y="3437374"/>
            <a:ext cx="539115" cy="2492444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5638 w 354253"/>
              <a:gd name="connsiteY0" fmla="*/ 0 h 2970372"/>
              <a:gd name="connsiteX1" fmla="*/ 354253 w 354253"/>
              <a:gd name="connsiteY1" fmla="*/ 2970372 h 2970372"/>
              <a:gd name="connsiteX0" fmla="*/ 9608 w 348698"/>
              <a:gd name="connsiteY0" fmla="*/ 0 h 2951322"/>
              <a:gd name="connsiteX1" fmla="*/ 348698 w 348698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339090"/>
              <a:gd name="connsiteY0" fmla="*/ 0 h 2951322"/>
              <a:gd name="connsiteX1" fmla="*/ 339090 w 339090"/>
              <a:gd name="connsiteY1" fmla="*/ 2951322 h 2951322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558165"/>
              <a:gd name="connsiteY0" fmla="*/ 0 h 3318353"/>
              <a:gd name="connsiteX1" fmla="*/ 558165 w 558165"/>
              <a:gd name="connsiteY1" fmla="*/ 3318353 h 3318353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830705"/>
              <a:gd name="connsiteY0" fmla="*/ 0 h 2219995"/>
              <a:gd name="connsiteX1" fmla="*/ 1830705 w 1830705"/>
              <a:gd name="connsiteY1" fmla="*/ 2219995 h 2219995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76325"/>
              <a:gd name="connsiteY0" fmla="*/ 0 h 2119474"/>
              <a:gd name="connsiteX1" fmla="*/ 1076325 w 1076325"/>
              <a:gd name="connsiteY1" fmla="*/ 2119474 h 2119474"/>
              <a:gd name="connsiteX0" fmla="*/ 0 w 1095375"/>
              <a:gd name="connsiteY0" fmla="*/ 0 h 2123662"/>
              <a:gd name="connsiteX1" fmla="*/ 1095375 w 1095375"/>
              <a:gd name="connsiteY1" fmla="*/ 2123662 h 2123662"/>
              <a:gd name="connsiteX0" fmla="*/ 0 w 1072515"/>
              <a:gd name="connsiteY0" fmla="*/ 0 h 1083267"/>
              <a:gd name="connsiteX1" fmla="*/ 1072515 w 1072515"/>
              <a:gd name="connsiteY1" fmla="*/ 1083267 h 1083267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1096328"/>
              <a:gd name="connsiteY0" fmla="*/ 0 h 1095832"/>
              <a:gd name="connsiteX1" fmla="*/ 1096328 w 1096328"/>
              <a:gd name="connsiteY1" fmla="*/ 1095832 h 1095832"/>
              <a:gd name="connsiteX0" fmla="*/ 0 w 534353"/>
              <a:gd name="connsiteY0" fmla="*/ 0 h 1654981"/>
              <a:gd name="connsiteX1" fmla="*/ 534353 w 534353"/>
              <a:gd name="connsiteY1" fmla="*/ 1654981 h 1654981"/>
              <a:gd name="connsiteX0" fmla="*/ 0 w 539115"/>
              <a:gd name="connsiteY0" fmla="*/ 0 h 1643986"/>
              <a:gd name="connsiteX1" fmla="*/ 539115 w 539115"/>
              <a:gd name="connsiteY1" fmla="*/ 1643986 h 1643986"/>
              <a:gd name="connsiteX0" fmla="*/ 0 w 539115"/>
              <a:gd name="connsiteY0" fmla="*/ 0 h 1643986"/>
              <a:gd name="connsiteX1" fmla="*/ 539115 w 539115"/>
              <a:gd name="connsiteY1" fmla="*/ 1643986 h 1643986"/>
              <a:gd name="connsiteX0" fmla="*/ 0 w 539115"/>
              <a:gd name="connsiteY0" fmla="*/ 0 h 1643986"/>
              <a:gd name="connsiteX1" fmla="*/ 539115 w 539115"/>
              <a:gd name="connsiteY1" fmla="*/ 1643986 h 16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115" h="1643986">
                <a:moveTo>
                  <a:pt x="0" y="0"/>
                </a:moveTo>
                <a:cubicBezTo>
                  <a:pt x="65089" y="344548"/>
                  <a:pt x="298925" y="1636845"/>
                  <a:pt x="539115" y="1643986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 flipH="1" flipV="1">
            <a:off x="2433983" y="3436244"/>
            <a:ext cx="546842" cy="2494267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26967 w 367010"/>
              <a:gd name="connsiteY0" fmla="*/ 0 h 2957037"/>
              <a:gd name="connsiteX1" fmla="*/ 367010 w 367010"/>
              <a:gd name="connsiteY1" fmla="*/ 2957037 h 2957037"/>
              <a:gd name="connsiteX0" fmla="*/ 32788 w 358544"/>
              <a:gd name="connsiteY0" fmla="*/ 0 h 2957037"/>
              <a:gd name="connsiteX1" fmla="*/ 358544 w 358544"/>
              <a:gd name="connsiteY1" fmla="*/ 2957037 h 2957037"/>
              <a:gd name="connsiteX0" fmla="*/ 0 w 325756"/>
              <a:gd name="connsiteY0" fmla="*/ 0 h 2957037"/>
              <a:gd name="connsiteX1" fmla="*/ 325756 w 325756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2216 w 342260"/>
              <a:gd name="connsiteY0" fmla="*/ 0 h 2957037"/>
              <a:gd name="connsiteX1" fmla="*/ 342260 w 342260"/>
              <a:gd name="connsiteY1" fmla="*/ 2957037 h 2957037"/>
              <a:gd name="connsiteX0" fmla="*/ 0 w 340044"/>
              <a:gd name="connsiteY0" fmla="*/ 0 h 2957037"/>
              <a:gd name="connsiteX1" fmla="*/ 340044 w 340044"/>
              <a:gd name="connsiteY1" fmla="*/ 2957037 h 2957037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554357"/>
              <a:gd name="connsiteY0" fmla="*/ 0 h 3309951"/>
              <a:gd name="connsiteX1" fmla="*/ 554357 w 554357"/>
              <a:gd name="connsiteY1" fmla="*/ 3309951 h 3309951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42137"/>
              <a:gd name="connsiteY0" fmla="*/ 0 h 2248953"/>
              <a:gd name="connsiteX1" fmla="*/ 1842137 w 1842137"/>
              <a:gd name="connsiteY1" fmla="*/ 2248953 h 224895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837375"/>
              <a:gd name="connsiteY0" fmla="*/ 0 h 2230273"/>
              <a:gd name="connsiteX1" fmla="*/ 1837375 w 1837375"/>
              <a:gd name="connsiteY1" fmla="*/ 2230273 h 2230273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40"/>
              <a:gd name="connsiteX1" fmla="*/ 1100775 w 1100775"/>
              <a:gd name="connsiteY1" fmla="*/ 2133940 h 2133940"/>
              <a:gd name="connsiteX0" fmla="*/ 0 w 1100775"/>
              <a:gd name="connsiteY0" fmla="*/ 0 h 2133951"/>
              <a:gd name="connsiteX1" fmla="*/ 1100775 w 1100775"/>
              <a:gd name="connsiteY1" fmla="*/ 2133940 h 2133951"/>
              <a:gd name="connsiteX0" fmla="*/ 0 w 1100775"/>
              <a:gd name="connsiteY0" fmla="*/ 0 h 2133951"/>
              <a:gd name="connsiteX1" fmla="*/ 1100775 w 1100775"/>
              <a:gd name="connsiteY1" fmla="*/ 2133940 h 2133951"/>
              <a:gd name="connsiteX0" fmla="*/ 0 w 1091250"/>
              <a:gd name="connsiteY0" fmla="*/ 0 h 1094215"/>
              <a:gd name="connsiteX1" fmla="*/ 1091250 w 1091250"/>
              <a:gd name="connsiteY1" fmla="*/ 1094175 h 1094215"/>
              <a:gd name="connsiteX0" fmla="*/ 0 w 1091250"/>
              <a:gd name="connsiteY0" fmla="*/ 0 h 1094175"/>
              <a:gd name="connsiteX1" fmla="*/ 1091250 w 1091250"/>
              <a:gd name="connsiteY1" fmla="*/ 1094175 h 1094175"/>
              <a:gd name="connsiteX0" fmla="*/ 0 w 1091250"/>
              <a:gd name="connsiteY0" fmla="*/ 0 h 1094175"/>
              <a:gd name="connsiteX1" fmla="*/ 1091250 w 1091250"/>
              <a:gd name="connsiteY1" fmla="*/ 1094175 h 1094175"/>
              <a:gd name="connsiteX0" fmla="*/ 0 w 1091250"/>
              <a:gd name="connsiteY0" fmla="*/ 0 h 1094175"/>
              <a:gd name="connsiteX1" fmla="*/ 1091250 w 1091250"/>
              <a:gd name="connsiteY1" fmla="*/ 1094175 h 1094175"/>
              <a:gd name="connsiteX0" fmla="*/ 0 w 551604"/>
              <a:gd name="connsiteY0" fmla="*/ 0 h 1657752"/>
              <a:gd name="connsiteX1" fmla="*/ 551604 w 551604"/>
              <a:gd name="connsiteY1" fmla="*/ 1657752 h 1657752"/>
              <a:gd name="connsiteX0" fmla="*/ 0 w 546842"/>
              <a:gd name="connsiteY0" fmla="*/ 0 h 1645187"/>
              <a:gd name="connsiteX1" fmla="*/ 546842 w 546842"/>
              <a:gd name="connsiteY1" fmla="*/ 1645187 h 1645187"/>
              <a:gd name="connsiteX0" fmla="*/ 0 w 546842"/>
              <a:gd name="connsiteY0" fmla="*/ 0 h 1645187"/>
              <a:gd name="connsiteX1" fmla="*/ 546842 w 546842"/>
              <a:gd name="connsiteY1" fmla="*/ 1645187 h 1645187"/>
              <a:gd name="connsiteX0" fmla="*/ 0 w 546842"/>
              <a:gd name="connsiteY0" fmla="*/ 0 h 1645187"/>
              <a:gd name="connsiteX1" fmla="*/ 546842 w 546842"/>
              <a:gd name="connsiteY1" fmla="*/ 1645187 h 1645187"/>
              <a:gd name="connsiteX0" fmla="*/ 0 w 546842"/>
              <a:gd name="connsiteY0" fmla="*/ 0 h 1645187"/>
              <a:gd name="connsiteX1" fmla="*/ 546842 w 546842"/>
              <a:gd name="connsiteY1" fmla="*/ 1645187 h 1645187"/>
              <a:gd name="connsiteX0" fmla="*/ 0 w 546842"/>
              <a:gd name="connsiteY0" fmla="*/ 0 h 1645187"/>
              <a:gd name="connsiteX1" fmla="*/ 546842 w 546842"/>
              <a:gd name="connsiteY1" fmla="*/ 1645187 h 164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6842" h="1645187">
                <a:moveTo>
                  <a:pt x="0" y="0"/>
                </a:moveTo>
                <a:cubicBezTo>
                  <a:pt x="95884" y="370952"/>
                  <a:pt x="266805" y="1645289"/>
                  <a:pt x="546842" y="1645187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855624" y="5902533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947566" y="590073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978211" y="499977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2828944" y="499977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223152" y="3710917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2594450" y="371315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4868937">
                <a:off x="2365655" y="4926338"/>
                <a:ext cx="1593065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868937">
                <a:off x="2365655" y="4926338"/>
                <a:ext cx="1593065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6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0,5</m:t>
                          </m:r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0"/>
                <a:ext cx="346278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 rot="10800000">
            <a:off x="8508314" y="368485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932926" y="634591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1257251" y="507177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 flipV="1">
            <a:off x="2034475" y="3590261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2413469" y="341621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 flipV="1">
            <a:off x="2772680" y="3590261"/>
            <a:ext cx="52080" cy="548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3564768" y="506463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3876032" y="634591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43890"/>
              </p:ext>
            </p:extLst>
          </p:nvPr>
        </p:nvGraphicFramePr>
        <p:xfrm>
          <a:off x="4860032" y="370477"/>
          <a:ext cx="4235965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5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5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1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08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79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8" name="Полилиния 127"/>
          <p:cNvSpPr/>
          <p:nvPr/>
        </p:nvSpPr>
        <p:spPr>
          <a:xfrm flipV="1">
            <a:off x="959381" y="3437240"/>
            <a:ext cx="1471400" cy="2941204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2211070"/>
              <a:gd name="connsiteY0" fmla="*/ 0 h 2603650"/>
              <a:gd name="connsiteX1" fmla="*/ 2211070 w 2211070"/>
              <a:gd name="connsiteY1" fmla="*/ 2603650 h 2603650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62632 w 602065"/>
              <a:gd name="connsiteY0" fmla="*/ 0 h 2347771"/>
              <a:gd name="connsiteX1" fmla="*/ 602065 w 602065"/>
              <a:gd name="connsiteY1" fmla="*/ 2347771 h 2347771"/>
              <a:gd name="connsiteX0" fmla="*/ 0 w 539433"/>
              <a:gd name="connsiteY0" fmla="*/ 0 h 2347771"/>
              <a:gd name="connsiteX1" fmla="*/ 539433 w 539433"/>
              <a:gd name="connsiteY1" fmla="*/ 2347771 h 2347771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63246"/>
              <a:gd name="connsiteY0" fmla="*/ 0 h 2338948"/>
              <a:gd name="connsiteX1" fmla="*/ 563246 w 563246"/>
              <a:gd name="connsiteY1" fmla="*/ 2338948 h 2338948"/>
              <a:gd name="connsiteX0" fmla="*/ 0 w 558484"/>
              <a:gd name="connsiteY0" fmla="*/ 0 h 2338948"/>
              <a:gd name="connsiteX1" fmla="*/ 558484 w 558484"/>
              <a:gd name="connsiteY1" fmla="*/ 2338948 h 2338948"/>
              <a:gd name="connsiteX0" fmla="*/ 0 w 787084"/>
              <a:gd name="connsiteY0" fmla="*/ 0 h 2442906"/>
              <a:gd name="connsiteX1" fmla="*/ 787084 w 787084"/>
              <a:gd name="connsiteY1" fmla="*/ 2442906 h 2442906"/>
              <a:gd name="connsiteX0" fmla="*/ 0 w 787084"/>
              <a:gd name="connsiteY0" fmla="*/ 0 h 2442912"/>
              <a:gd name="connsiteX1" fmla="*/ 787084 w 787084"/>
              <a:gd name="connsiteY1" fmla="*/ 2442906 h 2442912"/>
              <a:gd name="connsiteX0" fmla="*/ 0 w 1110934"/>
              <a:gd name="connsiteY0" fmla="*/ 0 h 2858490"/>
              <a:gd name="connsiteX1" fmla="*/ 1110934 w 1110934"/>
              <a:gd name="connsiteY1" fmla="*/ 2858485 h 2858490"/>
              <a:gd name="connsiteX0" fmla="*/ 0 w 1110934"/>
              <a:gd name="connsiteY0" fmla="*/ 0 h 2858485"/>
              <a:gd name="connsiteX1" fmla="*/ 1110934 w 1110934"/>
              <a:gd name="connsiteY1" fmla="*/ 2858485 h 2858485"/>
              <a:gd name="connsiteX0" fmla="*/ 0 w 1110934"/>
              <a:gd name="connsiteY0" fmla="*/ 0 h 2858485"/>
              <a:gd name="connsiteX1" fmla="*/ 1110934 w 1110934"/>
              <a:gd name="connsiteY1" fmla="*/ 2858485 h 2858485"/>
              <a:gd name="connsiteX0" fmla="*/ 0 w 1082359"/>
              <a:gd name="connsiteY0" fmla="*/ 0 h 1401903"/>
              <a:gd name="connsiteX1" fmla="*/ 1082359 w 1082359"/>
              <a:gd name="connsiteY1" fmla="*/ 1401903 h 1401903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96"/>
              <a:gd name="connsiteX1" fmla="*/ 1101409 w 1101409"/>
              <a:gd name="connsiteY1" fmla="*/ 1407389 h 1407396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101409"/>
              <a:gd name="connsiteY0" fmla="*/ 0 h 1407389"/>
              <a:gd name="connsiteX1" fmla="*/ 1101409 w 1101409"/>
              <a:gd name="connsiteY1" fmla="*/ 1407389 h 1407389"/>
              <a:gd name="connsiteX0" fmla="*/ 0 w 1476163"/>
              <a:gd name="connsiteY0" fmla="*/ 0 h 2406318"/>
              <a:gd name="connsiteX1" fmla="*/ 1476163 w 1476163"/>
              <a:gd name="connsiteY1" fmla="*/ 2406318 h 2406318"/>
              <a:gd name="connsiteX0" fmla="*/ 0 w 1471400"/>
              <a:gd name="connsiteY0" fmla="*/ 0 h 2449956"/>
              <a:gd name="connsiteX1" fmla="*/ 1471400 w 1471400"/>
              <a:gd name="connsiteY1" fmla="*/ 2449956 h 2449956"/>
              <a:gd name="connsiteX0" fmla="*/ 0 w 1471400"/>
              <a:gd name="connsiteY0" fmla="*/ 0 h 2449956"/>
              <a:gd name="connsiteX1" fmla="*/ 1471400 w 1471400"/>
              <a:gd name="connsiteY1" fmla="*/ 2449956 h 2449956"/>
              <a:gd name="connsiteX0" fmla="*/ 0 w 1471400"/>
              <a:gd name="connsiteY0" fmla="*/ 0 h 2449956"/>
              <a:gd name="connsiteX1" fmla="*/ 1471400 w 1471400"/>
              <a:gd name="connsiteY1" fmla="*/ 2449956 h 2449956"/>
              <a:gd name="connsiteX0" fmla="*/ 0 w 1471400"/>
              <a:gd name="connsiteY0" fmla="*/ 0 h 2449964"/>
              <a:gd name="connsiteX1" fmla="*/ 1471400 w 1471400"/>
              <a:gd name="connsiteY1" fmla="*/ 2449956 h 2449964"/>
              <a:gd name="connsiteX0" fmla="*/ 0 w 1471400"/>
              <a:gd name="connsiteY0" fmla="*/ 0 h 2449964"/>
              <a:gd name="connsiteX1" fmla="*/ 1471400 w 1471400"/>
              <a:gd name="connsiteY1" fmla="*/ 2449956 h 2449964"/>
              <a:gd name="connsiteX0" fmla="*/ 0 w 1471400"/>
              <a:gd name="connsiteY0" fmla="*/ 0 h 2449985"/>
              <a:gd name="connsiteX1" fmla="*/ 1471400 w 1471400"/>
              <a:gd name="connsiteY1" fmla="*/ 2449956 h 2449985"/>
              <a:gd name="connsiteX0" fmla="*/ 0 w 1471400"/>
              <a:gd name="connsiteY0" fmla="*/ 0 h 2449987"/>
              <a:gd name="connsiteX1" fmla="*/ 1471400 w 1471400"/>
              <a:gd name="connsiteY1" fmla="*/ 2449956 h 24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400" h="2449987">
                <a:moveTo>
                  <a:pt x="0" y="0"/>
                </a:moveTo>
                <a:cubicBezTo>
                  <a:pt x="154940" y="768374"/>
                  <a:pt x="759248" y="2458418"/>
                  <a:pt x="1471400" y="244995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9" name="Полилиния 128"/>
          <p:cNvSpPr/>
          <p:nvPr/>
        </p:nvSpPr>
        <p:spPr>
          <a:xfrm flipH="1" flipV="1">
            <a:off x="2428578" y="3436471"/>
            <a:ext cx="1471539" cy="2922676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2203593"/>
              <a:gd name="connsiteY0" fmla="*/ 0 h 2624488"/>
              <a:gd name="connsiteX1" fmla="*/ 2203593 w 2203593"/>
              <a:gd name="connsiteY1" fmla="*/ 2624488 h 2624488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13614 w 565884"/>
              <a:gd name="connsiteY0" fmla="*/ 0 h 2369254"/>
              <a:gd name="connsiteX1" fmla="*/ 565884 w 565884"/>
              <a:gd name="connsiteY1" fmla="*/ 2369254 h 2369254"/>
              <a:gd name="connsiteX0" fmla="*/ 0 w 552270"/>
              <a:gd name="connsiteY0" fmla="*/ 0 h 2369254"/>
              <a:gd name="connsiteX1" fmla="*/ 552270 w 552270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557029"/>
              <a:gd name="connsiteY0" fmla="*/ 0 h 2369254"/>
              <a:gd name="connsiteX1" fmla="*/ 557029 w 557029"/>
              <a:gd name="connsiteY1" fmla="*/ 2369254 h 236925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793068"/>
              <a:gd name="connsiteY0" fmla="*/ 0 h 2467734"/>
              <a:gd name="connsiteX1" fmla="*/ 793068 w 793068"/>
              <a:gd name="connsiteY1" fmla="*/ 2467734 h 2467734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097635"/>
              <a:gd name="connsiteY0" fmla="*/ 0 h 2889537"/>
              <a:gd name="connsiteX1" fmla="*/ 1097635 w 1097635"/>
              <a:gd name="connsiteY1" fmla="*/ 2889537 h 2889537"/>
              <a:gd name="connsiteX0" fmla="*/ 0 w 1103980"/>
              <a:gd name="connsiteY0" fmla="*/ 0 h 1430631"/>
              <a:gd name="connsiteX1" fmla="*/ 1103980 w 1103980"/>
              <a:gd name="connsiteY1" fmla="*/ 1430631 h 1430631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103980"/>
              <a:gd name="connsiteY0" fmla="*/ 0 h 1436199"/>
              <a:gd name="connsiteX1" fmla="*/ 1103980 w 1103980"/>
              <a:gd name="connsiteY1" fmla="*/ 1436199 h 1436199"/>
              <a:gd name="connsiteX0" fmla="*/ 0 w 1470412"/>
              <a:gd name="connsiteY0" fmla="*/ 0 h 2471013"/>
              <a:gd name="connsiteX1" fmla="*/ 1470412 w 1470412"/>
              <a:gd name="connsiteY1" fmla="*/ 2471013 h 2471013"/>
              <a:gd name="connsiteX0" fmla="*/ 0 w 1470412"/>
              <a:gd name="connsiteY0" fmla="*/ 0 h 2471013"/>
              <a:gd name="connsiteX1" fmla="*/ 1470412 w 1470412"/>
              <a:gd name="connsiteY1" fmla="*/ 2471013 h 2471013"/>
              <a:gd name="connsiteX0" fmla="*/ 0 w 1470412"/>
              <a:gd name="connsiteY0" fmla="*/ 0 h 2471013"/>
              <a:gd name="connsiteX1" fmla="*/ 1470412 w 1470412"/>
              <a:gd name="connsiteY1" fmla="*/ 2471013 h 2471013"/>
              <a:gd name="connsiteX0" fmla="*/ 0 w 1470412"/>
              <a:gd name="connsiteY0" fmla="*/ 0 h 2471013"/>
              <a:gd name="connsiteX1" fmla="*/ 1470412 w 1470412"/>
              <a:gd name="connsiteY1" fmla="*/ 2471013 h 2471013"/>
              <a:gd name="connsiteX0" fmla="*/ 0 w 1470412"/>
              <a:gd name="connsiteY0" fmla="*/ 0 h 2471013"/>
              <a:gd name="connsiteX1" fmla="*/ 1470412 w 1470412"/>
              <a:gd name="connsiteY1" fmla="*/ 2471013 h 2471013"/>
              <a:gd name="connsiteX0" fmla="*/ 0 w 1470412"/>
              <a:gd name="connsiteY0" fmla="*/ 0 h 2471013"/>
              <a:gd name="connsiteX1" fmla="*/ 1470412 w 1470412"/>
              <a:gd name="connsiteY1" fmla="*/ 2471013 h 247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0412" h="2471013">
                <a:moveTo>
                  <a:pt x="0" y="0"/>
                </a:moveTo>
                <a:cubicBezTo>
                  <a:pt x="150094" y="927854"/>
                  <a:pt x="783298" y="2461413"/>
                  <a:pt x="1470412" y="247101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861079" y="1111872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4861079" y="1351531"/>
            <a:ext cx="423478" cy="238224"/>
            <a:chOff x="5576576" y="1555775"/>
            <a:chExt cx="585616" cy="32943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5538425" y="1111077"/>
            <a:ext cx="477077" cy="477077"/>
            <a:chOff x="6253922" y="1226564"/>
            <a:chExt cx="655712" cy="655712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244588" y="1111077"/>
            <a:ext cx="475764" cy="475764"/>
            <a:chOff x="6960085" y="1226564"/>
            <a:chExt cx="655712" cy="655712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 rot="4480457">
                <a:off x="3100905" y="5169434"/>
                <a:ext cx="189122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480457">
                <a:off x="3100905" y="5169434"/>
                <a:ext cx="1891223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5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5440101" y="1081266"/>
            <a:ext cx="672231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160181" y="1081265"/>
            <a:ext cx="65769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1601079"/>
                <a:ext cx="346278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290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Прямоугольник 214"/>
          <p:cNvSpPr/>
          <p:nvPr/>
        </p:nvSpPr>
        <p:spPr>
          <a:xfrm rot="10800000">
            <a:off x="8508314" y="1969564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16" name="Таблица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3038"/>
              </p:ext>
            </p:extLst>
          </p:nvPr>
        </p:nvGraphicFramePr>
        <p:xfrm>
          <a:off x="4716018" y="1971556"/>
          <a:ext cx="437997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96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3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73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,</a:t>
                      </a:r>
                      <a:r>
                        <a:rPr lang="en-US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-4,3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-4,3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-6,8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7" name="Прямоугольник 216"/>
          <p:cNvSpPr/>
          <p:nvPr/>
        </p:nvSpPr>
        <p:spPr>
          <a:xfrm>
            <a:off x="4716016" y="2712951"/>
            <a:ext cx="417823" cy="23504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218" name="Группа 217"/>
          <p:cNvGrpSpPr/>
          <p:nvPr/>
        </p:nvGrpSpPr>
        <p:grpSpPr>
          <a:xfrm>
            <a:off x="4716016" y="2952610"/>
            <a:ext cx="423478" cy="238224"/>
            <a:chOff x="5576576" y="1555775"/>
            <a:chExt cx="585616" cy="329433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0" name="Прямая соединительная линия 219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Группа 221"/>
          <p:cNvGrpSpPr/>
          <p:nvPr/>
        </p:nvGrpSpPr>
        <p:grpSpPr>
          <a:xfrm>
            <a:off x="5393362" y="2712156"/>
            <a:ext cx="477077" cy="477077"/>
            <a:chOff x="6253922" y="1226564"/>
            <a:chExt cx="655712" cy="655712"/>
          </a:xfrm>
        </p:grpSpPr>
        <p:sp>
          <p:nvSpPr>
            <p:cNvPr id="223" name="Прямоугольник 222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6099525" y="2712156"/>
            <a:ext cx="475764" cy="475764"/>
            <a:chOff x="6960085" y="1226564"/>
            <a:chExt cx="655712" cy="655712"/>
          </a:xfrm>
        </p:grpSpPr>
        <p:sp>
          <p:nvSpPr>
            <p:cNvPr id="232" name="Прямоугольник 231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92934"/>
                </a:solidFill>
              </a:endParaRPr>
            </a:p>
          </p:txBody>
        </p:sp>
      </p:grpSp>
      <p:sp>
        <p:nvSpPr>
          <p:cNvPr id="234" name="Прямоугольник 233"/>
          <p:cNvSpPr/>
          <p:nvPr/>
        </p:nvSpPr>
        <p:spPr>
          <a:xfrm>
            <a:off x="5367625" y="2682345"/>
            <a:ext cx="537739" cy="59223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077133" y="2682344"/>
            <a:ext cx="533771" cy="58786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8" name="Прямоугольник 67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18031" y="3612126"/>
            <a:ext cx="104907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013891" y="3998385"/>
                <a:ext cx="40800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dirty="0" smtClean="0"/>
                  <a:t>Графики распол</a:t>
                </a:r>
                <a:r>
                  <a:rPr lang="ru-RU" dirty="0"/>
                  <a:t>а</a:t>
                </a:r>
                <a:r>
                  <a:rPr lang="ru-RU" dirty="0" smtClean="0"/>
                  <a:t>гаются в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III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в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IV</a:t>
                </a:r>
                <a:r>
                  <a:rPr lang="en-US" dirty="0" smtClean="0"/>
                  <a:t> </a:t>
                </a:r>
                <a:r>
                  <a:rPr lang="ru-RU" dirty="0" smtClean="0"/>
                  <a:t>четверт</a:t>
                </a:r>
                <a:r>
                  <a:rPr lang="ru-RU" dirty="0"/>
                  <a:t>и</a:t>
                </a:r>
                <a:r>
                  <a:rPr lang="ru-RU" dirty="0" smtClean="0"/>
                  <a:t>, т.е. ниже оси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/>
                      </a:rPr>
                      <m:t>(</m:t>
                    </m:r>
                    <m:r>
                      <a:rPr lang="ru-RU" b="1" i="0" dirty="0" smtClean="0">
                        <a:latin typeface="Cambria Math"/>
                      </a:rPr>
                      <m:t>𝟎</m:t>
                    </m:r>
                    <m:r>
                      <a:rPr lang="ru-RU" b="1" i="0" dirty="0" smtClean="0">
                        <a:latin typeface="Cambria Math"/>
                      </a:rPr>
                      <m:t>; </m:t>
                    </m:r>
                    <m:r>
                      <a:rPr lang="ru-RU" b="1" i="0" dirty="0" smtClean="0">
                        <a:latin typeface="Cambria Math"/>
                      </a:rPr>
                      <m:t>𝟎</m:t>
                    </m:r>
                    <m:r>
                      <a:rPr lang="ru-RU" b="0" i="0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dirty="0" smtClean="0"/>
                  <a:t>– точка пересечения графиков.</a:t>
                </a:r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По коэффициенту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можно судить о скорости приближения графиков к оси ординат.</a:t>
                </a:r>
                <a:endParaRPr lang="ru-RU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91" y="3998385"/>
                <a:ext cx="4080040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1045" t="-1502" r="-149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56" y="0"/>
            <a:ext cx="9108504" cy="64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85" grpId="0" animBg="1"/>
      <p:bldP spid="85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50" grpId="0"/>
      <p:bldP spid="50" grpId="1"/>
      <p:bldP spid="50" grpId="2"/>
      <p:bldP spid="113" grpId="0" animBg="1"/>
      <p:bldP spid="113" grpId="1" animBg="1"/>
      <p:bldP spid="113" grpId="2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0" grpId="2" animBg="1"/>
      <p:bldP spid="147" grpId="0"/>
      <p:bldP spid="147" grpId="1"/>
      <p:bldP spid="147" grpId="2"/>
      <p:bldP spid="22" grpId="0" animBg="1"/>
      <p:bldP spid="22" grpId="1" animBg="1"/>
      <p:bldP spid="151" grpId="0" animBg="1"/>
      <p:bldP spid="151" grpId="1" animBg="1"/>
      <p:bldP spid="151" grpId="2" animBg="1"/>
      <p:bldP spid="151" grpId="3" animBg="1"/>
      <p:bldP spid="215" grpId="0" animBg="1"/>
      <p:bldP spid="215" grpId="1" animBg="1"/>
      <p:bldP spid="215" grpId="2" animBg="1"/>
      <p:bldP spid="217" grpId="0" animBg="1"/>
      <p:bldP spid="217" grpId="1" animBg="1"/>
      <p:bldP spid="217" grpId="2" animBg="1"/>
      <p:bldP spid="234" grpId="0" animBg="1"/>
      <p:bldP spid="234" grpId="1" animBg="1"/>
      <p:bldP spid="235" grpId="0" animBg="1"/>
      <p:bldP spid="235" grpId="1" animBg="1"/>
      <p:bldP spid="235" grpId="2" animBg="1"/>
      <p:bldP spid="235" grpId="3" animBg="1"/>
      <p:bldP spid="69" grpId="0" animBg="1"/>
      <p:bldP spid="69" grpId="1" animBg="1"/>
      <p:bldP spid="70" grpId="0"/>
      <p:bldP spid="7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sz="8000" b="1" dirty="0"/>
              <a:t>№</a:t>
            </a:r>
            <a:r>
              <a:rPr lang="en-US" sz="8000" b="1" dirty="0" smtClean="0"/>
              <a:t>19.</a:t>
            </a:r>
            <a:r>
              <a:rPr lang="ru-RU" sz="8000" b="1" dirty="0" smtClean="0"/>
              <a:t>12 (а, б)</a:t>
            </a:r>
            <a:endParaRPr lang="ru-RU" sz="8000" b="1" dirty="0"/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.0</a:t>
            </a:r>
            <a:r>
              <a:rPr lang="en-US" dirty="0" smtClean="0"/>
              <a:t>5</a:t>
            </a:r>
            <a:r>
              <a:rPr lang="ru-RU" dirty="0" smtClean="0"/>
              <a:t>.2024</a:t>
            </a: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48584"/>
                <a:ext cx="9144001" cy="324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292934"/>
                    </a:solidFill>
                  </a:rPr>
                  <a:t>19.12. Постройте график функции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292934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292934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solidFill>
                          <a:srgbClr val="292934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292934"/>
                    </a:solidFill>
                  </a:rPr>
                  <a:t>.</a:t>
                </a:r>
                <a:r>
                  <a:rPr lang="en-US" sz="2400" dirty="0" smtClean="0">
                    <a:solidFill>
                      <a:srgbClr val="292934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292934"/>
                    </a:solidFill>
                  </a:rPr>
                  <a:t>С помощью графика определите</a:t>
                </a:r>
              </a:p>
              <a:p>
                <a:r>
                  <a:rPr lang="ru-RU" sz="2400" dirty="0" smtClean="0">
                    <a:solidFill>
                      <a:srgbClr val="292934"/>
                    </a:solidFill>
                  </a:rPr>
                  <a:t>а) значение функции при </a:t>
                </a:r>
                <a:r>
                  <a:rPr lang="en-US" sz="2400" dirty="0" smtClean="0">
                    <a:solidFill>
                      <a:srgbClr val="292934"/>
                    </a:solidFill>
                  </a:rPr>
                  <a:t>x = </a:t>
                </a:r>
                <a:r>
                  <a:rPr lang="ru-RU" sz="2400" dirty="0" smtClean="0">
                    <a:solidFill>
                      <a:srgbClr val="292934"/>
                    </a:solidFill>
                  </a:rPr>
                  <a:t>0; 1; -2;</a:t>
                </a:r>
              </a:p>
              <a:p>
                <a:r>
                  <a:rPr lang="ru-RU" sz="2400" dirty="0" smtClean="0">
                    <a:solidFill>
                      <a:srgbClr val="292934"/>
                    </a:solidFill>
                  </a:rPr>
                  <a:t>б) значение аргумента, если </a:t>
                </a:r>
                <a:r>
                  <a:rPr lang="en-US" sz="2400" dirty="0" smtClean="0">
                    <a:solidFill>
                      <a:srgbClr val="292934"/>
                    </a:solidFill>
                  </a:rPr>
                  <a:t>y=</a:t>
                </a:r>
                <a:r>
                  <a:rPr lang="ru-RU" sz="2400" dirty="0" smtClean="0">
                    <a:solidFill>
                      <a:srgbClr val="292934"/>
                    </a:solidFill>
                  </a:rPr>
                  <a:t>0; 2; 8;</a:t>
                </a:r>
              </a:p>
              <a:p>
                <a:r>
                  <a:rPr lang="ru-RU" sz="2400" dirty="0" smtClean="0">
                    <a:solidFill>
                      <a:srgbClr val="292934"/>
                    </a:solidFill>
                  </a:rPr>
                  <a:t>в) наибольшее и наименьшее значение функции </a:t>
                </a:r>
              </a:p>
              <a:p>
                <a:r>
                  <a:rPr lang="ru-RU" sz="2400" dirty="0">
                    <a:solidFill>
                      <a:srgbClr val="292934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292934"/>
                    </a:solidFill>
                  </a:rPr>
                  <a:t>  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ru-RU" sz="2800" b="1" i="1" smtClean="0">
                            <a:solidFill>
                              <a:srgbClr val="292934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ru-RU" sz="2800" b="1" dirty="0" smtClean="0">
                    <a:solidFill>
                      <a:srgbClr val="292934"/>
                    </a:solidFill>
                  </a:rPr>
                  <a:t>;</a:t>
                </a:r>
              </a:p>
              <a:p>
                <a:r>
                  <a:rPr lang="ru-RU" sz="2400" dirty="0" smtClean="0">
                    <a:solidFill>
                      <a:srgbClr val="292934"/>
                    </a:solidFill>
                  </a:rPr>
                  <a:t>г) каким промежуткам принадлежит переменная </a:t>
                </a:r>
                <a:r>
                  <a:rPr lang="en-US" sz="2400" dirty="0" smtClean="0">
                    <a:solidFill>
                      <a:srgbClr val="292934"/>
                    </a:solidFill>
                  </a:rPr>
                  <a:t>x</a:t>
                </a:r>
                <a:r>
                  <a:rPr lang="ru-RU" sz="2400" dirty="0" smtClean="0">
                    <a:solidFill>
                      <a:srgbClr val="292934"/>
                    </a:solidFill>
                  </a:rPr>
                  <a:t>, </a:t>
                </a:r>
              </a:p>
              <a:p>
                <a:r>
                  <a:rPr lang="ru-RU" sz="2400" dirty="0">
                    <a:solidFill>
                      <a:srgbClr val="292934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292934"/>
                    </a:solidFill>
                  </a:rPr>
                  <a:t>   если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292934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292934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 smtClean="0">
                            <a:solidFill>
                              <a:srgbClr val="29293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800" b="1" i="1" dirty="0" smtClean="0">
                            <a:solidFill>
                              <a:srgbClr val="292934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ru-RU" sz="2800" b="1" i="1" dirty="0" smtClean="0">
                            <a:solidFill>
                              <a:srgbClr val="292934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ru-RU" sz="2800" b="1" i="1" dirty="0" smtClean="0">
                            <a:solidFill>
                              <a:srgbClr val="292934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292934"/>
                    </a:solidFill>
                  </a:rPr>
                  <a:t>.</a:t>
                </a:r>
                <a:endParaRPr lang="ru-RU" sz="28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584"/>
                <a:ext cx="9144001" cy="3241400"/>
              </a:xfrm>
              <a:prstGeom prst="rect">
                <a:avLst/>
              </a:prstGeom>
              <a:blipFill rotWithShape="1">
                <a:blip r:embed="rId2"/>
                <a:stretch>
                  <a:fillRect l="-1000" b="-2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 rot="16889584">
                <a:off x="2672067" y="459819"/>
                <a:ext cx="1363835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29293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89584">
                <a:off x="2672067" y="459819"/>
                <a:ext cx="1363835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олилиния 20"/>
          <p:cNvSpPr/>
          <p:nvPr/>
        </p:nvSpPr>
        <p:spPr>
          <a:xfrm>
            <a:off x="1647182" y="12653"/>
            <a:ext cx="1570462" cy="3428571"/>
          </a:xfrm>
          <a:custGeom>
            <a:avLst/>
            <a:gdLst>
              <a:gd name="connsiteX0" fmla="*/ 0 w 2188564"/>
              <a:gd name="connsiteY0" fmla="*/ 0 h 3297836"/>
              <a:gd name="connsiteX1" fmla="*/ 1064301 w 2188564"/>
              <a:gd name="connsiteY1" fmla="*/ 3297836 h 3297836"/>
              <a:gd name="connsiteX2" fmla="*/ 2188564 w 2188564"/>
              <a:gd name="connsiteY2" fmla="*/ 0 h 3297836"/>
              <a:gd name="connsiteX0" fmla="*/ 0 w 2231426"/>
              <a:gd name="connsiteY0" fmla="*/ 0 h 3297836"/>
              <a:gd name="connsiteX1" fmla="*/ 1107163 w 2231426"/>
              <a:gd name="connsiteY1" fmla="*/ 3297836 h 3297836"/>
              <a:gd name="connsiteX2" fmla="*/ 2231426 w 2231426"/>
              <a:gd name="connsiteY2" fmla="*/ 0 h 3297836"/>
              <a:gd name="connsiteX0" fmla="*/ 0 w 2217139"/>
              <a:gd name="connsiteY0" fmla="*/ 0 h 3297836"/>
              <a:gd name="connsiteX1" fmla="*/ 1107163 w 2217139"/>
              <a:gd name="connsiteY1" fmla="*/ 3297836 h 3297836"/>
              <a:gd name="connsiteX2" fmla="*/ 2217139 w 2217139"/>
              <a:gd name="connsiteY2" fmla="*/ 4763 h 3297836"/>
              <a:gd name="connsiteX0" fmla="*/ 0 w 2217139"/>
              <a:gd name="connsiteY0" fmla="*/ 0 h 3297836"/>
              <a:gd name="connsiteX1" fmla="*/ 1107163 w 2217139"/>
              <a:gd name="connsiteY1" fmla="*/ 3297836 h 3297836"/>
              <a:gd name="connsiteX2" fmla="*/ 2217139 w 2217139"/>
              <a:gd name="connsiteY2" fmla="*/ 4763 h 3297836"/>
              <a:gd name="connsiteX0" fmla="*/ 0 w 2217139"/>
              <a:gd name="connsiteY0" fmla="*/ 0 h 3297836"/>
              <a:gd name="connsiteX1" fmla="*/ 1107163 w 2217139"/>
              <a:gd name="connsiteY1" fmla="*/ 3297836 h 3297836"/>
              <a:gd name="connsiteX2" fmla="*/ 2217139 w 2217139"/>
              <a:gd name="connsiteY2" fmla="*/ 4763 h 3297836"/>
              <a:gd name="connsiteX0" fmla="*/ 0 w 2217139"/>
              <a:gd name="connsiteY0" fmla="*/ 0 h 3297843"/>
              <a:gd name="connsiteX1" fmla="*/ 1107163 w 2217139"/>
              <a:gd name="connsiteY1" fmla="*/ 3297836 h 3297843"/>
              <a:gd name="connsiteX2" fmla="*/ 2217139 w 2217139"/>
              <a:gd name="connsiteY2" fmla="*/ 4763 h 3297843"/>
              <a:gd name="connsiteX0" fmla="*/ 0 w 2291604"/>
              <a:gd name="connsiteY0" fmla="*/ 14604 h 3312447"/>
              <a:gd name="connsiteX1" fmla="*/ 1107163 w 2291604"/>
              <a:gd name="connsiteY1" fmla="*/ 3312440 h 3312447"/>
              <a:gd name="connsiteX2" fmla="*/ 2291604 w 2291604"/>
              <a:gd name="connsiteY2" fmla="*/ 0 h 3312447"/>
              <a:gd name="connsiteX0" fmla="*/ 0 w 2366069"/>
              <a:gd name="connsiteY0" fmla="*/ 0 h 3317210"/>
              <a:gd name="connsiteX1" fmla="*/ 1181628 w 2366069"/>
              <a:gd name="connsiteY1" fmla="*/ 3317203 h 3317210"/>
              <a:gd name="connsiteX2" fmla="*/ 2366069 w 2366069"/>
              <a:gd name="connsiteY2" fmla="*/ 4763 h 3317210"/>
              <a:gd name="connsiteX0" fmla="*/ 0 w 2366069"/>
              <a:gd name="connsiteY0" fmla="*/ 0 h 3317210"/>
              <a:gd name="connsiteX1" fmla="*/ 1181628 w 2366069"/>
              <a:gd name="connsiteY1" fmla="*/ 3317203 h 3317210"/>
              <a:gd name="connsiteX2" fmla="*/ 2366069 w 2366069"/>
              <a:gd name="connsiteY2" fmla="*/ 4763 h 3317210"/>
              <a:gd name="connsiteX0" fmla="*/ 0 w 2366069"/>
              <a:gd name="connsiteY0" fmla="*/ 0 h 3317210"/>
              <a:gd name="connsiteX1" fmla="*/ 1181628 w 2366069"/>
              <a:gd name="connsiteY1" fmla="*/ 3317203 h 3317210"/>
              <a:gd name="connsiteX2" fmla="*/ 2366069 w 2366069"/>
              <a:gd name="connsiteY2" fmla="*/ 4763 h 3317210"/>
              <a:gd name="connsiteX0" fmla="*/ 0 w 2366069"/>
              <a:gd name="connsiteY0" fmla="*/ 0 h 3317251"/>
              <a:gd name="connsiteX1" fmla="*/ 1181628 w 2366069"/>
              <a:gd name="connsiteY1" fmla="*/ 3317203 h 3317251"/>
              <a:gd name="connsiteX2" fmla="*/ 2366069 w 2366069"/>
              <a:gd name="connsiteY2" fmla="*/ 4763 h 3317251"/>
              <a:gd name="connsiteX0" fmla="*/ 0 w 2366069"/>
              <a:gd name="connsiteY0" fmla="*/ 0 h 3317210"/>
              <a:gd name="connsiteX1" fmla="*/ 1181628 w 2366069"/>
              <a:gd name="connsiteY1" fmla="*/ 3317203 h 3317210"/>
              <a:gd name="connsiteX2" fmla="*/ 2366069 w 2366069"/>
              <a:gd name="connsiteY2" fmla="*/ 4763 h 3317210"/>
              <a:gd name="connsiteX0" fmla="*/ 0 w 2366069"/>
              <a:gd name="connsiteY0" fmla="*/ 0 h 3317209"/>
              <a:gd name="connsiteX1" fmla="*/ 1181628 w 2366069"/>
              <a:gd name="connsiteY1" fmla="*/ 3317203 h 3317209"/>
              <a:gd name="connsiteX2" fmla="*/ 2366069 w 2366069"/>
              <a:gd name="connsiteY2" fmla="*/ 4763 h 3317209"/>
              <a:gd name="connsiteX0" fmla="*/ 0 w 2355915"/>
              <a:gd name="connsiteY0" fmla="*/ 17025 h 3334231"/>
              <a:gd name="connsiteX1" fmla="*/ 1181628 w 2355915"/>
              <a:gd name="connsiteY1" fmla="*/ 3334228 h 3334231"/>
              <a:gd name="connsiteX2" fmla="*/ 2355915 w 2355915"/>
              <a:gd name="connsiteY2" fmla="*/ 0 h 3334231"/>
              <a:gd name="connsiteX0" fmla="*/ 0 w 2343222"/>
              <a:gd name="connsiteY0" fmla="*/ 7341 h 3334228"/>
              <a:gd name="connsiteX1" fmla="*/ 1168935 w 2343222"/>
              <a:gd name="connsiteY1" fmla="*/ 3334228 h 3334228"/>
              <a:gd name="connsiteX2" fmla="*/ 2343222 w 2343222"/>
              <a:gd name="connsiteY2" fmla="*/ 0 h 3334228"/>
              <a:gd name="connsiteX0" fmla="*/ 0 w 2343222"/>
              <a:gd name="connsiteY0" fmla="*/ 7341 h 3347139"/>
              <a:gd name="connsiteX1" fmla="*/ 1155395 w 2343222"/>
              <a:gd name="connsiteY1" fmla="*/ 3347139 h 3347139"/>
              <a:gd name="connsiteX2" fmla="*/ 2343222 w 2343222"/>
              <a:gd name="connsiteY2" fmla="*/ 0 h 3347139"/>
              <a:gd name="connsiteX0" fmla="*/ 0 w 2343222"/>
              <a:gd name="connsiteY0" fmla="*/ 7341 h 3347150"/>
              <a:gd name="connsiteX1" fmla="*/ 1155395 w 2343222"/>
              <a:gd name="connsiteY1" fmla="*/ 3347139 h 3347150"/>
              <a:gd name="connsiteX2" fmla="*/ 2343222 w 2343222"/>
              <a:gd name="connsiteY2" fmla="*/ 0 h 3347150"/>
              <a:gd name="connsiteX0" fmla="*/ 0 w 2343222"/>
              <a:gd name="connsiteY0" fmla="*/ 7341 h 3347342"/>
              <a:gd name="connsiteX1" fmla="*/ 1155395 w 2343222"/>
              <a:gd name="connsiteY1" fmla="*/ 3347139 h 3347342"/>
              <a:gd name="connsiteX2" fmla="*/ 2343222 w 2343222"/>
              <a:gd name="connsiteY2" fmla="*/ 0 h 3347342"/>
              <a:gd name="connsiteX0" fmla="*/ 0 w 1941827"/>
              <a:gd name="connsiteY0" fmla="*/ 52911 h 3392912"/>
              <a:gd name="connsiteX1" fmla="*/ 1155395 w 1941827"/>
              <a:gd name="connsiteY1" fmla="*/ 3392709 h 3392912"/>
              <a:gd name="connsiteX2" fmla="*/ 1941827 w 1941827"/>
              <a:gd name="connsiteY2" fmla="*/ 0 h 3392912"/>
              <a:gd name="connsiteX0" fmla="*/ 0 w 1941827"/>
              <a:gd name="connsiteY0" fmla="*/ 52911 h 3392912"/>
              <a:gd name="connsiteX1" fmla="*/ 1155395 w 1941827"/>
              <a:gd name="connsiteY1" fmla="*/ 3392709 h 3392912"/>
              <a:gd name="connsiteX2" fmla="*/ 1941827 w 1941827"/>
              <a:gd name="connsiteY2" fmla="*/ 0 h 3392912"/>
              <a:gd name="connsiteX0" fmla="*/ 0 w 2008726"/>
              <a:gd name="connsiteY0" fmla="*/ 107594 h 3447595"/>
              <a:gd name="connsiteX1" fmla="*/ 1155395 w 2008726"/>
              <a:gd name="connsiteY1" fmla="*/ 3447392 h 3447595"/>
              <a:gd name="connsiteX2" fmla="*/ 2008726 w 2008726"/>
              <a:gd name="connsiteY2" fmla="*/ 0 h 3447595"/>
              <a:gd name="connsiteX0" fmla="*/ 0 w 2008726"/>
              <a:gd name="connsiteY0" fmla="*/ 107594 h 3447595"/>
              <a:gd name="connsiteX1" fmla="*/ 1155395 w 2008726"/>
              <a:gd name="connsiteY1" fmla="*/ 3447392 h 3447595"/>
              <a:gd name="connsiteX2" fmla="*/ 2008726 w 2008726"/>
              <a:gd name="connsiteY2" fmla="*/ 0 h 3447595"/>
              <a:gd name="connsiteX0" fmla="*/ 0 w 2008726"/>
              <a:gd name="connsiteY0" fmla="*/ 107594 h 3447595"/>
              <a:gd name="connsiteX1" fmla="*/ 1155395 w 2008726"/>
              <a:gd name="connsiteY1" fmla="*/ 3447392 h 3447595"/>
              <a:gd name="connsiteX2" fmla="*/ 2008726 w 2008726"/>
              <a:gd name="connsiteY2" fmla="*/ 0 h 3447595"/>
              <a:gd name="connsiteX0" fmla="*/ 0 w 1655116"/>
              <a:gd name="connsiteY0" fmla="*/ 0 h 3494920"/>
              <a:gd name="connsiteX1" fmla="*/ 801785 w 1655116"/>
              <a:gd name="connsiteY1" fmla="*/ 3494734 h 3494920"/>
              <a:gd name="connsiteX2" fmla="*/ 1655116 w 1655116"/>
              <a:gd name="connsiteY2" fmla="*/ 47342 h 3494920"/>
              <a:gd name="connsiteX0" fmla="*/ 0 w 1655116"/>
              <a:gd name="connsiteY0" fmla="*/ 0 h 3494927"/>
              <a:gd name="connsiteX1" fmla="*/ 801785 w 1655116"/>
              <a:gd name="connsiteY1" fmla="*/ 3494734 h 3494927"/>
              <a:gd name="connsiteX2" fmla="*/ 1655116 w 1655116"/>
              <a:gd name="connsiteY2" fmla="*/ 47342 h 3494927"/>
              <a:gd name="connsiteX0" fmla="*/ 0 w 1626445"/>
              <a:gd name="connsiteY0" fmla="*/ 0 h 3476701"/>
              <a:gd name="connsiteX1" fmla="*/ 773114 w 1626445"/>
              <a:gd name="connsiteY1" fmla="*/ 3476506 h 3476701"/>
              <a:gd name="connsiteX2" fmla="*/ 1626445 w 1626445"/>
              <a:gd name="connsiteY2" fmla="*/ 29114 h 3476701"/>
              <a:gd name="connsiteX0" fmla="*/ 0 w 1626445"/>
              <a:gd name="connsiteY0" fmla="*/ 0 h 3476506"/>
              <a:gd name="connsiteX1" fmla="*/ 773114 w 1626445"/>
              <a:gd name="connsiteY1" fmla="*/ 3476506 h 3476506"/>
              <a:gd name="connsiteX2" fmla="*/ 1626445 w 1626445"/>
              <a:gd name="connsiteY2" fmla="*/ 29114 h 3476506"/>
              <a:gd name="connsiteX0" fmla="*/ 0 w 1626445"/>
              <a:gd name="connsiteY0" fmla="*/ 0 h 3476506"/>
              <a:gd name="connsiteX1" fmla="*/ 773114 w 1626445"/>
              <a:gd name="connsiteY1" fmla="*/ 3476506 h 3476506"/>
              <a:gd name="connsiteX2" fmla="*/ 1626445 w 1626445"/>
              <a:gd name="connsiteY2" fmla="*/ 29114 h 3476506"/>
              <a:gd name="connsiteX0" fmla="*/ 0 w 1626445"/>
              <a:gd name="connsiteY0" fmla="*/ 0 h 3476506"/>
              <a:gd name="connsiteX1" fmla="*/ 773114 w 1626445"/>
              <a:gd name="connsiteY1" fmla="*/ 3476506 h 3476506"/>
              <a:gd name="connsiteX2" fmla="*/ 1626445 w 1626445"/>
              <a:gd name="connsiteY2" fmla="*/ 29114 h 3476506"/>
              <a:gd name="connsiteX0" fmla="*/ 0 w 1674230"/>
              <a:gd name="connsiteY0" fmla="*/ 0 h 3485620"/>
              <a:gd name="connsiteX1" fmla="*/ 820899 w 1674230"/>
              <a:gd name="connsiteY1" fmla="*/ 3485620 h 3485620"/>
              <a:gd name="connsiteX2" fmla="*/ 1674230 w 1674230"/>
              <a:gd name="connsiteY2" fmla="*/ 38228 h 3485620"/>
              <a:gd name="connsiteX0" fmla="*/ 0 w 1674230"/>
              <a:gd name="connsiteY0" fmla="*/ 0 h 3485620"/>
              <a:gd name="connsiteX1" fmla="*/ 820899 w 1674230"/>
              <a:gd name="connsiteY1" fmla="*/ 3485620 h 3485620"/>
              <a:gd name="connsiteX2" fmla="*/ 1674230 w 1674230"/>
              <a:gd name="connsiteY2" fmla="*/ 38228 h 348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230" h="3485620">
                <a:moveTo>
                  <a:pt x="0" y="0"/>
                </a:moveTo>
                <a:cubicBezTo>
                  <a:pt x="120418" y="1691245"/>
                  <a:pt x="588073" y="3471000"/>
                  <a:pt x="820899" y="3485620"/>
                </a:cubicBezTo>
                <a:cubicBezTo>
                  <a:pt x="1160740" y="3471043"/>
                  <a:pt x="1516933" y="1604222"/>
                  <a:pt x="1674230" y="38228"/>
                </a:cubicBezTo>
              </a:path>
            </a:pathLst>
          </a:cu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 hidden="1"/>
          <p:cNvSpPr/>
          <p:nvPr/>
        </p:nvSpPr>
        <p:spPr>
          <a:xfrm>
            <a:off x="1703867" y="504342"/>
            <a:ext cx="1465088" cy="2939641"/>
          </a:xfrm>
          <a:custGeom>
            <a:avLst/>
            <a:gdLst>
              <a:gd name="connsiteX0" fmla="*/ 0 w 2227006"/>
              <a:gd name="connsiteY0" fmla="*/ 0 h 3288891"/>
              <a:gd name="connsiteX1" fmla="*/ 1120877 w 2227006"/>
              <a:gd name="connsiteY1" fmla="*/ 3288891 h 3288891"/>
              <a:gd name="connsiteX2" fmla="*/ 2227006 w 2227006"/>
              <a:gd name="connsiteY2" fmla="*/ 0 h 3288891"/>
              <a:gd name="connsiteX0" fmla="*/ 0 w 2227006"/>
              <a:gd name="connsiteY0" fmla="*/ 0 h 3288891"/>
              <a:gd name="connsiteX1" fmla="*/ 1120877 w 2227006"/>
              <a:gd name="connsiteY1" fmla="*/ 3288891 h 3288891"/>
              <a:gd name="connsiteX2" fmla="*/ 2227006 w 222700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891"/>
              <a:gd name="connsiteX1" fmla="*/ 1098017 w 2204146"/>
              <a:gd name="connsiteY1" fmla="*/ 3288891 h 3288891"/>
              <a:gd name="connsiteX2" fmla="*/ 2204146 w 2204146"/>
              <a:gd name="connsiteY2" fmla="*/ 0 h 3288891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2204146"/>
              <a:gd name="connsiteY0" fmla="*/ 0 h 3288917"/>
              <a:gd name="connsiteX1" fmla="*/ 1098017 w 2204146"/>
              <a:gd name="connsiteY1" fmla="*/ 3288891 h 3288917"/>
              <a:gd name="connsiteX2" fmla="*/ 2204146 w 2204146"/>
              <a:gd name="connsiteY2" fmla="*/ 0 h 3288917"/>
              <a:gd name="connsiteX0" fmla="*/ 0 w 1820688"/>
              <a:gd name="connsiteY0" fmla="*/ 383458 h 3291086"/>
              <a:gd name="connsiteX1" fmla="*/ 714559 w 1820688"/>
              <a:gd name="connsiteY1" fmla="*/ 3288891 h 3291086"/>
              <a:gd name="connsiteX2" fmla="*/ 1820688 w 1820688"/>
              <a:gd name="connsiteY2" fmla="*/ 0 h 3291086"/>
              <a:gd name="connsiteX0" fmla="*/ 0 w 1833388"/>
              <a:gd name="connsiteY0" fmla="*/ 351708 h 3290709"/>
              <a:gd name="connsiteX1" fmla="*/ 727259 w 1833388"/>
              <a:gd name="connsiteY1" fmla="*/ 3288891 h 3290709"/>
              <a:gd name="connsiteX2" fmla="*/ 1833388 w 1833388"/>
              <a:gd name="connsiteY2" fmla="*/ 0 h 3290709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  <a:gd name="connsiteX0" fmla="*/ 0 w 1465088"/>
              <a:gd name="connsiteY0" fmla="*/ 2458 h 2939641"/>
              <a:gd name="connsiteX1" fmla="*/ 727259 w 1465088"/>
              <a:gd name="connsiteY1" fmla="*/ 2939641 h 2939641"/>
              <a:gd name="connsiteX2" fmla="*/ 1465088 w 1465088"/>
              <a:gd name="connsiteY2" fmla="*/ 0 h 293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5088" h="2939641">
                <a:moveTo>
                  <a:pt x="0" y="2458"/>
                </a:moveTo>
                <a:cubicBezTo>
                  <a:pt x="137364" y="1669763"/>
                  <a:pt x="483078" y="2940051"/>
                  <a:pt x="727259" y="2939641"/>
                </a:cubicBezTo>
                <a:cubicBezTo>
                  <a:pt x="971440" y="2939231"/>
                  <a:pt x="1327477" y="1603805"/>
                  <a:pt x="1465088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09475" y="26741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292934"/>
                </a:solidFill>
              </a:rPr>
              <a:t>а) значение </a:t>
            </a:r>
            <a:r>
              <a:rPr lang="ru-RU" sz="2400" dirty="0" smtClean="0">
                <a:solidFill>
                  <a:srgbClr val="292934"/>
                </a:solidFill>
              </a:rPr>
              <a:t>функции</a:t>
            </a:r>
          </a:p>
          <a:p>
            <a:r>
              <a:rPr lang="ru-RU" sz="800" dirty="0" smtClean="0">
                <a:solidFill>
                  <a:srgbClr val="292934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292934"/>
                </a:solidFill>
              </a:rPr>
              <a:t>     при </a:t>
            </a:r>
            <a:r>
              <a:rPr lang="en-US" sz="2400" dirty="0" smtClean="0">
                <a:solidFill>
                  <a:srgbClr val="292934"/>
                </a:solidFill>
              </a:rPr>
              <a:t>x =</a:t>
            </a:r>
            <a:r>
              <a:rPr lang="ru-RU" sz="2400" dirty="0" smtClean="0">
                <a:solidFill>
                  <a:srgbClr val="292934"/>
                </a:solidFill>
              </a:rPr>
              <a:t>  </a:t>
            </a:r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ru-RU" sz="2400" dirty="0" smtClean="0">
                <a:solidFill>
                  <a:srgbClr val="292934"/>
                </a:solidFill>
              </a:rPr>
              <a:t>   ;      ;        ;</a:t>
            </a:r>
          </a:p>
          <a:p>
            <a:endParaRPr lang="ru-RU" sz="2400" dirty="0" smtClean="0">
              <a:solidFill>
                <a:srgbClr val="292934"/>
              </a:solidFill>
            </a:endParaRPr>
          </a:p>
          <a:p>
            <a:endParaRPr lang="ru-RU" sz="800" dirty="0">
              <a:solidFill>
                <a:srgbClr val="292934"/>
              </a:solidFill>
            </a:endParaRPr>
          </a:p>
          <a:p>
            <a:r>
              <a:rPr lang="ru-RU" sz="2400" dirty="0">
                <a:solidFill>
                  <a:srgbClr val="292934"/>
                </a:solidFill>
              </a:rPr>
              <a:t>б) значение аргумента, </a:t>
            </a:r>
            <a:endParaRPr lang="ru-RU" sz="2400" dirty="0" smtClean="0">
              <a:solidFill>
                <a:srgbClr val="292934"/>
              </a:solidFill>
            </a:endParaRPr>
          </a:p>
          <a:p>
            <a:endParaRPr lang="ru-RU" sz="800" dirty="0" smtClean="0">
              <a:solidFill>
                <a:srgbClr val="292934"/>
              </a:solidFill>
            </a:endParaRPr>
          </a:p>
          <a:p>
            <a:r>
              <a:rPr lang="ru-RU" sz="2400" dirty="0">
                <a:solidFill>
                  <a:srgbClr val="292934"/>
                </a:solidFill>
              </a:rPr>
              <a:t> </a:t>
            </a:r>
            <a:r>
              <a:rPr lang="ru-RU" sz="2400" dirty="0" smtClean="0">
                <a:solidFill>
                  <a:srgbClr val="292934"/>
                </a:solidFill>
              </a:rPr>
              <a:t>    если </a:t>
            </a:r>
            <a:r>
              <a:rPr lang="en-US" sz="2400" dirty="0" smtClean="0">
                <a:solidFill>
                  <a:srgbClr val="292934"/>
                </a:solidFill>
              </a:rPr>
              <a:t>y</a:t>
            </a:r>
            <a:r>
              <a:rPr lang="ru-RU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smtClean="0">
                <a:solidFill>
                  <a:srgbClr val="292934"/>
                </a:solidFill>
              </a:rPr>
              <a:t>=</a:t>
            </a:r>
            <a:r>
              <a:rPr lang="ru-RU" sz="2400" dirty="0" smtClean="0">
                <a:solidFill>
                  <a:srgbClr val="292934"/>
                </a:solidFill>
              </a:rPr>
              <a:t>      ;       ;      ;</a:t>
            </a:r>
          </a:p>
          <a:p>
            <a:endParaRPr lang="en-US" sz="2400" dirty="0" smtClean="0">
              <a:solidFill>
                <a:srgbClr val="292934"/>
              </a:solidFill>
            </a:endParaRPr>
          </a:p>
          <a:p>
            <a:endParaRPr lang="ru-RU" sz="2400" dirty="0" smtClean="0">
              <a:solidFill>
                <a:srgbClr val="292934"/>
              </a:solidFill>
            </a:endParaRPr>
          </a:p>
          <a:p>
            <a:endParaRPr lang="ru-RU" sz="800" dirty="0" smtClean="0">
              <a:solidFill>
                <a:srgbClr val="292934"/>
              </a:solidFill>
            </a:endParaRPr>
          </a:p>
          <a:p>
            <a:r>
              <a:rPr lang="ru-RU" sz="2400" dirty="0" smtClean="0">
                <a:solidFill>
                  <a:srgbClr val="292934"/>
                </a:solidFill>
              </a:rPr>
              <a:t>в</a:t>
            </a:r>
            <a:r>
              <a:rPr lang="ru-RU" sz="2400" dirty="0">
                <a:solidFill>
                  <a:srgbClr val="292934"/>
                </a:solidFill>
              </a:rPr>
              <a:t>) наибольшее и наименьшее </a:t>
            </a:r>
            <a:endParaRPr lang="ru-RU" sz="2400" dirty="0" smtClean="0">
              <a:solidFill>
                <a:srgbClr val="292934"/>
              </a:solidFill>
            </a:endParaRPr>
          </a:p>
          <a:p>
            <a:r>
              <a:rPr lang="ru-RU" sz="2400" dirty="0">
                <a:solidFill>
                  <a:srgbClr val="292934"/>
                </a:solidFill>
              </a:rPr>
              <a:t> </a:t>
            </a:r>
            <a:r>
              <a:rPr lang="ru-RU" sz="2400" dirty="0" smtClean="0">
                <a:solidFill>
                  <a:srgbClr val="292934"/>
                </a:solidFill>
              </a:rPr>
              <a:t>   значение функции </a:t>
            </a:r>
            <a:endParaRPr lang="ru-RU" sz="2400" dirty="0">
              <a:solidFill>
                <a:srgbClr val="292934"/>
              </a:solidFill>
            </a:endParaRPr>
          </a:p>
          <a:p>
            <a:r>
              <a:rPr lang="ru-RU" sz="2400" dirty="0">
                <a:solidFill>
                  <a:srgbClr val="292934"/>
                </a:solidFill>
              </a:rPr>
              <a:t>    на </a:t>
            </a:r>
            <a:r>
              <a:rPr lang="ru-RU" sz="2400" dirty="0" smtClean="0">
                <a:solidFill>
                  <a:srgbClr val="292934"/>
                </a:solidFill>
              </a:rPr>
              <a:t>отрезке                  </a:t>
            </a:r>
            <a:r>
              <a:rPr lang="ru-RU" sz="2800" b="1" dirty="0" smtClean="0">
                <a:solidFill>
                  <a:srgbClr val="292934"/>
                </a:solidFill>
              </a:rPr>
              <a:t>;</a:t>
            </a:r>
            <a:endParaRPr lang="en-US" sz="2800" b="1" dirty="0" smtClean="0">
              <a:solidFill>
                <a:srgbClr val="292934"/>
              </a:solidFill>
            </a:endParaRPr>
          </a:p>
          <a:p>
            <a:endParaRPr lang="en-US" sz="2800" b="1" dirty="0" smtClean="0">
              <a:solidFill>
                <a:srgbClr val="292934"/>
              </a:solidFill>
            </a:endParaRPr>
          </a:p>
          <a:p>
            <a:endParaRPr lang="en-US" sz="800" dirty="0" smtClean="0">
              <a:solidFill>
                <a:srgbClr val="292934"/>
              </a:solidFill>
            </a:endParaRPr>
          </a:p>
          <a:p>
            <a:r>
              <a:rPr lang="ru-RU" sz="2400" dirty="0" smtClean="0">
                <a:solidFill>
                  <a:srgbClr val="292934"/>
                </a:solidFill>
              </a:rPr>
              <a:t>г</a:t>
            </a:r>
            <a:r>
              <a:rPr lang="ru-RU" sz="2400" dirty="0">
                <a:solidFill>
                  <a:srgbClr val="292934"/>
                </a:solidFill>
              </a:rPr>
              <a:t>) каким промежуткам </a:t>
            </a:r>
            <a:endParaRPr lang="ru-RU" sz="2400" dirty="0" smtClean="0">
              <a:solidFill>
                <a:srgbClr val="292934"/>
              </a:solidFill>
            </a:endParaRPr>
          </a:p>
          <a:p>
            <a:r>
              <a:rPr lang="ru-RU" sz="2400" dirty="0">
                <a:solidFill>
                  <a:srgbClr val="292934"/>
                </a:solidFill>
              </a:rPr>
              <a:t> </a:t>
            </a:r>
            <a:r>
              <a:rPr lang="ru-RU" sz="2400" dirty="0" smtClean="0">
                <a:solidFill>
                  <a:srgbClr val="292934"/>
                </a:solidFill>
              </a:rPr>
              <a:t>   принадлежит </a:t>
            </a:r>
            <a:r>
              <a:rPr lang="ru-RU" sz="2400" dirty="0">
                <a:solidFill>
                  <a:srgbClr val="292934"/>
                </a:solidFill>
              </a:rPr>
              <a:t>переменная </a:t>
            </a:r>
            <a:r>
              <a:rPr lang="en-US" sz="2400" dirty="0">
                <a:solidFill>
                  <a:srgbClr val="292934"/>
                </a:solidFill>
              </a:rPr>
              <a:t>x</a:t>
            </a:r>
            <a:r>
              <a:rPr lang="ru-RU" sz="2400" dirty="0">
                <a:solidFill>
                  <a:srgbClr val="292934"/>
                </a:solidFill>
              </a:rPr>
              <a:t>, </a:t>
            </a:r>
          </a:p>
          <a:p>
            <a:r>
              <a:rPr lang="ru-RU" sz="2400" dirty="0">
                <a:solidFill>
                  <a:srgbClr val="292934"/>
                </a:solidFill>
              </a:rPr>
              <a:t>    </a:t>
            </a:r>
            <a:r>
              <a:rPr lang="ru-RU" sz="2400" dirty="0" smtClean="0">
                <a:solidFill>
                  <a:srgbClr val="292934"/>
                </a:solidFill>
              </a:rPr>
              <a:t>если                      </a:t>
            </a:r>
            <a:r>
              <a:rPr lang="en-US" sz="2400" dirty="0" smtClean="0">
                <a:solidFill>
                  <a:srgbClr val="292934"/>
                </a:solidFill>
              </a:rPr>
              <a:t>    </a:t>
            </a:r>
            <a:r>
              <a:rPr lang="ru-RU" sz="2400" dirty="0" smtClean="0">
                <a:solidFill>
                  <a:srgbClr val="292934"/>
                </a:solidFill>
              </a:rPr>
              <a:t>.</a:t>
            </a:r>
            <a:endParaRPr lang="ru-RU" sz="2800" dirty="0">
              <a:solidFill>
                <a:srgbClr val="29293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8184" y="506652"/>
            <a:ext cx="38504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811790" y="506652"/>
            <a:ext cx="38504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416921" y="506652"/>
            <a:ext cx="50526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397990" y="1826894"/>
            <a:ext cx="38504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0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67278" y="1827974"/>
            <a:ext cx="38504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643630" y="1827974"/>
            <a:ext cx="38504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640121" y="3861336"/>
                <a:ext cx="1387238" cy="5232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800" b="1" i="1" smtClean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2800" b="1" i="1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21" y="3861336"/>
                <a:ext cx="13872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101224" y="5552146"/>
                <a:ext cx="1758302" cy="5232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dirty="0">
                          <a:solidFill>
                            <a:srgbClr val="292934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dirty="0">
                              <a:solidFill>
                                <a:srgbClr val="29293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ru-RU" sz="2800" b="1" i="1" dirty="0">
                              <a:solidFill>
                                <a:srgbClr val="292934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ru-RU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224" y="5552146"/>
                <a:ext cx="17583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2365170" y="3377667"/>
            <a:ext cx="132278" cy="13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743359" y="100328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92934"/>
                </a:solidFill>
              </a:rPr>
              <a:t>y = </a:t>
            </a:r>
            <a:r>
              <a:rPr lang="en-US" sz="2400" b="1" dirty="0" smtClean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292934"/>
                </a:solidFill>
              </a:rPr>
              <a:t>;</a:t>
            </a:r>
            <a:endParaRPr lang="ru-RU" sz="2400" dirty="0">
              <a:solidFill>
                <a:srgbClr val="292934"/>
              </a:solidFill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2728931" y="2646165"/>
            <a:ext cx="132278" cy="13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831298" y="10122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292934"/>
                </a:solidFill>
              </a:rPr>
              <a:t>;</a:t>
            </a:r>
            <a:endParaRPr lang="ru-RU" sz="2400" dirty="0">
              <a:solidFill>
                <a:srgbClr val="292934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515230" y="10122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8</a:t>
            </a:r>
            <a:r>
              <a:rPr lang="en-US" sz="2400" dirty="0" smtClean="0">
                <a:solidFill>
                  <a:srgbClr val="292934"/>
                </a:solidFill>
              </a:rPr>
              <a:t>;</a:t>
            </a:r>
            <a:endParaRPr lang="ru-RU" sz="2400" dirty="0">
              <a:solidFill>
                <a:srgbClr val="292934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620580" y="449777"/>
            <a:ext cx="719208" cy="2991648"/>
            <a:chOff x="1629959" y="449777"/>
            <a:chExt cx="719208" cy="2991648"/>
          </a:xfrm>
        </p:grpSpPr>
        <p:cxnSp>
          <p:nvCxnSpPr>
            <p:cNvPr id="213" name="Прямая соединительная линия 212"/>
            <p:cNvCxnSpPr/>
            <p:nvPr/>
          </p:nvCxnSpPr>
          <p:spPr>
            <a:xfrm flipH="1">
              <a:off x="1668699" y="519327"/>
              <a:ext cx="680468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701059" y="493059"/>
              <a:ext cx="0" cy="294836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Овал 207"/>
            <p:cNvSpPr/>
            <p:nvPr/>
          </p:nvSpPr>
          <p:spPr>
            <a:xfrm>
              <a:off x="1629959" y="449777"/>
              <a:ext cx="132278" cy="13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811145" y="2346842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92934"/>
                </a:solidFill>
              </a:rPr>
              <a:t>x</a:t>
            </a:r>
            <a:r>
              <a:rPr lang="ru-RU" sz="2400" baseline="-25000" dirty="0" smtClean="0">
                <a:solidFill>
                  <a:srgbClr val="292934"/>
                </a:solidFill>
              </a:rPr>
              <a:t>1</a:t>
            </a:r>
            <a:r>
              <a:rPr lang="en-US" sz="2400" dirty="0" smtClean="0">
                <a:solidFill>
                  <a:srgbClr val="292934"/>
                </a:solidFill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292934"/>
                </a:solidFill>
              </a:rPr>
              <a:t>;</a:t>
            </a:r>
            <a:r>
              <a:rPr lang="ru-RU" sz="2400" dirty="0" smtClean="0">
                <a:solidFill>
                  <a:srgbClr val="292934"/>
                </a:solidFill>
              </a:rPr>
              <a:t/>
            </a:r>
            <a:br>
              <a:rPr lang="ru-RU" sz="2400" dirty="0" smtClean="0">
                <a:solidFill>
                  <a:srgbClr val="292934"/>
                </a:solidFill>
              </a:rPr>
            </a:br>
            <a:r>
              <a:rPr lang="en-US" sz="2400" dirty="0" smtClean="0">
                <a:solidFill>
                  <a:srgbClr val="292934"/>
                </a:solidFill>
              </a:rPr>
              <a:t>x</a:t>
            </a:r>
            <a:r>
              <a:rPr lang="en-US" sz="2400" baseline="-25000" dirty="0" smtClean="0">
                <a:solidFill>
                  <a:srgbClr val="292934"/>
                </a:solidFill>
              </a:rPr>
              <a:t>2</a:t>
            </a:r>
            <a:r>
              <a:rPr lang="en-US" sz="2400" dirty="0" smtClean="0">
                <a:solidFill>
                  <a:srgbClr val="292934"/>
                </a:solidFill>
              </a:rPr>
              <a:t> = </a:t>
            </a:r>
            <a:endParaRPr lang="ru-RU" sz="2400" dirty="0">
              <a:solidFill>
                <a:srgbClr val="292934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74326" y="2339548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rgbClr val="292934"/>
                </a:solidFill>
              </a:rPr>
              <a:t>; </a:t>
            </a:r>
          </a:p>
          <a:p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292934"/>
                </a:solidFill>
              </a:rPr>
              <a:t>;</a:t>
            </a:r>
            <a:endParaRPr lang="ru-RU" sz="2400" dirty="0">
              <a:solidFill>
                <a:srgbClr val="292934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57274" y="2317285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  <a:r>
              <a:rPr lang="en-US" sz="2400" dirty="0" smtClean="0">
                <a:solidFill>
                  <a:srgbClr val="292934"/>
                </a:solidFill>
              </a:rPr>
              <a:t>; </a:t>
            </a:r>
            <a:endParaRPr lang="en-US" sz="2400" dirty="0">
              <a:solidFill>
                <a:srgbClr val="292934"/>
              </a:solidFill>
            </a:endParaRPr>
          </a:p>
          <a:p>
            <a:r>
              <a:rPr lang="en-US" sz="2400" dirty="0" smtClean="0">
                <a:solidFill>
                  <a:srgbClr val="292934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292934"/>
                </a:solidFill>
              </a:rPr>
              <a:t>;</a:t>
            </a:r>
            <a:endParaRPr lang="ru-RU" sz="2400" dirty="0">
              <a:solidFill>
                <a:srgbClr val="292934"/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249553" y="2644942"/>
            <a:ext cx="607517" cy="796483"/>
            <a:chOff x="780093" y="2644942"/>
            <a:chExt cx="607517" cy="796483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780093" y="2708920"/>
              <a:ext cx="556400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1329235" y="2700338"/>
              <a:ext cx="0" cy="74108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1255332" y="2644942"/>
              <a:ext cx="132278" cy="13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144081" y="452902"/>
            <a:ext cx="1078273" cy="3028486"/>
            <a:chOff x="683964" y="1917157"/>
            <a:chExt cx="1078273" cy="3028486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683964" y="1982392"/>
              <a:ext cx="997469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696098" y="1974083"/>
              <a:ext cx="0" cy="297156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Овал 88"/>
            <p:cNvSpPr/>
            <p:nvPr/>
          </p:nvSpPr>
          <p:spPr>
            <a:xfrm>
              <a:off x="1629959" y="1917157"/>
              <a:ext cx="132278" cy="13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624198" y="451082"/>
            <a:ext cx="796527" cy="2985062"/>
            <a:chOff x="1629959" y="1917157"/>
            <a:chExt cx="796527" cy="2985062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1690690" y="1982392"/>
              <a:ext cx="735796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696098" y="1974083"/>
              <a:ext cx="0" cy="292813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>
              <a:off x="1629959" y="1917157"/>
              <a:ext cx="132278" cy="13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8" name="Полилиния 37"/>
          <p:cNvSpPr/>
          <p:nvPr/>
        </p:nvSpPr>
        <p:spPr>
          <a:xfrm>
            <a:off x="1687906" y="499257"/>
            <a:ext cx="1123950" cy="2961502"/>
          </a:xfrm>
          <a:custGeom>
            <a:avLst/>
            <a:gdLst>
              <a:gd name="connsiteX0" fmla="*/ 0 w 371475"/>
              <a:gd name="connsiteY0" fmla="*/ 0 h 1098550"/>
              <a:gd name="connsiteX1" fmla="*/ 133350 w 371475"/>
              <a:gd name="connsiteY1" fmla="*/ 511175 h 1098550"/>
              <a:gd name="connsiteX2" fmla="*/ 371475 w 371475"/>
              <a:gd name="connsiteY2" fmla="*/ 1098550 h 1098550"/>
              <a:gd name="connsiteX0" fmla="*/ 0 w 361950"/>
              <a:gd name="connsiteY0" fmla="*/ 0 h 1104900"/>
              <a:gd name="connsiteX1" fmla="*/ 133350 w 361950"/>
              <a:gd name="connsiteY1" fmla="*/ 5111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42875 w 361950"/>
              <a:gd name="connsiteY1" fmla="*/ 5111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3350 w 361950"/>
              <a:gd name="connsiteY1" fmla="*/ 51752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46050 w 361950"/>
              <a:gd name="connsiteY1" fmla="*/ 514350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6525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8907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8907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71475"/>
              <a:gd name="connsiteY0" fmla="*/ 0 h 2195512"/>
              <a:gd name="connsiteX1" fmla="*/ 371475 w 371475"/>
              <a:gd name="connsiteY1" fmla="*/ 2195512 h 2195512"/>
              <a:gd name="connsiteX0" fmla="*/ 0 w 371475"/>
              <a:gd name="connsiteY0" fmla="*/ 0 h 2195512"/>
              <a:gd name="connsiteX1" fmla="*/ 371475 w 371475"/>
              <a:gd name="connsiteY1" fmla="*/ 2195512 h 2195512"/>
              <a:gd name="connsiteX0" fmla="*/ 0 w 381000"/>
              <a:gd name="connsiteY0" fmla="*/ 0 h 2171699"/>
              <a:gd name="connsiteX1" fmla="*/ 381000 w 381000"/>
              <a:gd name="connsiteY1" fmla="*/ 2171699 h 2171699"/>
              <a:gd name="connsiteX0" fmla="*/ 0 w 371475"/>
              <a:gd name="connsiteY0" fmla="*/ 0 h 2205036"/>
              <a:gd name="connsiteX1" fmla="*/ 371475 w 371475"/>
              <a:gd name="connsiteY1" fmla="*/ 2205036 h 2205036"/>
              <a:gd name="connsiteX0" fmla="*/ 0 w 371475"/>
              <a:gd name="connsiteY0" fmla="*/ 0 h 2205036"/>
              <a:gd name="connsiteX1" fmla="*/ 371475 w 371475"/>
              <a:gd name="connsiteY1" fmla="*/ 2205036 h 2205036"/>
              <a:gd name="connsiteX0" fmla="*/ 0 w 371475"/>
              <a:gd name="connsiteY0" fmla="*/ 0 h 2205036"/>
              <a:gd name="connsiteX1" fmla="*/ 371475 w 371475"/>
              <a:gd name="connsiteY1" fmla="*/ 2205036 h 2205036"/>
              <a:gd name="connsiteX0" fmla="*/ 0 w 558800"/>
              <a:gd name="connsiteY0" fmla="*/ 0 h 2039936"/>
              <a:gd name="connsiteX1" fmla="*/ 558800 w 558800"/>
              <a:gd name="connsiteY1" fmla="*/ 2039936 h 2039936"/>
              <a:gd name="connsiteX0" fmla="*/ 0 w 387350"/>
              <a:gd name="connsiteY0" fmla="*/ 0 h 2214561"/>
              <a:gd name="connsiteX1" fmla="*/ 387350 w 387350"/>
              <a:gd name="connsiteY1" fmla="*/ 2214561 h 2214561"/>
              <a:gd name="connsiteX0" fmla="*/ 0 w 368300"/>
              <a:gd name="connsiteY0" fmla="*/ 0 h 2192336"/>
              <a:gd name="connsiteX1" fmla="*/ 368300 w 368300"/>
              <a:gd name="connsiteY1" fmla="*/ 2192336 h 2192336"/>
              <a:gd name="connsiteX0" fmla="*/ 0 w 377825"/>
              <a:gd name="connsiteY0" fmla="*/ 0 h 2211386"/>
              <a:gd name="connsiteX1" fmla="*/ 377825 w 377825"/>
              <a:gd name="connsiteY1" fmla="*/ 2211386 h 2211386"/>
              <a:gd name="connsiteX0" fmla="*/ 0 w 377825"/>
              <a:gd name="connsiteY0" fmla="*/ 0 h 2211386"/>
              <a:gd name="connsiteX1" fmla="*/ 377825 w 377825"/>
              <a:gd name="connsiteY1" fmla="*/ 2211386 h 2211386"/>
              <a:gd name="connsiteX0" fmla="*/ 0 w 377825"/>
              <a:gd name="connsiteY0" fmla="*/ 0 h 2211386"/>
              <a:gd name="connsiteX1" fmla="*/ 377825 w 377825"/>
              <a:gd name="connsiteY1" fmla="*/ 2211386 h 2211386"/>
              <a:gd name="connsiteX0" fmla="*/ 0 w 1123950"/>
              <a:gd name="connsiteY0" fmla="*/ 0 h 2220911"/>
              <a:gd name="connsiteX1" fmla="*/ 1123950 w 1123950"/>
              <a:gd name="connsiteY1" fmla="*/ 2220911 h 2220911"/>
              <a:gd name="connsiteX0" fmla="*/ 0 w 1123950"/>
              <a:gd name="connsiteY0" fmla="*/ 0 h 2453251"/>
              <a:gd name="connsiteX1" fmla="*/ 1123950 w 1123950"/>
              <a:gd name="connsiteY1" fmla="*/ 2220911 h 2453251"/>
              <a:gd name="connsiteX0" fmla="*/ 0 w 1123950"/>
              <a:gd name="connsiteY0" fmla="*/ 0 h 2702519"/>
              <a:gd name="connsiteX1" fmla="*/ 1123950 w 1123950"/>
              <a:gd name="connsiteY1" fmla="*/ 2220911 h 2702519"/>
              <a:gd name="connsiteX0" fmla="*/ 0 w 1123950"/>
              <a:gd name="connsiteY0" fmla="*/ 0 h 2945385"/>
              <a:gd name="connsiteX1" fmla="*/ 1123950 w 1123950"/>
              <a:gd name="connsiteY1" fmla="*/ 2220911 h 2945385"/>
              <a:gd name="connsiteX0" fmla="*/ 0 w 1123950"/>
              <a:gd name="connsiteY0" fmla="*/ 0 h 3025726"/>
              <a:gd name="connsiteX1" fmla="*/ 1123950 w 1123950"/>
              <a:gd name="connsiteY1" fmla="*/ 2220911 h 3025726"/>
              <a:gd name="connsiteX0" fmla="*/ 0 w 1123950"/>
              <a:gd name="connsiteY0" fmla="*/ 0 h 3030400"/>
              <a:gd name="connsiteX1" fmla="*/ 766369 w 1123950"/>
              <a:gd name="connsiteY1" fmla="*/ 2748768 h 3030400"/>
              <a:gd name="connsiteX2" fmla="*/ 1123950 w 1123950"/>
              <a:gd name="connsiteY2" fmla="*/ 2220911 h 3030400"/>
              <a:gd name="connsiteX0" fmla="*/ 0 w 1123950"/>
              <a:gd name="connsiteY0" fmla="*/ 0 h 3030400"/>
              <a:gd name="connsiteX1" fmla="*/ 766369 w 1123950"/>
              <a:gd name="connsiteY1" fmla="*/ 2748768 h 3030400"/>
              <a:gd name="connsiteX2" fmla="*/ 1123950 w 1123950"/>
              <a:gd name="connsiteY2" fmla="*/ 2220911 h 3030400"/>
              <a:gd name="connsiteX0" fmla="*/ 0 w 1123950"/>
              <a:gd name="connsiteY0" fmla="*/ 0 h 3455078"/>
              <a:gd name="connsiteX1" fmla="*/ 766369 w 1123950"/>
              <a:gd name="connsiteY1" fmla="*/ 2748768 h 3455078"/>
              <a:gd name="connsiteX2" fmla="*/ 1123950 w 1123950"/>
              <a:gd name="connsiteY2" fmla="*/ 2220911 h 3455078"/>
              <a:gd name="connsiteX0" fmla="*/ 0 w 1123950"/>
              <a:gd name="connsiteY0" fmla="*/ 0 h 2767466"/>
              <a:gd name="connsiteX1" fmla="*/ 766369 w 1123950"/>
              <a:gd name="connsiteY1" fmla="*/ 2748768 h 2767466"/>
              <a:gd name="connsiteX2" fmla="*/ 1123950 w 1123950"/>
              <a:gd name="connsiteY2" fmla="*/ 2220911 h 2767466"/>
              <a:gd name="connsiteX0" fmla="*/ 0 w 1123950"/>
              <a:gd name="connsiteY0" fmla="*/ 0 h 2974128"/>
              <a:gd name="connsiteX1" fmla="*/ 728269 w 1123950"/>
              <a:gd name="connsiteY1" fmla="*/ 2961493 h 2974128"/>
              <a:gd name="connsiteX2" fmla="*/ 1123950 w 1123950"/>
              <a:gd name="connsiteY2" fmla="*/ 2220911 h 2974128"/>
              <a:gd name="connsiteX0" fmla="*/ 0 w 1123950"/>
              <a:gd name="connsiteY0" fmla="*/ 0 h 2961502"/>
              <a:gd name="connsiteX1" fmla="*/ 728269 w 1123950"/>
              <a:gd name="connsiteY1" fmla="*/ 2961493 h 2961502"/>
              <a:gd name="connsiteX2" fmla="*/ 1123950 w 1123950"/>
              <a:gd name="connsiteY2" fmla="*/ 2220911 h 2961502"/>
              <a:gd name="connsiteX0" fmla="*/ 0 w 1123950"/>
              <a:gd name="connsiteY0" fmla="*/ 0 h 2961502"/>
              <a:gd name="connsiteX1" fmla="*/ 728269 w 1123950"/>
              <a:gd name="connsiteY1" fmla="*/ 2961493 h 2961502"/>
              <a:gd name="connsiteX2" fmla="*/ 1123950 w 1123950"/>
              <a:gd name="connsiteY2" fmla="*/ 2220911 h 2961502"/>
              <a:gd name="connsiteX0" fmla="*/ 0 w 1123950"/>
              <a:gd name="connsiteY0" fmla="*/ 0 h 2961502"/>
              <a:gd name="connsiteX1" fmla="*/ 728269 w 1123950"/>
              <a:gd name="connsiteY1" fmla="*/ 2961493 h 2961502"/>
              <a:gd name="connsiteX2" fmla="*/ 1123950 w 1123950"/>
              <a:gd name="connsiteY2" fmla="*/ 2220911 h 2961502"/>
              <a:gd name="connsiteX0" fmla="*/ 0 w 1123950"/>
              <a:gd name="connsiteY0" fmla="*/ 0 h 2961502"/>
              <a:gd name="connsiteX1" fmla="*/ 728269 w 1123950"/>
              <a:gd name="connsiteY1" fmla="*/ 2961493 h 2961502"/>
              <a:gd name="connsiteX2" fmla="*/ 1123950 w 1123950"/>
              <a:gd name="connsiteY2" fmla="*/ 2220911 h 296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2961502">
                <a:moveTo>
                  <a:pt x="0" y="0"/>
                </a:moveTo>
                <a:cubicBezTo>
                  <a:pt x="40416" y="879873"/>
                  <a:pt x="514237" y="2960598"/>
                  <a:pt x="728269" y="2961493"/>
                </a:cubicBezTo>
                <a:cubicBezTo>
                  <a:pt x="877888" y="2963861"/>
                  <a:pt x="1031874" y="2501898"/>
                  <a:pt x="1123950" y="2220911"/>
                </a:cubicBezTo>
              </a:path>
            </a:pathLst>
          </a:custGeom>
          <a:ln w="571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07057" y="4410534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92934"/>
                </a:solidFill>
              </a:rPr>
              <a:t>y</a:t>
            </a:r>
            <a:r>
              <a:rPr lang="ru-RU" sz="2400" baseline="-25000" dirty="0" smtClean="0">
                <a:solidFill>
                  <a:srgbClr val="292934"/>
                </a:solidFill>
              </a:rPr>
              <a:t>наиб</a:t>
            </a:r>
            <a:r>
              <a:rPr lang="en-US" sz="2400" dirty="0" smtClean="0">
                <a:solidFill>
                  <a:srgbClr val="292934"/>
                </a:solidFill>
              </a:rPr>
              <a:t> = </a:t>
            </a:r>
            <a:r>
              <a:rPr lang="en-US" sz="2400" b="1" dirty="0" smtClean="0">
                <a:solidFill>
                  <a:srgbClr val="0070C0"/>
                </a:solidFill>
              </a:rPr>
              <a:t>8</a:t>
            </a:r>
            <a:r>
              <a:rPr lang="en-US" sz="2400" dirty="0" smtClean="0">
                <a:solidFill>
                  <a:srgbClr val="292934"/>
                </a:solidFill>
              </a:rPr>
              <a:t>;</a:t>
            </a:r>
            <a:r>
              <a:rPr lang="ru-RU" sz="2400" dirty="0" smtClean="0">
                <a:solidFill>
                  <a:srgbClr val="292934"/>
                </a:solidFill>
              </a:rPr>
              <a:t> </a:t>
            </a:r>
            <a:r>
              <a:rPr lang="en-US" sz="2400" dirty="0" smtClean="0">
                <a:solidFill>
                  <a:srgbClr val="292934"/>
                </a:solidFill>
              </a:rPr>
              <a:t>y</a:t>
            </a:r>
            <a:r>
              <a:rPr lang="ru-RU" sz="2400" baseline="-25000" dirty="0" err="1" smtClean="0">
                <a:solidFill>
                  <a:srgbClr val="292934"/>
                </a:solidFill>
              </a:rPr>
              <a:t>наим</a:t>
            </a:r>
            <a:r>
              <a:rPr lang="ru-RU" sz="2400" dirty="0" smtClean="0">
                <a:solidFill>
                  <a:srgbClr val="292934"/>
                </a:solidFill>
              </a:rPr>
              <a:t> </a:t>
            </a:r>
            <a:r>
              <a:rPr lang="ru-RU" sz="2400" smtClean="0">
                <a:solidFill>
                  <a:srgbClr val="292934"/>
                </a:solidFill>
              </a:rPr>
              <a:t>= </a:t>
            </a:r>
            <a:r>
              <a:rPr lang="en-US" sz="2400" b="1" smtClean="0">
                <a:solidFill>
                  <a:srgbClr val="0070C0"/>
                </a:solidFill>
              </a:rPr>
              <a:t>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5" name="Полилиния 104"/>
          <p:cNvSpPr/>
          <p:nvPr/>
        </p:nvSpPr>
        <p:spPr>
          <a:xfrm>
            <a:off x="1689974" y="515408"/>
            <a:ext cx="371475" cy="2187575"/>
          </a:xfrm>
          <a:custGeom>
            <a:avLst/>
            <a:gdLst>
              <a:gd name="connsiteX0" fmla="*/ 0 w 371475"/>
              <a:gd name="connsiteY0" fmla="*/ 0 h 1098550"/>
              <a:gd name="connsiteX1" fmla="*/ 133350 w 371475"/>
              <a:gd name="connsiteY1" fmla="*/ 511175 h 1098550"/>
              <a:gd name="connsiteX2" fmla="*/ 371475 w 371475"/>
              <a:gd name="connsiteY2" fmla="*/ 1098550 h 1098550"/>
              <a:gd name="connsiteX0" fmla="*/ 0 w 361950"/>
              <a:gd name="connsiteY0" fmla="*/ 0 h 1104900"/>
              <a:gd name="connsiteX1" fmla="*/ 133350 w 361950"/>
              <a:gd name="connsiteY1" fmla="*/ 5111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42875 w 361950"/>
              <a:gd name="connsiteY1" fmla="*/ 5111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3350 w 361950"/>
              <a:gd name="connsiteY1" fmla="*/ 51752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46050 w 361950"/>
              <a:gd name="connsiteY1" fmla="*/ 514350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6525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8907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8907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504825"/>
              <a:gd name="connsiteY0" fmla="*/ 0 h 2200275"/>
              <a:gd name="connsiteX1" fmla="*/ 504825 w 504825"/>
              <a:gd name="connsiteY1" fmla="*/ 2200275 h 2200275"/>
              <a:gd name="connsiteX0" fmla="*/ 0 w 504825"/>
              <a:gd name="connsiteY0" fmla="*/ 0 h 2200275"/>
              <a:gd name="connsiteX1" fmla="*/ 504825 w 504825"/>
              <a:gd name="connsiteY1" fmla="*/ 2200275 h 2200275"/>
              <a:gd name="connsiteX0" fmla="*/ 0 w 504825"/>
              <a:gd name="connsiteY0" fmla="*/ 0 h 2200275"/>
              <a:gd name="connsiteX1" fmla="*/ 154627 w 504825"/>
              <a:gd name="connsiteY1" fmla="*/ 796110 h 2200275"/>
              <a:gd name="connsiteX2" fmla="*/ 504825 w 504825"/>
              <a:gd name="connsiteY2" fmla="*/ 2200275 h 2200275"/>
              <a:gd name="connsiteX0" fmla="*/ 2652 w 374127"/>
              <a:gd name="connsiteY0" fmla="*/ 0 h 2187575"/>
              <a:gd name="connsiteX1" fmla="*/ 23929 w 374127"/>
              <a:gd name="connsiteY1" fmla="*/ 783410 h 2187575"/>
              <a:gd name="connsiteX2" fmla="*/ 374127 w 374127"/>
              <a:gd name="connsiteY2" fmla="*/ 2187575 h 2187575"/>
              <a:gd name="connsiteX0" fmla="*/ 0 w 371475"/>
              <a:gd name="connsiteY0" fmla="*/ 0 h 2187575"/>
              <a:gd name="connsiteX1" fmla="*/ 170502 w 371475"/>
              <a:gd name="connsiteY1" fmla="*/ 665935 h 2187575"/>
              <a:gd name="connsiteX2" fmla="*/ 371475 w 371475"/>
              <a:gd name="connsiteY2" fmla="*/ 2187575 h 2187575"/>
              <a:gd name="connsiteX0" fmla="*/ 0 w 371475"/>
              <a:gd name="connsiteY0" fmla="*/ 0 h 2187575"/>
              <a:gd name="connsiteX1" fmla="*/ 371475 w 371475"/>
              <a:gd name="connsiteY1" fmla="*/ 2187575 h 2187575"/>
              <a:gd name="connsiteX0" fmla="*/ 0 w 371475"/>
              <a:gd name="connsiteY0" fmla="*/ 0 h 2187575"/>
              <a:gd name="connsiteX1" fmla="*/ 371475 w 371475"/>
              <a:gd name="connsiteY1" fmla="*/ 2187575 h 2187575"/>
              <a:gd name="connsiteX0" fmla="*/ 0 w 371475"/>
              <a:gd name="connsiteY0" fmla="*/ 0 h 2187575"/>
              <a:gd name="connsiteX1" fmla="*/ 371475 w 371475"/>
              <a:gd name="connsiteY1" fmla="*/ 2187575 h 218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2187575">
                <a:moveTo>
                  <a:pt x="0" y="0"/>
                </a:moveTo>
                <a:cubicBezTo>
                  <a:pt x="92075" y="726017"/>
                  <a:pt x="219075" y="1512358"/>
                  <a:pt x="371475" y="2187575"/>
                </a:cubicBezTo>
              </a:path>
            </a:pathLst>
          </a:custGeom>
          <a:ln w="571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106" name="Полилиния 105"/>
          <p:cNvSpPr/>
          <p:nvPr/>
        </p:nvSpPr>
        <p:spPr>
          <a:xfrm flipH="1">
            <a:off x="2796655" y="522182"/>
            <a:ext cx="374727" cy="2191025"/>
          </a:xfrm>
          <a:custGeom>
            <a:avLst/>
            <a:gdLst>
              <a:gd name="connsiteX0" fmla="*/ 0 w 371475"/>
              <a:gd name="connsiteY0" fmla="*/ 0 h 1098550"/>
              <a:gd name="connsiteX1" fmla="*/ 133350 w 371475"/>
              <a:gd name="connsiteY1" fmla="*/ 511175 h 1098550"/>
              <a:gd name="connsiteX2" fmla="*/ 371475 w 371475"/>
              <a:gd name="connsiteY2" fmla="*/ 1098550 h 1098550"/>
              <a:gd name="connsiteX0" fmla="*/ 0 w 361950"/>
              <a:gd name="connsiteY0" fmla="*/ 0 h 1104900"/>
              <a:gd name="connsiteX1" fmla="*/ 133350 w 361950"/>
              <a:gd name="connsiteY1" fmla="*/ 5111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42875 w 361950"/>
              <a:gd name="connsiteY1" fmla="*/ 5111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3350 w 361950"/>
              <a:gd name="connsiteY1" fmla="*/ 51752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46050 w 361950"/>
              <a:gd name="connsiteY1" fmla="*/ 514350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6525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8907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138907 w 361950"/>
              <a:gd name="connsiteY1" fmla="*/ 523875 h 1104900"/>
              <a:gd name="connsiteX2" fmla="*/ 361950 w 361950"/>
              <a:gd name="connsiteY2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361950"/>
              <a:gd name="connsiteY0" fmla="*/ 0 h 1104900"/>
              <a:gd name="connsiteX1" fmla="*/ 361950 w 361950"/>
              <a:gd name="connsiteY1" fmla="*/ 1104900 h 1104900"/>
              <a:gd name="connsiteX0" fmla="*/ 0 w 504825"/>
              <a:gd name="connsiteY0" fmla="*/ 0 h 2200275"/>
              <a:gd name="connsiteX1" fmla="*/ 504825 w 504825"/>
              <a:gd name="connsiteY1" fmla="*/ 2200275 h 2200275"/>
              <a:gd name="connsiteX0" fmla="*/ 0 w 504825"/>
              <a:gd name="connsiteY0" fmla="*/ 0 h 2200275"/>
              <a:gd name="connsiteX1" fmla="*/ 504825 w 504825"/>
              <a:gd name="connsiteY1" fmla="*/ 2200275 h 2200275"/>
              <a:gd name="connsiteX0" fmla="*/ 0 w 504825"/>
              <a:gd name="connsiteY0" fmla="*/ 0 h 2200275"/>
              <a:gd name="connsiteX1" fmla="*/ 154627 w 504825"/>
              <a:gd name="connsiteY1" fmla="*/ 796110 h 2200275"/>
              <a:gd name="connsiteX2" fmla="*/ 504825 w 504825"/>
              <a:gd name="connsiteY2" fmla="*/ 2200275 h 2200275"/>
              <a:gd name="connsiteX0" fmla="*/ 0 w 312997"/>
              <a:gd name="connsiteY0" fmla="*/ 0 h 2155305"/>
              <a:gd name="connsiteX1" fmla="*/ 154627 w 312997"/>
              <a:gd name="connsiteY1" fmla="*/ 796110 h 2155305"/>
              <a:gd name="connsiteX2" fmla="*/ 312997 w 312997"/>
              <a:gd name="connsiteY2" fmla="*/ 2155305 h 2155305"/>
              <a:gd name="connsiteX0" fmla="*/ 0 w 312997"/>
              <a:gd name="connsiteY0" fmla="*/ 0 h 2155305"/>
              <a:gd name="connsiteX1" fmla="*/ 312997 w 312997"/>
              <a:gd name="connsiteY1" fmla="*/ 2155305 h 2155305"/>
              <a:gd name="connsiteX0" fmla="*/ 0 w 312997"/>
              <a:gd name="connsiteY0" fmla="*/ 0 h 2155305"/>
              <a:gd name="connsiteX1" fmla="*/ 312997 w 312997"/>
              <a:gd name="connsiteY1" fmla="*/ 2155305 h 2155305"/>
              <a:gd name="connsiteX0" fmla="*/ 0 w 299937"/>
              <a:gd name="connsiteY0" fmla="*/ 0 h 2171974"/>
              <a:gd name="connsiteX1" fmla="*/ 299937 w 299937"/>
              <a:gd name="connsiteY1" fmla="*/ 2171974 h 2171974"/>
              <a:gd name="connsiteX0" fmla="*/ 0 w 301389"/>
              <a:gd name="connsiteY0" fmla="*/ 0 h 2188643"/>
              <a:gd name="connsiteX1" fmla="*/ 301389 w 301389"/>
              <a:gd name="connsiteY1" fmla="*/ 2188643 h 2188643"/>
              <a:gd name="connsiteX0" fmla="*/ 0 w 301389"/>
              <a:gd name="connsiteY0" fmla="*/ 0 h 2188643"/>
              <a:gd name="connsiteX1" fmla="*/ 301389 w 301389"/>
              <a:gd name="connsiteY1" fmla="*/ 2188643 h 2188643"/>
              <a:gd name="connsiteX0" fmla="*/ 0 w 305742"/>
              <a:gd name="connsiteY0" fmla="*/ 0 h 2191025"/>
              <a:gd name="connsiteX1" fmla="*/ 305742 w 305742"/>
              <a:gd name="connsiteY1" fmla="*/ 2191025 h 2191025"/>
              <a:gd name="connsiteX0" fmla="*/ 0 w 305742"/>
              <a:gd name="connsiteY0" fmla="*/ 0 h 2191025"/>
              <a:gd name="connsiteX1" fmla="*/ 305742 w 305742"/>
              <a:gd name="connsiteY1" fmla="*/ 2191025 h 2191025"/>
              <a:gd name="connsiteX0" fmla="*/ 0 w 305742"/>
              <a:gd name="connsiteY0" fmla="*/ 0 h 2191025"/>
              <a:gd name="connsiteX1" fmla="*/ 305742 w 305742"/>
              <a:gd name="connsiteY1" fmla="*/ 2191025 h 2191025"/>
              <a:gd name="connsiteX0" fmla="*/ 0 w 305742"/>
              <a:gd name="connsiteY0" fmla="*/ 0 h 2191025"/>
              <a:gd name="connsiteX1" fmla="*/ 305742 w 305742"/>
              <a:gd name="connsiteY1" fmla="*/ 2191025 h 2191025"/>
              <a:gd name="connsiteX0" fmla="*/ 0 w 228351"/>
              <a:gd name="connsiteY0" fmla="*/ 0 h 2191025"/>
              <a:gd name="connsiteX1" fmla="*/ 228351 w 228351"/>
              <a:gd name="connsiteY1" fmla="*/ 2191025 h 2191025"/>
              <a:gd name="connsiteX0" fmla="*/ 0 w 228351"/>
              <a:gd name="connsiteY0" fmla="*/ 0 h 2191025"/>
              <a:gd name="connsiteX1" fmla="*/ 228351 w 228351"/>
              <a:gd name="connsiteY1" fmla="*/ 2191025 h 21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351" h="2191025">
                <a:moveTo>
                  <a:pt x="0" y="0"/>
                </a:moveTo>
                <a:cubicBezTo>
                  <a:pt x="12913" y="170747"/>
                  <a:pt x="87275" y="1487581"/>
                  <a:pt x="228351" y="2191025"/>
                </a:cubicBezTo>
              </a:path>
            </a:pathLst>
          </a:custGeom>
          <a:ln w="571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9293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56176" y="6053012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92934"/>
                </a:solidFill>
              </a:rPr>
              <a:t>x </a:t>
            </a:r>
            <a:r>
              <a:rPr lang="en-US" sz="2400" dirty="0" smtClean="0">
                <a:solidFill>
                  <a:srgbClr val="292934"/>
                </a:solidFill>
                <a:latin typeface="Cambria Math"/>
                <a:ea typeface="Cambria Math"/>
              </a:rPr>
              <a:t>∈ </a:t>
            </a:r>
            <a:r>
              <a:rPr lang="en-US" sz="2400" b="1" dirty="0" smtClean="0">
                <a:solidFill>
                  <a:srgbClr val="292934"/>
                </a:solidFill>
                <a:latin typeface="Cambria Math"/>
                <a:ea typeface="Cambria Math"/>
              </a:rPr>
              <a:t>[</a:t>
            </a:r>
            <a:r>
              <a:rPr lang="en-US" sz="24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-2</a:t>
            </a:r>
            <a:r>
              <a:rPr lang="en-US" sz="2400" b="1" dirty="0" smtClean="0">
                <a:solidFill>
                  <a:srgbClr val="292934"/>
                </a:solidFill>
                <a:latin typeface="Cambria Math"/>
                <a:ea typeface="Cambria Math"/>
              </a:rPr>
              <a:t>; </a:t>
            </a:r>
            <a:r>
              <a:rPr lang="en-US" sz="24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-1</a:t>
            </a:r>
            <a:r>
              <a:rPr lang="en-US" sz="2400" b="1" dirty="0" smtClean="0">
                <a:solidFill>
                  <a:srgbClr val="292934"/>
                </a:solidFill>
                <a:latin typeface="Cambria Math"/>
                <a:ea typeface="Cambria Math"/>
              </a:rPr>
              <a:t>] ⋃ [</a:t>
            </a:r>
            <a:r>
              <a:rPr lang="en-US" sz="24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1</a:t>
            </a:r>
            <a:r>
              <a:rPr lang="en-US" sz="2400" b="1" dirty="0" smtClean="0">
                <a:solidFill>
                  <a:srgbClr val="292934"/>
                </a:solidFill>
                <a:latin typeface="Cambria Math"/>
                <a:ea typeface="Cambria Math"/>
              </a:rPr>
              <a:t>; </a:t>
            </a:r>
            <a:r>
              <a:rPr lang="en-US" sz="24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2</a:t>
            </a:r>
            <a:r>
              <a:rPr lang="en-US" sz="2400" b="1" dirty="0" smtClean="0">
                <a:solidFill>
                  <a:srgbClr val="292934"/>
                </a:solidFill>
                <a:latin typeface="Cambria Math"/>
                <a:ea typeface="Cambria Math"/>
              </a:rPr>
              <a:t>]</a:t>
            </a:r>
            <a:endParaRPr lang="ru-RU" sz="2400" b="1" dirty="0">
              <a:solidFill>
                <a:srgbClr val="292934"/>
              </a:solidFill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1988174" y="2636875"/>
            <a:ext cx="414367" cy="805572"/>
            <a:chOff x="1629959" y="449777"/>
            <a:chExt cx="414367" cy="805572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1668699" y="519327"/>
              <a:ext cx="375627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701059" y="493059"/>
              <a:ext cx="0" cy="76229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Овал 121"/>
            <p:cNvSpPr/>
            <p:nvPr/>
          </p:nvSpPr>
          <p:spPr>
            <a:xfrm>
              <a:off x="1629959" y="449777"/>
              <a:ext cx="132278" cy="13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334946" y="423259"/>
            <a:ext cx="197846" cy="3111808"/>
            <a:chOff x="2334946" y="423259"/>
            <a:chExt cx="197846" cy="3111808"/>
          </a:xfrm>
        </p:grpSpPr>
        <p:sp>
          <p:nvSpPr>
            <p:cNvPr id="22" name="Овал 21"/>
            <p:cNvSpPr/>
            <p:nvPr/>
          </p:nvSpPr>
          <p:spPr>
            <a:xfrm>
              <a:off x="2334946" y="423259"/>
              <a:ext cx="197846" cy="19784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2334946" y="3337221"/>
              <a:ext cx="197846" cy="19784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586006" y="3212976"/>
            <a:ext cx="1670989" cy="290915"/>
            <a:chOff x="1586006" y="3212976"/>
            <a:chExt cx="1670989" cy="290915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1586006" y="3212976"/>
              <a:ext cx="565007" cy="290915"/>
              <a:chOff x="1586006" y="3212976"/>
              <a:chExt cx="565007" cy="290915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690337" y="3212976"/>
                <a:ext cx="371112" cy="230830"/>
              </a:xfrm>
              <a:prstGeom prst="rect">
                <a:avLst/>
              </a:prstGeom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953167" y="3306045"/>
                <a:ext cx="197846" cy="1978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1586006" y="3306045"/>
                <a:ext cx="197846" cy="1978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2691988" y="3212976"/>
              <a:ext cx="565007" cy="290915"/>
              <a:chOff x="1586006" y="3212976"/>
              <a:chExt cx="565007" cy="290915"/>
            </a:xfrm>
          </p:grpSpPr>
          <p:sp>
            <p:nvSpPr>
              <p:cNvPr id="110" name="Прямоугольник 109"/>
              <p:cNvSpPr/>
              <p:nvPr/>
            </p:nvSpPr>
            <p:spPr>
              <a:xfrm>
                <a:off x="1690337" y="3212976"/>
                <a:ext cx="371112" cy="230830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1953167" y="3306045"/>
                <a:ext cx="197846" cy="1978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1586006" y="3306045"/>
                <a:ext cx="197846" cy="1978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" name="Прямоугольник 32"/>
          <p:cNvSpPr/>
          <p:nvPr/>
        </p:nvSpPr>
        <p:spPr>
          <a:xfrm>
            <a:off x="6355536" y="1772658"/>
            <a:ext cx="1815243" cy="61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172656" y="468542"/>
            <a:ext cx="1815243" cy="61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507936" y="3812994"/>
            <a:ext cx="1815243" cy="61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6096456" y="5506334"/>
            <a:ext cx="1815243" cy="61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" y="0"/>
            <a:ext cx="9123744" cy="651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04" grpId="0"/>
      <p:bldP spid="205" grpId="0" animBg="1"/>
      <p:bldP spid="205" grpId="1" animBg="1"/>
      <p:bldP spid="205" grpId="2" animBg="1"/>
      <p:bldP spid="205" grpId="3" animBg="1"/>
      <p:bldP spid="205" grpId="4" animBg="1"/>
      <p:bldP spid="205" grpId="5" animBg="1"/>
      <p:bldP spid="205" grpId="6" animBg="1"/>
      <p:bldP spid="205" grpId="7" animBg="1"/>
      <p:bldP spid="79" grpId="0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104" grpId="0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  <p:bldP spid="105" grpId="6" animBg="1"/>
      <p:bldP spid="105" grpId="7" animBg="1"/>
      <p:bldP spid="105" grpId="8" animBg="1"/>
      <p:bldP spid="105" grpId="9" animBg="1"/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  <p:bldP spid="106" grpId="6" animBg="1"/>
      <p:bldP spid="106" grpId="7" animBg="1"/>
      <p:bldP spid="106" grpId="8" animBg="1"/>
      <p:bldP spid="106" grpId="9" animBg="1"/>
      <p:bldP spid="107" grpId="0"/>
      <p:bldP spid="33" grpId="0" animBg="1"/>
      <p:bldP spid="33" grpId="1" animBg="1"/>
      <p:bldP spid="123" grpId="0" animBg="1"/>
      <p:bldP spid="123" grpId="1" animBg="1"/>
      <p:bldP spid="124" grpId="0" animBg="1"/>
      <p:bldP spid="124" grpId="1" animBg="1"/>
      <p:bldP spid="1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812" y="2420888"/>
            <a:ext cx="8764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10379" y="3355522"/>
            <a:ext cx="1420522" cy="491153"/>
            <a:chOff x="3897640" y="3480649"/>
            <a:chExt cx="1420522" cy="491153"/>
          </a:xfrm>
        </p:grpSpPr>
        <p:sp>
          <p:nvSpPr>
            <p:cNvPr id="3" name="TextBox 2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4193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79266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05256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155989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70478" y="3355522"/>
            <a:ext cx="1847121" cy="491153"/>
            <a:chOff x="3098896" y="3480649"/>
            <a:chExt cx="1847121" cy="491153"/>
          </a:xfrm>
        </p:grpSpPr>
        <p:sp>
          <p:nvSpPr>
            <p:cNvPr id="8" name="TextBox 7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ru-RU" b="1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464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690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9889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32455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2010192" y="325180"/>
            <a:ext cx="553824" cy="5851087"/>
            <a:chOff x="2010192" y="325180"/>
            <a:chExt cx="553824" cy="5851087"/>
          </a:xfrm>
        </p:grpSpPr>
        <p:sp>
          <p:nvSpPr>
            <p:cNvPr id="14" name="TextBox 13"/>
            <p:cNvSpPr txBox="1"/>
            <p:nvPr/>
          </p:nvSpPr>
          <p:spPr>
            <a:xfrm>
              <a:off x="2100563" y="25152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330620" y="271136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00563" y="21521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330620" y="234829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75400" y="178790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30620" y="198404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075400" y="1413797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330620" y="1609946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75400" y="1050348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6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330620" y="1246497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075400" y="677833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330620" y="873982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75400" y="32518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8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330620" y="52132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31983" y="580693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330620" y="600308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16743" y="54438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-6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330620" y="564001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010192" y="5079622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2330620" y="527577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010192" y="4705519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-4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330620" y="4901668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22674" y="4342070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330620" y="453821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022674" y="3969555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330620" y="4165704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010192" y="3616902"/>
              <a:ext cx="458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-1</a:t>
              </a:r>
              <a:endParaRPr lang="ru-RU" b="1" dirty="0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330620" y="381305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1324609" y="143193"/>
            <a:ext cx="2631732" cy="3296309"/>
            <a:chOff x="1324609" y="147955"/>
            <a:chExt cx="2631732" cy="3296309"/>
          </a:xfrm>
        </p:grpSpPr>
        <p:sp>
          <p:nvSpPr>
            <p:cNvPr id="29" name="Полилиния 28"/>
            <p:cNvSpPr/>
            <p:nvPr/>
          </p:nvSpPr>
          <p:spPr>
            <a:xfrm>
              <a:off x="1324609" y="147955"/>
              <a:ext cx="2205355" cy="3296309"/>
            </a:xfrm>
            <a:custGeom>
              <a:avLst/>
              <a:gdLst>
                <a:gd name="connsiteX0" fmla="*/ 0 w 2202180"/>
                <a:gd name="connsiteY0" fmla="*/ 0 h 3307080"/>
                <a:gd name="connsiteX1" fmla="*/ 1104900 w 2202180"/>
                <a:gd name="connsiteY1" fmla="*/ 3307080 h 3307080"/>
                <a:gd name="connsiteX2" fmla="*/ 2202180 w 2202180"/>
                <a:gd name="connsiteY2" fmla="*/ 7620 h 3307080"/>
                <a:gd name="connsiteX0" fmla="*/ 0 w 2208530"/>
                <a:gd name="connsiteY0" fmla="*/ 5080 h 3299460"/>
                <a:gd name="connsiteX1" fmla="*/ 1111250 w 2208530"/>
                <a:gd name="connsiteY1" fmla="*/ 3299460 h 3299460"/>
                <a:gd name="connsiteX2" fmla="*/ 2208530 w 2208530"/>
                <a:gd name="connsiteY2" fmla="*/ 0 h 3299460"/>
                <a:gd name="connsiteX0" fmla="*/ 0 w 2205355"/>
                <a:gd name="connsiteY0" fmla="*/ 1905 h 3296285"/>
                <a:gd name="connsiteX1" fmla="*/ 1111250 w 2205355"/>
                <a:gd name="connsiteY1" fmla="*/ 3296285 h 3296285"/>
                <a:gd name="connsiteX2" fmla="*/ 2205355 w 2205355"/>
                <a:gd name="connsiteY2" fmla="*/ 0 h 3296285"/>
                <a:gd name="connsiteX0" fmla="*/ 0 w 2205355"/>
                <a:gd name="connsiteY0" fmla="*/ 1905 h 3296285"/>
                <a:gd name="connsiteX1" fmla="*/ 1111250 w 2205355"/>
                <a:gd name="connsiteY1" fmla="*/ 3296285 h 3296285"/>
                <a:gd name="connsiteX2" fmla="*/ 2205355 w 2205355"/>
                <a:gd name="connsiteY2" fmla="*/ 0 h 3296285"/>
                <a:gd name="connsiteX0" fmla="*/ 0 w 2205355"/>
                <a:gd name="connsiteY0" fmla="*/ 1905 h 3296285"/>
                <a:gd name="connsiteX1" fmla="*/ 1111250 w 2205355"/>
                <a:gd name="connsiteY1" fmla="*/ 3296285 h 3296285"/>
                <a:gd name="connsiteX2" fmla="*/ 2205355 w 2205355"/>
                <a:gd name="connsiteY2" fmla="*/ 0 h 3296285"/>
                <a:gd name="connsiteX0" fmla="*/ 0 w 2205355"/>
                <a:gd name="connsiteY0" fmla="*/ 1905 h 3296310"/>
                <a:gd name="connsiteX1" fmla="*/ 1111250 w 2205355"/>
                <a:gd name="connsiteY1" fmla="*/ 3296285 h 3296310"/>
                <a:gd name="connsiteX2" fmla="*/ 2205355 w 2205355"/>
                <a:gd name="connsiteY2" fmla="*/ 0 h 3296310"/>
                <a:gd name="connsiteX0" fmla="*/ 0 w 2205355"/>
                <a:gd name="connsiteY0" fmla="*/ 1905 h 3296309"/>
                <a:gd name="connsiteX1" fmla="*/ 1111250 w 2205355"/>
                <a:gd name="connsiteY1" fmla="*/ 3296285 h 3296309"/>
                <a:gd name="connsiteX2" fmla="*/ 2205355 w 2205355"/>
                <a:gd name="connsiteY2" fmla="*/ 0 h 3296309"/>
                <a:gd name="connsiteX0" fmla="*/ 0 w 2205355"/>
                <a:gd name="connsiteY0" fmla="*/ 1905 h 3296309"/>
                <a:gd name="connsiteX1" fmla="*/ 1111250 w 2205355"/>
                <a:gd name="connsiteY1" fmla="*/ 3296285 h 3296309"/>
                <a:gd name="connsiteX2" fmla="*/ 2205355 w 2205355"/>
                <a:gd name="connsiteY2" fmla="*/ 0 h 329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5355" h="3296309">
                  <a:moveTo>
                    <a:pt x="0" y="1905"/>
                  </a:moveTo>
                  <a:cubicBezTo>
                    <a:pt x="281940" y="1744345"/>
                    <a:pt x="697971" y="3288982"/>
                    <a:pt x="1111250" y="3296285"/>
                  </a:cubicBezTo>
                  <a:cubicBezTo>
                    <a:pt x="1524529" y="3303588"/>
                    <a:pt x="1946910" y="1680845"/>
                    <a:pt x="220535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6855924">
                  <a:off x="2788393" y="1198648"/>
                  <a:ext cx="1676998" cy="658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3600" b="1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855924">
                  <a:off x="2788393" y="1198648"/>
                  <a:ext cx="1676998" cy="6588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84508" y="2750351"/>
                <a:ext cx="1473480" cy="6463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𝒌</m:t>
                      </m:r>
                      <m:r>
                        <a:rPr lang="en-US" sz="3600" b="1" i="1" smtClean="0">
                          <a:latin typeface="Cambria Math"/>
                        </a:rPr>
                        <m:t>&gt;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08" y="2750351"/>
                <a:ext cx="147348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94074" y="3523509"/>
                <a:ext cx="1473480" cy="6463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𝒌</m:t>
                      </m:r>
                      <m:r>
                        <a:rPr lang="en-US" sz="3600" b="1" i="1" smtClean="0">
                          <a:latin typeface="Cambria Math"/>
                        </a:rPr>
                        <m:t>&lt;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74" y="3523509"/>
                <a:ext cx="147348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Группа 55"/>
          <p:cNvGrpSpPr/>
          <p:nvPr/>
        </p:nvGrpSpPr>
        <p:grpSpPr>
          <a:xfrm flipV="1">
            <a:off x="1352550" y="3435499"/>
            <a:ext cx="2533650" cy="2917671"/>
            <a:chOff x="1324609" y="147955"/>
            <a:chExt cx="2631732" cy="3296309"/>
          </a:xfrm>
        </p:grpSpPr>
        <p:sp>
          <p:nvSpPr>
            <p:cNvPr id="57" name="Полилиния 56"/>
            <p:cNvSpPr/>
            <p:nvPr/>
          </p:nvSpPr>
          <p:spPr>
            <a:xfrm>
              <a:off x="1324609" y="147955"/>
              <a:ext cx="2205355" cy="3296309"/>
            </a:xfrm>
            <a:custGeom>
              <a:avLst/>
              <a:gdLst>
                <a:gd name="connsiteX0" fmla="*/ 0 w 2202180"/>
                <a:gd name="connsiteY0" fmla="*/ 0 h 3307080"/>
                <a:gd name="connsiteX1" fmla="*/ 1104900 w 2202180"/>
                <a:gd name="connsiteY1" fmla="*/ 3307080 h 3307080"/>
                <a:gd name="connsiteX2" fmla="*/ 2202180 w 2202180"/>
                <a:gd name="connsiteY2" fmla="*/ 7620 h 3307080"/>
                <a:gd name="connsiteX0" fmla="*/ 0 w 2208530"/>
                <a:gd name="connsiteY0" fmla="*/ 5080 h 3299460"/>
                <a:gd name="connsiteX1" fmla="*/ 1111250 w 2208530"/>
                <a:gd name="connsiteY1" fmla="*/ 3299460 h 3299460"/>
                <a:gd name="connsiteX2" fmla="*/ 2208530 w 2208530"/>
                <a:gd name="connsiteY2" fmla="*/ 0 h 3299460"/>
                <a:gd name="connsiteX0" fmla="*/ 0 w 2205355"/>
                <a:gd name="connsiteY0" fmla="*/ 1905 h 3296285"/>
                <a:gd name="connsiteX1" fmla="*/ 1111250 w 2205355"/>
                <a:gd name="connsiteY1" fmla="*/ 3296285 h 3296285"/>
                <a:gd name="connsiteX2" fmla="*/ 2205355 w 2205355"/>
                <a:gd name="connsiteY2" fmla="*/ 0 h 3296285"/>
                <a:gd name="connsiteX0" fmla="*/ 0 w 2205355"/>
                <a:gd name="connsiteY0" fmla="*/ 1905 h 3296285"/>
                <a:gd name="connsiteX1" fmla="*/ 1111250 w 2205355"/>
                <a:gd name="connsiteY1" fmla="*/ 3296285 h 3296285"/>
                <a:gd name="connsiteX2" fmla="*/ 2205355 w 2205355"/>
                <a:gd name="connsiteY2" fmla="*/ 0 h 3296285"/>
                <a:gd name="connsiteX0" fmla="*/ 0 w 2205355"/>
                <a:gd name="connsiteY0" fmla="*/ 1905 h 3296285"/>
                <a:gd name="connsiteX1" fmla="*/ 1111250 w 2205355"/>
                <a:gd name="connsiteY1" fmla="*/ 3296285 h 3296285"/>
                <a:gd name="connsiteX2" fmla="*/ 2205355 w 2205355"/>
                <a:gd name="connsiteY2" fmla="*/ 0 h 3296285"/>
                <a:gd name="connsiteX0" fmla="*/ 0 w 2205355"/>
                <a:gd name="connsiteY0" fmla="*/ 1905 h 3296310"/>
                <a:gd name="connsiteX1" fmla="*/ 1111250 w 2205355"/>
                <a:gd name="connsiteY1" fmla="*/ 3296285 h 3296310"/>
                <a:gd name="connsiteX2" fmla="*/ 2205355 w 2205355"/>
                <a:gd name="connsiteY2" fmla="*/ 0 h 3296310"/>
                <a:gd name="connsiteX0" fmla="*/ 0 w 2205355"/>
                <a:gd name="connsiteY0" fmla="*/ 1905 h 3296309"/>
                <a:gd name="connsiteX1" fmla="*/ 1111250 w 2205355"/>
                <a:gd name="connsiteY1" fmla="*/ 3296285 h 3296309"/>
                <a:gd name="connsiteX2" fmla="*/ 2205355 w 2205355"/>
                <a:gd name="connsiteY2" fmla="*/ 0 h 3296309"/>
                <a:gd name="connsiteX0" fmla="*/ 0 w 2205355"/>
                <a:gd name="connsiteY0" fmla="*/ 1905 h 3296309"/>
                <a:gd name="connsiteX1" fmla="*/ 1111250 w 2205355"/>
                <a:gd name="connsiteY1" fmla="*/ 3296285 h 3296309"/>
                <a:gd name="connsiteX2" fmla="*/ 2205355 w 2205355"/>
                <a:gd name="connsiteY2" fmla="*/ 0 h 329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5355" h="3296309">
                  <a:moveTo>
                    <a:pt x="0" y="1905"/>
                  </a:moveTo>
                  <a:cubicBezTo>
                    <a:pt x="281940" y="1744345"/>
                    <a:pt x="697971" y="3288982"/>
                    <a:pt x="1111250" y="3296285"/>
                  </a:cubicBezTo>
                  <a:cubicBezTo>
                    <a:pt x="1524529" y="3303588"/>
                    <a:pt x="1946910" y="1680845"/>
                    <a:pt x="220535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 rot="6239721">
                  <a:off x="2609918" y="1198648"/>
                  <a:ext cx="2033948" cy="658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3600" b="1" i="1" smtClean="0"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239721">
                  <a:off x="2609918" y="1198648"/>
                  <a:ext cx="2033948" cy="6588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0588" y="2737065"/>
                <a:ext cx="23503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𝒌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</a:rPr>
                        <m:t>&gt;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588" y="2737065"/>
                <a:ext cx="235032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80588" y="3519373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𝒌</m:t>
                      </m:r>
                      <m:r>
                        <a:rPr lang="en-US" sz="3600" b="1" i="1" smtClean="0">
                          <a:latin typeface="Cambria Math"/>
                        </a:rPr>
                        <m:t>=−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</a:rPr>
                        <m:t>&lt;</m:t>
                      </m:r>
                      <m:r>
                        <a:rPr lang="en-US" sz="36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588" y="3519373"/>
                <a:ext cx="269496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814624" y="215084"/>
                <a:ext cx="1959126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𝒌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624" y="215084"/>
                <a:ext cx="1959126" cy="6588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68946" y="4605390"/>
                <a:ext cx="167699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46" y="4605390"/>
                <a:ext cx="1676998" cy="6588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66698" y="4605205"/>
                <a:ext cx="202164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𝒚</m:t>
                      </m:r>
                      <m:r>
                        <a:rPr lang="en-US" sz="3600" b="1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698" y="4605205"/>
                <a:ext cx="2021644" cy="6588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579725" y="4547552"/>
                <a:ext cx="76335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25" y="4547552"/>
                <a:ext cx="763351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/>
          <p:cNvSpPr/>
          <p:nvPr/>
        </p:nvSpPr>
        <p:spPr>
          <a:xfrm>
            <a:off x="5220072" y="4342070"/>
            <a:ext cx="3240360" cy="129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hlinkClick r:id="rId12" action="ppaction://hlinksldjump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7" name="Дата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79" name="Дата 2"/>
          <p:cNvSpPr txBox="1">
            <a:spLocks/>
          </p:cNvSpPr>
          <p:nvPr/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71EC6-210F-42DE-9C53-41977AD35B3D}" type="datetimeFigureOut">
              <a:rPr lang="ru-RU" smtClean="0"/>
              <a:pPr/>
              <a:t>11.05.2025</a:t>
            </a:fld>
            <a:endParaRPr lang="ru-RU"/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59265"/>
              </p:ext>
            </p:extLst>
          </p:nvPr>
        </p:nvGraphicFramePr>
        <p:xfrm>
          <a:off x="226404" y="152178"/>
          <a:ext cx="440640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81" name="Группа 80"/>
          <p:cNvGrpSpPr/>
          <p:nvPr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331640" y="3772281"/>
              <a:ext cx="44443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222377" y="370085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O</a:t>
              </a:r>
              <a:endParaRPr lang="ru-RU" b="1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71937" y="3743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y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893667" y="3681803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415802" y="340776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711566" y="37993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153961" y="32254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73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60" grpId="2"/>
      <p:bldP spid="62" grpId="0"/>
      <p:bldP spid="62" grpId="1"/>
      <p:bldP spid="63" grpId="0"/>
      <p:bldP spid="63" grpId="1"/>
      <p:bldP spid="66" grpId="0"/>
      <p:bldP spid="66" grpId="1"/>
      <p:bldP spid="64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>
            <a:off x="1335405" y="156208"/>
            <a:ext cx="1087755" cy="3290412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87755"/>
              <a:gd name="connsiteY0" fmla="*/ 0 h 3290412"/>
              <a:gd name="connsiteX1" fmla="*/ 1087755 w 1087755"/>
              <a:gd name="connsiteY1" fmla="*/ 3290412 h 3290412"/>
              <a:gd name="connsiteX0" fmla="*/ 0 w 1087755"/>
              <a:gd name="connsiteY0" fmla="*/ 0 h 3290412"/>
              <a:gd name="connsiteX1" fmla="*/ 1087755 w 1087755"/>
              <a:gd name="connsiteY1" fmla="*/ 3290412 h 329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7755" h="3290412">
                <a:moveTo>
                  <a:pt x="0" y="0"/>
                </a:moveTo>
                <a:cubicBezTo>
                  <a:pt x="60961" y="586424"/>
                  <a:pt x="552925" y="3292159"/>
                  <a:pt x="1087755" y="3290412"/>
                </a:cubicBez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 flipH="1">
            <a:off x="2433985" y="146682"/>
            <a:ext cx="1097280" cy="3299937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  <a:gd name="connsiteX0" fmla="*/ 0 w 1097280"/>
              <a:gd name="connsiteY0" fmla="*/ 0 h 3299937"/>
              <a:gd name="connsiteX1" fmla="*/ 1097280 w 1097280"/>
              <a:gd name="connsiteY1" fmla="*/ 3299937 h 329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280" h="3299937">
                <a:moveTo>
                  <a:pt x="0" y="0"/>
                </a:moveTo>
                <a:cubicBezTo>
                  <a:pt x="18099" y="429261"/>
                  <a:pt x="562450" y="3301684"/>
                  <a:pt x="1097280" y="3299937"/>
                </a:cubicBez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30620" y="180660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31145" y="2145881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Таблица значений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5" y="2145881"/>
                <a:ext cx="346278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404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53"/>
          <p:cNvSpPr/>
          <p:nvPr/>
        </p:nvSpPr>
        <p:spPr>
          <a:xfrm rot="10800000">
            <a:off x="8508314" y="2514366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13866"/>
              </p:ext>
            </p:extLst>
          </p:nvPr>
        </p:nvGraphicFramePr>
        <p:xfrm>
          <a:off x="5580112" y="2602349"/>
          <a:ext cx="352540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5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5576576" y="3343744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5576576" y="3678577"/>
            <a:ext cx="585616" cy="329433"/>
            <a:chOff x="5576576" y="1555775"/>
            <a:chExt cx="585616" cy="329433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6253922" y="3342949"/>
            <a:ext cx="655712" cy="655712"/>
            <a:chOff x="6253922" y="1226564"/>
            <a:chExt cx="655712" cy="655712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960085" y="3342949"/>
            <a:ext cx="655712" cy="655712"/>
            <a:chOff x="6960085" y="1226564"/>
            <a:chExt cx="655712" cy="655712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Овал 77"/>
          <p:cNvSpPr/>
          <p:nvPr/>
        </p:nvSpPr>
        <p:spPr>
          <a:xfrm>
            <a:off x="1302933" y="124353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502918" y="121394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668058" y="195312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137793" y="1950744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036588" y="3051863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768578" y="305409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6851663">
                <a:off x="3041102" y="219358"/>
                <a:ext cx="1179490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51663">
                <a:off x="3041102" y="219358"/>
                <a:ext cx="1179490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олилиния 50"/>
          <p:cNvSpPr/>
          <p:nvPr/>
        </p:nvSpPr>
        <p:spPr>
          <a:xfrm>
            <a:off x="957580" y="514982"/>
            <a:ext cx="1465580" cy="2931637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465580"/>
              <a:gd name="connsiteY0" fmla="*/ 0 h 2931637"/>
              <a:gd name="connsiteX1" fmla="*/ 1465580 w 1465580"/>
              <a:gd name="connsiteY1" fmla="*/ 2931637 h 2931637"/>
              <a:gd name="connsiteX0" fmla="*/ 0 w 1465580"/>
              <a:gd name="connsiteY0" fmla="*/ 0 h 2931638"/>
              <a:gd name="connsiteX1" fmla="*/ 1465580 w 1465580"/>
              <a:gd name="connsiteY1" fmla="*/ 2931637 h 2931638"/>
              <a:gd name="connsiteX0" fmla="*/ 0 w 1465580"/>
              <a:gd name="connsiteY0" fmla="*/ 0 h 2931637"/>
              <a:gd name="connsiteX1" fmla="*/ 1465580 w 1465580"/>
              <a:gd name="connsiteY1" fmla="*/ 2931637 h 2931637"/>
              <a:gd name="connsiteX0" fmla="*/ 0 w 1465580"/>
              <a:gd name="connsiteY0" fmla="*/ 0 h 2931637"/>
              <a:gd name="connsiteX1" fmla="*/ 1465580 w 1465580"/>
              <a:gd name="connsiteY1" fmla="*/ 2931637 h 2931637"/>
              <a:gd name="connsiteX0" fmla="*/ 0 w 1465580"/>
              <a:gd name="connsiteY0" fmla="*/ 0 h 2931638"/>
              <a:gd name="connsiteX1" fmla="*/ 1465580 w 1465580"/>
              <a:gd name="connsiteY1" fmla="*/ 2931637 h 2931638"/>
              <a:gd name="connsiteX0" fmla="*/ 0 w 1465580"/>
              <a:gd name="connsiteY0" fmla="*/ 0 h 2931637"/>
              <a:gd name="connsiteX1" fmla="*/ 1465580 w 1465580"/>
              <a:gd name="connsiteY1" fmla="*/ 2931637 h 293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5580" h="2931637">
                <a:moveTo>
                  <a:pt x="0" y="0"/>
                </a:moveTo>
                <a:cubicBezTo>
                  <a:pt x="171451" y="827406"/>
                  <a:pt x="787875" y="2900047"/>
                  <a:pt x="1465580" y="2931637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 flipH="1">
            <a:off x="2433985" y="513396"/>
            <a:ext cx="1468755" cy="2933225"/>
          </a:xfrm>
          <a:custGeom>
            <a:avLst/>
            <a:gdLst>
              <a:gd name="connsiteX0" fmla="*/ 0 w 1097280"/>
              <a:gd name="connsiteY0" fmla="*/ 0 h 1668160"/>
              <a:gd name="connsiteX1" fmla="*/ 739140 w 1097280"/>
              <a:gd name="connsiteY1" fmla="*/ 1455420 h 1668160"/>
              <a:gd name="connsiteX2" fmla="*/ 1097280 w 1097280"/>
              <a:gd name="connsiteY2" fmla="*/ 1630680 h 1668160"/>
              <a:gd name="connsiteX0" fmla="*/ 0 w 1097280"/>
              <a:gd name="connsiteY0" fmla="*/ 0 h 1646583"/>
              <a:gd name="connsiteX1" fmla="*/ 739140 w 1097280"/>
              <a:gd name="connsiteY1" fmla="*/ 1455420 h 1646583"/>
              <a:gd name="connsiteX2" fmla="*/ 1097280 w 1097280"/>
              <a:gd name="connsiteY2" fmla="*/ 1630680 h 1646583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0680"/>
              <a:gd name="connsiteX1" fmla="*/ 1097280 w 1097280"/>
              <a:gd name="connsiteY1" fmla="*/ 1630680 h 1630680"/>
              <a:gd name="connsiteX0" fmla="*/ 0 w 1097280"/>
              <a:gd name="connsiteY0" fmla="*/ 0 h 1633062"/>
              <a:gd name="connsiteX1" fmla="*/ 1097280 w 1097280"/>
              <a:gd name="connsiteY1" fmla="*/ 1633062 h 1633062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4"/>
              <a:gd name="connsiteX1" fmla="*/ 1097280 w 1097280"/>
              <a:gd name="connsiteY1" fmla="*/ 1633062 h 1633064"/>
              <a:gd name="connsiteX0" fmla="*/ 0 w 1097280"/>
              <a:gd name="connsiteY0" fmla="*/ 0 h 1633063"/>
              <a:gd name="connsiteX1" fmla="*/ 1097280 w 1097280"/>
              <a:gd name="connsiteY1" fmla="*/ 1633062 h 1633063"/>
              <a:gd name="connsiteX0" fmla="*/ 0 w 1459230"/>
              <a:gd name="connsiteY0" fmla="*/ 0 h 2928462"/>
              <a:gd name="connsiteX1" fmla="*/ 1459230 w 1459230"/>
              <a:gd name="connsiteY1" fmla="*/ 2928462 h 2928462"/>
              <a:gd name="connsiteX0" fmla="*/ 0 w 1459230"/>
              <a:gd name="connsiteY0" fmla="*/ 0 h 2928463"/>
              <a:gd name="connsiteX1" fmla="*/ 1459230 w 1459230"/>
              <a:gd name="connsiteY1" fmla="*/ 2928462 h 2928463"/>
              <a:gd name="connsiteX0" fmla="*/ 0 w 1459230"/>
              <a:gd name="connsiteY0" fmla="*/ 0 h 2928462"/>
              <a:gd name="connsiteX1" fmla="*/ 1459230 w 1459230"/>
              <a:gd name="connsiteY1" fmla="*/ 2928462 h 2928462"/>
              <a:gd name="connsiteX0" fmla="*/ 0 w 1459230"/>
              <a:gd name="connsiteY0" fmla="*/ 0 h 2909412"/>
              <a:gd name="connsiteX1" fmla="*/ 1459230 w 1459230"/>
              <a:gd name="connsiteY1" fmla="*/ 2909412 h 2909412"/>
              <a:gd name="connsiteX0" fmla="*/ 0 w 1468755"/>
              <a:gd name="connsiteY0" fmla="*/ 0 h 2933224"/>
              <a:gd name="connsiteX1" fmla="*/ 1468755 w 1468755"/>
              <a:gd name="connsiteY1" fmla="*/ 2933224 h 2933224"/>
              <a:gd name="connsiteX0" fmla="*/ 0 w 1468755"/>
              <a:gd name="connsiteY0" fmla="*/ 0 h 2933224"/>
              <a:gd name="connsiteX1" fmla="*/ 1468755 w 1468755"/>
              <a:gd name="connsiteY1" fmla="*/ 2933224 h 2933224"/>
              <a:gd name="connsiteX0" fmla="*/ 0 w 1468755"/>
              <a:gd name="connsiteY0" fmla="*/ 0 h 2933225"/>
              <a:gd name="connsiteX1" fmla="*/ 1468755 w 1468755"/>
              <a:gd name="connsiteY1" fmla="*/ 2933224 h 2933225"/>
              <a:gd name="connsiteX0" fmla="*/ 0 w 1468755"/>
              <a:gd name="connsiteY0" fmla="*/ 0 h 2933225"/>
              <a:gd name="connsiteX1" fmla="*/ 1468755 w 1468755"/>
              <a:gd name="connsiteY1" fmla="*/ 2933224 h 2933225"/>
              <a:gd name="connsiteX0" fmla="*/ 0 w 1468755"/>
              <a:gd name="connsiteY0" fmla="*/ 0 h 2933225"/>
              <a:gd name="connsiteX1" fmla="*/ 1468755 w 1468755"/>
              <a:gd name="connsiteY1" fmla="*/ 2933224 h 2933225"/>
              <a:gd name="connsiteX0" fmla="*/ 0 w 1468755"/>
              <a:gd name="connsiteY0" fmla="*/ 0 h 2933225"/>
              <a:gd name="connsiteX1" fmla="*/ 1468755 w 1468755"/>
              <a:gd name="connsiteY1" fmla="*/ 2933224 h 293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8755" h="2933225">
                <a:moveTo>
                  <a:pt x="0" y="0"/>
                </a:moveTo>
                <a:cubicBezTo>
                  <a:pt x="165736" y="724536"/>
                  <a:pt x="757712" y="2934970"/>
                  <a:pt x="1468755" y="2933224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330620" y="180660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631146" y="4365104"/>
                <a:ext cx="346754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Таблица значений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0,5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6" y="4365104"/>
                <a:ext cx="346754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01"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Прямоугольник 85"/>
          <p:cNvSpPr/>
          <p:nvPr/>
        </p:nvSpPr>
        <p:spPr>
          <a:xfrm rot="10800000">
            <a:off x="8508314" y="4733589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97602"/>
              </p:ext>
            </p:extLst>
          </p:nvPr>
        </p:nvGraphicFramePr>
        <p:xfrm>
          <a:off x="5580112" y="4821572"/>
          <a:ext cx="352540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5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5576576" y="5562967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5576576" y="5897800"/>
            <a:ext cx="585616" cy="329433"/>
            <a:chOff x="5576576" y="1555775"/>
            <a:chExt cx="585616" cy="329433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6253922" y="5562172"/>
            <a:ext cx="655712" cy="655712"/>
            <a:chOff x="6253922" y="1226564"/>
            <a:chExt cx="655712" cy="655712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6960085" y="5562172"/>
            <a:ext cx="655712" cy="655712"/>
            <a:chOff x="6960085" y="1226564"/>
            <a:chExt cx="655712" cy="655712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Овал 104"/>
          <p:cNvSpPr/>
          <p:nvPr/>
        </p:nvSpPr>
        <p:spPr>
          <a:xfrm>
            <a:off x="934517" y="501055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668058" y="269074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3137793" y="2690748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2036588" y="322567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2402538" y="3412440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2768578" y="322567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 rot="17206374">
                <a:off x="3218838" y="993945"/>
                <a:ext cx="166199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06374">
                <a:off x="3218838" y="993945"/>
                <a:ext cx="1661993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1144" y="29496"/>
                <a:ext cx="346278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Таблица значений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44" y="29496"/>
                <a:ext cx="346278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404"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 rot="10800000">
            <a:off x="8508314" y="397981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2330620" y="1806601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2330620" y="51935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2330620" y="271136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>
            <a:off x="1670058" y="48944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839346" y="1780561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2039341" y="2682941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413469" y="3416216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2774826" y="2682941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974174" y="1780561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3138554" y="48944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33064"/>
              </p:ext>
            </p:extLst>
          </p:nvPr>
        </p:nvGraphicFramePr>
        <p:xfrm>
          <a:off x="5580112" y="485964"/>
          <a:ext cx="3525408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6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1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90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5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-1,5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4,5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4,5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8" name="Полилиния 127"/>
          <p:cNvSpPr/>
          <p:nvPr/>
        </p:nvSpPr>
        <p:spPr>
          <a:xfrm>
            <a:off x="1699260" y="518160"/>
            <a:ext cx="731520" cy="2926080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 h="2926080">
                <a:moveTo>
                  <a:pt x="0" y="0"/>
                </a:moveTo>
                <a:cubicBezTo>
                  <a:pt x="40640" y="740410"/>
                  <a:pt x="398780" y="2922270"/>
                  <a:pt x="731520" y="29260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 128"/>
          <p:cNvSpPr/>
          <p:nvPr/>
        </p:nvSpPr>
        <p:spPr>
          <a:xfrm flipH="1">
            <a:off x="2428578" y="518160"/>
            <a:ext cx="732080" cy="2926080"/>
          </a:xfrm>
          <a:custGeom>
            <a:avLst/>
            <a:gdLst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73380 w 731520"/>
              <a:gd name="connsiteY1" fmla="*/ 220218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58140 w 731520"/>
              <a:gd name="connsiteY1" fmla="*/ 2186940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365284 w 731520"/>
              <a:gd name="connsiteY1" fmla="*/ 2196465 h 2926080"/>
              <a:gd name="connsiteX2" fmla="*/ 731520 w 731520"/>
              <a:gd name="connsiteY2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  <a:gd name="connsiteX0" fmla="*/ 0 w 731520"/>
              <a:gd name="connsiteY0" fmla="*/ 0 h 2926080"/>
              <a:gd name="connsiteX1" fmla="*/ 731520 w 731520"/>
              <a:gd name="connsiteY1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 h="2926080">
                <a:moveTo>
                  <a:pt x="0" y="0"/>
                </a:moveTo>
                <a:cubicBezTo>
                  <a:pt x="40640" y="740410"/>
                  <a:pt x="398780" y="2922270"/>
                  <a:pt x="731520" y="29260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5576576" y="1227359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5576576" y="1555775"/>
            <a:ext cx="585616" cy="329433"/>
            <a:chOff x="5576576" y="1555775"/>
            <a:chExt cx="585616" cy="32943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576576" y="1555775"/>
              <a:ext cx="585616" cy="3294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 flipV="1">
              <a:off x="5576576" y="1556792"/>
              <a:ext cx="585616" cy="3284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6253922" y="1226564"/>
            <a:ext cx="655712" cy="655712"/>
            <a:chOff x="6253922" y="1226564"/>
            <a:chExt cx="655712" cy="655712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6253922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6300192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821041" y="126876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6372200" y="148478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6766271" y="148421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6462689" y="170080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6687690" y="1700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6583675" y="179993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960085" y="1226564"/>
            <a:ext cx="655712" cy="655712"/>
            <a:chOff x="6960085" y="1226564"/>
            <a:chExt cx="655712" cy="655712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6960085" y="1226564"/>
              <a:ext cx="655712" cy="655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7017545" y="1264446"/>
              <a:ext cx="550069" cy="540548"/>
            </a:xfrm>
            <a:custGeom>
              <a:avLst/>
              <a:gdLst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42925"/>
                <a:gd name="connsiteY0" fmla="*/ 0 h 533400"/>
                <a:gd name="connsiteX1" fmla="*/ 300038 w 542925"/>
                <a:gd name="connsiteY1" fmla="*/ 533400 h 533400"/>
                <a:gd name="connsiteX2" fmla="*/ 542925 w 542925"/>
                <a:gd name="connsiteY2" fmla="*/ 2381 h 533400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  <a:gd name="connsiteX0" fmla="*/ 0 w 550069"/>
                <a:gd name="connsiteY0" fmla="*/ 7144 h 540548"/>
                <a:gd name="connsiteX1" fmla="*/ 300038 w 550069"/>
                <a:gd name="connsiteY1" fmla="*/ 540544 h 540548"/>
                <a:gd name="connsiteX2" fmla="*/ 550069 w 550069"/>
                <a:gd name="connsiteY2" fmla="*/ 0 h 5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069" h="540548">
                  <a:moveTo>
                    <a:pt x="0" y="7144"/>
                  </a:moveTo>
                  <a:cubicBezTo>
                    <a:pt x="73818" y="283170"/>
                    <a:pt x="208360" y="541735"/>
                    <a:pt x="300038" y="540544"/>
                  </a:cubicBezTo>
                  <a:cubicBezTo>
                    <a:pt x="391716" y="539353"/>
                    <a:pt x="497681" y="263326"/>
                    <a:pt x="550069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 rot="16744253">
                <a:off x="2131703" y="1180101"/>
                <a:ext cx="1363835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744253">
                <a:off x="2131703" y="1180101"/>
                <a:ext cx="1363835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Овал 147"/>
          <p:cNvSpPr/>
          <p:nvPr/>
        </p:nvSpPr>
        <p:spPr>
          <a:xfrm>
            <a:off x="3871848" y="490269"/>
            <a:ext cx="52080" cy="52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28185" y="1196752"/>
            <a:ext cx="731900" cy="80607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668343" y="3343744"/>
                <a:ext cx="1428031" cy="31636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sz="1400" b="1" dirty="0" smtClean="0">
                    <a:solidFill>
                      <a:srgbClr val="FF0000"/>
                    </a:solidFill>
                  </a:rPr>
                  <a:t>Св-ва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1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3" y="3343744"/>
                <a:ext cx="1428031" cy="3163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Прямоугольник 148">
                <a:hlinkClick r:id="rId9" action="ppaction://hlinksldjump"/>
              </p:cNvPr>
              <p:cNvSpPr/>
              <p:nvPr/>
            </p:nvSpPr>
            <p:spPr>
              <a:xfrm>
                <a:off x="7668344" y="3658442"/>
                <a:ext cx="712793" cy="34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9" name="Прямоугольник 148">
                <a:hlinkClick r:id="rId10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658442"/>
                <a:ext cx="712793" cy="349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Прямоугольник 149">
                <a:hlinkClick r:id="rId12" action="ppaction://hlinksldjump"/>
              </p:cNvPr>
              <p:cNvSpPr/>
              <p:nvPr/>
            </p:nvSpPr>
            <p:spPr>
              <a:xfrm>
                <a:off x="8383211" y="3658442"/>
                <a:ext cx="712793" cy="34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4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0" name="Прямоугольник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211" y="3658442"/>
                <a:ext cx="712793" cy="349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Прямоугольник 150"/>
          <p:cNvSpPr/>
          <p:nvPr/>
        </p:nvSpPr>
        <p:spPr>
          <a:xfrm>
            <a:off x="6937693" y="1196752"/>
            <a:ext cx="731900" cy="80607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6228185" y="3315437"/>
            <a:ext cx="731900" cy="80607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6937693" y="3315437"/>
            <a:ext cx="731900" cy="80607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6228185" y="5532399"/>
            <a:ext cx="731900" cy="80607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6937693" y="5532399"/>
            <a:ext cx="731900" cy="80607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 rot="10800000">
            <a:off x="8510388" y="1227359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8510388" y="1551107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4860032" y="1904616"/>
                <a:ext cx="4271268" cy="2373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r>
                  <a:rPr lang="en-US" b="1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/>
                </a:r>
                <a:br>
                  <a:rPr lang="en-US" b="1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b="1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/>
                </a:r>
                <a:br>
                  <a:rPr lang="en-US" b="1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904616"/>
                <a:ext cx="4271268" cy="2373240"/>
              </a:xfrm>
              <a:prstGeom prst="rect">
                <a:avLst/>
              </a:prstGeom>
              <a:blipFill rotWithShape="1">
                <a:blip r:embed="rId14"/>
                <a:stretch>
                  <a:fillRect l="-142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Прямоугольник 168"/>
              <p:cNvSpPr/>
              <p:nvPr/>
            </p:nvSpPr>
            <p:spPr>
              <a:xfrm>
                <a:off x="4860032" y="1907454"/>
                <a:ext cx="4271268" cy="23704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9" name="Прямоугольник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907454"/>
                <a:ext cx="4271268" cy="2370401"/>
              </a:xfrm>
              <a:prstGeom prst="rect">
                <a:avLst/>
              </a:prstGeom>
              <a:blipFill rotWithShape="1">
                <a:blip r:embed="rId15"/>
                <a:stretch>
                  <a:fillRect l="-142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Прямоугольник 157"/>
          <p:cNvSpPr/>
          <p:nvPr/>
        </p:nvSpPr>
        <p:spPr>
          <a:xfrm>
            <a:off x="8503442" y="1228944"/>
            <a:ext cx="595249" cy="32454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8503442" y="1553487"/>
            <a:ext cx="595249" cy="34198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925395" y="4009826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 anchorCtr="0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10800000">
            <a:off x="8510639" y="4008185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8506112" y="4012567"/>
            <a:ext cx="595249" cy="32454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7916611" y="4005154"/>
            <a:ext cx="595249" cy="34198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Прямоугольник 163"/>
              <p:cNvSpPr/>
              <p:nvPr/>
            </p:nvSpPr>
            <p:spPr>
              <a:xfrm>
                <a:off x="5423396" y="4347142"/>
                <a:ext cx="3707904" cy="210619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ru-RU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4" name="Прямоугольник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96" y="4347142"/>
                <a:ext cx="3707904" cy="2106194"/>
              </a:xfrm>
              <a:prstGeom prst="rect">
                <a:avLst/>
              </a:prstGeom>
              <a:blipFill rotWithShape="1">
                <a:blip r:embed="rId16"/>
                <a:stretch>
                  <a:fillRect l="-328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Прямоугольник 165"/>
          <p:cNvSpPr/>
          <p:nvPr/>
        </p:nvSpPr>
        <p:spPr>
          <a:xfrm rot="10800000">
            <a:off x="8520163" y="5562241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8515636" y="5566623"/>
            <a:ext cx="595249" cy="32454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8520644" y="5886658"/>
            <a:ext cx="585616" cy="32943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 anchorCtr="0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8511860" y="5881986"/>
            <a:ext cx="595249" cy="34198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>
            <a:hlinkClick r:id="" action="ppaction://hlinkshowjump?jump=nextslide"/>
          </p:cNvPr>
          <p:cNvSpPr/>
          <p:nvPr/>
        </p:nvSpPr>
        <p:spPr>
          <a:xfrm>
            <a:off x="7452320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1" name="Дата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graphicFrame>
        <p:nvGraphicFramePr>
          <p:cNvPr id="172" name="Таблица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74244"/>
              </p:ext>
            </p:extLst>
          </p:nvPr>
        </p:nvGraphicFramePr>
        <p:xfrm>
          <a:off x="226404" y="-6"/>
          <a:ext cx="4406400" cy="6370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74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4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173" name="Группа 172"/>
          <p:cNvGrpSpPr/>
          <p:nvPr/>
        </p:nvGrpSpPr>
        <p:grpSpPr>
          <a:xfrm>
            <a:off x="234237" y="29200"/>
            <a:ext cx="4453203" cy="6310246"/>
            <a:chOff x="1331640" y="359497"/>
            <a:chExt cx="4453203" cy="6310246"/>
          </a:xfrm>
        </p:grpSpPr>
        <p:cxnSp>
          <p:nvCxnSpPr>
            <p:cNvPr id="174" name="Прямая соединительная линия 173"/>
            <p:cNvCxnSpPr/>
            <p:nvPr/>
          </p:nvCxnSpPr>
          <p:spPr>
            <a:xfrm flipV="1">
              <a:off x="3527054" y="516030"/>
              <a:ext cx="0" cy="61537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1331640" y="3772281"/>
              <a:ext cx="444432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222377" y="370085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O</a:t>
              </a:r>
              <a:endParaRPr lang="ru-RU" b="1" i="1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471937" y="3743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x</a:t>
              </a:r>
              <a:endParaRPr lang="ru-RU" b="1" i="1" dirty="0">
                <a:solidFill>
                  <a:srgbClr val="FF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194773" y="3594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</a:rPr>
                <a:t>y</a:t>
              </a:r>
              <a:endParaRPr lang="ru-RU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>
              <a:off x="3893667" y="3681803"/>
              <a:ext cx="0" cy="194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3415802" y="3407768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3711566" y="37993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153961" y="32254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1</a:t>
              </a:r>
              <a:endParaRPr lang="ru-RU" b="1" i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7440" y="0"/>
            <a:ext cx="449307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85" grpId="0" animBg="1"/>
      <p:bldP spid="85" grpId="1" animBg="1"/>
      <p:bldP spid="54" grpId="0" animBg="1"/>
      <p:bldP spid="54" grpId="1" animBg="1"/>
      <p:bldP spid="54" grpId="2" animBg="1"/>
      <p:bldP spid="56" grpId="0" animBg="1"/>
      <p:bldP spid="56" grpId="1" animBg="1"/>
      <p:bldP spid="56" grpId="2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50" grpId="0"/>
      <p:bldP spid="50" grpId="1"/>
      <p:bldP spid="50" grpId="2"/>
      <p:bldP spid="51" grpId="0" animBg="1"/>
      <p:bldP spid="51" grpId="1" animBg="1"/>
      <p:bldP spid="52" grpId="0" animBg="1"/>
      <p:bldP spid="52" grpId="1" animBg="1"/>
      <p:bldP spid="86" grpId="0" animBg="1"/>
      <p:bldP spid="86" grpId="1" animBg="1"/>
      <p:bldP spid="86" grpId="2" animBg="1"/>
      <p:bldP spid="88" grpId="0" animBg="1"/>
      <p:bldP spid="88" grpId="1" animBg="1"/>
      <p:bldP spid="88" grpId="2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/>
      <p:bldP spid="111" grpId="1"/>
      <p:bldP spid="111" grpId="2"/>
      <p:bldP spid="113" grpId="0" animBg="1"/>
      <p:bldP spid="113" grpId="1" animBg="1"/>
      <p:bldP spid="113" grpId="2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0" grpId="2" animBg="1"/>
      <p:bldP spid="147" grpId="0"/>
      <p:bldP spid="147" grpId="1"/>
      <p:bldP spid="147" grpId="2"/>
      <p:bldP spid="148" grpId="0" animBg="1"/>
      <p:bldP spid="148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1" grpId="3" animBg="1"/>
      <p:bldP spid="151" grpId="4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3" grpId="3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5" grpId="3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21" grpId="0" animBg="1"/>
      <p:bldP spid="21" grpId="1" animBg="1"/>
      <p:bldP spid="169" grpId="0" animBg="1"/>
      <p:bldP spid="169" grpId="1" animBg="1"/>
      <p:bldP spid="158" grpId="0" animBg="1"/>
      <p:bldP spid="158" grpId="1" animBg="1"/>
      <p:bldP spid="158" grpId="2" animBg="1"/>
      <p:bldP spid="159" grpId="0" animBg="1"/>
      <p:bldP spid="159" grpId="1" animBg="1"/>
      <p:bldP spid="161" grpId="0" animBg="1"/>
      <p:bldP spid="161" grpId="1" animBg="1"/>
      <p:bldP spid="161" grpId="2" animBg="1"/>
      <p:bldP spid="160" grpId="0" animBg="1"/>
      <p:bldP spid="160" grpId="1" animBg="1"/>
      <p:bldP spid="160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4" grpId="0" animBg="1"/>
      <p:bldP spid="164" grpId="1" animBg="1"/>
      <p:bldP spid="164" grpId="2" animBg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  <p:bldP spid="165" grpId="0" animBg="1"/>
      <p:bldP spid="165" grpId="1" animBg="1"/>
      <p:bldP spid="165" grpId="2" animBg="1"/>
      <p:bldP spid="168" grpId="0" animBg="1"/>
      <p:bldP spid="168" grpId="1" animBg="1"/>
      <p:bldP spid="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16682" y="1290189"/>
            <a:ext cx="2646318" cy="957191"/>
            <a:chOff x="5933802" y="1290189"/>
            <a:chExt cx="2646318" cy="95719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933802" y="1290189"/>
              <a:ext cx="2646318" cy="211262"/>
              <a:chOff x="5933802" y="1290189"/>
              <a:chExt cx="2646318" cy="21126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5933802" y="1392656"/>
                <a:ext cx="26463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8167638" y="1290189"/>
                <a:ext cx="0" cy="2112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7793312" y="1290189"/>
                <a:ext cx="0" cy="2112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7423748" y="1290189"/>
                <a:ext cx="0" cy="2112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053606" y="1290189"/>
                <a:ext cx="0" cy="2112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684042" y="1290189"/>
                <a:ext cx="0" cy="2112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12097" y="1290189"/>
                <a:ext cx="0" cy="2112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136594" y="1461203"/>
                  <a:ext cx="453970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6594" y="1461203"/>
                  <a:ext cx="453970" cy="78380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14914" y="1461203"/>
                  <a:ext cx="453970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914" y="1461203"/>
                  <a:ext cx="453970" cy="7861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75512" y="1461203"/>
                  <a:ext cx="453970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12" y="1461203"/>
                  <a:ext cx="453970" cy="7838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99950" y="1419928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9950" y="1419928"/>
                  <a:ext cx="45397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556138" y="1419928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 dirty="0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138" y="1419928"/>
                  <a:ext cx="45397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932394" y="1419928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1" i="1" dirty="0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2394" y="1419928"/>
                  <a:ext cx="45397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Группа 16"/>
          <p:cNvGrpSpPr/>
          <p:nvPr/>
        </p:nvGrpSpPr>
        <p:grpSpPr>
          <a:xfrm>
            <a:off x="5934772" y="1224818"/>
            <a:ext cx="359738" cy="359738"/>
            <a:chOff x="5751892" y="1224818"/>
            <a:chExt cx="359738" cy="359738"/>
          </a:xfrm>
        </p:grpSpPr>
        <p:sp>
          <p:nvSpPr>
            <p:cNvPr id="18" name="Овал 17"/>
            <p:cNvSpPr/>
            <p:nvPr/>
          </p:nvSpPr>
          <p:spPr>
            <a:xfrm>
              <a:off x="5751892" y="1224818"/>
              <a:ext cx="359738" cy="359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6200000">
              <a:off x="5820107" y="1331065"/>
              <a:ext cx="167059" cy="14401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575987" y="1224818"/>
            <a:ext cx="359738" cy="359738"/>
            <a:chOff x="8728387" y="1224818"/>
            <a:chExt cx="359738" cy="359738"/>
          </a:xfrm>
        </p:grpSpPr>
        <p:sp>
          <p:nvSpPr>
            <p:cNvPr id="21" name="Овал 20"/>
            <p:cNvSpPr/>
            <p:nvPr/>
          </p:nvSpPr>
          <p:spPr>
            <a:xfrm>
              <a:off x="8728387" y="1224818"/>
              <a:ext cx="359738" cy="3597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8843777" y="1331065"/>
              <a:ext cx="167059" cy="14401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83593" y="885780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593" y="885780"/>
                <a:ext cx="45717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47300" y="885780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00" y="885780"/>
                <a:ext cx="45717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07898" y="885780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898" y="885780"/>
                <a:ext cx="45717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75321" y="885780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321" y="885780"/>
                <a:ext cx="45717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45674" y="885780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674" y="885780"/>
                <a:ext cx="45717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1930" y="885780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930" y="885780"/>
                <a:ext cx="45717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8513372" y="1102648"/>
            <a:ext cx="603828" cy="6038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84602" y="1102648"/>
            <a:ext cx="603828" cy="6038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1297735" y="843070"/>
            <a:ext cx="2643348" cy="3952687"/>
            <a:chOff x="1297735" y="843070"/>
            <a:chExt cx="2643348" cy="3952687"/>
          </a:xfrm>
        </p:grpSpPr>
        <p:sp>
          <p:nvSpPr>
            <p:cNvPr id="31" name="Полилиния 30"/>
            <p:cNvSpPr/>
            <p:nvPr/>
          </p:nvSpPr>
          <p:spPr>
            <a:xfrm>
              <a:off x="1325641" y="869114"/>
              <a:ext cx="2591912" cy="3904637"/>
            </a:xfrm>
            <a:custGeom>
              <a:avLst/>
              <a:gdLst>
                <a:gd name="connsiteX0" fmla="*/ 0 w 1097280"/>
                <a:gd name="connsiteY0" fmla="*/ 0 h 1668160"/>
                <a:gd name="connsiteX1" fmla="*/ 739140 w 1097280"/>
                <a:gd name="connsiteY1" fmla="*/ 1455420 h 1668160"/>
                <a:gd name="connsiteX2" fmla="*/ 1097280 w 1097280"/>
                <a:gd name="connsiteY2" fmla="*/ 1630680 h 1668160"/>
                <a:gd name="connsiteX0" fmla="*/ 0 w 1097280"/>
                <a:gd name="connsiteY0" fmla="*/ 0 h 1646583"/>
                <a:gd name="connsiteX1" fmla="*/ 739140 w 1097280"/>
                <a:gd name="connsiteY1" fmla="*/ 1455420 h 1646583"/>
                <a:gd name="connsiteX2" fmla="*/ 1097280 w 1097280"/>
                <a:gd name="connsiteY2" fmla="*/ 1630680 h 1646583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3062"/>
                <a:gd name="connsiteX1" fmla="*/ 1097280 w 1097280"/>
                <a:gd name="connsiteY1" fmla="*/ 1633062 h 1633062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3"/>
                <a:gd name="connsiteX1" fmla="*/ 1097280 w 1097280"/>
                <a:gd name="connsiteY1" fmla="*/ 1633062 h 1633063"/>
                <a:gd name="connsiteX0" fmla="*/ 0 w 1087755"/>
                <a:gd name="connsiteY0" fmla="*/ 0 h 3290412"/>
                <a:gd name="connsiteX1" fmla="*/ 1087755 w 1087755"/>
                <a:gd name="connsiteY1" fmla="*/ 3290412 h 3290412"/>
                <a:gd name="connsiteX0" fmla="*/ 0 w 1087755"/>
                <a:gd name="connsiteY0" fmla="*/ 0 h 3290412"/>
                <a:gd name="connsiteX1" fmla="*/ 1087755 w 1087755"/>
                <a:gd name="connsiteY1" fmla="*/ 3290412 h 3290412"/>
                <a:gd name="connsiteX0" fmla="*/ 0 w 1284605"/>
                <a:gd name="connsiteY0" fmla="*/ 0 h 3887312"/>
                <a:gd name="connsiteX1" fmla="*/ 1284605 w 1284605"/>
                <a:gd name="connsiteY1" fmla="*/ 3887312 h 3887312"/>
                <a:gd name="connsiteX0" fmla="*/ 0 w 2529205"/>
                <a:gd name="connsiteY0" fmla="*/ 0 h 1721964"/>
                <a:gd name="connsiteX1" fmla="*/ 2529205 w 2529205"/>
                <a:gd name="connsiteY1" fmla="*/ 1721962 h 1721964"/>
                <a:gd name="connsiteX0" fmla="*/ 0 w 2599055"/>
                <a:gd name="connsiteY0" fmla="*/ 17938 h 274377"/>
                <a:gd name="connsiteX1" fmla="*/ 2599055 w 2599055"/>
                <a:gd name="connsiteY1" fmla="*/ 0 h 274377"/>
                <a:gd name="connsiteX0" fmla="*/ 0 w 2599055"/>
                <a:gd name="connsiteY0" fmla="*/ 17938 h 728570"/>
                <a:gd name="connsiteX1" fmla="*/ 2599055 w 2599055"/>
                <a:gd name="connsiteY1" fmla="*/ 0 h 728570"/>
                <a:gd name="connsiteX0" fmla="*/ 0 w 2599055"/>
                <a:gd name="connsiteY0" fmla="*/ 17938 h 2327793"/>
                <a:gd name="connsiteX1" fmla="*/ 1304053 w 2599055"/>
                <a:gd name="connsiteY1" fmla="*/ 2327793 h 2327793"/>
                <a:gd name="connsiteX2" fmla="*/ 2599055 w 2599055"/>
                <a:gd name="connsiteY2" fmla="*/ 0 h 2327793"/>
                <a:gd name="connsiteX0" fmla="*/ 0 w 2599055"/>
                <a:gd name="connsiteY0" fmla="*/ 17938 h 2327793"/>
                <a:gd name="connsiteX1" fmla="*/ 1304053 w 2599055"/>
                <a:gd name="connsiteY1" fmla="*/ 2327793 h 2327793"/>
                <a:gd name="connsiteX2" fmla="*/ 2599055 w 2599055"/>
                <a:gd name="connsiteY2" fmla="*/ 0 h 2327793"/>
                <a:gd name="connsiteX0" fmla="*/ 0 w 2599055"/>
                <a:gd name="connsiteY0" fmla="*/ 17938 h 2327881"/>
                <a:gd name="connsiteX1" fmla="*/ 1304053 w 2599055"/>
                <a:gd name="connsiteY1" fmla="*/ 2327793 h 2327881"/>
                <a:gd name="connsiteX2" fmla="*/ 2599055 w 2599055"/>
                <a:gd name="connsiteY2" fmla="*/ 0 h 2327881"/>
                <a:gd name="connsiteX0" fmla="*/ 0 w 2599055"/>
                <a:gd name="connsiteY0" fmla="*/ 17938 h 3896294"/>
                <a:gd name="connsiteX1" fmla="*/ 1316753 w 2599055"/>
                <a:gd name="connsiteY1" fmla="*/ 3896243 h 3896294"/>
                <a:gd name="connsiteX2" fmla="*/ 2599055 w 2599055"/>
                <a:gd name="connsiteY2" fmla="*/ 0 h 3896294"/>
                <a:gd name="connsiteX0" fmla="*/ 0 w 2599055"/>
                <a:gd name="connsiteY0" fmla="*/ 17938 h 3901056"/>
                <a:gd name="connsiteX1" fmla="*/ 1304847 w 2599055"/>
                <a:gd name="connsiteY1" fmla="*/ 3901005 h 3901056"/>
                <a:gd name="connsiteX2" fmla="*/ 2599055 w 2599055"/>
                <a:gd name="connsiteY2" fmla="*/ 0 h 3901056"/>
                <a:gd name="connsiteX0" fmla="*/ 0 w 2599055"/>
                <a:gd name="connsiteY0" fmla="*/ 3650 h 3901056"/>
                <a:gd name="connsiteX1" fmla="*/ 1304847 w 2599055"/>
                <a:gd name="connsiteY1" fmla="*/ 3901005 h 3901056"/>
                <a:gd name="connsiteX2" fmla="*/ 2599055 w 2599055"/>
                <a:gd name="connsiteY2" fmla="*/ 0 h 3901056"/>
                <a:gd name="connsiteX0" fmla="*/ 0 w 2599055"/>
                <a:gd name="connsiteY0" fmla="*/ 3650 h 3901060"/>
                <a:gd name="connsiteX1" fmla="*/ 1304847 w 2599055"/>
                <a:gd name="connsiteY1" fmla="*/ 3901005 h 3901060"/>
                <a:gd name="connsiteX2" fmla="*/ 2599055 w 2599055"/>
                <a:gd name="connsiteY2" fmla="*/ 0 h 3901060"/>
                <a:gd name="connsiteX0" fmla="*/ 0 w 2591912"/>
                <a:gd name="connsiteY0" fmla="*/ 0 h 3904554"/>
                <a:gd name="connsiteX1" fmla="*/ 1297704 w 2591912"/>
                <a:gd name="connsiteY1" fmla="*/ 3904499 h 3904554"/>
                <a:gd name="connsiteX2" fmla="*/ 2591912 w 2591912"/>
                <a:gd name="connsiteY2" fmla="*/ 3494 h 3904554"/>
                <a:gd name="connsiteX0" fmla="*/ 0 w 2591912"/>
                <a:gd name="connsiteY0" fmla="*/ 0 h 3904554"/>
                <a:gd name="connsiteX1" fmla="*/ 1297704 w 2591912"/>
                <a:gd name="connsiteY1" fmla="*/ 3904499 h 3904554"/>
                <a:gd name="connsiteX2" fmla="*/ 2591912 w 2591912"/>
                <a:gd name="connsiteY2" fmla="*/ 3494 h 3904554"/>
                <a:gd name="connsiteX0" fmla="*/ 0 w 2591912"/>
                <a:gd name="connsiteY0" fmla="*/ 0 h 3904637"/>
                <a:gd name="connsiteX1" fmla="*/ 1297704 w 2591912"/>
                <a:gd name="connsiteY1" fmla="*/ 3904499 h 3904637"/>
                <a:gd name="connsiteX2" fmla="*/ 2591912 w 2591912"/>
                <a:gd name="connsiteY2" fmla="*/ 3494 h 3904637"/>
                <a:gd name="connsiteX0" fmla="*/ 0 w 2591912"/>
                <a:gd name="connsiteY0" fmla="*/ 0 h 3904637"/>
                <a:gd name="connsiteX1" fmla="*/ 1297704 w 2591912"/>
                <a:gd name="connsiteY1" fmla="*/ 3904499 h 3904637"/>
                <a:gd name="connsiteX2" fmla="*/ 2591912 w 2591912"/>
                <a:gd name="connsiteY2" fmla="*/ 3494 h 390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1912" h="3904637">
                  <a:moveTo>
                    <a:pt x="0" y="0"/>
                  </a:moveTo>
                  <a:cubicBezTo>
                    <a:pt x="25784" y="375980"/>
                    <a:pt x="652699" y="3930221"/>
                    <a:pt x="1297704" y="3904499"/>
                  </a:cubicBezTo>
                  <a:cubicBezTo>
                    <a:pt x="1870712" y="3901918"/>
                    <a:pt x="2387282" y="1300641"/>
                    <a:pt x="2591912" y="3494"/>
                  </a:cubicBezTo>
                </a:path>
              </a:pathLst>
            </a:cu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297735" y="843070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889003" y="843070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725520" y="299074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456423" y="300503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166264" y="4293096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28592" y="4294394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16851663">
                  <a:off x="3004943" y="1206362"/>
                  <a:ext cx="1179490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851663">
                  <a:off x="3004943" y="1206362"/>
                  <a:ext cx="1179490" cy="4700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Овал 56"/>
            <p:cNvSpPr/>
            <p:nvPr/>
          </p:nvSpPr>
          <p:spPr>
            <a:xfrm>
              <a:off x="2596766" y="474367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727901" y="879503"/>
            <a:ext cx="1782484" cy="3920030"/>
            <a:chOff x="1727901" y="879503"/>
            <a:chExt cx="1782484" cy="3920030"/>
          </a:xfrm>
        </p:grpSpPr>
        <p:sp>
          <p:nvSpPr>
            <p:cNvPr id="66" name="Овал 65"/>
            <p:cNvSpPr/>
            <p:nvPr/>
          </p:nvSpPr>
          <p:spPr>
            <a:xfrm>
              <a:off x="1727901" y="1271225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936726" y="278092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159745" y="3865812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593411" y="474745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3028592" y="386762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3254936" y="278092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458305" y="1270285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1758552" y="1302027"/>
              <a:ext cx="1722120" cy="3472379"/>
            </a:xfrm>
            <a:custGeom>
              <a:avLst/>
              <a:gdLst>
                <a:gd name="connsiteX0" fmla="*/ 0 w 731520"/>
                <a:gd name="connsiteY0" fmla="*/ 0 h 2926080"/>
                <a:gd name="connsiteX1" fmla="*/ 373380 w 731520"/>
                <a:gd name="connsiteY1" fmla="*/ 2202180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373380 w 731520"/>
                <a:gd name="connsiteY1" fmla="*/ 2202180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358140 w 731520"/>
                <a:gd name="connsiteY1" fmla="*/ 2186940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365284 w 731520"/>
                <a:gd name="connsiteY1" fmla="*/ 2196465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1436370"/>
                <a:gd name="connsiteY0" fmla="*/ 0 h 331202"/>
                <a:gd name="connsiteX1" fmla="*/ 1436370 w 1436370"/>
                <a:gd name="connsiteY1" fmla="*/ 11430 h 331202"/>
                <a:gd name="connsiteX0" fmla="*/ 0 w 1436370"/>
                <a:gd name="connsiteY0" fmla="*/ 0 h 468281"/>
                <a:gd name="connsiteX1" fmla="*/ 1436370 w 1436370"/>
                <a:gd name="connsiteY1" fmla="*/ 11430 h 468281"/>
                <a:gd name="connsiteX0" fmla="*/ 0 w 1436370"/>
                <a:gd name="connsiteY0" fmla="*/ 0 h 1377537"/>
                <a:gd name="connsiteX1" fmla="*/ 673498 w 1436370"/>
                <a:gd name="connsiteY1" fmla="*/ 1331953 h 1377537"/>
                <a:gd name="connsiteX2" fmla="*/ 1436370 w 1436370"/>
                <a:gd name="connsiteY2" fmla="*/ 11430 h 1377537"/>
                <a:gd name="connsiteX0" fmla="*/ 0 w 1436370"/>
                <a:gd name="connsiteY0" fmla="*/ 0 h 1332596"/>
                <a:gd name="connsiteX1" fmla="*/ 673498 w 1436370"/>
                <a:gd name="connsiteY1" fmla="*/ 1331953 h 1332596"/>
                <a:gd name="connsiteX2" fmla="*/ 1436370 w 1436370"/>
                <a:gd name="connsiteY2" fmla="*/ 11430 h 1332596"/>
                <a:gd name="connsiteX0" fmla="*/ 0 w 1436370"/>
                <a:gd name="connsiteY0" fmla="*/ 0 h 1332596"/>
                <a:gd name="connsiteX1" fmla="*/ 673498 w 1436370"/>
                <a:gd name="connsiteY1" fmla="*/ 1331953 h 1332596"/>
                <a:gd name="connsiteX2" fmla="*/ 1436370 w 1436370"/>
                <a:gd name="connsiteY2" fmla="*/ 11430 h 1332596"/>
                <a:gd name="connsiteX0" fmla="*/ 0 w 1436370"/>
                <a:gd name="connsiteY0" fmla="*/ 0 h 2913334"/>
                <a:gd name="connsiteX1" fmla="*/ 749698 w 1436370"/>
                <a:gd name="connsiteY1" fmla="*/ 2913103 h 2913334"/>
                <a:gd name="connsiteX2" fmla="*/ 1436370 w 1436370"/>
                <a:gd name="connsiteY2" fmla="*/ 11430 h 2913334"/>
                <a:gd name="connsiteX0" fmla="*/ 0 w 1436370"/>
                <a:gd name="connsiteY0" fmla="*/ 0 h 2925239"/>
                <a:gd name="connsiteX1" fmla="*/ 740173 w 1436370"/>
                <a:gd name="connsiteY1" fmla="*/ 2925009 h 2925239"/>
                <a:gd name="connsiteX2" fmla="*/ 1436370 w 1436370"/>
                <a:gd name="connsiteY2" fmla="*/ 11430 h 2925239"/>
                <a:gd name="connsiteX0" fmla="*/ 0 w 1436370"/>
                <a:gd name="connsiteY0" fmla="*/ 0 h 2925239"/>
                <a:gd name="connsiteX1" fmla="*/ 740173 w 1436370"/>
                <a:gd name="connsiteY1" fmla="*/ 2925009 h 2925239"/>
                <a:gd name="connsiteX2" fmla="*/ 1436370 w 1436370"/>
                <a:gd name="connsiteY2" fmla="*/ 11430 h 2925239"/>
                <a:gd name="connsiteX0" fmla="*/ 0 w 1436370"/>
                <a:gd name="connsiteY0" fmla="*/ 0 h 2925013"/>
                <a:gd name="connsiteX1" fmla="*/ 740173 w 1436370"/>
                <a:gd name="connsiteY1" fmla="*/ 2925009 h 2925013"/>
                <a:gd name="connsiteX2" fmla="*/ 1436370 w 1436370"/>
                <a:gd name="connsiteY2" fmla="*/ 11430 h 2925013"/>
                <a:gd name="connsiteX0" fmla="*/ 0 w 1436370"/>
                <a:gd name="connsiteY0" fmla="*/ 0 h 2925013"/>
                <a:gd name="connsiteX1" fmla="*/ 740173 w 1436370"/>
                <a:gd name="connsiteY1" fmla="*/ 2925009 h 2925013"/>
                <a:gd name="connsiteX2" fmla="*/ 1436370 w 1436370"/>
                <a:gd name="connsiteY2" fmla="*/ 11430 h 2925013"/>
                <a:gd name="connsiteX0" fmla="*/ 0 w 1461770"/>
                <a:gd name="connsiteY0" fmla="*/ 13970 h 2938983"/>
                <a:gd name="connsiteX1" fmla="*/ 740173 w 1461770"/>
                <a:gd name="connsiteY1" fmla="*/ 2938979 h 2938983"/>
                <a:gd name="connsiteX2" fmla="*/ 1461770 w 1461770"/>
                <a:gd name="connsiteY2" fmla="*/ 0 h 2938983"/>
                <a:gd name="connsiteX0" fmla="*/ 0 w 1461770"/>
                <a:gd name="connsiteY0" fmla="*/ 13970 h 2938985"/>
                <a:gd name="connsiteX1" fmla="*/ 740173 w 1461770"/>
                <a:gd name="connsiteY1" fmla="*/ 2938979 h 2938985"/>
                <a:gd name="connsiteX2" fmla="*/ 1461770 w 1461770"/>
                <a:gd name="connsiteY2" fmla="*/ 0 h 2938985"/>
                <a:gd name="connsiteX0" fmla="*/ 0 w 1461770"/>
                <a:gd name="connsiteY0" fmla="*/ 13970 h 2938985"/>
                <a:gd name="connsiteX1" fmla="*/ 740173 w 1461770"/>
                <a:gd name="connsiteY1" fmla="*/ 2938979 h 2938985"/>
                <a:gd name="connsiteX2" fmla="*/ 1461770 w 1461770"/>
                <a:gd name="connsiteY2" fmla="*/ 0 h 2938985"/>
                <a:gd name="connsiteX0" fmla="*/ 0 w 1461770"/>
                <a:gd name="connsiteY0" fmla="*/ 13970 h 2938986"/>
                <a:gd name="connsiteX1" fmla="*/ 740173 w 1461770"/>
                <a:gd name="connsiteY1" fmla="*/ 2938979 h 2938986"/>
                <a:gd name="connsiteX2" fmla="*/ 1461770 w 1461770"/>
                <a:gd name="connsiteY2" fmla="*/ 0 h 2938986"/>
                <a:gd name="connsiteX0" fmla="*/ 0 w 1461770"/>
                <a:gd name="connsiteY0" fmla="*/ 13970 h 2938986"/>
                <a:gd name="connsiteX1" fmla="*/ 740173 w 1461770"/>
                <a:gd name="connsiteY1" fmla="*/ 2938979 h 2938986"/>
                <a:gd name="connsiteX2" fmla="*/ 1461770 w 1461770"/>
                <a:gd name="connsiteY2" fmla="*/ 0 h 2938986"/>
                <a:gd name="connsiteX0" fmla="*/ 0 w 1461770"/>
                <a:gd name="connsiteY0" fmla="*/ 13970 h 2938986"/>
                <a:gd name="connsiteX1" fmla="*/ 740173 w 1461770"/>
                <a:gd name="connsiteY1" fmla="*/ 2938979 h 2938986"/>
                <a:gd name="connsiteX2" fmla="*/ 1461770 w 1461770"/>
                <a:gd name="connsiteY2" fmla="*/ 0 h 2938986"/>
                <a:gd name="connsiteX0" fmla="*/ 0 w 1461770"/>
                <a:gd name="connsiteY0" fmla="*/ 13970 h 2938979"/>
                <a:gd name="connsiteX1" fmla="*/ 740173 w 1461770"/>
                <a:gd name="connsiteY1" fmla="*/ 2938979 h 2938979"/>
                <a:gd name="connsiteX2" fmla="*/ 1461770 w 1461770"/>
                <a:gd name="connsiteY2" fmla="*/ 0 h 2938979"/>
                <a:gd name="connsiteX0" fmla="*/ 0 w 1461770"/>
                <a:gd name="connsiteY0" fmla="*/ 13970 h 2938979"/>
                <a:gd name="connsiteX1" fmla="*/ 740173 w 1461770"/>
                <a:gd name="connsiteY1" fmla="*/ 2938979 h 2938979"/>
                <a:gd name="connsiteX2" fmla="*/ 1461770 w 1461770"/>
                <a:gd name="connsiteY2" fmla="*/ 0 h 2938979"/>
                <a:gd name="connsiteX0" fmla="*/ 0 w 1601470"/>
                <a:gd name="connsiteY0" fmla="*/ 547370 h 3472379"/>
                <a:gd name="connsiteX1" fmla="*/ 740173 w 1601470"/>
                <a:gd name="connsiteY1" fmla="*/ 3472379 h 3472379"/>
                <a:gd name="connsiteX2" fmla="*/ 1601470 w 1601470"/>
                <a:gd name="connsiteY2" fmla="*/ 0 h 3472379"/>
                <a:gd name="connsiteX0" fmla="*/ 0 w 1722120"/>
                <a:gd name="connsiteY0" fmla="*/ 13970 h 3472379"/>
                <a:gd name="connsiteX1" fmla="*/ 860823 w 1722120"/>
                <a:gd name="connsiteY1" fmla="*/ 3472379 h 3472379"/>
                <a:gd name="connsiteX2" fmla="*/ 1722120 w 1722120"/>
                <a:gd name="connsiteY2" fmla="*/ 0 h 347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120" h="3472379">
                  <a:moveTo>
                    <a:pt x="0" y="13970"/>
                  </a:moveTo>
                  <a:cubicBezTo>
                    <a:pt x="93200" y="1004312"/>
                    <a:pt x="464130" y="3470320"/>
                    <a:pt x="860823" y="3472379"/>
                  </a:cubicBezTo>
                  <a:cubicBezTo>
                    <a:pt x="1258252" y="3460273"/>
                    <a:pt x="1656080" y="882015"/>
                    <a:pt x="172212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rot="16744253">
                  <a:off x="2532708" y="1326421"/>
                  <a:ext cx="1363835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253">
                  <a:off x="2532708" y="1326421"/>
                  <a:ext cx="1363835" cy="4700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Группа 78"/>
          <p:cNvGrpSpPr/>
          <p:nvPr/>
        </p:nvGrpSpPr>
        <p:grpSpPr>
          <a:xfrm>
            <a:off x="864667" y="696834"/>
            <a:ext cx="3511639" cy="4101304"/>
            <a:chOff x="864667" y="696834"/>
            <a:chExt cx="3511639" cy="4101304"/>
          </a:xfrm>
        </p:grpSpPr>
        <p:sp>
          <p:nvSpPr>
            <p:cNvPr id="47" name="Полилиния 46"/>
            <p:cNvSpPr/>
            <p:nvPr/>
          </p:nvSpPr>
          <p:spPr>
            <a:xfrm>
              <a:off x="893046" y="1296944"/>
              <a:ext cx="3456941" cy="3479049"/>
            </a:xfrm>
            <a:custGeom>
              <a:avLst/>
              <a:gdLst>
                <a:gd name="connsiteX0" fmla="*/ 0 w 1097280"/>
                <a:gd name="connsiteY0" fmla="*/ 0 h 1668160"/>
                <a:gd name="connsiteX1" fmla="*/ 739140 w 1097280"/>
                <a:gd name="connsiteY1" fmla="*/ 1455420 h 1668160"/>
                <a:gd name="connsiteX2" fmla="*/ 1097280 w 1097280"/>
                <a:gd name="connsiteY2" fmla="*/ 1630680 h 1668160"/>
                <a:gd name="connsiteX0" fmla="*/ 0 w 1097280"/>
                <a:gd name="connsiteY0" fmla="*/ 0 h 1646583"/>
                <a:gd name="connsiteX1" fmla="*/ 739140 w 1097280"/>
                <a:gd name="connsiteY1" fmla="*/ 1455420 h 1646583"/>
                <a:gd name="connsiteX2" fmla="*/ 1097280 w 1097280"/>
                <a:gd name="connsiteY2" fmla="*/ 1630680 h 1646583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3062"/>
                <a:gd name="connsiteX1" fmla="*/ 1097280 w 1097280"/>
                <a:gd name="connsiteY1" fmla="*/ 1633062 h 1633062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3"/>
                <a:gd name="connsiteX1" fmla="*/ 1097280 w 1097280"/>
                <a:gd name="connsiteY1" fmla="*/ 1633062 h 1633063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8"/>
                <a:gd name="connsiteX1" fmla="*/ 1465580 w 1465580"/>
                <a:gd name="connsiteY1" fmla="*/ 2931637 h 2931638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8"/>
                <a:gd name="connsiteX1" fmla="*/ 1465580 w 1465580"/>
                <a:gd name="connsiteY1" fmla="*/ 2931637 h 2931638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710055"/>
                <a:gd name="connsiteY0" fmla="*/ 0 h 3480912"/>
                <a:gd name="connsiteX1" fmla="*/ 1710055 w 1710055"/>
                <a:gd name="connsiteY1" fmla="*/ 3480912 h 3480912"/>
                <a:gd name="connsiteX0" fmla="*/ 0 w 3447415"/>
                <a:gd name="connsiteY0" fmla="*/ 0 h 362376"/>
                <a:gd name="connsiteX1" fmla="*/ 3447415 w 3447415"/>
                <a:gd name="connsiteY1" fmla="*/ 6192 h 362376"/>
                <a:gd name="connsiteX0" fmla="*/ 0 w 3447415"/>
                <a:gd name="connsiteY0" fmla="*/ 0 h 596075"/>
                <a:gd name="connsiteX1" fmla="*/ 3447415 w 3447415"/>
                <a:gd name="connsiteY1" fmla="*/ 6192 h 596075"/>
                <a:gd name="connsiteX0" fmla="*/ 0 w 3461703"/>
                <a:gd name="connsiteY0" fmla="*/ 0 h 600720"/>
                <a:gd name="connsiteX1" fmla="*/ 3461703 w 3461703"/>
                <a:gd name="connsiteY1" fmla="*/ 15717 h 600720"/>
                <a:gd name="connsiteX0" fmla="*/ 0 w 3461703"/>
                <a:gd name="connsiteY0" fmla="*/ 0 h 1662918"/>
                <a:gd name="connsiteX1" fmla="*/ 1735854 w 3461703"/>
                <a:gd name="connsiteY1" fmla="*/ 1631993 h 1662918"/>
                <a:gd name="connsiteX2" fmla="*/ 3461703 w 3461703"/>
                <a:gd name="connsiteY2" fmla="*/ 15717 h 1662918"/>
                <a:gd name="connsiteX0" fmla="*/ 0 w 3461703"/>
                <a:gd name="connsiteY0" fmla="*/ 0 h 1631993"/>
                <a:gd name="connsiteX1" fmla="*/ 1735854 w 3461703"/>
                <a:gd name="connsiteY1" fmla="*/ 1631993 h 1631993"/>
                <a:gd name="connsiteX2" fmla="*/ 3461703 w 3461703"/>
                <a:gd name="connsiteY2" fmla="*/ 15717 h 1631993"/>
                <a:gd name="connsiteX0" fmla="*/ 0 w 3461703"/>
                <a:gd name="connsiteY0" fmla="*/ 0 h 1631993"/>
                <a:gd name="connsiteX1" fmla="*/ 1735854 w 3461703"/>
                <a:gd name="connsiteY1" fmla="*/ 1631993 h 1631993"/>
                <a:gd name="connsiteX2" fmla="*/ 3461703 w 3461703"/>
                <a:gd name="connsiteY2" fmla="*/ 15717 h 1631993"/>
                <a:gd name="connsiteX0" fmla="*/ 0 w 3461703"/>
                <a:gd name="connsiteY0" fmla="*/ 0 h 3465555"/>
                <a:gd name="connsiteX1" fmla="*/ 1716804 w 3461703"/>
                <a:gd name="connsiteY1" fmla="*/ 3465555 h 3465555"/>
                <a:gd name="connsiteX2" fmla="*/ 3461703 w 3461703"/>
                <a:gd name="connsiteY2" fmla="*/ 15717 h 3465555"/>
                <a:gd name="connsiteX0" fmla="*/ 0 w 3461703"/>
                <a:gd name="connsiteY0" fmla="*/ 0 h 3486986"/>
                <a:gd name="connsiteX1" fmla="*/ 1728710 w 3461703"/>
                <a:gd name="connsiteY1" fmla="*/ 3486986 h 3486986"/>
                <a:gd name="connsiteX2" fmla="*/ 3461703 w 3461703"/>
                <a:gd name="connsiteY2" fmla="*/ 15717 h 3486986"/>
                <a:gd name="connsiteX0" fmla="*/ 0 w 3461703"/>
                <a:gd name="connsiteY0" fmla="*/ 0 h 3482223"/>
                <a:gd name="connsiteX1" fmla="*/ 1733473 w 3461703"/>
                <a:gd name="connsiteY1" fmla="*/ 3482223 h 3482223"/>
                <a:gd name="connsiteX2" fmla="*/ 3461703 w 3461703"/>
                <a:gd name="connsiteY2" fmla="*/ 15717 h 3482223"/>
                <a:gd name="connsiteX0" fmla="*/ 0 w 3461703"/>
                <a:gd name="connsiteY0" fmla="*/ 0 h 3479048"/>
                <a:gd name="connsiteX1" fmla="*/ 1723948 w 3461703"/>
                <a:gd name="connsiteY1" fmla="*/ 3479048 h 3479048"/>
                <a:gd name="connsiteX2" fmla="*/ 3461703 w 3461703"/>
                <a:gd name="connsiteY2" fmla="*/ 15717 h 3479048"/>
                <a:gd name="connsiteX0" fmla="*/ 0 w 3461703"/>
                <a:gd name="connsiteY0" fmla="*/ 0 h 3479119"/>
                <a:gd name="connsiteX1" fmla="*/ 1723948 w 3461703"/>
                <a:gd name="connsiteY1" fmla="*/ 3479048 h 3479119"/>
                <a:gd name="connsiteX2" fmla="*/ 3461703 w 3461703"/>
                <a:gd name="connsiteY2" fmla="*/ 15717 h 3479119"/>
                <a:gd name="connsiteX0" fmla="*/ 0 w 3461703"/>
                <a:gd name="connsiteY0" fmla="*/ 0 h 3479119"/>
                <a:gd name="connsiteX1" fmla="*/ 1723948 w 3461703"/>
                <a:gd name="connsiteY1" fmla="*/ 3479048 h 3479119"/>
                <a:gd name="connsiteX2" fmla="*/ 3461703 w 3461703"/>
                <a:gd name="connsiteY2" fmla="*/ 15717 h 3479119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56941"/>
                <a:gd name="connsiteY0" fmla="*/ 0 h 3479051"/>
                <a:gd name="connsiteX1" fmla="*/ 1723948 w 3456941"/>
                <a:gd name="connsiteY1" fmla="*/ 3479048 h 3479051"/>
                <a:gd name="connsiteX2" fmla="*/ 3456941 w 3456941"/>
                <a:gd name="connsiteY2" fmla="*/ 8573 h 3479051"/>
                <a:gd name="connsiteX0" fmla="*/ 0 w 3456941"/>
                <a:gd name="connsiteY0" fmla="*/ 0 h 3479051"/>
                <a:gd name="connsiteX1" fmla="*/ 1723948 w 3456941"/>
                <a:gd name="connsiteY1" fmla="*/ 3479048 h 3479051"/>
                <a:gd name="connsiteX2" fmla="*/ 3456941 w 3456941"/>
                <a:gd name="connsiteY2" fmla="*/ 8573 h 3479051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6941" h="3479049">
                  <a:moveTo>
                    <a:pt x="0" y="0"/>
                  </a:moveTo>
                  <a:cubicBezTo>
                    <a:pt x="138497" y="498218"/>
                    <a:pt x="825737" y="3481354"/>
                    <a:pt x="1723948" y="3479048"/>
                  </a:cubicBezTo>
                  <a:cubicBezTo>
                    <a:pt x="2581276" y="3477736"/>
                    <a:pt x="3261836" y="711836"/>
                    <a:pt x="3456941" y="8573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864667" y="1273721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300687" y="277408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890318" y="277408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725520" y="386762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458306" y="386762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 rot="17206374">
                  <a:off x="3164600" y="1012498"/>
                  <a:ext cx="1415131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206374">
                  <a:off x="3164600" y="1012498"/>
                  <a:ext cx="1415131" cy="78380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Овал 75"/>
            <p:cNvSpPr/>
            <p:nvPr/>
          </p:nvSpPr>
          <p:spPr>
            <a:xfrm>
              <a:off x="4324226" y="1274631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592004" y="474605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423" y="793885"/>
            <a:ext cx="5233697" cy="3988409"/>
            <a:chOff x="7866" y="809729"/>
            <a:chExt cx="5233697" cy="3988409"/>
          </a:xfrm>
        </p:grpSpPr>
        <p:sp>
          <p:nvSpPr>
            <p:cNvPr id="81" name="Полилиния 80"/>
            <p:cNvSpPr/>
            <p:nvPr/>
          </p:nvSpPr>
          <p:spPr>
            <a:xfrm>
              <a:off x="30081" y="884510"/>
              <a:ext cx="5189093" cy="3891496"/>
            </a:xfrm>
            <a:custGeom>
              <a:avLst/>
              <a:gdLst>
                <a:gd name="connsiteX0" fmla="*/ 0 w 1097280"/>
                <a:gd name="connsiteY0" fmla="*/ 0 h 1668160"/>
                <a:gd name="connsiteX1" fmla="*/ 739140 w 1097280"/>
                <a:gd name="connsiteY1" fmla="*/ 1455420 h 1668160"/>
                <a:gd name="connsiteX2" fmla="*/ 1097280 w 1097280"/>
                <a:gd name="connsiteY2" fmla="*/ 1630680 h 1668160"/>
                <a:gd name="connsiteX0" fmla="*/ 0 w 1097280"/>
                <a:gd name="connsiteY0" fmla="*/ 0 h 1646583"/>
                <a:gd name="connsiteX1" fmla="*/ 739140 w 1097280"/>
                <a:gd name="connsiteY1" fmla="*/ 1455420 h 1646583"/>
                <a:gd name="connsiteX2" fmla="*/ 1097280 w 1097280"/>
                <a:gd name="connsiteY2" fmla="*/ 1630680 h 1646583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3062"/>
                <a:gd name="connsiteX1" fmla="*/ 1097280 w 1097280"/>
                <a:gd name="connsiteY1" fmla="*/ 1633062 h 1633062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3"/>
                <a:gd name="connsiteX1" fmla="*/ 1097280 w 1097280"/>
                <a:gd name="connsiteY1" fmla="*/ 1633062 h 1633063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8"/>
                <a:gd name="connsiteX1" fmla="*/ 1465580 w 1465580"/>
                <a:gd name="connsiteY1" fmla="*/ 2931637 h 2931638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8"/>
                <a:gd name="connsiteX1" fmla="*/ 1465580 w 1465580"/>
                <a:gd name="connsiteY1" fmla="*/ 2931637 h 2931638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710055"/>
                <a:gd name="connsiteY0" fmla="*/ 0 h 3480912"/>
                <a:gd name="connsiteX1" fmla="*/ 1710055 w 1710055"/>
                <a:gd name="connsiteY1" fmla="*/ 3480912 h 3480912"/>
                <a:gd name="connsiteX0" fmla="*/ 0 w 3447415"/>
                <a:gd name="connsiteY0" fmla="*/ 0 h 362376"/>
                <a:gd name="connsiteX1" fmla="*/ 3447415 w 3447415"/>
                <a:gd name="connsiteY1" fmla="*/ 6192 h 362376"/>
                <a:gd name="connsiteX0" fmla="*/ 0 w 3447415"/>
                <a:gd name="connsiteY0" fmla="*/ 0 h 596075"/>
                <a:gd name="connsiteX1" fmla="*/ 3447415 w 3447415"/>
                <a:gd name="connsiteY1" fmla="*/ 6192 h 596075"/>
                <a:gd name="connsiteX0" fmla="*/ 0 w 3461703"/>
                <a:gd name="connsiteY0" fmla="*/ 0 h 600720"/>
                <a:gd name="connsiteX1" fmla="*/ 3461703 w 3461703"/>
                <a:gd name="connsiteY1" fmla="*/ 15717 h 600720"/>
                <a:gd name="connsiteX0" fmla="*/ 0 w 3461703"/>
                <a:gd name="connsiteY0" fmla="*/ 0 h 1662918"/>
                <a:gd name="connsiteX1" fmla="*/ 1735854 w 3461703"/>
                <a:gd name="connsiteY1" fmla="*/ 1631993 h 1662918"/>
                <a:gd name="connsiteX2" fmla="*/ 3461703 w 3461703"/>
                <a:gd name="connsiteY2" fmla="*/ 15717 h 1662918"/>
                <a:gd name="connsiteX0" fmla="*/ 0 w 3461703"/>
                <a:gd name="connsiteY0" fmla="*/ 0 h 1631993"/>
                <a:gd name="connsiteX1" fmla="*/ 1735854 w 3461703"/>
                <a:gd name="connsiteY1" fmla="*/ 1631993 h 1631993"/>
                <a:gd name="connsiteX2" fmla="*/ 3461703 w 3461703"/>
                <a:gd name="connsiteY2" fmla="*/ 15717 h 1631993"/>
                <a:gd name="connsiteX0" fmla="*/ 0 w 3461703"/>
                <a:gd name="connsiteY0" fmla="*/ 0 h 1631993"/>
                <a:gd name="connsiteX1" fmla="*/ 1735854 w 3461703"/>
                <a:gd name="connsiteY1" fmla="*/ 1631993 h 1631993"/>
                <a:gd name="connsiteX2" fmla="*/ 3461703 w 3461703"/>
                <a:gd name="connsiteY2" fmla="*/ 15717 h 1631993"/>
                <a:gd name="connsiteX0" fmla="*/ 0 w 3461703"/>
                <a:gd name="connsiteY0" fmla="*/ 0 h 3465555"/>
                <a:gd name="connsiteX1" fmla="*/ 1716804 w 3461703"/>
                <a:gd name="connsiteY1" fmla="*/ 3465555 h 3465555"/>
                <a:gd name="connsiteX2" fmla="*/ 3461703 w 3461703"/>
                <a:gd name="connsiteY2" fmla="*/ 15717 h 3465555"/>
                <a:gd name="connsiteX0" fmla="*/ 0 w 3461703"/>
                <a:gd name="connsiteY0" fmla="*/ 0 h 3486986"/>
                <a:gd name="connsiteX1" fmla="*/ 1728710 w 3461703"/>
                <a:gd name="connsiteY1" fmla="*/ 3486986 h 3486986"/>
                <a:gd name="connsiteX2" fmla="*/ 3461703 w 3461703"/>
                <a:gd name="connsiteY2" fmla="*/ 15717 h 3486986"/>
                <a:gd name="connsiteX0" fmla="*/ 0 w 3461703"/>
                <a:gd name="connsiteY0" fmla="*/ 0 h 3482223"/>
                <a:gd name="connsiteX1" fmla="*/ 1733473 w 3461703"/>
                <a:gd name="connsiteY1" fmla="*/ 3482223 h 3482223"/>
                <a:gd name="connsiteX2" fmla="*/ 3461703 w 3461703"/>
                <a:gd name="connsiteY2" fmla="*/ 15717 h 3482223"/>
                <a:gd name="connsiteX0" fmla="*/ 0 w 3461703"/>
                <a:gd name="connsiteY0" fmla="*/ 0 h 3479048"/>
                <a:gd name="connsiteX1" fmla="*/ 1723948 w 3461703"/>
                <a:gd name="connsiteY1" fmla="*/ 3479048 h 3479048"/>
                <a:gd name="connsiteX2" fmla="*/ 3461703 w 3461703"/>
                <a:gd name="connsiteY2" fmla="*/ 15717 h 3479048"/>
                <a:gd name="connsiteX0" fmla="*/ 0 w 3461703"/>
                <a:gd name="connsiteY0" fmla="*/ 0 h 3479119"/>
                <a:gd name="connsiteX1" fmla="*/ 1723948 w 3461703"/>
                <a:gd name="connsiteY1" fmla="*/ 3479048 h 3479119"/>
                <a:gd name="connsiteX2" fmla="*/ 3461703 w 3461703"/>
                <a:gd name="connsiteY2" fmla="*/ 15717 h 3479119"/>
                <a:gd name="connsiteX0" fmla="*/ 0 w 3461703"/>
                <a:gd name="connsiteY0" fmla="*/ 0 h 3479119"/>
                <a:gd name="connsiteX1" fmla="*/ 1723948 w 3461703"/>
                <a:gd name="connsiteY1" fmla="*/ 3479048 h 3479119"/>
                <a:gd name="connsiteX2" fmla="*/ 3461703 w 3461703"/>
                <a:gd name="connsiteY2" fmla="*/ 15717 h 3479119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56941"/>
                <a:gd name="connsiteY0" fmla="*/ 0 h 3479051"/>
                <a:gd name="connsiteX1" fmla="*/ 1723948 w 3456941"/>
                <a:gd name="connsiteY1" fmla="*/ 3479048 h 3479051"/>
                <a:gd name="connsiteX2" fmla="*/ 3456941 w 3456941"/>
                <a:gd name="connsiteY2" fmla="*/ 8573 h 3479051"/>
                <a:gd name="connsiteX0" fmla="*/ 0 w 3456941"/>
                <a:gd name="connsiteY0" fmla="*/ 0 h 3479051"/>
                <a:gd name="connsiteX1" fmla="*/ 1723948 w 3456941"/>
                <a:gd name="connsiteY1" fmla="*/ 3479048 h 3479051"/>
                <a:gd name="connsiteX2" fmla="*/ 3456941 w 3456941"/>
                <a:gd name="connsiteY2" fmla="*/ 8573 h 3479051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4341844"/>
                <a:gd name="connsiteY0" fmla="*/ 374885 h 3853934"/>
                <a:gd name="connsiteX1" fmla="*/ 1723948 w 4341844"/>
                <a:gd name="connsiteY1" fmla="*/ 3853933 h 3853934"/>
                <a:gd name="connsiteX2" fmla="*/ 4341844 w 4341844"/>
                <a:gd name="connsiteY2" fmla="*/ 0 h 3853934"/>
                <a:gd name="connsiteX0" fmla="*/ 0 w 4318984"/>
                <a:gd name="connsiteY0" fmla="*/ 382505 h 3861554"/>
                <a:gd name="connsiteX1" fmla="*/ 1723948 w 4318984"/>
                <a:gd name="connsiteY1" fmla="*/ 3861553 h 3861554"/>
                <a:gd name="connsiteX2" fmla="*/ 4318984 w 4318984"/>
                <a:gd name="connsiteY2" fmla="*/ 0 h 3861554"/>
                <a:gd name="connsiteX0" fmla="*/ 0 w 5172424"/>
                <a:gd name="connsiteY0" fmla="*/ 0 h 3867669"/>
                <a:gd name="connsiteX1" fmla="*/ 2577388 w 5172424"/>
                <a:gd name="connsiteY1" fmla="*/ 3867668 h 3867669"/>
                <a:gd name="connsiteX2" fmla="*/ 5172424 w 5172424"/>
                <a:gd name="connsiteY2" fmla="*/ 6115 h 3867669"/>
                <a:gd name="connsiteX0" fmla="*/ 0 w 5181949"/>
                <a:gd name="connsiteY0" fmla="*/ 0 h 3891482"/>
                <a:gd name="connsiteX1" fmla="*/ 2586913 w 5181949"/>
                <a:gd name="connsiteY1" fmla="*/ 3891481 h 3891482"/>
                <a:gd name="connsiteX2" fmla="*/ 5181949 w 5181949"/>
                <a:gd name="connsiteY2" fmla="*/ 29928 h 3891482"/>
                <a:gd name="connsiteX0" fmla="*/ 0 w 5189093"/>
                <a:gd name="connsiteY0" fmla="*/ 0 h 3891482"/>
                <a:gd name="connsiteX1" fmla="*/ 2586913 w 5189093"/>
                <a:gd name="connsiteY1" fmla="*/ 3891481 h 3891482"/>
                <a:gd name="connsiteX2" fmla="*/ 5189093 w 5189093"/>
                <a:gd name="connsiteY2" fmla="*/ 3734 h 3891482"/>
                <a:gd name="connsiteX0" fmla="*/ 0 w 5189093"/>
                <a:gd name="connsiteY0" fmla="*/ 0 h 3891496"/>
                <a:gd name="connsiteX1" fmla="*/ 2586913 w 5189093"/>
                <a:gd name="connsiteY1" fmla="*/ 3891481 h 3891496"/>
                <a:gd name="connsiteX2" fmla="*/ 5189093 w 5189093"/>
                <a:gd name="connsiteY2" fmla="*/ 3734 h 3891496"/>
                <a:gd name="connsiteX0" fmla="*/ 0 w 5189093"/>
                <a:gd name="connsiteY0" fmla="*/ 0 h 3891496"/>
                <a:gd name="connsiteX1" fmla="*/ 2586913 w 5189093"/>
                <a:gd name="connsiteY1" fmla="*/ 3891481 h 3891496"/>
                <a:gd name="connsiteX2" fmla="*/ 5189093 w 5189093"/>
                <a:gd name="connsiteY2" fmla="*/ 3734 h 38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89093" h="3891496">
                  <a:moveTo>
                    <a:pt x="0" y="0"/>
                  </a:moveTo>
                  <a:cubicBezTo>
                    <a:pt x="138497" y="498218"/>
                    <a:pt x="1241027" y="3884262"/>
                    <a:pt x="2586913" y="3891481"/>
                  </a:cubicBezTo>
                  <a:cubicBezTo>
                    <a:pt x="3891916" y="3899694"/>
                    <a:pt x="4993988" y="706997"/>
                    <a:pt x="5189093" y="373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66" y="859699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863361" y="301538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325965" y="301538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725520" y="431934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3458306" y="431934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 rot="17363790">
                  <a:off x="3923133" y="1125393"/>
                  <a:ext cx="1415131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63790">
                  <a:off x="3923133" y="1125393"/>
                  <a:ext cx="1415131" cy="78380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Овал 87"/>
            <p:cNvSpPr/>
            <p:nvPr/>
          </p:nvSpPr>
          <p:spPr>
            <a:xfrm>
              <a:off x="5189483" y="860609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592004" y="474605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432131" y="687760"/>
            <a:ext cx="4372258" cy="4101171"/>
            <a:chOff x="436350" y="696967"/>
            <a:chExt cx="4372258" cy="4101171"/>
          </a:xfrm>
        </p:grpSpPr>
        <p:sp>
          <p:nvSpPr>
            <p:cNvPr id="120" name="Полилиния 119"/>
            <p:cNvSpPr/>
            <p:nvPr/>
          </p:nvSpPr>
          <p:spPr>
            <a:xfrm>
              <a:off x="458708" y="1179785"/>
              <a:ext cx="4331842" cy="3596206"/>
            </a:xfrm>
            <a:custGeom>
              <a:avLst/>
              <a:gdLst>
                <a:gd name="connsiteX0" fmla="*/ 0 w 1097280"/>
                <a:gd name="connsiteY0" fmla="*/ 0 h 1668160"/>
                <a:gd name="connsiteX1" fmla="*/ 739140 w 1097280"/>
                <a:gd name="connsiteY1" fmla="*/ 1455420 h 1668160"/>
                <a:gd name="connsiteX2" fmla="*/ 1097280 w 1097280"/>
                <a:gd name="connsiteY2" fmla="*/ 1630680 h 1668160"/>
                <a:gd name="connsiteX0" fmla="*/ 0 w 1097280"/>
                <a:gd name="connsiteY0" fmla="*/ 0 h 1646583"/>
                <a:gd name="connsiteX1" fmla="*/ 739140 w 1097280"/>
                <a:gd name="connsiteY1" fmla="*/ 1455420 h 1646583"/>
                <a:gd name="connsiteX2" fmla="*/ 1097280 w 1097280"/>
                <a:gd name="connsiteY2" fmla="*/ 1630680 h 1646583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0680"/>
                <a:gd name="connsiteX1" fmla="*/ 1097280 w 1097280"/>
                <a:gd name="connsiteY1" fmla="*/ 1630680 h 1630680"/>
                <a:gd name="connsiteX0" fmla="*/ 0 w 1097280"/>
                <a:gd name="connsiteY0" fmla="*/ 0 h 1633062"/>
                <a:gd name="connsiteX1" fmla="*/ 1097280 w 1097280"/>
                <a:gd name="connsiteY1" fmla="*/ 1633062 h 1633062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4"/>
                <a:gd name="connsiteX1" fmla="*/ 1097280 w 1097280"/>
                <a:gd name="connsiteY1" fmla="*/ 1633062 h 1633064"/>
                <a:gd name="connsiteX0" fmla="*/ 0 w 1097280"/>
                <a:gd name="connsiteY0" fmla="*/ 0 h 1633063"/>
                <a:gd name="connsiteX1" fmla="*/ 1097280 w 1097280"/>
                <a:gd name="connsiteY1" fmla="*/ 1633062 h 1633063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8"/>
                <a:gd name="connsiteX1" fmla="*/ 1465580 w 1465580"/>
                <a:gd name="connsiteY1" fmla="*/ 2931637 h 2931638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465580"/>
                <a:gd name="connsiteY0" fmla="*/ 0 h 2931638"/>
                <a:gd name="connsiteX1" fmla="*/ 1465580 w 1465580"/>
                <a:gd name="connsiteY1" fmla="*/ 2931637 h 2931638"/>
                <a:gd name="connsiteX0" fmla="*/ 0 w 1465580"/>
                <a:gd name="connsiteY0" fmla="*/ 0 h 2931637"/>
                <a:gd name="connsiteX1" fmla="*/ 1465580 w 1465580"/>
                <a:gd name="connsiteY1" fmla="*/ 2931637 h 2931637"/>
                <a:gd name="connsiteX0" fmla="*/ 0 w 1710055"/>
                <a:gd name="connsiteY0" fmla="*/ 0 h 3480912"/>
                <a:gd name="connsiteX1" fmla="*/ 1710055 w 1710055"/>
                <a:gd name="connsiteY1" fmla="*/ 3480912 h 3480912"/>
                <a:gd name="connsiteX0" fmla="*/ 0 w 3447415"/>
                <a:gd name="connsiteY0" fmla="*/ 0 h 362376"/>
                <a:gd name="connsiteX1" fmla="*/ 3447415 w 3447415"/>
                <a:gd name="connsiteY1" fmla="*/ 6192 h 362376"/>
                <a:gd name="connsiteX0" fmla="*/ 0 w 3447415"/>
                <a:gd name="connsiteY0" fmla="*/ 0 h 596075"/>
                <a:gd name="connsiteX1" fmla="*/ 3447415 w 3447415"/>
                <a:gd name="connsiteY1" fmla="*/ 6192 h 596075"/>
                <a:gd name="connsiteX0" fmla="*/ 0 w 3461703"/>
                <a:gd name="connsiteY0" fmla="*/ 0 h 600720"/>
                <a:gd name="connsiteX1" fmla="*/ 3461703 w 3461703"/>
                <a:gd name="connsiteY1" fmla="*/ 15717 h 600720"/>
                <a:gd name="connsiteX0" fmla="*/ 0 w 3461703"/>
                <a:gd name="connsiteY0" fmla="*/ 0 h 1662918"/>
                <a:gd name="connsiteX1" fmla="*/ 1735854 w 3461703"/>
                <a:gd name="connsiteY1" fmla="*/ 1631993 h 1662918"/>
                <a:gd name="connsiteX2" fmla="*/ 3461703 w 3461703"/>
                <a:gd name="connsiteY2" fmla="*/ 15717 h 1662918"/>
                <a:gd name="connsiteX0" fmla="*/ 0 w 3461703"/>
                <a:gd name="connsiteY0" fmla="*/ 0 h 1631993"/>
                <a:gd name="connsiteX1" fmla="*/ 1735854 w 3461703"/>
                <a:gd name="connsiteY1" fmla="*/ 1631993 h 1631993"/>
                <a:gd name="connsiteX2" fmla="*/ 3461703 w 3461703"/>
                <a:gd name="connsiteY2" fmla="*/ 15717 h 1631993"/>
                <a:gd name="connsiteX0" fmla="*/ 0 w 3461703"/>
                <a:gd name="connsiteY0" fmla="*/ 0 h 1631993"/>
                <a:gd name="connsiteX1" fmla="*/ 1735854 w 3461703"/>
                <a:gd name="connsiteY1" fmla="*/ 1631993 h 1631993"/>
                <a:gd name="connsiteX2" fmla="*/ 3461703 w 3461703"/>
                <a:gd name="connsiteY2" fmla="*/ 15717 h 1631993"/>
                <a:gd name="connsiteX0" fmla="*/ 0 w 3461703"/>
                <a:gd name="connsiteY0" fmla="*/ 0 h 3465555"/>
                <a:gd name="connsiteX1" fmla="*/ 1716804 w 3461703"/>
                <a:gd name="connsiteY1" fmla="*/ 3465555 h 3465555"/>
                <a:gd name="connsiteX2" fmla="*/ 3461703 w 3461703"/>
                <a:gd name="connsiteY2" fmla="*/ 15717 h 3465555"/>
                <a:gd name="connsiteX0" fmla="*/ 0 w 3461703"/>
                <a:gd name="connsiteY0" fmla="*/ 0 h 3486986"/>
                <a:gd name="connsiteX1" fmla="*/ 1728710 w 3461703"/>
                <a:gd name="connsiteY1" fmla="*/ 3486986 h 3486986"/>
                <a:gd name="connsiteX2" fmla="*/ 3461703 w 3461703"/>
                <a:gd name="connsiteY2" fmla="*/ 15717 h 3486986"/>
                <a:gd name="connsiteX0" fmla="*/ 0 w 3461703"/>
                <a:gd name="connsiteY0" fmla="*/ 0 h 3482223"/>
                <a:gd name="connsiteX1" fmla="*/ 1733473 w 3461703"/>
                <a:gd name="connsiteY1" fmla="*/ 3482223 h 3482223"/>
                <a:gd name="connsiteX2" fmla="*/ 3461703 w 3461703"/>
                <a:gd name="connsiteY2" fmla="*/ 15717 h 3482223"/>
                <a:gd name="connsiteX0" fmla="*/ 0 w 3461703"/>
                <a:gd name="connsiteY0" fmla="*/ 0 h 3479048"/>
                <a:gd name="connsiteX1" fmla="*/ 1723948 w 3461703"/>
                <a:gd name="connsiteY1" fmla="*/ 3479048 h 3479048"/>
                <a:gd name="connsiteX2" fmla="*/ 3461703 w 3461703"/>
                <a:gd name="connsiteY2" fmla="*/ 15717 h 3479048"/>
                <a:gd name="connsiteX0" fmla="*/ 0 w 3461703"/>
                <a:gd name="connsiteY0" fmla="*/ 0 h 3479119"/>
                <a:gd name="connsiteX1" fmla="*/ 1723948 w 3461703"/>
                <a:gd name="connsiteY1" fmla="*/ 3479048 h 3479119"/>
                <a:gd name="connsiteX2" fmla="*/ 3461703 w 3461703"/>
                <a:gd name="connsiteY2" fmla="*/ 15717 h 3479119"/>
                <a:gd name="connsiteX0" fmla="*/ 0 w 3461703"/>
                <a:gd name="connsiteY0" fmla="*/ 0 h 3479119"/>
                <a:gd name="connsiteX1" fmla="*/ 1723948 w 3461703"/>
                <a:gd name="connsiteY1" fmla="*/ 3479048 h 3479119"/>
                <a:gd name="connsiteX2" fmla="*/ 3461703 w 3461703"/>
                <a:gd name="connsiteY2" fmla="*/ 15717 h 3479119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61703"/>
                <a:gd name="connsiteY0" fmla="*/ 0 h 3479051"/>
                <a:gd name="connsiteX1" fmla="*/ 1723948 w 3461703"/>
                <a:gd name="connsiteY1" fmla="*/ 3479048 h 3479051"/>
                <a:gd name="connsiteX2" fmla="*/ 3461703 w 3461703"/>
                <a:gd name="connsiteY2" fmla="*/ 15717 h 3479051"/>
                <a:gd name="connsiteX0" fmla="*/ 0 w 3456941"/>
                <a:gd name="connsiteY0" fmla="*/ 0 h 3479051"/>
                <a:gd name="connsiteX1" fmla="*/ 1723948 w 3456941"/>
                <a:gd name="connsiteY1" fmla="*/ 3479048 h 3479051"/>
                <a:gd name="connsiteX2" fmla="*/ 3456941 w 3456941"/>
                <a:gd name="connsiteY2" fmla="*/ 8573 h 3479051"/>
                <a:gd name="connsiteX0" fmla="*/ 0 w 3456941"/>
                <a:gd name="connsiteY0" fmla="*/ 0 h 3479051"/>
                <a:gd name="connsiteX1" fmla="*/ 1723948 w 3456941"/>
                <a:gd name="connsiteY1" fmla="*/ 3479048 h 3479051"/>
                <a:gd name="connsiteX2" fmla="*/ 3456941 w 3456941"/>
                <a:gd name="connsiteY2" fmla="*/ 8573 h 3479051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3456941"/>
                <a:gd name="connsiteY0" fmla="*/ 0 h 3479049"/>
                <a:gd name="connsiteX1" fmla="*/ 1723948 w 3456941"/>
                <a:gd name="connsiteY1" fmla="*/ 3479048 h 3479049"/>
                <a:gd name="connsiteX2" fmla="*/ 3456941 w 3456941"/>
                <a:gd name="connsiteY2" fmla="*/ 8573 h 3479049"/>
                <a:gd name="connsiteX0" fmla="*/ 0 w 4341844"/>
                <a:gd name="connsiteY0" fmla="*/ 374885 h 3853934"/>
                <a:gd name="connsiteX1" fmla="*/ 1723948 w 4341844"/>
                <a:gd name="connsiteY1" fmla="*/ 3853933 h 3853934"/>
                <a:gd name="connsiteX2" fmla="*/ 4341844 w 4341844"/>
                <a:gd name="connsiteY2" fmla="*/ 0 h 3853934"/>
                <a:gd name="connsiteX0" fmla="*/ 0 w 4318984"/>
                <a:gd name="connsiteY0" fmla="*/ 382505 h 3861554"/>
                <a:gd name="connsiteX1" fmla="*/ 1723948 w 4318984"/>
                <a:gd name="connsiteY1" fmla="*/ 3861553 h 3861554"/>
                <a:gd name="connsiteX2" fmla="*/ 4318984 w 4318984"/>
                <a:gd name="connsiteY2" fmla="*/ 0 h 3861554"/>
                <a:gd name="connsiteX0" fmla="*/ 0 w 5172424"/>
                <a:gd name="connsiteY0" fmla="*/ 0 h 3867669"/>
                <a:gd name="connsiteX1" fmla="*/ 2577388 w 5172424"/>
                <a:gd name="connsiteY1" fmla="*/ 3867668 h 3867669"/>
                <a:gd name="connsiteX2" fmla="*/ 5172424 w 5172424"/>
                <a:gd name="connsiteY2" fmla="*/ 6115 h 3867669"/>
                <a:gd name="connsiteX0" fmla="*/ 0 w 5181949"/>
                <a:gd name="connsiteY0" fmla="*/ 0 h 3891482"/>
                <a:gd name="connsiteX1" fmla="*/ 2586913 w 5181949"/>
                <a:gd name="connsiteY1" fmla="*/ 3891481 h 3891482"/>
                <a:gd name="connsiteX2" fmla="*/ 5181949 w 5181949"/>
                <a:gd name="connsiteY2" fmla="*/ 29928 h 3891482"/>
                <a:gd name="connsiteX0" fmla="*/ 0 w 5189093"/>
                <a:gd name="connsiteY0" fmla="*/ 0 h 3891482"/>
                <a:gd name="connsiteX1" fmla="*/ 2586913 w 5189093"/>
                <a:gd name="connsiteY1" fmla="*/ 3891481 h 3891482"/>
                <a:gd name="connsiteX2" fmla="*/ 5189093 w 5189093"/>
                <a:gd name="connsiteY2" fmla="*/ 3734 h 3891482"/>
                <a:gd name="connsiteX0" fmla="*/ 0 w 5189093"/>
                <a:gd name="connsiteY0" fmla="*/ 0 h 3891496"/>
                <a:gd name="connsiteX1" fmla="*/ 2586913 w 5189093"/>
                <a:gd name="connsiteY1" fmla="*/ 3891481 h 3891496"/>
                <a:gd name="connsiteX2" fmla="*/ 5189093 w 5189093"/>
                <a:gd name="connsiteY2" fmla="*/ 3734 h 3891496"/>
                <a:gd name="connsiteX0" fmla="*/ 0 w 5189093"/>
                <a:gd name="connsiteY0" fmla="*/ 0 h 3891496"/>
                <a:gd name="connsiteX1" fmla="*/ 2586913 w 5189093"/>
                <a:gd name="connsiteY1" fmla="*/ 3891481 h 3891496"/>
                <a:gd name="connsiteX2" fmla="*/ 5189093 w 5189093"/>
                <a:gd name="connsiteY2" fmla="*/ 3734 h 3891496"/>
                <a:gd name="connsiteX0" fmla="*/ 0 w 4760468"/>
                <a:gd name="connsiteY0" fmla="*/ 0 h 3891498"/>
                <a:gd name="connsiteX1" fmla="*/ 2586913 w 4760468"/>
                <a:gd name="connsiteY1" fmla="*/ 3891481 h 3891498"/>
                <a:gd name="connsiteX2" fmla="*/ 4760468 w 4760468"/>
                <a:gd name="connsiteY2" fmla="*/ 299009 h 3891498"/>
                <a:gd name="connsiteX0" fmla="*/ 0 w 4336605"/>
                <a:gd name="connsiteY0" fmla="*/ 1028 h 3592489"/>
                <a:gd name="connsiteX1" fmla="*/ 2163050 w 4336605"/>
                <a:gd name="connsiteY1" fmla="*/ 3592472 h 3592489"/>
                <a:gd name="connsiteX2" fmla="*/ 4336605 w 4336605"/>
                <a:gd name="connsiteY2" fmla="*/ 0 h 3592489"/>
                <a:gd name="connsiteX0" fmla="*/ 0 w 4331842"/>
                <a:gd name="connsiteY0" fmla="*/ 0 h 3596223"/>
                <a:gd name="connsiteX1" fmla="*/ 2158287 w 4331842"/>
                <a:gd name="connsiteY1" fmla="*/ 3596206 h 3596223"/>
                <a:gd name="connsiteX2" fmla="*/ 4331842 w 4331842"/>
                <a:gd name="connsiteY2" fmla="*/ 3734 h 3596223"/>
                <a:gd name="connsiteX0" fmla="*/ 0 w 4331842"/>
                <a:gd name="connsiteY0" fmla="*/ 0 h 3596206"/>
                <a:gd name="connsiteX1" fmla="*/ 2158287 w 4331842"/>
                <a:gd name="connsiteY1" fmla="*/ 3596206 h 3596206"/>
                <a:gd name="connsiteX2" fmla="*/ 4331842 w 4331842"/>
                <a:gd name="connsiteY2" fmla="*/ 3734 h 3596206"/>
                <a:gd name="connsiteX0" fmla="*/ 0 w 4331842"/>
                <a:gd name="connsiteY0" fmla="*/ 0 h 3596206"/>
                <a:gd name="connsiteX1" fmla="*/ 2158287 w 4331842"/>
                <a:gd name="connsiteY1" fmla="*/ 3596206 h 3596206"/>
                <a:gd name="connsiteX2" fmla="*/ 4331842 w 4331842"/>
                <a:gd name="connsiteY2" fmla="*/ 3734 h 359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1842" h="3596206">
                  <a:moveTo>
                    <a:pt x="0" y="0"/>
                  </a:moveTo>
                  <a:cubicBezTo>
                    <a:pt x="138497" y="498218"/>
                    <a:pt x="1056241" y="3596607"/>
                    <a:pt x="2158287" y="3596206"/>
                  </a:cubicBezTo>
                  <a:cubicBezTo>
                    <a:pt x="3249930" y="3589179"/>
                    <a:pt x="4136737" y="706997"/>
                    <a:pt x="4331842" y="373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36350" y="1152969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302827" y="344270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891854" y="344270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2161601" y="459597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3031586" y="459597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 rot="17363790">
                  <a:off x="3595353" y="1011444"/>
                  <a:ext cx="1415131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63790">
                  <a:off x="3595353" y="1011444"/>
                  <a:ext cx="1415131" cy="78617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Овал 126"/>
            <p:cNvSpPr/>
            <p:nvPr/>
          </p:nvSpPr>
          <p:spPr>
            <a:xfrm>
              <a:off x="4756528" y="1153879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2592004" y="4746058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1849059" y="840843"/>
            <a:ext cx="1545545" cy="3958617"/>
            <a:chOff x="1849391" y="840916"/>
            <a:chExt cx="1545545" cy="3958617"/>
          </a:xfrm>
        </p:grpSpPr>
        <p:sp>
          <p:nvSpPr>
            <p:cNvPr id="137" name="Полилиния 136"/>
            <p:cNvSpPr/>
            <p:nvPr/>
          </p:nvSpPr>
          <p:spPr>
            <a:xfrm>
              <a:off x="1876480" y="864989"/>
              <a:ext cx="1497329" cy="3909446"/>
            </a:xfrm>
            <a:custGeom>
              <a:avLst/>
              <a:gdLst>
                <a:gd name="connsiteX0" fmla="*/ 0 w 731520"/>
                <a:gd name="connsiteY0" fmla="*/ 0 h 2926080"/>
                <a:gd name="connsiteX1" fmla="*/ 373380 w 731520"/>
                <a:gd name="connsiteY1" fmla="*/ 2202180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373380 w 731520"/>
                <a:gd name="connsiteY1" fmla="*/ 2202180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358140 w 731520"/>
                <a:gd name="connsiteY1" fmla="*/ 2186940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365284 w 731520"/>
                <a:gd name="connsiteY1" fmla="*/ 2196465 h 2926080"/>
                <a:gd name="connsiteX2" fmla="*/ 731520 w 731520"/>
                <a:gd name="connsiteY2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731520"/>
                <a:gd name="connsiteY0" fmla="*/ 0 h 2926080"/>
                <a:gd name="connsiteX1" fmla="*/ 731520 w 731520"/>
                <a:gd name="connsiteY1" fmla="*/ 2926080 h 2926080"/>
                <a:gd name="connsiteX0" fmla="*/ 0 w 1436370"/>
                <a:gd name="connsiteY0" fmla="*/ 0 h 331202"/>
                <a:gd name="connsiteX1" fmla="*/ 1436370 w 1436370"/>
                <a:gd name="connsiteY1" fmla="*/ 11430 h 331202"/>
                <a:gd name="connsiteX0" fmla="*/ 0 w 1436370"/>
                <a:gd name="connsiteY0" fmla="*/ 0 h 468281"/>
                <a:gd name="connsiteX1" fmla="*/ 1436370 w 1436370"/>
                <a:gd name="connsiteY1" fmla="*/ 11430 h 468281"/>
                <a:gd name="connsiteX0" fmla="*/ 0 w 1436370"/>
                <a:gd name="connsiteY0" fmla="*/ 0 h 1377537"/>
                <a:gd name="connsiteX1" fmla="*/ 673498 w 1436370"/>
                <a:gd name="connsiteY1" fmla="*/ 1331953 h 1377537"/>
                <a:gd name="connsiteX2" fmla="*/ 1436370 w 1436370"/>
                <a:gd name="connsiteY2" fmla="*/ 11430 h 1377537"/>
                <a:gd name="connsiteX0" fmla="*/ 0 w 1436370"/>
                <a:gd name="connsiteY0" fmla="*/ 0 h 1332596"/>
                <a:gd name="connsiteX1" fmla="*/ 673498 w 1436370"/>
                <a:gd name="connsiteY1" fmla="*/ 1331953 h 1332596"/>
                <a:gd name="connsiteX2" fmla="*/ 1436370 w 1436370"/>
                <a:gd name="connsiteY2" fmla="*/ 11430 h 1332596"/>
                <a:gd name="connsiteX0" fmla="*/ 0 w 1436370"/>
                <a:gd name="connsiteY0" fmla="*/ 0 h 1332596"/>
                <a:gd name="connsiteX1" fmla="*/ 673498 w 1436370"/>
                <a:gd name="connsiteY1" fmla="*/ 1331953 h 1332596"/>
                <a:gd name="connsiteX2" fmla="*/ 1436370 w 1436370"/>
                <a:gd name="connsiteY2" fmla="*/ 11430 h 1332596"/>
                <a:gd name="connsiteX0" fmla="*/ 0 w 1436370"/>
                <a:gd name="connsiteY0" fmla="*/ 0 h 2913334"/>
                <a:gd name="connsiteX1" fmla="*/ 749698 w 1436370"/>
                <a:gd name="connsiteY1" fmla="*/ 2913103 h 2913334"/>
                <a:gd name="connsiteX2" fmla="*/ 1436370 w 1436370"/>
                <a:gd name="connsiteY2" fmla="*/ 11430 h 2913334"/>
                <a:gd name="connsiteX0" fmla="*/ 0 w 1436370"/>
                <a:gd name="connsiteY0" fmla="*/ 0 h 2925239"/>
                <a:gd name="connsiteX1" fmla="*/ 740173 w 1436370"/>
                <a:gd name="connsiteY1" fmla="*/ 2925009 h 2925239"/>
                <a:gd name="connsiteX2" fmla="*/ 1436370 w 1436370"/>
                <a:gd name="connsiteY2" fmla="*/ 11430 h 2925239"/>
                <a:gd name="connsiteX0" fmla="*/ 0 w 1436370"/>
                <a:gd name="connsiteY0" fmla="*/ 0 h 2925239"/>
                <a:gd name="connsiteX1" fmla="*/ 740173 w 1436370"/>
                <a:gd name="connsiteY1" fmla="*/ 2925009 h 2925239"/>
                <a:gd name="connsiteX2" fmla="*/ 1436370 w 1436370"/>
                <a:gd name="connsiteY2" fmla="*/ 11430 h 2925239"/>
                <a:gd name="connsiteX0" fmla="*/ 0 w 1436370"/>
                <a:gd name="connsiteY0" fmla="*/ 0 h 2925013"/>
                <a:gd name="connsiteX1" fmla="*/ 740173 w 1436370"/>
                <a:gd name="connsiteY1" fmla="*/ 2925009 h 2925013"/>
                <a:gd name="connsiteX2" fmla="*/ 1436370 w 1436370"/>
                <a:gd name="connsiteY2" fmla="*/ 11430 h 2925013"/>
                <a:gd name="connsiteX0" fmla="*/ 0 w 1436370"/>
                <a:gd name="connsiteY0" fmla="*/ 0 h 2925013"/>
                <a:gd name="connsiteX1" fmla="*/ 740173 w 1436370"/>
                <a:gd name="connsiteY1" fmla="*/ 2925009 h 2925013"/>
                <a:gd name="connsiteX2" fmla="*/ 1436370 w 1436370"/>
                <a:gd name="connsiteY2" fmla="*/ 11430 h 2925013"/>
                <a:gd name="connsiteX0" fmla="*/ 0 w 1461770"/>
                <a:gd name="connsiteY0" fmla="*/ 13970 h 2938983"/>
                <a:gd name="connsiteX1" fmla="*/ 740173 w 1461770"/>
                <a:gd name="connsiteY1" fmla="*/ 2938979 h 2938983"/>
                <a:gd name="connsiteX2" fmla="*/ 1461770 w 1461770"/>
                <a:gd name="connsiteY2" fmla="*/ 0 h 2938983"/>
                <a:gd name="connsiteX0" fmla="*/ 0 w 1461770"/>
                <a:gd name="connsiteY0" fmla="*/ 13970 h 2938985"/>
                <a:gd name="connsiteX1" fmla="*/ 740173 w 1461770"/>
                <a:gd name="connsiteY1" fmla="*/ 2938979 h 2938985"/>
                <a:gd name="connsiteX2" fmla="*/ 1461770 w 1461770"/>
                <a:gd name="connsiteY2" fmla="*/ 0 h 2938985"/>
                <a:gd name="connsiteX0" fmla="*/ 0 w 1461770"/>
                <a:gd name="connsiteY0" fmla="*/ 13970 h 2938985"/>
                <a:gd name="connsiteX1" fmla="*/ 740173 w 1461770"/>
                <a:gd name="connsiteY1" fmla="*/ 2938979 h 2938985"/>
                <a:gd name="connsiteX2" fmla="*/ 1461770 w 1461770"/>
                <a:gd name="connsiteY2" fmla="*/ 0 h 2938985"/>
                <a:gd name="connsiteX0" fmla="*/ 0 w 1461770"/>
                <a:gd name="connsiteY0" fmla="*/ 13970 h 2938986"/>
                <a:gd name="connsiteX1" fmla="*/ 740173 w 1461770"/>
                <a:gd name="connsiteY1" fmla="*/ 2938979 h 2938986"/>
                <a:gd name="connsiteX2" fmla="*/ 1461770 w 1461770"/>
                <a:gd name="connsiteY2" fmla="*/ 0 h 2938986"/>
                <a:gd name="connsiteX0" fmla="*/ 0 w 1461770"/>
                <a:gd name="connsiteY0" fmla="*/ 13970 h 2938986"/>
                <a:gd name="connsiteX1" fmla="*/ 740173 w 1461770"/>
                <a:gd name="connsiteY1" fmla="*/ 2938979 h 2938986"/>
                <a:gd name="connsiteX2" fmla="*/ 1461770 w 1461770"/>
                <a:gd name="connsiteY2" fmla="*/ 0 h 2938986"/>
                <a:gd name="connsiteX0" fmla="*/ 0 w 1461770"/>
                <a:gd name="connsiteY0" fmla="*/ 13970 h 2938986"/>
                <a:gd name="connsiteX1" fmla="*/ 740173 w 1461770"/>
                <a:gd name="connsiteY1" fmla="*/ 2938979 h 2938986"/>
                <a:gd name="connsiteX2" fmla="*/ 1461770 w 1461770"/>
                <a:gd name="connsiteY2" fmla="*/ 0 h 2938986"/>
                <a:gd name="connsiteX0" fmla="*/ 0 w 1461770"/>
                <a:gd name="connsiteY0" fmla="*/ 13970 h 2938979"/>
                <a:gd name="connsiteX1" fmla="*/ 740173 w 1461770"/>
                <a:gd name="connsiteY1" fmla="*/ 2938979 h 2938979"/>
                <a:gd name="connsiteX2" fmla="*/ 1461770 w 1461770"/>
                <a:gd name="connsiteY2" fmla="*/ 0 h 2938979"/>
                <a:gd name="connsiteX0" fmla="*/ 0 w 1461770"/>
                <a:gd name="connsiteY0" fmla="*/ 13970 h 2938979"/>
                <a:gd name="connsiteX1" fmla="*/ 740173 w 1461770"/>
                <a:gd name="connsiteY1" fmla="*/ 2938979 h 2938979"/>
                <a:gd name="connsiteX2" fmla="*/ 1461770 w 1461770"/>
                <a:gd name="connsiteY2" fmla="*/ 0 h 2938979"/>
                <a:gd name="connsiteX0" fmla="*/ 0 w 1601470"/>
                <a:gd name="connsiteY0" fmla="*/ 547370 h 3472379"/>
                <a:gd name="connsiteX1" fmla="*/ 740173 w 1601470"/>
                <a:gd name="connsiteY1" fmla="*/ 3472379 h 3472379"/>
                <a:gd name="connsiteX2" fmla="*/ 1601470 w 1601470"/>
                <a:gd name="connsiteY2" fmla="*/ 0 h 3472379"/>
                <a:gd name="connsiteX0" fmla="*/ 0 w 1722120"/>
                <a:gd name="connsiteY0" fmla="*/ 13970 h 3472379"/>
                <a:gd name="connsiteX1" fmla="*/ 860823 w 1722120"/>
                <a:gd name="connsiteY1" fmla="*/ 3472379 h 3472379"/>
                <a:gd name="connsiteX2" fmla="*/ 1722120 w 1722120"/>
                <a:gd name="connsiteY2" fmla="*/ 0 h 3472379"/>
                <a:gd name="connsiteX0" fmla="*/ 0 w 1653540"/>
                <a:gd name="connsiteY0" fmla="*/ 0 h 4769049"/>
                <a:gd name="connsiteX1" fmla="*/ 792243 w 1653540"/>
                <a:gd name="connsiteY1" fmla="*/ 4769049 h 4769049"/>
                <a:gd name="connsiteX2" fmla="*/ 1653540 w 1653540"/>
                <a:gd name="connsiteY2" fmla="*/ 1296670 h 4769049"/>
                <a:gd name="connsiteX0" fmla="*/ 0 w 1592580"/>
                <a:gd name="connsiteY0" fmla="*/ 0 h 4769049"/>
                <a:gd name="connsiteX1" fmla="*/ 792243 w 1592580"/>
                <a:gd name="connsiteY1" fmla="*/ 4769049 h 4769049"/>
                <a:gd name="connsiteX2" fmla="*/ 1592580 w 1592580"/>
                <a:gd name="connsiteY2" fmla="*/ 24130 h 4769049"/>
                <a:gd name="connsiteX0" fmla="*/ 0 w 1602105"/>
                <a:gd name="connsiteY0" fmla="*/ 4445 h 4773494"/>
                <a:gd name="connsiteX1" fmla="*/ 792243 w 1602105"/>
                <a:gd name="connsiteY1" fmla="*/ 4773494 h 4773494"/>
                <a:gd name="connsiteX2" fmla="*/ 1602105 w 1602105"/>
                <a:gd name="connsiteY2" fmla="*/ 0 h 4773494"/>
                <a:gd name="connsiteX0" fmla="*/ 0 w 1602105"/>
                <a:gd name="connsiteY0" fmla="*/ 4445 h 4773494"/>
                <a:gd name="connsiteX1" fmla="*/ 792243 w 1602105"/>
                <a:gd name="connsiteY1" fmla="*/ 4773494 h 4773494"/>
                <a:gd name="connsiteX2" fmla="*/ 1602105 w 1602105"/>
                <a:gd name="connsiteY2" fmla="*/ 0 h 4773494"/>
                <a:gd name="connsiteX0" fmla="*/ 0 w 1602105"/>
                <a:gd name="connsiteY0" fmla="*/ 4445 h 4773494"/>
                <a:gd name="connsiteX1" fmla="*/ 792243 w 1602105"/>
                <a:gd name="connsiteY1" fmla="*/ 4773494 h 4773494"/>
                <a:gd name="connsiteX2" fmla="*/ 1602105 w 1602105"/>
                <a:gd name="connsiteY2" fmla="*/ 0 h 4773494"/>
                <a:gd name="connsiteX0" fmla="*/ 0 w 1549717"/>
                <a:gd name="connsiteY0" fmla="*/ 0 h 4769049"/>
                <a:gd name="connsiteX1" fmla="*/ 792243 w 1549717"/>
                <a:gd name="connsiteY1" fmla="*/ 4769049 h 4769049"/>
                <a:gd name="connsiteX2" fmla="*/ 1549717 w 1549717"/>
                <a:gd name="connsiteY2" fmla="*/ 862330 h 4769049"/>
                <a:gd name="connsiteX0" fmla="*/ 0 w 1497329"/>
                <a:gd name="connsiteY0" fmla="*/ 0 h 3909418"/>
                <a:gd name="connsiteX1" fmla="*/ 739855 w 1497329"/>
                <a:gd name="connsiteY1" fmla="*/ 3909418 h 3909418"/>
                <a:gd name="connsiteX2" fmla="*/ 1497329 w 1497329"/>
                <a:gd name="connsiteY2" fmla="*/ 2699 h 3909418"/>
                <a:gd name="connsiteX0" fmla="*/ 0 w 1497329"/>
                <a:gd name="connsiteY0" fmla="*/ 0 h 3909418"/>
                <a:gd name="connsiteX1" fmla="*/ 739855 w 1497329"/>
                <a:gd name="connsiteY1" fmla="*/ 3909418 h 3909418"/>
                <a:gd name="connsiteX2" fmla="*/ 1497329 w 1497329"/>
                <a:gd name="connsiteY2" fmla="*/ 2699 h 3909418"/>
                <a:gd name="connsiteX0" fmla="*/ 0 w 1497329"/>
                <a:gd name="connsiteY0" fmla="*/ 0 h 3909418"/>
                <a:gd name="connsiteX1" fmla="*/ 739855 w 1497329"/>
                <a:gd name="connsiteY1" fmla="*/ 3909418 h 3909418"/>
                <a:gd name="connsiteX2" fmla="*/ 1497329 w 1497329"/>
                <a:gd name="connsiteY2" fmla="*/ 2699 h 3909418"/>
                <a:gd name="connsiteX0" fmla="*/ 0 w 1497329"/>
                <a:gd name="connsiteY0" fmla="*/ 0 h 3909418"/>
                <a:gd name="connsiteX1" fmla="*/ 739855 w 1497329"/>
                <a:gd name="connsiteY1" fmla="*/ 3909418 h 3909418"/>
                <a:gd name="connsiteX2" fmla="*/ 1497329 w 1497329"/>
                <a:gd name="connsiteY2" fmla="*/ 2699 h 3909418"/>
                <a:gd name="connsiteX0" fmla="*/ 0 w 1497329"/>
                <a:gd name="connsiteY0" fmla="*/ 0 h 3909418"/>
                <a:gd name="connsiteX1" fmla="*/ 739855 w 1497329"/>
                <a:gd name="connsiteY1" fmla="*/ 3909418 h 3909418"/>
                <a:gd name="connsiteX2" fmla="*/ 1497329 w 1497329"/>
                <a:gd name="connsiteY2" fmla="*/ 2699 h 3909418"/>
                <a:gd name="connsiteX0" fmla="*/ 0 w 1497329"/>
                <a:gd name="connsiteY0" fmla="*/ 0 h 3909446"/>
                <a:gd name="connsiteX1" fmla="*/ 739855 w 1497329"/>
                <a:gd name="connsiteY1" fmla="*/ 3909418 h 3909446"/>
                <a:gd name="connsiteX2" fmla="*/ 1497329 w 1497329"/>
                <a:gd name="connsiteY2" fmla="*/ 2699 h 3909446"/>
                <a:gd name="connsiteX0" fmla="*/ 0 w 1497329"/>
                <a:gd name="connsiteY0" fmla="*/ 0 h 3909446"/>
                <a:gd name="connsiteX1" fmla="*/ 739855 w 1497329"/>
                <a:gd name="connsiteY1" fmla="*/ 3909418 h 3909446"/>
                <a:gd name="connsiteX2" fmla="*/ 1497329 w 1497329"/>
                <a:gd name="connsiteY2" fmla="*/ 2699 h 390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7329" h="3909446">
                  <a:moveTo>
                    <a:pt x="0" y="0"/>
                  </a:moveTo>
                  <a:cubicBezTo>
                    <a:pt x="86056" y="995105"/>
                    <a:pt x="374912" y="3920059"/>
                    <a:pt x="739855" y="3909418"/>
                  </a:cubicBezTo>
                  <a:cubicBezTo>
                    <a:pt x="1118234" y="3897312"/>
                    <a:pt x="1433671" y="884714"/>
                    <a:pt x="1497329" y="269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849391" y="841856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1936726" y="178139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2157364" y="343325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593411" y="474745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3026211" y="3435073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3254936" y="1781397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3342856" y="840916"/>
              <a:ext cx="52080" cy="52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rot="16744253">
                  <a:off x="2285769" y="1288321"/>
                  <a:ext cx="1363835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ru-RU" sz="2400" b="1" i="1" smtClean="0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253">
                  <a:off x="2285769" y="1288321"/>
                  <a:ext cx="1363835" cy="47000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Прямоугольник 90">
            <a:hlinkClick r:id="" action="ppaction://hlinkshowjump?jump=nextslide"/>
          </p:cNvPr>
          <p:cNvSpPr/>
          <p:nvPr/>
        </p:nvSpPr>
        <p:spPr>
          <a:xfrm>
            <a:off x="5634" y="6491288"/>
            <a:ext cx="1700794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Прямоугольник 2047"/>
              <p:cNvSpPr/>
              <p:nvPr/>
            </p:nvSpPr>
            <p:spPr>
              <a:xfrm>
                <a:off x="5784602" y="2595448"/>
                <a:ext cx="335939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dirty="0" smtClean="0">
                    <a:solidFill>
                      <a:srgbClr val="292934"/>
                    </a:solidFill>
                  </a:rPr>
                  <a:t>Анимация показывает, как зависит скорость приближения графика функции к оси ординат от коэффициента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292934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ru-RU" dirty="0">
                    <a:solidFill>
                      <a:srgbClr val="29293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048" name="Прямоугольник 2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602" y="2595448"/>
                <a:ext cx="3359398" cy="1477328"/>
              </a:xfrm>
              <a:prstGeom prst="rect">
                <a:avLst/>
              </a:prstGeom>
              <a:blipFill rotWithShape="1">
                <a:blip r:embed="rId20"/>
                <a:stretch>
                  <a:fillRect l="-1633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" y="15303"/>
            <a:ext cx="9111777" cy="641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0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8" grpId="0"/>
      <p:bldP spid="28" grpId="1"/>
      <p:bldP spid="28" grpId="2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 hidden="1"/>
          <p:cNvGrpSpPr/>
          <p:nvPr/>
        </p:nvGrpSpPr>
        <p:grpSpPr>
          <a:xfrm>
            <a:off x="2469112" y="499362"/>
            <a:ext cx="700808" cy="800801"/>
            <a:chOff x="2469112" y="499362"/>
            <a:chExt cx="700808" cy="800801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2469112" y="520223"/>
              <a:ext cx="700808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3162300" y="499362"/>
              <a:ext cx="2295" cy="80080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148064" y="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1:</a:t>
            </a:r>
            <a:endParaRPr lang="ru-RU" sz="2800" b="1" dirty="0">
              <a:latin typeface="Segoe Prin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8064" y="400596"/>
                <a:ext cx="3995936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Найти наибольшее и наименьшее значение функции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 smtClean="0"/>
                  <a:t>на отрезке: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00596"/>
                <a:ext cx="3995936" cy="1577996"/>
              </a:xfrm>
              <a:prstGeom prst="rect">
                <a:avLst/>
              </a:prstGeom>
              <a:blipFill rotWithShape="1">
                <a:blip r:embed="rId2"/>
                <a:stretch>
                  <a:fillRect l="-2287" t="-2703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3010379" y="3355522"/>
            <a:ext cx="1420522" cy="491153"/>
            <a:chOff x="3897640" y="3480649"/>
            <a:chExt cx="1420522" cy="491153"/>
          </a:xfrm>
        </p:grpSpPr>
        <p:sp>
          <p:nvSpPr>
            <p:cNvPr id="5" name="TextBox 4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4193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79266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05256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155989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70478" y="3355522"/>
            <a:ext cx="1847121" cy="491153"/>
            <a:chOff x="3098896" y="3480649"/>
            <a:chExt cx="1847121" cy="491153"/>
          </a:xfrm>
        </p:grpSpPr>
        <p:sp>
          <p:nvSpPr>
            <p:cNvPr id="14" name="TextBox 13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464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690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9889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32455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2010192" y="325180"/>
            <a:ext cx="553824" cy="5851087"/>
            <a:chOff x="2010192" y="325180"/>
            <a:chExt cx="553824" cy="5851087"/>
          </a:xfrm>
        </p:grpSpPr>
        <p:sp>
          <p:nvSpPr>
            <p:cNvPr id="25" name="TextBox 24"/>
            <p:cNvSpPr txBox="1"/>
            <p:nvPr/>
          </p:nvSpPr>
          <p:spPr>
            <a:xfrm>
              <a:off x="2100563" y="25152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330620" y="271136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00563" y="21521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330620" y="234829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075400" y="178790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330620" y="198404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075400" y="1413797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330620" y="1609946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75400" y="1050348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6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330620" y="1246497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075400" y="677833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330620" y="873982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75400" y="32518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8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330620" y="52132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31983" y="580693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330620" y="600308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016743" y="54438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-6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330620" y="564001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010192" y="5079622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330620" y="527577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010192" y="4705519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-4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330620" y="4901668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22674" y="4342070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330620" y="453821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022674" y="3969555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0620" y="4165704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010192" y="3616902"/>
              <a:ext cx="458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-1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0620" y="381305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олилиния 52"/>
          <p:cNvSpPr/>
          <p:nvPr/>
        </p:nvSpPr>
        <p:spPr>
          <a:xfrm>
            <a:off x="1638300" y="132735"/>
            <a:ext cx="1580844" cy="3303650"/>
          </a:xfrm>
          <a:custGeom>
            <a:avLst/>
            <a:gdLst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2258" h="3303650">
                <a:moveTo>
                  <a:pt x="0" y="0"/>
                </a:moveTo>
                <a:cubicBezTo>
                  <a:pt x="257584" y="1646186"/>
                  <a:pt x="667569" y="3298723"/>
                  <a:pt x="1106129" y="3303639"/>
                </a:cubicBezTo>
                <a:cubicBezTo>
                  <a:pt x="1544689" y="3308555"/>
                  <a:pt x="1941973" y="1672201"/>
                  <a:pt x="2212258" y="2949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229895" y="1986554"/>
                <a:ext cx="1053494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95" y="1986554"/>
                <a:ext cx="105349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775925" y="200897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а)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229895" y="3464808"/>
                <a:ext cx="1511952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[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−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95" y="3464808"/>
                <a:ext cx="151195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775925" y="349579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б)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245936" y="4983559"/>
                <a:ext cx="1580881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36" y="4983559"/>
                <a:ext cx="158088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775925" y="501317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sp>
        <p:nvSpPr>
          <p:cNvPr id="117" name="Прямоугольник 116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8" name="Прямоугольник 117">
            <a:hlinkClick r:id="" action="ppaction://hlinkshowjump?jump=previousslide"/>
          </p:cNvPr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464" y="0"/>
            <a:ext cx="9047544" cy="648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/>
        </p:nvGrpSpPr>
        <p:grpSpPr>
          <a:xfrm>
            <a:off x="5195351" y="5607961"/>
            <a:ext cx="166518" cy="621818"/>
            <a:chOff x="5176735" y="2546731"/>
            <a:chExt cx="166518" cy="621818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5176735" y="2546731"/>
              <a:ext cx="166518" cy="294512"/>
              <a:chOff x="8676456" y="2148217"/>
              <a:chExt cx="792088" cy="1400925"/>
            </a:xfrm>
          </p:grpSpPr>
          <p:sp>
            <p:nvSpPr>
              <p:cNvPr id="115" name="Полилиния 114"/>
              <p:cNvSpPr/>
              <p:nvPr/>
            </p:nvSpPr>
            <p:spPr>
              <a:xfrm>
                <a:off x="8677277" y="214915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 flipH="1">
                <a:off x="9062144" y="214821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Скругленный прямоугольник 113"/>
              <p:cNvSpPr/>
              <p:nvPr/>
            </p:nvSpPr>
            <p:spPr>
              <a:xfrm>
                <a:off x="8676456" y="2152144"/>
                <a:ext cx="792088" cy="1396998"/>
              </a:xfrm>
              <a:prstGeom prst="roundRect">
                <a:avLst>
                  <a:gd name="adj" fmla="val 5000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>
              <a:off x="5176735" y="2874235"/>
              <a:ext cx="166518" cy="294314"/>
              <a:chOff x="8676456" y="2149157"/>
              <a:chExt cx="792088" cy="1399985"/>
            </a:xfrm>
          </p:grpSpPr>
          <p:sp>
            <p:nvSpPr>
              <p:cNvPr id="112" name="Полилиния 111"/>
              <p:cNvSpPr/>
              <p:nvPr/>
            </p:nvSpPr>
            <p:spPr>
              <a:xfrm>
                <a:off x="8677277" y="214915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flipH="1">
                <a:off x="9062145" y="2159543"/>
                <a:ext cx="406399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8676456" y="2152144"/>
                <a:ext cx="792088" cy="1396998"/>
              </a:xfrm>
              <a:prstGeom prst="roundRect">
                <a:avLst>
                  <a:gd name="adj" fmla="val 5000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9" name="Группа 98"/>
          <p:cNvGrpSpPr/>
          <p:nvPr/>
        </p:nvGrpSpPr>
        <p:grpSpPr>
          <a:xfrm>
            <a:off x="5164229" y="4077833"/>
            <a:ext cx="166518" cy="621819"/>
            <a:chOff x="5176735" y="2546731"/>
            <a:chExt cx="166518" cy="621819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5176735" y="2546731"/>
              <a:ext cx="166518" cy="294512"/>
              <a:chOff x="8676456" y="2148217"/>
              <a:chExt cx="792088" cy="1400925"/>
            </a:xfrm>
          </p:grpSpPr>
          <p:sp>
            <p:nvSpPr>
              <p:cNvPr id="106" name="Полилиния 105"/>
              <p:cNvSpPr/>
              <p:nvPr/>
            </p:nvSpPr>
            <p:spPr>
              <a:xfrm>
                <a:off x="8677277" y="214915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flipH="1">
                <a:off x="9062144" y="214821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Скругленный прямоугольник 104"/>
              <p:cNvSpPr/>
              <p:nvPr/>
            </p:nvSpPr>
            <p:spPr>
              <a:xfrm>
                <a:off x="8676456" y="2152144"/>
                <a:ext cx="792088" cy="1396998"/>
              </a:xfrm>
              <a:prstGeom prst="roundRect">
                <a:avLst>
                  <a:gd name="adj" fmla="val 5000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5176735" y="2874038"/>
              <a:ext cx="166518" cy="294512"/>
              <a:chOff x="8676456" y="2148217"/>
              <a:chExt cx="792088" cy="1400925"/>
            </a:xfrm>
          </p:grpSpPr>
          <p:sp>
            <p:nvSpPr>
              <p:cNvPr id="103" name="Полилиния 102"/>
              <p:cNvSpPr/>
              <p:nvPr/>
            </p:nvSpPr>
            <p:spPr>
              <a:xfrm>
                <a:off x="8677277" y="214915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 flipH="1">
                <a:off x="9062144" y="214821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Скругленный прямоугольник 101"/>
              <p:cNvSpPr/>
              <p:nvPr/>
            </p:nvSpPr>
            <p:spPr>
              <a:xfrm>
                <a:off x="8676456" y="2152144"/>
                <a:ext cx="792088" cy="1396998"/>
              </a:xfrm>
              <a:prstGeom prst="roundRect">
                <a:avLst>
                  <a:gd name="adj" fmla="val 5000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5176735" y="2546928"/>
            <a:ext cx="166518" cy="621622"/>
            <a:chOff x="5176735" y="2546928"/>
            <a:chExt cx="166518" cy="621622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5176735" y="2546928"/>
              <a:ext cx="166518" cy="294314"/>
              <a:chOff x="8676456" y="2149157"/>
              <a:chExt cx="792088" cy="1399985"/>
            </a:xfrm>
          </p:grpSpPr>
          <p:sp>
            <p:nvSpPr>
              <p:cNvPr id="90" name="Полилиния 89"/>
              <p:cNvSpPr/>
              <p:nvPr/>
            </p:nvSpPr>
            <p:spPr>
              <a:xfrm>
                <a:off x="8677277" y="214915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flipH="1">
                <a:off x="9062145" y="2159543"/>
                <a:ext cx="406399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8676456" y="2152144"/>
                <a:ext cx="792088" cy="1396998"/>
              </a:xfrm>
              <a:prstGeom prst="roundRect">
                <a:avLst>
                  <a:gd name="adj" fmla="val 5000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4" name="Группа 93"/>
            <p:cNvGrpSpPr/>
            <p:nvPr/>
          </p:nvGrpSpPr>
          <p:grpSpPr>
            <a:xfrm>
              <a:off x="5176735" y="2874038"/>
              <a:ext cx="166518" cy="294512"/>
              <a:chOff x="8676456" y="2148217"/>
              <a:chExt cx="792088" cy="1400925"/>
            </a:xfrm>
          </p:grpSpPr>
          <p:sp>
            <p:nvSpPr>
              <p:cNvPr id="96" name="Полилиния 95"/>
              <p:cNvSpPr/>
              <p:nvPr/>
            </p:nvSpPr>
            <p:spPr>
              <a:xfrm>
                <a:off x="8677277" y="214915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 flipH="1">
                <a:off x="9062144" y="2148217"/>
                <a:ext cx="406400" cy="644842"/>
              </a:xfrm>
              <a:custGeom>
                <a:avLst/>
                <a:gdLst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3700 w 406400"/>
                  <a:gd name="connsiteY0" fmla="*/ 0 h 635000"/>
                  <a:gd name="connsiteX1" fmla="*/ 0 w 406400"/>
                  <a:gd name="connsiteY1" fmla="*/ 635000 h 635000"/>
                  <a:gd name="connsiteX2" fmla="*/ 406400 w 406400"/>
                  <a:gd name="connsiteY2" fmla="*/ 635000 h 635000"/>
                  <a:gd name="connsiteX3" fmla="*/ 393700 w 406400"/>
                  <a:gd name="connsiteY3" fmla="*/ 0 h 635000"/>
                  <a:gd name="connsiteX0" fmla="*/ 397537 w 410237"/>
                  <a:gd name="connsiteY0" fmla="*/ 0 h 635000"/>
                  <a:gd name="connsiteX1" fmla="*/ 3837 w 410237"/>
                  <a:gd name="connsiteY1" fmla="*/ 635000 h 635000"/>
                  <a:gd name="connsiteX2" fmla="*/ 410237 w 410237"/>
                  <a:gd name="connsiteY2" fmla="*/ 635000 h 635000"/>
                  <a:gd name="connsiteX3" fmla="*/ 397537 w 410237"/>
                  <a:gd name="connsiteY3" fmla="*/ 0 h 635000"/>
                  <a:gd name="connsiteX0" fmla="*/ 396464 w 409164"/>
                  <a:gd name="connsiteY0" fmla="*/ 0 h 635000"/>
                  <a:gd name="connsiteX1" fmla="*/ 2764 w 409164"/>
                  <a:gd name="connsiteY1" fmla="*/ 635000 h 635000"/>
                  <a:gd name="connsiteX2" fmla="*/ 409164 w 409164"/>
                  <a:gd name="connsiteY2" fmla="*/ 635000 h 635000"/>
                  <a:gd name="connsiteX3" fmla="*/ 396464 w 409164"/>
                  <a:gd name="connsiteY3" fmla="*/ 0 h 635000"/>
                  <a:gd name="connsiteX0" fmla="*/ 405450 w 408625"/>
                  <a:gd name="connsiteY0" fmla="*/ 0 h 644525"/>
                  <a:gd name="connsiteX1" fmla="*/ 2225 w 408625"/>
                  <a:gd name="connsiteY1" fmla="*/ 644525 h 644525"/>
                  <a:gd name="connsiteX2" fmla="*/ 408625 w 408625"/>
                  <a:gd name="connsiteY2" fmla="*/ 644525 h 644525"/>
                  <a:gd name="connsiteX3" fmla="*/ 405450 w 408625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3225 w 406400"/>
                  <a:gd name="connsiteY0" fmla="*/ 0 h 644525"/>
                  <a:gd name="connsiteX1" fmla="*/ 0 w 406400"/>
                  <a:gd name="connsiteY1" fmla="*/ 644525 h 644525"/>
                  <a:gd name="connsiteX2" fmla="*/ 406400 w 406400"/>
                  <a:gd name="connsiteY2" fmla="*/ 644525 h 644525"/>
                  <a:gd name="connsiteX3" fmla="*/ 403225 w 406400"/>
                  <a:gd name="connsiteY3" fmla="*/ 0 h 644525"/>
                  <a:gd name="connsiteX0" fmla="*/ 405094 w 408269"/>
                  <a:gd name="connsiteY0" fmla="*/ 0 h 644525"/>
                  <a:gd name="connsiteX1" fmla="*/ 1869 w 408269"/>
                  <a:gd name="connsiteY1" fmla="*/ 644525 h 644525"/>
                  <a:gd name="connsiteX2" fmla="*/ 408269 w 408269"/>
                  <a:gd name="connsiteY2" fmla="*/ 644525 h 644525"/>
                  <a:gd name="connsiteX3" fmla="*/ 405094 w 408269"/>
                  <a:gd name="connsiteY3" fmla="*/ 0 h 644525"/>
                  <a:gd name="connsiteX0" fmla="*/ 403851 w 407026"/>
                  <a:gd name="connsiteY0" fmla="*/ 3168 h 647693"/>
                  <a:gd name="connsiteX1" fmla="*/ 626 w 407026"/>
                  <a:gd name="connsiteY1" fmla="*/ 647693 h 647693"/>
                  <a:gd name="connsiteX2" fmla="*/ 407026 w 407026"/>
                  <a:gd name="connsiteY2" fmla="*/ 647693 h 647693"/>
                  <a:gd name="connsiteX3" fmla="*/ 403851 w 407026"/>
                  <a:gd name="connsiteY3" fmla="*/ 3168 h 647693"/>
                  <a:gd name="connsiteX0" fmla="*/ 450857 w 454032"/>
                  <a:gd name="connsiteY0" fmla="*/ 6372 h 650897"/>
                  <a:gd name="connsiteX1" fmla="*/ 50806 w 454032"/>
                  <a:gd name="connsiteY1" fmla="*/ 323873 h 650897"/>
                  <a:gd name="connsiteX2" fmla="*/ 47632 w 454032"/>
                  <a:gd name="connsiteY2" fmla="*/ 650897 h 650897"/>
                  <a:gd name="connsiteX3" fmla="*/ 454032 w 454032"/>
                  <a:gd name="connsiteY3" fmla="*/ 650897 h 650897"/>
                  <a:gd name="connsiteX4" fmla="*/ 450857 w 454032"/>
                  <a:gd name="connsiteY4" fmla="*/ 6372 h 650897"/>
                  <a:gd name="connsiteX0" fmla="*/ 430158 w 433333"/>
                  <a:gd name="connsiteY0" fmla="*/ 6372 h 650897"/>
                  <a:gd name="connsiteX1" fmla="*/ 30107 w 433333"/>
                  <a:gd name="connsiteY1" fmla="*/ 323873 h 650897"/>
                  <a:gd name="connsiteX2" fmla="*/ 26933 w 433333"/>
                  <a:gd name="connsiteY2" fmla="*/ 650897 h 650897"/>
                  <a:gd name="connsiteX3" fmla="*/ 433333 w 433333"/>
                  <a:gd name="connsiteY3" fmla="*/ 650897 h 650897"/>
                  <a:gd name="connsiteX4" fmla="*/ 430158 w 433333"/>
                  <a:gd name="connsiteY4" fmla="*/ 6372 h 650897"/>
                  <a:gd name="connsiteX0" fmla="*/ 403225 w 406400"/>
                  <a:gd name="connsiteY0" fmla="*/ 6372 h 650897"/>
                  <a:gd name="connsiteX1" fmla="*/ 3174 w 406400"/>
                  <a:gd name="connsiteY1" fmla="*/ 323873 h 650897"/>
                  <a:gd name="connsiteX2" fmla="*/ 0 w 406400"/>
                  <a:gd name="connsiteY2" fmla="*/ 650897 h 650897"/>
                  <a:gd name="connsiteX3" fmla="*/ 406400 w 406400"/>
                  <a:gd name="connsiteY3" fmla="*/ 650897 h 650897"/>
                  <a:gd name="connsiteX4" fmla="*/ 403225 w 406400"/>
                  <a:gd name="connsiteY4" fmla="*/ 6372 h 650897"/>
                  <a:gd name="connsiteX0" fmla="*/ 403225 w 406400"/>
                  <a:gd name="connsiteY0" fmla="*/ 11419 h 655944"/>
                  <a:gd name="connsiteX1" fmla="*/ 3174 w 406400"/>
                  <a:gd name="connsiteY1" fmla="*/ 328920 h 655944"/>
                  <a:gd name="connsiteX2" fmla="*/ 0 w 406400"/>
                  <a:gd name="connsiteY2" fmla="*/ 655944 h 655944"/>
                  <a:gd name="connsiteX3" fmla="*/ 406400 w 406400"/>
                  <a:gd name="connsiteY3" fmla="*/ 655944 h 655944"/>
                  <a:gd name="connsiteX4" fmla="*/ 403225 w 406400"/>
                  <a:gd name="connsiteY4" fmla="*/ 11419 h 655944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0 h 644525"/>
                  <a:gd name="connsiteX1" fmla="*/ 3174 w 406400"/>
                  <a:gd name="connsiteY1" fmla="*/ 317501 h 644525"/>
                  <a:gd name="connsiteX2" fmla="*/ 0 w 406400"/>
                  <a:gd name="connsiteY2" fmla="*/ 644525 h 644525"/>
                  <a:gd name="connsiteX3" fmla="*/ 406400 w 406400"/>
                  <a:gd name="connsiteY3" fmla="*/ 644525 h 644525"/>
                  <a:gd name="connsiteX4" fmla="*/ 403225 w 406400"/>
                  <a:gd name="connsiteY4" fmla="*/ 0 h 644525"/>
                  <a:gd name="connsiteX0" fmla="*/ 403225 w 406400"/>
                  <a:gd name="connsiteY0" fmla="*/ 317 h 644842"/>
                  <a:gd name="connsiteX1" fmla="*/ 3174 w 406400"/>
                  <a:gd name="connsiteY1" fmla="*/ 317818 h 644842"/>
                  <a:gd name="connsiteX2" fmla="*/ 0 w 406400"/>
                  <a:gd name="connsiteY2" fmla="*/ 644842 h 644842"/>
                  <a:gd name="connsiteX3" fmla="*/ 406400 w 406400"/>
                  <a:gd name="connsiteY3" fmla="*/ 644842 h 644842"/>
                  <a:gd name="connsiteX4" fmla="*/ 403225 w 406400"/>
                  <a:gd name="connsiteY4" fmla="*/ 317 h 6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44842">
                    <a:moveTo>
                      <a:pt x="403225" y="317"/>
                    </a:moveTo>
                    <a:cubicBezTo>
                      <a:pt x="304271" y="-5504"/>
                      <a:pt x="67203" y="67522"/>
                      <a:pt x="3174" y="317818"/>
                    </a:cubicBezTo>
                    <a:cubicBezTo>
                      <a:pt x="-530" y="431589"/>
                      <a:pt x="2646" y="524721"/>
                      <a:pt x="0" y="644842"/>
                    </a:cubicBezTo>
                    <a:lnTo>
                      <a:pt x="406400" y="644842"/>
                    </a:lnTo>
                    <a:cubicBezTo>
                      <a:pt x="405342" y="430000"/>
                      <a:pt x="404283" y="215159"/>
                      <a:pt x="403225" y="3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8676456" y="2152144"/>
                <a:ext cx="792088" cy="1396998"/>
              </a:xfrm>
              <a:prstGeom prst="roundRect">
                <a:avLst>
                  <a:gd name="adj" fmla="val 5000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1" name="Группа 80" hidden="1"/>
          <p:cNvGrpSpPr/>
          <p:nvPr/>
        </p:nvGrpSpPr>
        <p:grpSpPr>
          <a:xfrm>
            <a:off x="2469112" y="499362"/>
            <a:ext cx="700808" cy="800801"/>
            <a:chOff x="2469112" y="499362"/>
            <a:chExt cx="700808" cy="800801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2469112" y="520223"/>
              <a:ext cx="700808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3162300" y="499362"/>
              <a:ext cx="2295" cy="80080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148064" y="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1:</a:t>
            </a:r>
            <a:endParaRPr lang="ru-RU" sz="2800" b="1" dirty="0">
              <a:latin typeface="Segoe Prin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8064" y="400596"/>
                <a:ext cx="3995936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Найти наибольшее и наименьшее значение функции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 smtClean="0"/>
                  <a:t>на отрезке: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00596"/>
                <a:ext cx="3995936" cy="1577996"/>
              </a:xfrm>
              <a:prstGeom prst="rect">
                <a:avLst/>
              </a:prstGeom>
              <a:blipFill rotWithShape="1">
                <a:blip r:embed="rId2"/>
                <a:stretch>
                  <a:fillRect l="-2287" t="-2703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3010379" y="3355522"/>
            <a:ext cx="1420522" cy="491153"/>
            <a:chOff x="3897640" y="3480649"/>
            <a:chExt cx="1420522" cy="491153"/>
          </a:xfrm>
        </p:grpSpPr>
        <p:sp>
          <p:nvSpPr>
            <p:cNvPr id="5" name="TextBox 4"/>
            <p:cNvSpPr txBox="1"/>
            <p:nvPr/>
          </p:nvSpPr>
          <p:spPr>
            <a:xfrm>
              <a:off x="427378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97640" y="360056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41933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79266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05256" y="360247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155989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370478" y="3355522"/>
            <a:ext cx="1847121" cy="491153"/>
            <a:chOff x="3098896" y="3480649"/>
            <a:chExt cx="1847121" cy="491153"/>
          </a:xfrm>
        </p:grpSpPr>
        <p:sp>
          <p:nvSpPr>
            <p:cNvPr id="14" name="TextBox 13"/>
            <p:cNvSpPr txBox="1"/>
            <p:nvPr/>
          </p:nvSpPr>
          <p:spPr>
            <a:xfrm>
              <a:off x="4192812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6195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051855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2451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56167" y="360247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787871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464382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690042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98896" y="36005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ru-RU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324556" y="3480649"/>
              <a:ext cx="0" cy="193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2010192" y="325180"/>
            <a:ext cx="553824" cy="5851087"/>
            <a:chOff x="2010192" y="325180"/>
            <a:chExt cx="553824" cy="5851087"/>
          </a:xfrm>
        </p:grpSpPr>
        <p:sp>
          <p:nvSpPr>
            <p:cNvPr id="25" name="TextBox 24"/>
            <p:cNvSpPr txBox="1"/>
            <p:nvPr/>
          </p:nvSpPr>
          <p:spPr>
            <a:xfrm>
              <a:off x="2100563" y="251521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330620" y="271136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00563" y="21521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330620" y="2348292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075400" y="178790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4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330620" y="198404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075400" y="1413797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330620" y="1609946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75400" y="1050348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6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330620" y="1246497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075400" y="677833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330620" y="873982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75400" y="325180"/>
              <a:ext cx="3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8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330620" y="52132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31983" y="580693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-7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330620" y="600308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016743" y="544386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-6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330620" y="5640014"/>
              <a:ext cx="2160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010192" y="5079622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-5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330620" y="527577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010192" y="4705519"/>
              <a:ext cx="42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-4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330620" y="4901668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22674" y="4342070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-3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330620" y="4538219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022674" y="3969555"/>
              <a:ext cx="415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-2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330620" y="4165704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010192" y="3616902"/>
              <a:ext cx="458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-1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330620" y="3813051"/>
              <a:ext cx="2333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олилиния 52"/>
          <p:cNvSpPr/>
          <p:nvPr/>
        </p:nvSpPr>
        <p:spPr>
          <a:xfrm>
            <a:off x="1638300" y="132735"/>
            <a:ext cx="1580844" cy="3303650"/>
          </a:xfrm>
          <a:custGeom>
            <a:avLst/>
            <a:gdLst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  <a:gd name="connsiteX0" fmla="*/ 0 w 2212258"/>
              <a:gd name="connsiteY0" fmla="*/ 0 h 3303650"/>
              <a:gd name="connsiteX1" fmla="*/ 1106129 w 2212258"/>
              <a:gd name="connsiteY1" fmla="*/ 3303639 h 3303650"/>
              <a:gd name="connsiteX2" fmla="*/ 2212258 w 2212258"/>
              <a:gd name="connsiteY2" fmla="*/ 29497 h 330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2258" h="3303650">
                <a:moveTo>
                  <a:pt x="0" y="0"/>
                </a:moveTo>
                <a:cubicBezTo>
                  <a:pt x="257584" y="1646186"/>
                  <a:pt x="667569" y="3298723"/>
                  <a:pt x="1106129" y="3303639"/>
                </a:cubicBezTo>
                <a:cubicBezTo>
                  <a:pt x="1544689" y="3308555"/>
                  <a:pt x="1941973" y="1672201"/>
                  <a:pt x="2212258" y="2949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2430463" y="520223"/>
            <a:ext cx="739457" cy="2911238"/>
          </a:xfrm>
          <a:custGeom>
            <a:avLst/>
            <a:gdLst>
              <a:gd name="connsiteX0" fmla="*/ 0 w 508000"/>
              <a:gd name="connsiteY0" fmla="*/ 666750 h 666750"/>
              <a:gd name="connsiteX1" fmla="*/ 508000 w 508000"/>
              <a:gd name="connsiteY1" fmla="*/ 0 h 666750"/>
              <a:gd name="connsiteX0" fmla="*/ 0 w 508000"/>
              <a:gd name="connsiteY0" fmla="*/ 666750 h 666750"/>
              <a:gd name="connsiteX1" fmla="*/ 508000 w 508000"/>
              <a:gd name="connsiteY1" fmla="*/ 0 h 666750"/>
              <a:gd name="connsiteX0" fmla="*/ 0 w 508000"/>
              <a:gd name="connsiteY0" fmla="*/ 666750 h 666750"/>
              <a:gd name="connsiteX1" fmla="*/ 508000 w 508000"/>
              <a:gd name="connsiteY1" fmla="*/ 0 h 666750"/>
              <a:gd name="connsiteX0" fmla="*/ 0 w 504757"/>
              <a:gd name="connsiteY0" fmla="*/ 663489 h 663489"/>
              <a:gd name="connsiteX1" fmla="*/ 504757 w 504757"/>
              <a:gd name="connsiteY1" fmla="*/ 0 h 663489"/>
              <a:gd name="connsiteX0" fmla="*/ 0 w 504757"/>
              <a:gd name="connsiteY0" fmla="*/ 663489 h 663489"/>
              <a:gd name="connsiteX1" fmla="*/ 504757 w 504757"/>
              <a:gd name="connsiteY1" fmla="*/ 0 h 663489"/>
              <a:gd name="connsiteX0" fmla="*/ 0 w 504757"/>
              <a:gd name="connsiteY0" fmla="*/ 663489 h 663562"/>
              <a:gd name="connsiteX1" fmla="*/ 504757 w 504757"/>
              <a:gd name="connsiteY1" fmla="*/ 0 h 663562"/>
              <a:gd name="connsiteX0" fmla="*/ 0 w 499893"/>
              <a:gd name="connsiteY0" fmla="*/ 666750 h 666822"/>
              <a:gd name="connsiteX1" fmla="*/ 499893 w 499893"/>
              <a:gd name="connsiteY1" fmla="*/ 0 h 666822"/>
              <a:gd name="connsiteX0" fmla="*/ 0 w 506378"/>
              <a:gd name="connsiteY0" fmla="*/ 666750 h 666822"/>
              <a:gd name="connsiteX1" fmla="*/ 506378 w 506378"/>
              <a:gd name="connsiteY1" fmla="*/ 0 h 666822"/>
              <a:gd name="connsiteX0" fmla="*/ 0 w 498272"/>
              <a:gd name="connsiteY0" fmla="*/ 663489 h 663562"/>
              <a:gd name="connsiteX1" fmla="*/ 498272 w 498272"/>
              <a:gd name="connsiteY1" fmla="*/ 0 h 663562"/>
              <a:gd name="connsiteX0" fmla="*/ 0 w 503136"/>
              <a:gd name="connsiteY0" fmla="*/ 662402 h 662475"/>
              <a:gd name="connsiteX1" fmla="*/ 503136 w 503136"/>
              <a:gd name="connsiteY1" fmla="*/ 0 h 662475"/>
              <a:gd name="connsiteX0" fmla="*/ 0 w 498272"/>
              <a:gd name="connsiteY0" fmla="*/ 664576 h 664649"/>
              <a:gd name="connsiteX1" fmla="*/ 498272 w 498272"/>
              <a:gd name="connsiteY1" fmla="*/ 0 h 664649"/>
              <a:gd name="connsiteX0" fmla="*/ 0 w 498272"/>
              <a:gd name="connsiteY0" fmla="*/ 664576 h 664647"/>
              <a:gd name="connsiteX1" fmla="*/ 498272 w 498272"/>
              <a:gd name="connsiteY1" fmla="*/ 0 h 664647"/>
              <a:gd name="connsiteX0" fmla="*/ 0 w 503460"/>
              <a:gd name="connsiteY0" fmla="*/ 1329007 h 1329026"/>
              <a:gd name="connsiteX1" fmla="*/ 503460 w 503460"/>
              <a:gd name="connsiteY1" fmla="*/ 0 h 1329026"/>
              <a:gd name="connsiteX0" fmla="*/ 0 w 503460"/>
              <a:gd name="connsiteY0" fmla="*/ 1329007 h 1329028"/>
              <a:gd name="connsiteX1" fmla="*/ 503460 w 503460"/>
              <a:gd name="connsiteY1" fmla="*/ 0 h 1329028"/>
              <a:gd name="connsiteX0" fmla="*/ 0 w 503460"/>
              <a:gd name="connsiteY0" fmla="*/ 1329007 h 1329043"/>
              <a:gd name="connsiteX1" fmla="*/ 503460 w 503460"/>
              <a:gd name="connsiteY1" fmla="*/ 0 h 1329043"/>
              <a:gd name="connsiteX0" fmla="*/ 0 w 503460"/>
              <a:gd name="connsiteY0" fmla="*/ 1329007 h 1329043"/>
              <a:gd name="connsiteX1" fmla="*/ 503460 w 503460"/>
              <a:gd name="connsiteY1" fmla="*/ 0 h 1329043"/>
              <a:gd name="connsiteX0" fmla="*/ 0 w 503460"/>
              <a:gd name="connsiteY0" fmla="*/ 1329007 h 1329043"/>
              <a:gd name="connsiteX1" fmla="*/ 503460 w 503460"/>
              <a:gd name="connsiteY1" fmla="*/ 0 h 132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3460" h="1329043">
                <a:moveTo>
                  <a:pt x="0" y="1329007"/>
                </a:moveTo>
                <a:cubicBezTo>
                  <a:pt x="212027" y="1335410"/>
                  <a:pt x="436268" y="498371"/>
                  <a:pt x="503460" y="0"/>
                </a:cubicBezTo>
              </a:path>
            </a:pathLst>
          </a:cu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229895" y="1986554"/>
                <a:ext cx="1053494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95" y="1986554"/>
                <a:ext cx="105349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775925" y="200897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а)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229895" y="3464808"/>
                <a:ext cx="1511952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[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−</m:t>
                      </m:r>
                      <m:r>
                        <a:rPr lang="ru-RU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95" y="3464808"/>
                <a:ext cx="151195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775925" y="349579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б)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245936" y="4983559"/>
                <a:ext cx="1580881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400" b="1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36" y="4983559"/>
                <a:ext cx="158088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6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775925" y="501317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)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16438" y="2708920"/>
                <a:ext cx="30480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latin typeface="Cambria Math"/>
                            </a:rPr>
                            <m:t>наим</m:t>
                          </m:r>
                        </m:sub>
                      </m:sSub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latin typeface="Cambria Math"/>
                        </a:rPr>
                        <m:t>, при 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8" y="2708920"/>
                <a:ext cx="304801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216438" y="2391271"/>
                <a:ext cx="3019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latin typeface="Cambria Math"/>
                            </a:rPr>
                            <m:t>наиб</m:t>
                          </m:r>
                        </m:sub>
                      </m:sSub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ru-RU" sz="2400" b="1" i="1" smtClean="0">
                          <a:latin typeface="Cambria Math"/>
                        </a:rPr>
                        <m:t>, при 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8" y="2391271"/>
                <a:ext cx="301916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Выноска 2 62"/>
              <p:cNvSpPr/>
              <p:nvPr/>
            </p:nvSpPr>
            <p:spPr>
              <a:xfrm>
                <a:off x="2990024" y="4129297"/>
                <a:ext cx="1352856" cy="57622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92260"/>
                  <a:gd name="adj6" fmla="val -36856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наим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Выноска 2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024" y="4129297"/>
                <a:ext cx="1352856" cy="57622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92260"/>
                  <a:gd name="adj6" fmla="val -36856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Выноска 2 63"/>
              <p:cNvSpPr/>
              <p:nvPr/>
            </p:nvSpPr>
            <p:spPr>
              <a:xfrm>
                <a:off x="3664629" y="101611"/>
                <a:ext cx="1352856" cy="57622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51072"/>
                  <a:gd name="adj6" fmla="val -31405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наиб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Выноска 2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629" y="101611"/>
                <a:ext cx="1352856" cy="57622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51072"/>
                  <a:gd name="adj6" fmla="val -31405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олилиния 64"/>
          <p:cNvSpPr/>
          <p:nvPr/>
        </p:nvSpPr>
        <p:spPr>
          <a:xfrm>
            <a:off x="1682750" y="520700"/>
            <a:ext cx="387350" cy="2203450"/>
          </a:xfrm>
          <a:custGeom>
            <a:avLst/>
            <a:gdLst>
              <a:gd name="connsiteX0" fmla="*/ 0 w 387350"/>
              <a:gd name="connsiteY0" fmla="*/ 0 h 2203450"/>
              <a:gd name="connsiteX1" fmla="*/ 387350 w 387350"/>
              <a:gd name="connsiteY1" fmla="*/ 2203450 h 2203450"/>
              <a:gd name="connsiteX0" fmla="*/ 0 w 387350"/>
              <a:gd name="connsiteY0" fmla="*/ 0 h 2203450"/>
              <a:gd name="connsiteX1" fmla="*/ 387350 w 387350"/>
              <a:gd name="connsiteY1" fmla="*/ 2203450 h 2203450"/>
              <a:gd name="connsiteX0" fmla="*/ 0 w 387350"/>
              <a:gd name="connsiteY0" fmla="*/ 0 h 2203450"/>
              <a:gd name="connsiteX1" fmla="*/ 387350 w 387350"/>
              <a:gd name="connsiteY1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350" h="2203450">
                <a:moveTo>
                  <a:pt x="0" y="0"/>
                </a:moveTo>
                <a:cubicBezTo>
                  <a:pt x="97367" y="734483"/>
                  <a:pt x="188383" y="1443567"/>
                  <a:pt x="387350" y="2203450"/>
                </a:cubicBezTo>
              </a:path>
            </a:pathLst>
          </a:cu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Выноска 2 65"/>
              <p:cNvSpPr/>
              <p:nvPr/>
            </p:nvSpPr>
            <p:spPr>
              <a:xfrm>
                <a:off x="242488" y="2711362"/>
                <a:ext cx="1352856" cy="576222"/>
              </a:xfrm>
              <a:prstGeom prst="borderCallout2">
                <a:avLst>
                  <a:gd name="adj1" fmla="val 17510"/>
                  <a:gd name="adj2" fmla="val 103966"/>
                  <a:gd name="adj3" fmla="val 17511"/>
                  <a:gd name="adj4" fmla="val 112882"/>
                  <a:gd name="adj5" fmla="val 8161"/>
                  <a:gd name="adj6" fmla="val 125081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наим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Выноска 2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88" y="2711362"/>
                <a:ext cx="1352856" cy="576222"/>
              </a:xfrm>
              <a:prstGeom prst="borderCallout2">
                <a:avLst>
                  <a:gd name="adj1" fmla="val 17510"/>
                  <a:gd name="adj2" fmla="val 103966"/>
                  <a:gd name="adj3" fmla="val 17511"/>
                  <a:gd name="adj4" fmla="val 112882"/>
                  <a:gd name="adj5" fmla="val 8161"/>
                  <a:gd name="adj6" fmla="val 125081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Выноска 2 66"/>
              <p:cNvSpPr/>
              <p:nvPr/>
            </p:nvSpPr>
            <p:spPr>
              <a:xfrm>
                <a:off x="-34575" y="132735"/>
                <a:ext cx="1352856" cy="576222"/>
              </a:xfrm>
              <a:prstGeom prst="borderCallout2">
                <a:avLst>
                  <a:gd name="adj1" fmla="val 17510"/>
                  <a:gd name="adj2" fmla="val 103966"/>
                  <a:gd name="adj3" fmla="val 17511"/>
                  <a:gd name="adj4" fmla="val 112882"/>
                  <a:gd name="adj5" fmla="val 54232"/>
                  <a:gd name="adj6" fmla="val 123991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наиб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Выноска 2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75" y="132735"/>
                <a:ext cx="1352856" cy="576222"/>
              </a:xfrm>
              <a:prstGeom prst="borderCallout2">
                <a:avLst>
                  <a:gd name="adj1" fmla="val 17510"/>
                  <a:gd name="adj2" fmla="val 103966"/>
                  <a:gd name="adj3" fmla="val 17511"/>
                  <a:gd name="adj4" fmla="val 112882"/>
                  <a:gd name="adj5" fmla="val 54232"/>
                  <a:gd name="adj6" fmla="val 123991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16438" y="4335487"/>
                <a:ext cx="3277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latin typeface="Cambria Math"/>
                            </a:rPr>
                            <m:t>наим</m:t>
                          </m:r>
                        </m:sub>
                      </m:sSub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400" b="1" i="1" smtClean="0">
                          <a:latin typeface="Cambria Math"/>
                        </a:rPr>
                        <m:t>, при 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8" y="4335487"/>
                <a:ext cx="327724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16438" y="3903439"/>
                <a:ext cx="3248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latin typeface="Cambria Math"/>
                            </a:rPr>
                            <m:t>наиб</m:t>
                          </m:r>
                        </m:sub>
                      </m:sSub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</m:t>
                      </m:r>
                      <m:r>
                        <a:rPr lang="ru-RU" sz="2400" b="1" i="1" smtClean="0">
                          <a:latin typeface="Cambria Math"/>
                        </a:rPr>
                        <m:t>, при 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8" y="3903439"/>
                <a:ext cx="324839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олилиния 69"/>
          <p:cNvSpPr/>
          <p:nvPr/>
        </p:nvSpPr>
        <p:spPr>
          <a:xfrm>
            <a:off x="2065496" y="1790223"/>
            <a:ext cx="932498" cy="1648777"/>
          </a:xfrm>
          <a:custGeom>
            <a:avLst/>
            <a:gdLst>
              <a:gd name="connsiteX0" fmla="*/ 0 w 899160"/>
              <a:gd name="connsiteY0" fmla="*/ 746760 h 1485254"/>
              <a:gd name="connsiteX1" fmla="*/ 350520 w 899160"/>
              <a:gd name="connsiteY1" fmla="*/ 1463040 h 1485254"/>
              <a:gd name="connsiteX2" fmla="*/ 899160 w 899160"/>
              <a:gd name="connsiteY2" fmla="*/ 0 h 1485254"/>
              <a:gd name="connsiteX0" fmla="*/ 0 w 899160"/>
              <a:gd name="connsiteY0" fmla="*/ 746760 h 1487538"/>
              <a:gd name="connsiteX1" fmla="*/ 357664 w 899160"/>
              <a:gd name="connsiteY1" fmla="*/ 1465421 h 1487538"/>
              <a:gd name="connsiteX2" fmla="*/ 899160 w 899160"/>
              <a:gd name="connsiteY2" fmla="*/ 0 h 1487538"/>
              <a:gd name="connsiteX0" fmla="*/ 0 w 899160"/>
              <a:gd name="connsiteY0" fmla="*/ 746760 h 1465436"/>
              <a:gd name="connsiteX1" fmla="*/ 357664 w 899160"/>
              <a:gd name="connsiteY1" fmla="*/ 1465421 h 1465436"/>
              <a:gd name="connsiteX2" fmla="*/ 899160 w 899160"/>
              <a:gd name="connsiteY2" fmla="*/ 0 h 1465436"/>
              <a:gd name="connsiteX0" fmla="*/ 0 w 899160"/>
              <a:gd name="connsiteY0" fmla="*/ 746760 h 1465422"/>
              <a:gd name="connsiteX1" fmla="*/ 357664 w 899160"/>
              <a:gd name="connsiteY1" fmla="*/ 1465421 h 1465422"/>
              <a:gd name="connsiteX2" fmla="*/ 899160 w 899160"/>
              <a:gd name="connsiteY2" fmla="*/ 0 h 1465422"/>
              <a:gd name="connsiteX0" fmla="*/ 0 w 899160"/>
              <a:gd name="connsiteY0" fmla="*/ 746760 h 1465422"/>
              <a:gd name="connsiteX1" fmla="*/ 357664 w 899160"/>
              <a:gd name="connsiteY1" fmla="*/ 1465421 h 1465422"/>
              <a:gd name="connsiteX2" fmla="*/ 899160 w 899160"/>
              <a:gd name="connsiteY2" fmla="*/ 0 h 1465422"/>
              <a:gd name="connsiteX0" fmla="*/ 0 w 899160"/>
              <a:gd name="connsiteY0" fmla="*/ 746760 h 1465422"/>
              <a:gd name="connsiteX1" fmla="*/ 357664 w 899160"/>
              <a:gd name="connsiteY1" fmla="*/ 1465421 h 1465422"/>
              <a:gd name="connsiteX2" fmla="*/ 899160 w 899160"/>
              <a:gd name="connsiteY2" fmla="*/ 0 h 1465422"/>
              <a:gd name="connsiteX0" fmla="*/ 0 w 906304"/>
              <a:gd name="connsiteY0" fmla="*/ 744378 h 1465421"/>
              <a:gd name="connsiteX1" fmla="*/ 364808 w 906304"/>
              <a:gd name="connsiteY1" fmla="*/ 1465421 h 1465421"/>
              <a:gd name="connsiteX2" fmla="*/ 906304 w 906304"/>
              <a:gd name="connsiteY2" fmla="*/ 0 h 1465421"/>
              <a:gd name="connsiteX0" fmla="*/ 0 w 932498"/>
              <a:gd name="connsiteY0" fmla="*/ 942022 h 1663065"/>
              <a:gd name="connsiteX1" fmla="*/ 364808 w 932498"/>
              <a:gd name="connsiteY1" fmla="*/ 1663065 h 1663065"/>
              <a:gd name="connsiteX2" fmla="*/ 932498 w 932498"/>
              <a:gd name="connsiteY2" fmla="*/ 0 h 1663065"/>
              <a:gd name="connsiteX0" fmla="*/ 0 w 932498"/>
              <a:gd name="connsiteY0" fmla="*/ 942022 h 1663065"/>
              <a:gd name="connsiteX1" fmla="*/ 364808 w 932498"/>
              <a:gd name="connsiteY1" fmla="*/ 1663065 h 1663065"/>
              <a:gd name="connsiteX2" fmla="*/ 932498 w 932498"/>
              <a:gd name="connsiteY2" fmla="*/ 0 h 1663065"/>
              <a:gd name="connsiteX0" fmla="*/ 0 w 932498"/>
              <a:gd name="connsiteY0" fmla="*/ 927734 h 1648777"/>
              <a:gd name="connsiteX1" fmla="*/ 364808 w 932498"/>
              <a:gd name="connsiteY1" fmla="*/ 1648777 h 1648777"/>
              <a:gd name="connsiteX2" fmla="*/ 932498 w 932498"/>
              <a:gd name="connsiteY2" fmla="*/ 0 h 164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498" h="1648777">
                <a:moveTo>
                  <a:pt x="0" y="927734"/>
                </a:moveTo>
                <a:cubicBezTo>
                  <a:pt x="100330" y="1348104"/>
                  <a:pt x="222092" y="1649411"/>
                  <a:pt x="364808" y="1648777"/>
                </a:cubicBezTo>
                <a:cubicBezTo>
                  <a:pt x="559912" y="1648143"/>
                  <a:pt x="821214" y="721677"/>
                  <a:pt x="932498" y="0"/>
                </a:cubicBezTo>
              </a:path>
            </a:pathLst>
          </a:cu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16438" y="5805264"/>
                <a:ext cx="2949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ru-RU" sz="2400" b="1" i="1" smtClean="0">
                            <a:latin typeface="Cambria Math"/>
                          </a:rPr>
                          <m:t>наим</m:t>
                        </m:r>
                      </m:sub>
                    </m:sSub>
                    <m:r>
                      <a:rPr lang="ru-RU" sz="2400" b="1" i="1" smtClean="0">
                        <a:latin typeface="Cambria Math"/>
                      </a:rPr>
                      <m:t>=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ru-RU" sz="2400" b="1" i="1" smtClean="0">
                        <a:latin typeface="Cambria Math"/>
                      </a:rPr>
                      <m:t>, при 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0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8" y="5805264"/>
                <a:ext cx="2949718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826" t="-9211" r="-2273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16438" y="5445224"/>
                <a:ext cx="3615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latin typeface="Cambria Math"/>
                            </a:rPr>
                            <m:t>наиб</m:t>
                          </m:r>
                        </m:sub>
                      </m:sSub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2400" b="1" i="1" smtClean="0">
                          <a:latin typeface="Cambria Math"/>
                        </a:rPr>
                        <m:t>, при 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38" y="5445224"/>
                <a:ext cx="3615477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Выноска 2 72"/>
              <p:cNvSpPr/>
              <p:nvPr/>
            </p:nvSpPr>
            <p:spPr>
              <a:xfrm>
                <a:off x="3479086" y="1609946"/>
                <a:ext cx="1352856" cy="57622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33440"/>
                  <a:gd name="adj6" fmla="val -29997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наиб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Выноска 2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86" y="1609946"/>
                <a:ext cx="1352856" cy="57622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33440"/>
                  <a:gd name="adj6" fmla="val -2999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Прямоугольник 73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277280" y="374482"/>
            <a:ext cx="288111" cy="2881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77280" y="3269784"/>
            <a:ext cx="288111" cy="2881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277280" y="2564825"/>
            <a:ext cx="288111" cy="2881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277280" y="1650929"/>
            <a:ext cx="288111" cy="2881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148064" y="1898057"/>
            <a:ext cx="1543233" cy="6171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192308" y="3403461"/>
            <a:ext cx="1953724" cy="6171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192308" y="4905227"/>
            <a:ext cx="1953724" cy="6171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017484" y="2470638"/>
            <a:ext cx="3246967" cy="84065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050199" y="3968414"/>
            <a:ext cx="3326258" cy="84065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148064" y="5498542"/>
            <a:ext cx="3683851" cy="84065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464" y="0"/>
            <a:ext cx="9047544" cy="648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Прямоугольник 116">
            <a:hlinkClick r:id="" action="ppaction://hlinkshowjump?jump=previousslide"/>
          </p:cNvPr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4" grpId="3" animBg="1"/>
      <p:bldP spid="61" grpId="0"/>
      <p:bldP spid="61" grpId="1"/>
      <p:bldP spid="62" grpId="0"/>
      <p:bldP spid="62" grpId="1"/>
      <p:bldP spid="63" grpId="0" animBg="1"/>
      <p:bldP spid="63" grpId="1" animBg="1"/>
      <p:bldP spid="63" grpId="2" animBg="1"/>
      <p:bldP spid="63" grpId="3" animBg="1"/>
      <p:bldP spid="63" grpId="4" animBg="1"/>
      <p:bldP spid="63" grpId="5" animBg="1"/>
      <p:bldP spid="63" grpId="6" animBg="1"/>
      <p:bldP spid="63" grpId="7" animBg="1"/>
      <p:bldP spid="63" grpId="8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/>
      <p:bldP spid="68" grpId="1"/>
      <p:bldP spid="69" grpId="0"/>
      <p:bldP spid="69" grpId="1"/>
      <p:bldP spid="70" grpId="0" animBg="1"/>
      <p:bldP spid="70" grpId="1" animBg="1"/>
      <p:bldP spid="70" grpId="2" animBg="1"/>
      <p:bldP spid="70" grpId="3" animBg="1"/>
      <p:bldP spid="71" grpId="0"/>
      <p:bldP spid="71" grpId="1"/>
      <p:bldP spid="72" grpId="0"/>
      <p:bldP spid="72" grpId="1"/>
      <p:bldP spid="73" grpId="0" animBg="1"/>
      <p:bldP spid="73" grpId="1" animBg="1"/>
      <p:bldP spid="73" grpId="2" animBg="1"/>
      <p:bldP spid="73" grpId="3" animBg="1"/>
      <p:bldP spid="73" grpId="4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79" grpId="6" animBg="1"/>
      <p:bldP spid="79" grpId="7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  <p:bldP spid="78" grpId="0" animBg="1"/>
      <p:bldP spid="78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148064" y="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2:</a:t>
            </a:r>
            <a:endParaRPr lang="ru-RU" sz="2800" b="1" dirty="0"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8064" y="400596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Решить уравнение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652120" y="829101"/>
                <a:ext cx="824200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829101"/>
                <a:ext cx="824200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003376" y="829101"/>
                <a:ext cx="1182310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76" y="829101"/>
                <a:ext cx="11823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6504521" y="832765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521" y="832765"/>
                <a:ext cx="49885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272" y="0"/>
            <a:ext cx="9165272" cy="646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>
            <a:hlinkClick r:id="" action="ppaction://hlinkshowjump?jump=previousslide"/>
          </p:cNvPr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148064" y="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Segoe Print" pitchFamily="2" charset="0"/>
              </a:rPr>
              <a:t>Пример 2:</a:t>
            </a:r>
            <a:endParaRPr lang="ru-RU" sz="2800" b="1" dirty="0">
              <a:latin typeface="Segoe Print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8064" y="400596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Решить уравнение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652120" y="829101"/>
                <a:ext cx="824200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829101"/>
                <a:ext cx="824200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7003376" y="829101"/>
                <a:ext cx="1182310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76" y="829101"/>
                <a:ext cx="11823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6504521" y="832765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521" y="832765"/>
                <a:ext cx="49885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089072" y="1484784"/>
                <a:ext cx="1408719" cy="47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ru-RU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>
                              <a:solidFill>
                                <a:srgbClr val="292934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72" y="1484784"/>
                <a:ext cx="1408719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7003376" y="1484784"/>
                <a:ext cx="1766830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292934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292934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dirty="0">
                  <a:solidFill>
                    <a:srgbClr val="292934"/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76" y="1484784"/>
                <a:ext cx="17668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Группа 68"/>
          <p:cNvGrpSpPr/>
          <p:nvPr/>
        </p:nvGrpSpPr>
        <p:grpSpPr>
          <a:xfrm>
            <a:off x="1223681" y="1980511"/>
            <a:ext cx="2315932" cy="3318461"/>
            <a:chOff x="1223681" y="1980511"/>
            <a:chExt cx="2315932" cy="3318461"/>
          </a:xfrm>
        </p:grpSpPr>
        <p:sp>
          <p:nvSpPr>
            <p:cNvPr id="58" name="Полилиния 57"/>
            <p:cNvSpPr/>
            <p:nvPr/>
          </p:nvSpPr>
          <p:spPr>
            <a:xfrm>
              <a:off x="1327355" y="1980511"/>
              <a:ext cx="2212258" cy="3318461"/>
            </a:xfrm>
            <a:custGeom>
              <a:avLst/>
              <a:gdLst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388 h 3318388"/>
                <a:gd name="connsiteX1" fmla="*/ 1091380 w 2212258"/>
                <a:gd name="connsiteY1" fmla="*/ 0 h 3318388"/>
                <a:gd name="connsiteX2" fmla="*/ 2212258 w 2212258"/>
                <a:gd name="connsiteY2" fmla="*/ 3318388 h 3318388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  <a:gd name="connsiteX0" fmla="*/ 0 w 2212258"/>
                <a:gd name="connsiteY0" fmla="*/ 3318461 h 3318461"/>
                <a:gd name="connsiteX1" fmla="*/ 1091380 w 2212258"/>
                <a:gd name="connsiteY1" fmla="*/ 73 h 3318461"/>
                <a:gd name="connsiteX2" fmla="*/ 2212258 w 2212258"/>
                <a:gd name="connsiteY2" fmla="*/ 3318461 h 331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2258" h="3318461">
                  <a:moveTo>
                    <a:pt x="0" y="3318461"/>
                  </a:moveTo>
                  <a:cubicBezTo>
                    <a:pt x="247035" y="1627517"/>
                    <a:pt x="652820" y="-12627"/>
                    <a:pt x="1091380" y="73"/>
                  </a:cubicBezTo>
                  <a:cubicBezTo>
                    <a:pt x="1529940" y="12773"/>
                    <a:pt x="1975874" y="1608467"/>
                    <a:pt x="2212258" y="331846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 rot="17132169">
                  <a:off x="754321" y="2783438"/>
                  <a:ext cx="1408719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132169">
                  <a:off x="754321" y="2783438"/>
                  <a:ext cx="1408719" cy="470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/>
          <p:cNvGrpSpPr/>
          <p:nvPr/>
        </p:nvGrpSpPr>
        <p:grpSpPr>
          <a:xfrm>
            <a:off x="841829" y="258748"/>
            <a:ext cx="2801257" cy="5996909"/>
            <a:chOff x="841829" y="258748"/>
            <a:chExt cx="2801257" cy="5996909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841829" y="595086"/>
              <a:ext cx="2801257" cy="5660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17718995">
                  <a:off x="2263099" y="911330"/>
                  <a:ext cx="17668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18995">
                  <a:off x="2263099" y="911330"/>
                  <a:ext cx="176683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Группа 78"/>
          <p:cNvGrpSpPr/>
          <p:nvPr/>
        </p:nvGrpSpPr>
        <p:grpSpPr>
          <a:xfrm>
            <a:off x="1327355" y="2152650"/>
            <a:ext cx="1463495" cy="3114676"/>
            <a:chOff x="1327355" y="2152650"/>
            <a:chExt cx="1463495" cy="311467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1327355" y="2405063"/>
              <a:ext cx="0" cy="286226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V="1">
              <a:off x="2790850" y="2152650"/>
              <a:ext cx="0" cy="24130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02477" y="4593974"/>
                <a:ext cx="1176925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Ответ: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77" y="4593974"/>
                <a:ext cx="11769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439806" y="464014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r>
              <a:rPr lang="ru-RU" sz="2400" b="1" dirty="0" smtClean="0"/>
              <a:t>; 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249447" y="5196521"/>
            <a:ext cx="160577" cy="1605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23022" y="2276870"/>
            <a:ext cx="144056" cy="14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5344950" y="4240219"/>
            <a:ext cx="614339" cy="1086550"/>
            <a:chOff x="8676456" y="2148217"/>
            <a:chExt cx="792088" cy="1400925"/>
          </a:xfrm>
        </p:grpSpPr>
        <p:sp>
          <p:nvSpPr>
            <p:cNvPr id="31" name="Полилиния 30"/>
            <p:cNvSpPr/>
            <p:nvPr/>
          </p:nvSpPr>
          <p:spPr>
            <a:xfrm>
              <a:off x="8677277" y="214915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flipH="1">
              <a:off x="9062144" y="2148217"/>
              <a:ext cx="406400" cy="644842"/>
            </a:xfrm>
            <a:custGeom>
              <a:avLst/>
              <a:gdLst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3700 w 406400"/>
                <a:gd name="connsiteY0" fmla="*/ 0 h 635000"/>
                <a:gd name="connsiteX1" fmla="*/ 0 w 406400"/>
                <a:gd name="connsiteY1" fmla="*/ 635000 h 635000"/>
                <a:gd name="connsiteX2" fmla="*/ 406400 w 406400"/>
                <a:gd name="connsiteY2" fmla="*/ 635000 h 635000"/>
                <a:gd name="connsiteX3" fmla="*/ 393700 w 406400"/>
                <a:gd name="connsiteY3" fmla="*/ 0 h 635000"/>
                <a:gd name="connsiteX0" fmla="*/ 397537 w 410237"/>
                <a:gd name="connsiteY0" fmla="*/ 0 h 635000"/>
                <a:gd name="connsiteX1" fmla="*/ 3837 w 410237"/>
                <a:gd name="connsiteY1" fmla="*/ 635000 h 635000"/>
                <a:gd name="connsiteX2" fmla="*/ 410237 w 410237"/>
                <a:gd name="connsiteY2" fmla="*/ 635000 h 635000"/>
                <a:gd name="connsiteX3" fmla="*/ 397537 w 410237"/>
                <a:gd name="connsiteY3" fmla="*/ 0 h 635000"/>
                <a:gd name="connsiteX0" fmla="*/ 396464 w 409164"/>
                <a:gd name="connsiteY0" fmla="*/ 0 h 635000"/>
                <a:gd name="connsiteX1" fmla="*/ 2764 w 409164"/>
                <a:gd name="connsiteY1" fmla="*/ 635000 h 635000"/>
                <a:gd name="connsiteX2" fmla="*/ 409164 w 409164"/>
                <a:gd name="connsiteY2" fmla="*/ 635000 h 635000"/>
                <a:gd name="connsiteX3" fmla="*/ 396464 w 409164"/>
                <a:gd name="connsiteY3" fmla="*/ 0 h 635000"/>
                <a:gd name="connsiteX0" fmla="*/ 405450 w 408625"/>
                <a:gd name="connsiteY0" fmla="*/ 0 h 644525"/>
                <a:gd name="connsiteX1" fmla="*/ 2225 w 408625"/>
                <a:gd name="connsiteY1" fmla="*/ 644525 h 644525"/>
                <a:gd name="connsiteX2" fmla="*/ 408625 w 408625"/>
                <a:gd name="connsiteY2" fmla="*/ 644525 h 644525"/>
                <a:gd name="connsiteX3" fmla="*/ 405450 w 408625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3225 w 406400"/>
                <a:gd name="connsiteY0" fmla="*/ 0 h 644525"/>
                <a:gd name="connsiteX1" fmla="*/ 0 w 406400"/>
                <a:gd name="connsiteY1" fmla="*/ 644525 h 644525"/>
                <a:gd name="connsiteX2" fmla="*/ 406400 w 406400"/>
                <a:gd name="connsiteY2" fmla="*/ 644525 h 644525"/>
                <a:gd name="connsiteX3" fmla="*/ 403225 w 406400"/>
                <a:gd name="connsiteY3" fmla="*/ 0 h 644525"/>
                <a:gd name="connsiteX0" fmla="*/ 405094 w 408269"/>
                <a:gd name="connsiteY0" fmla="*/ 0 h 644525"/>
                <a:gd name="connsiteX1" fmla="*/ 1869 w 408269"/>
                <a:gd name="connsiteY1" fmla="*/ 644525 h 644525"/>
                <a:gd name="connsiteX2" fmla="*/ 408269 w 408269"/>
                <a:gd name="connsiteY2" fmla="*/ 644525 h 644525"/>
                <a:gd name="connsiteX3" fmla="*/ 405094 w 408269"/>
                <a:gd name="connsiteY3" fmla="*/ 0 h 644525"/>
                <a:gd name="connsiteX0" fmla="*/ 403851 w 407026"/>
                <a:gd name="connsiteY0" fmla="*/ 3168 h 647693"/>
                <a:gd name="connsiteX1" fmla="*/ 626 w 407026"/>
                <a:gd name="connsiteY1" fmla="*/ 647693 h 647693"/>
                <a:gd name="connsiteX2" fmla="*/ 407026 w 407026"/>
                <a:gd name="connsiteY2" fmla="*/ 647693 h 647693"/>
                <a:gd name="connsiteX3" fmla="*/ 403851 w 407026"/>
                <a:gd name="connsiteY3" fmla="*/ 3168 h 647693"/>
                <a:gd name="connsiteX0" fmla="*/ 450857 w 454032"/>
                <a:gd name="connsiteY0" fmla="*/ 6372 h 650897"/>
                <a:gd name="connsiteX1" fmla="*/ 50806 w 454032"/>
                <a:gd name="connsiteY1" fmla="*/ 323873 h 650897"/>
                <a:gd name="connsiteX2" fmla="*/ 47632 w 454032"/>
                <a:gd name="connsiteY2" fmla="*/ 650897 h 650897"/>
                <a:gd name="connsiteX3" fmla="*/ 454032 w 454032"/>
                <a:gd name="connsiteY3" fmla="*/ 650897 h 650897"/>
                <a:gd name="connsiteX4" fmla="*/ 450857 w 454032"/>
                <a:gd name="connsiteY4" fmla="*/ 6372 h 650897"/>
                <a:gd name="connsiteX0" fmla="*/ 430158 w 433333"/>
                <a:gd name="connsiteY0" fmla="*/ 6372 h 650897"/>
                <a:gd name="connsiteX1" fmla="*/ 30107 w 433333"/>
                <a:gd name="connsiteY1" fmla="*/ 323873 h 650897"/>
                <a:gd name="connsiteX2" fmla="*/ 26933 w 433333"/>
                <a:gd name="connsiteY2" fmla="*/ 650897 h 650897"/>
                <a:gd name="connsiteX3" fmla="*/ 433333 w 433333"/>
                <a:gd name="connsiteY3" fmla="*/ 650897 h 650897"/>
                <a:gd name="connsiteX4" fmla="*/ 430158 w 433333"/>
                <a:gd name="connsiteY4" fmla="*/ 6372 h 650897"/>
                <a:gd name="connsiteX0" fmla="*/ 403225 w 406400"/>
                <a:gd name="connsiteY0" fmla="*/ 6372 h 650897"/>
                <a:gd name="connsiteX1" fmla="*/ 3174 w 406400"/>
                <a:gd name="connsiteY1" fmla="*/ 323873 h 650897"/>
                <a:gd name="connsiteX2" fmla="*/ 0 w 406400"/>
                <a:gd name="connsiteY2" fmla="*/ 650897 h 650897"/>
                <a:gd name="connsiteX3" fmla="*/ 406400 w 406400"/>
                <a:gd name="connsiteY3" fmla="*/ 650897 h 650897"/>
                <a:gd name="connsiteX4" fmla="*/ 403225 w 406400"/>
                <a:gd name="connsiteY4" fmla="*/ 6372 h 650897"/>
                <a:gd name="connsiteX0" fmla="*/ 403225 w 406400"/>
                <a:gd name="connsiteY0" fmla="*/ 11419 h 655944"/>
                <a:gd name="connsiteX1" fmla="*/ 3174 w 406400"/>
                <a:gd name="connsiteY1" fmla="*/ 328920 h 655944"/>
                <a:gd name="connsiteX2" fmla="*/ 0 w 406400"/>
                <a:gd name="connsiteY2" fmla="*/ 655944 h 655944"/>
                <a:gd name="connsiteX3" fmla="*/ 406400 w 406400"/>
                <a:gd name="connsiteY3" fmla="*/ 655944 h 655944"/>
                <a:gd name="connsiteX4" fmla="*/ 403225 w 406400"/>
                <a:gd name="connsiteY4" fmla="*/ 11419 h 655944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0 h 644525"/>
                <a:gd name="connsiteX1" fmla="*/ 3174 w 406400"/>
                <a:gd name="connsiteY1" fmla="*/ 317501 h 644525"/>
                <a:gd name="connsiteX2" fmla="*/ 0 w 406400"/>
                <a:gd name="connsiteY2" fmla="*/ 644525 h 644525"/>
                <a:gd name="connsiteX3" fmla="*/ 406400 w 406400"/>
                <a:gd name="connsiteY3" fmla="*/ 644525 h 644525"/>
                <a:gd name="connsiteX4" fmla="*/ 403225 w 406400"/>
                <a:gd name="connsiteY4" fmla="*/ 0 h 644525"/>
                <a:gd name="connsiteX0" fmla="*/ 403225 w 406400"/>
                <a:gd name="connsiteY0" fmla="*/ 317 h 644842"/>
                <a:gd name="connsiteX1" fmla="*/ 3174 w 406400"/>
                <a:gd name="connsiteY1" fmla="*/ 317818 h 644842"/>
                <a:gd name="connsiteX2" fmla="*/ 0 w 406400"/>
                <a:gd name="connsiteY2" fmla="*/ 644842 h 644842"/>
                <a:gd name="connsiteX3" fmla="*/ 406400 w 406400"/>
                <a:gd name="connsiteY3" fmla="*/ 644842 h 644842"/>
                <a:gd name="connsiteX4" fmla="*/ 403225 w 406400"/>
                <a:gd name="connsiteY4" fmla="*/ 317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" h="644842">
                  <a:moveTo>
                    <a:pt x="403225" y="317"/>
                  </a:moveTo>
                  <a:cubicBezTo>
                    <a:pt x="304271" y="-5504"/>
                    <a:pt x="67203" y="67522"/>
                    <a:pt x="3174" y="317818"/>
                  </a:cubicBezTo>
                  <a:cubicBezTo>
                    <a:pt x="-530" y="431589"/>
                    <a:pt x="2646" y="524721"/>
                    <a:pt x="0" y="644842"/>
                  </a:cubicBezTo>
                  <a:lnTo>
                    <a:pt x="406400" y="644842"/>
                  </a:lnTo>
                  <a:cubicBezTo>
                    <a:pt x="405342" y="430000"/>
                    <a:pt x="404283" y="215159"/>
                    <a:pt x="403225" y="3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8676456" y="2152144"/>
              <a:ext cx="792088" cy="1396998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272" y="0"/>
            <a:ext cx="9165272" cy="646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>
            <a:hlinkClick r:id="" action="ppaction://hlinkshowjump?jump=nextslide"/>
          </p:cNvPr>
          <p:cNvSpPr/>
          <p:nvPr/>
        </p:nvSpPr>
        <p:spPr>
          <a:xfrm>
            <a:off x="8166156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>
            <a:hlinkClick r:id="" action="ppaction://hlinkshowjump?jump=previousslide"/>
          </p:cNvPr>
          <p:cNvSpPr/>
          <p:nvPr/>
        </p:nvSpPr>
        <p:spPr>
          <a:xfrm>
            <a:off x="7163824" y="6491288"/>
            <a:ext cx="986957" cy="3697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2" grpId="0" animBg="1"/>
      <p:bldP spid="2" grpId="1" animBg="1"/>
      <p:bldP spid="3" grpId="0"/>
      <p:bldP spid="3" grpId="1"/>
      <p:bldP spid="21" grpId="0" animBg="1"/>
      <p:bldP spid="21" grpId="1" animBg="1"/>
      <p:bldP spid="22" grpId="0" animBg="1"/>
      <p:bldP spid="2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6622</TotalTime>
  <Words>2342</Words>
  <Application>Microsoft Office PowerPoint</Application>
  <PresentationFormat>Экран (4:3)</PresentationFormat>
  <Paragraphs>641</Paragraphs>
  <Slides>27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Ясность</vt:lpstr>
      <vt:lpstr>3_Ясность</vt:lpstr>
      <vt:lpstr>1_Ясность</vt:lpstr>
      <vt:lpstr>2_Ясность</vt:lpstr>
      <vt:lpstr>5_Ясность</vt:lpstr>
      <vt:lpstr>функция y=kx^2, ее свойства и график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№19.6 (а, б)</vt:lpstr>
      <vt:lpstr>Презентация PowerPoint</vt:lpstr>
      <vt:lpstr>Презентация PowerPoint</vt:lpstr>
      <vt:lpstr>Презентация PowerPoint</vt:lpstr>
      <vt:lpstr>№19.7 (а, б)</vt:lpstr>
      <vt:lpstr>Презентация PowerPoint</vt:lpstr>
      <vt:lpstr>Презентация PowerPoint</vt:lpstr>
      <vt:lpstr>Презентация PowerPoint</vt:lpstr>
      <vt:lpstr>№19.12 (а, б)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16.10 Классная работа Уравнение</dc:title>
  <dc:creator>home</dc:creator>
  <cp:lastModifiedBy>Home</cp:lastModifiedBy>
  <cp:revision>998</cp:revision>
  <dcterms:created xsi:type="dcterms:W3CDTF">2021-10-15T11:28:05Z</dcterms:created>
  <dcterms:modified xsi:type="dcterms:W3CDTF">2025-05-11T06:12:30Z</dcterms:modified>
</cp:coreProperties>
</file>