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58" r:id="rId3"/>
    <p:sldId id="259" r:id="rId4"/>
    <p:sldId id="266" r:id="rId5"/>
    <p:sldId id="279" r:id="rId6"/>
    <p:sldId id="280" r:id="rId7"/>
    <p:sldId id="261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82" r:id="rId19"/>
    <p:sldId id="281" r:id="rId20"/>
    <p:sldId id="283" r:id="rId21"/>
    <p:sldId id="284" r:id="rId22"/>
    <p:sldId id="285" r:id="rId23"/>
    <p:sldId id="287" r:id="rId24"/>
    <p:sldId id="290" r:id="rId25"/>
    <p:sldId id="288" r:id="rId26"/>
    <p:sldId id="293" r:id="rId27"/>
    <p:sldId id="292" r:id="rId28"/>
    <p:sldId id="294" r:id="rId29"/>
    <p:sldId id="295" r:id="rId30"/>
    <p:sldId id="297" r:id="rId31"/>
    <p:sldId id="300" r:id="rId32"/>
    <p:sldId id="298" r:id="rId33"/>
    <p:sldId id="302" r:id="rId34"/>
    <p:sldId id="299" r:id="rId35"/>
    <p:sldId id="305" r:id="rId36"/>
    <p:sldId id="306" r:id="rId37"/>
    <p:sldId id="307" r:id="rId38"/>
    <p:sldId id="308" r:id="rId39"/>
    <p:sldId id="310" r:id="rId40"/>
    <p:sldId id="312" r:id="rId41"/>
    <p:sldId id="313" r:id="rId42"/>
    <p:sldId id="309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663300"/>
    <a:srgbClr val="FFCC66"/>
    <a:srgbClr val="CC6600"/>
    <a:srgbClr val="CC3300"/>
    <a:srgbClr val="996633"/>
    <a:srgbClr val="9933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23" autoAdjust="0"/>
  </p:normalViewPr>
  <p:slideViewPr>
    <p:cSldViewPr snapToGrid="0">
      <p:cViewPr varScale="1">
        <p:scale>
          <a:sx n="80" d="100"/>
          <a:sy n="80" d="100"/>
        </p:scale>
        <p:origin x="-82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226AF-E7A5-4E43-B366-8076462D6E6C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7B0A5-69D4-41E1-94D3-E3D0D15871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4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9942-1A4C-4790-9292-6CFB9083EEC5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0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Фрагмент оперы Римского-Корсакова «Три чуда» звучит автоматически. Его необходимо дослушать до конца.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4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Слайды № 23-29 сменяются автоматически. Они сопровождаются звучанием музыки в автоматическом режиме.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02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02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70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Учитель даёт учащимся возможность ответить, а затем меняет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21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Учащиеся делятся на две команды. По щелчку звучит музыкальный фрагмент. После ответа учащихся по щелчку появляется</a:t>
            </a:r>
            <a:r>
              <a:rPr lang="ru-RU" baseline="0" dirty="0" smtClean="0"/>
              <a:t> изображение инструмента. Каждая команда поочерёдно определяет на слух звучание пяти музыкальных инструментов.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43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Ответы на задания кроссворда появляются последовательно</a:t>
            </a:r>
            <a:r>
              <a:rPr lang="ru-RU" baseline="0" dirty="0" smtClean="0"/>
              <a:t> от первого до седьмого по щелчку.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349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Слайды № 34-39 сменяются автоматически. Музыкальные фрагменты звучат</a:t>
            </a:r>
            <a:r>
              <a:rPr lang="ru-RU" baseline="0" dirty="0" smtClean="0"/>
              <a:t> в автоматическом режиме.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5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нескольких слайдах «помощники» учителя Витя и Маша участвуют в диалоге с учащимися.</a:t>
            </a:r>
          </a:p>
          <a:p>
            <a:r>
              <a:rPr lang="ru-RU" dirty="0" smtClean="0"/>
              <a:t>После ответов учащихся по щелчку на прямоугольники с цифрами появляются изображения</a:t>
            </a:r>
            <a:r>
              <a:rPr lang="ru-RU" baseline="0" dirty="0" smtClean="0"/>
              <a:t> «трёх чудес» и следующий вопрос.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25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90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6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9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8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щелчку на инструменты флейта-пикколо и ксилофон звучат музыкальные фрагменты, которые надо дослушать до конца, и названия инструментов. Остальные инструменты по щелчку на них исчезают.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00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щелчку на инструменты тромбон и труба звучат музыкальные фрагменты, которые надо дослушать до конца, и названия инструментов. Остальные инструменты по щелчку на них исчезают.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735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щелчку на инструменты скрипка и гобой звучат музыкальные фрагменты, которые надо дослушать до конца, и названия инструментов. Остальные инструменты по щелчку на них исчезают.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7B0A5-69D4-41E1-94D3-E3D0D158711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6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958851" y="3424239"/>
            <a:ext cx="241300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3424239"/>
            <a:ext cx="467784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69901" y="3424239"/>
            <a:ext cx="488951" cy="344487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200151" y="3438525"/>
            <a:ext cx="431800" cy="34305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469900" y="4194176"/>
            <a:ext cx="728133" cy="1027113"/>
          </a:xfrm>
          <a:custGeom>
            <a:avLst/>
            <a:gdLst>
              <a:gd name="T0" fmla="*/ 343 w 344"/>
              <a:gd name="T1" fmla="*/ 52 h 647"/>
              <a:gd name="T2" fmla="*/ 343 w 344"/>
              <a:gd name="T3" fmla="*/ 194 h 647"/>
              <a:gd name="T4" fmla="*/ 335 w 344"/>
              <a:gd name="T5" fmla="*/ 188 h 647"/>
              <a:gd name="T6" fmla="*/ 315 w 344"/>
              <a:gd name="T7" fmla="*/ 188 h 647"/>
              <a:gd name="T8" fmla="*/ 300 w 344"/>
              <a:gd name="T9" fmla="*/ 194 h 647"/>
              <a:gd name="T10" fmla="*/ 284 w 344"/>
              <a:gd name="T11" fmla="*/ 209 h 647"/>
              <a:gd name="T12" fmla="*/ 242 w 344"/>
              <a:gd name="T13" fmla="*/ 261 h 647"/>
              <a:gd name="T14" fmla="*/ 146 w 344"/>
              <a:gd name="T15" fmla="*/ 366 h 647"/>
              <a:gd name="T16" fmla="*/ 50 w 344"/>
              <a:gd name="T17" fmla="*/ 475 h 647"/>
              <a:gd name="T18" fmla="*/ 30 w 344"/>
              <a:gd name="T19" fmla="*/ 505 h 647"/>
              <a:gd name="T20" fmla="*/ 17 w 344"/>
              <a:gd name="T21" fmla="*/ 535 h 647"/>
              <a:gd name="T22" fmla="*/ 10 w 344"/>
              <a:gd name="T23" fmla="*/ 582 h 647"/>
              <a:gd name="T24" fmla="*/ 0 w 344"/>
              <a:gd name="T25" fmla="*/ 646 h 647"/>
              <a:gd name="T26" fmla="*/ 0 w 344"/>
              <a:gd name="T27" fmla="*/ 365 h 647"/>
              <a:gd name="T28" fmla="*/ 5 w 344"/>
              <a:gd name="T29" fmla="*/ 392 h 647"/>
              <a:gd name="T30" fmla="*/ 10 w 344"/>
              <a:gd name="T31" fmla="*/ 404 h 647"/>
              <a:gd name="T32" fmla="*/ 20 w 344"/>
              <a:gd name="T33" fmla="*/ 410 h 647"/>
              <a:gd name="T34" fmla="*/ 30 w 344"/>
              <a:gd name="T35" fmla="*/ 413 h 647"/>
              <a:gd name="T36" fmla="*/ 45 w 344"/>
              <a:gd name="T37" fmla="*/ 413 h 647"/>
              <a:gd name="T38" fmla="*/ 60 w 344"/>
              <a:gd name="T39" fmla="*/ 407 h 647"/>
              <a:gd name="T40" fmla="*/ 257 w 344"/>
              <a:gd name="T41" fmla="*/ 190 h 647"/>
              <a:gd name="T42" fmla="*/ 297 w 344"/>
              <a:gd name="T43" fmla="*/ 138 h 647"/>
              <a:gd name="T44" fmla="*/ 312 w 344"/>
              <a:gd name="T45" fmla="*/ 111 h 647"/>
              <a:gd name="T46" fmla="*/ 325 w 344"/>
              <a:gd name="T47" fmla="*/ 84 h 647"/>
              <a:gd name="T48" fmla="*/ 335 w 344"/>
              <a:gd name="T49" fmla="*/ 39 h 647"/>
              <a:gd name="T50" fmla="*/ 343 w 344"/>
              <a:gd name="T51" fmla="*/ 0 h 647"/>
              <a:gd name="T52" fmla="*/ 343 w 344"/>
              <a:gd name="T53" fmla="*/ 117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7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1"/>
                </a:lnTo>
                <a:lnTo>
                  <a:pt x="146" y="366"/>
                </a:lnTo>
                <a:lnTo>
                  <a:pt x="50" y="475"/>
                </a:lnTo>
                <a:lnTo>
                  <a:pt x="30" y="505"/>
                </a:lnTo>
                <a:lnTo>
                  <a:pt x="17" y="535"/>
                </a:lnTo>
                <a:lnTo>
                  <a:pt x="10" y="582"/>
                </a:lnTo>
                <a:lnTo>
                  <a:pt x="0" y="646"/>
                </a:lnTo>
                <a:lnTo>
                  <a:pt x="0" y="365"/>
                </a:lnTo>
                <a:lnTo>
                  <a:pt x="5" y="392"/>
                </a:lnTo>
                <a:lnTo>
                  <a:pt x="10" y="404"/>
                </a:lnTo>
                <a:lnTo>
                  <a:pt x="20" y="410"/>
                </a:lnTo>
                <a:lnTo>
                  <a:pt x="30" y="413"/>
                </a:lnTo>
                <a:lnTo>
                  <a:pt x="45" y="413"/>
                </a:lnTo>
                <a:lnTo>
                  <a:pt x="60" y="407"/>
                </a:lnTo>
                <a:lnTo>
                  <a:pt x="257" y="190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469900" y="4625975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469900" y="5033963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469900" y="5438776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469900" y="5846764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37118" y="6251575"/>
            <a:ext cx="560917" cy="622300"/>
          </a:xfrm>
          <a:custGeom>
            <a:avLst/>
            <a:gdLst>
              <a:gd name="T0" fmla="*/ 264 w 265"/>
              <a:gd name="T1" fmla="*/ 52 h 392"/>
              <a:gd name="T2" fmla="*/ 264 w 265"/>
              <a:gd name="T3" fmla="*/ 194 h 392"/>
              <a:gd name="T4" fmla="*/ 256 w 265"/>
              <a:gd name="T5" fmla="*/ 188 h 392"/>
              <a:gd name="T6" fmla="*/ 236 w 265"/>
              <a:gd name="T7" fmla="*/ 188 h 392"/>
              <a:gd name="T8" fmla="*/ 221 w 265"/>
              <a:gd name="T9" fmla="*/ 194 h 392"/>
              <a:gd name="T10" fmla="*/ 205 w 265"/>
              <a:gd name="T11" fmla="*/ 209 h 392"/>
              <a:gd name="T12" fmla="*/ 162 w 265"/>
              <a:gd name="T13" fmla="*/ 261 h 392"/>
              <a:gd name="T14" fmla="*/ 66 w 265"/>
              <a:gd name="T15" fmla="*/ 366 h 392"/>
              <a:gd name="T16" fmla="*/ 45 w 265"/>
              <a:gd name="T17" fmla="*/ 391 h 392"/>
              <a:gd name="T18" fmla="*/ 0 w 265"/>
              <a:gd name="T19" fmla="*/ 391 h 392"/>
              <a:gd name="T20" fmla="*/ 178 w 265"/>
              <a:gd name="T21" fmla="*/ 190 h 392"/>
              <a:gd name="T22" fmla="*/ 218 w 265"/>
              <a:gd name="T23" fmla="*/ 138 h 392"/>
              <a:gd name="T24" fmla="*/ 233 w 265"/>
              <a:gd name="T25" fmla="*/ 111 h 392"/>
              <a:gd name="T26" fmla="*/ 246 w 265"/>
              <a:gd name="T27" fmla="*/ 84 h 392"/>
              <a:gd name="T28" fmla="*/ 256 w 265"/>
              <a:gd name="T29" fmla="*/ 39 h 392"/>
              <a:gd name="T30" fmla="*/ 264 w 265"/>
              <a:gd name="T31" fmla="*/ 0 h 392"/>
              <a:gd name="T32" fmla="*/ 264 w 265"/>
              <a:gd name="T33" fmla="*/ 117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5" h="392">
                <a:moveTo>
                  <a:pt x="264" y="52"/>
                </a:moveTo>
                <a:lnTo>
                  <a:pt x="264" y="194"/>
                </a:lnTo>
                <a:lnTo>
                  <a:pt x="256" y="188"/>
                </a:lnTo>
                <a:lnTo>
                  <a:pt x="236" y="188"/>
                </a:lnTo>
                <a:lnTo>
                  <a:pt x="221" y="194"/>
                </a:lnTo>
                <a:lnTo>
                  <a:pt x="205" y="209"/>
                </a:lnTo>
                <a:lnTo>
                  <a:pt x="162" y="261"/>
                </a:lnTo>
                <a:lnTo>
                  <a:pt x="66" y="366"/>
                </a:lnTo>
                <a:lnTo>
                  <a:pt x="45" y="391"/>
                </a:lnTo>
                <a:lnTo>
                  <a:pt x="0" y="391"/>
                </a:lnTo>
                <a:lnTo>
                  <a:pt x="178" y="190"/>
                </a:lnTo>
                <a:lnTo>
                  <a:pt x="218" y="138"/>
                </a:lnTo>
                <a:lnTo>
                  <a:pt x="233" y="111"/>
                </a:lnTo>
                <a:lnTo>
                  <a:pt x="246" y="84"/>
                </a:lnTo>
                <a:lnTo>
                  <a:pt x="256" y="39"/>
                </a:lnTo>
                <a:lnTo>
                  <a:pt x="264" y="0"/>
                </a:lnTo>
                <a:lnTo>
                  <a:pt x="264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469900" y="3765550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469901" y="3424239"/>
            <a:ext cx="732367" cy="912813"/>
          </a:xfrm>
          <a:custGeom>
            <a:avLst/>
            <a:gdLst>
              <a:gd name="T0" fmla="*/ 345 w 346"/>
              <a:gd name="T1" fmla="*/ 0 h 575"/>
              <a:gd name="T2" fmla="*/ 343 w 346"/>
              <a:gd name="T3" fmla="*/ 122 h 575"/>
              <a:gd name="T4" fmla="*/ 336 w 346"/>
              <a:gd name="T5" fmla="*/ 116 h 575"/>
              <a:gd name="T6" fmla="*/ 315 w 346"/>
              <a:gd name="T7" fmla="*/ 116 h 575"/>
              <a:gd name="T8" fmla="*/ 300 w 346"/>
              <a:gd name="T9" fmla="*/ 122 h 575"/>
              <a:gd name="T10" fmla="*/ 285 w 346"/>
              <a:gd name="T11" fmla="*/ 137 h 575"/>
              <a:gd name="T12" fmla="*/ 242 w 346"/>
              <a:gd name="T13" fmla="*/ 188 h 575"/>
              <a:gd name="T14" fmla="*/ 146 w 346"/>
              <a:gd name="T15" fmla="*/ 294 h 575"/>
              <a:gd name="T16" fmla="*/ 50 w 346"/>
              <a:gd name="T17" fmla="*/ 403 h 575"/>
              <a:gd name="T18" fmla="*/ 30 w 346"/>
              <a:gd name="T19" fmla="*/ 433 h 575"/>
              <a:gd name="T20" fmla="*/ 17 w 346"/>
              <a:gd name="T21" fmla="*/ 463 h 575"/>
              <a:gd name="T22" fmla="*/ 10 w 346"/>
              <a:gd name="T23" fmla="*/ 510 h 575"/>
              <a:gd name="T24" fmla="*/ 0 w 346"/>
              <a:gd name="T25" fmla="*/ 574 h 575"/>
              <a:gd name="T26" fmla="*/ 0 w 346"/>
              <a:gd name="T27" fmla="*/ 293 h 575"/>
              <a:gd name="T28" fmla="*/ 5 w 346"/>
              <a:gd name="T29" fmla="*/ 320 h 575"/>
              <a:gd name="T30" fmla="*/ 10 w 346"/>
              <a:gd name="T31" fmla="*/ 332 h 575"/>
              <a:gd name="T32" fmla="*/ 20 w 346"/>
              <a:gd name="T33" fmla="*/ 338 h 575"/>
              <a:gd name="T34" fmla="*/ 30 w 346"/>
              <a:gd name="T35" fmla="*/ 341 h 575"/>
              <a:gd name="T36" fmla="*/ 45 w 346"/>
              <a:gd name="T37" fmla="*/ 341 h 575"/>
              <a:gd name="T38" fmla="*/ 60 w 346"/>
              <a:gd name="T39" fmla="*/ 335 h 575"/>
              <a:gd name="T40" fmla="*/ 257 w 346"/>
              <a:gd name="T41" fmla="*/ 117 h 575"/>
              <a:gd name="T42" fmla="*/ 298 w 346"/>
              <a:gd name="T43" fmla="*/ 66 h 575"/>
              <a:gd name="T44" fmla="*/ 313 w 346"/>
              <a:gd name="T45" fmla="*/ 39 h 575"/>
              <a:gd name="T46" fmla="*/ 326 w 346"/>
              <a:gd name="T47" fmla="*/ 12 h 575"/>
              <a:gd name="T48" fmla="*/ 329 w 346"/>
              <a:gd name="T49" fmla="*/ 0 h 575"/>
              <a:gd name="T50" fmla="*/ 345 w 346"/>
              <a:gd name="T51" fmla="*/ 3 h 575"/>
              <a:gd name="T52" fmla="*/ 343 w 346"/>
              <a:gd name="T53" fmla="*/ 45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6" h="575">
                <a:moveTo>
                  <a:pt x="345" y="0"/>
                </a:moveTo>
                <a:lnTo>
                  <a:pt x="343" y="122"/>
                </a:lnTo>
                <a:lnTo>
                  <a:pt x="336" y="116"/>
                </a:lnTo>
                <a:lnTo>
                  <a:pt x="315" y="116"/>
                </a:lnTo>
                <a:lnTo>
                  <a:pt x="300" y="122"/>
                </a:lnTo>
                <a:lnTo>
                  <a:pt x="285" y="137"/>
                </a:lnTo>
                <a:lnTo>
                  <a:pt x="242" y="188"/>
                </a:lnTo>
                <a:lnTo>
                  <a:pt x="146" y="294"/>
                </a:lnTo>
                <a:lnTo>
                  <a:pt x="50" y="403"/>
                </a:lnTo>
                <a:lnTo>
                  <a:pt x="30" y="433"/>
                </a:lnTo>
                <a:lnTo>
                  <a:pt x="17" y="463"/>
                </a:lnTo>
                <a:lnTo>
                  <a:pt x="10" y="510"/>
                </a:lnTo>
                <a:lnTo>
                  <a:pt x="0" y="574"/>
                </a:lnTo>
                <a:lnTo>
                  <a:pt x="0" y="293"/>
                </a:lnTo>
                <a:lnTo>
                  <a:pt x="5" y="320"/>
                </a:lnTo>
                <a:lnTo>
                  <a:pt x="10" y="332"/>
                </a:lnTo>
                <a:lnTo>
                  <a:pt x="20" y="338"/>
                </a:lnTo>
                <a:lnTo>
                  <a:pt x="30" y="341"/>
                </a:lnTo>
                <a:lnTo>
                  <a:pt x="45" y="341"/>
                </a:lnTo>
                <a:lnTo>
                  <a:pt x="60" y="335"/>
                </a:lnTo>
                <a:lnTo>
                  <a:pt x="257" y="117"/>
                </a:lnTo>
                <a:lnTo>
                  <a:pt x="298" y="66"/>
                </a:lnTo>
                <a:lnTo>
                  <a:pt x="313" y="39"/>
                </a:lnTo>
                <a:lnTo>
                  <a:pt x="326" y="12"/>
                </a:lnTo>
                <a:lnTo>
                  <a:pt x="329" y="0"/>
                </a:lnTo>
                <a:lnTo>
                  <a:pt x="345" y="3"/>
                </a:lnTo>
                <a:lnTo>
                  <a:pt x="343" y="45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958851" y="4764"/>
            <a:ext cx="241300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0" y="4764"/>
            <a:ext cx="467784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69901" y="4764"/>
            <a:ext cx="488951" cy="344487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1200151" y="4764"/>
            <a:ext cx="431800" cy="344487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21" name="Freeform 22"/>
          <p:cNvSpPr>
            <a:spLocks/>
          </p:cNvSpPr>
          <p:nvPr/>
        </p:nvSpPr>
        <p:spPr bwMode="auto">
          <a:xfrm>
            <a:off x="469900" y="798514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2" name="Freeform 23"/>
          <p:cNvSpPr>
            <a:spLocks/>
          </p:cNvSpPr>
          <p:nvPr/>
        </p:nvSpPr>
        <p:spPr bwMode="auto">
          <a:xfrm>
            <a:off x="469900" y="1206500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3" name="Freeform 24"/>
          <p:cNvSpPr>
            <a:spLocks/>
          </p:cNvSpPr>
          <p:nvPr/>
        </p:nvSpPr>
        <p:spPr bwMode="auto">
          <a:xfrm>
            <a:off x="469900" y="1612900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4" name="Freeform 25"/>
          <p:cNvSpPr>
            <a:spLocks/>
          </p:cNvSpPr>
          <p:nvPr/>
        </p:nvSpPr>
        <p:spPr bwMode="auto">
          <a:xfrm>
            <a:off x="469900" y="2019301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5" name="Freeform 26"/>
          <p:cNvSpPr>
            <a:spLocks/>
          </p:cNvSpPr>
          <p:nvPr/>
        </p:nvSpPr>
        <p:spPr bwMode="auto">
          <a:xfrm>
            <a:off x="469900" y="2425701"/>
            <a:ext cx="728133" cy="1027113"/>
          </a:xfrm>
          <a:custGeom>
            <a:avLst/>
            <a:gdLst>
              <a:gd name="T0" fmla="*/ 343 w 344"/>
              <a:gd name="T1" fmla="*/ 52 h 647"/>
              <a:gd name="T2" fmla="*/ 343 w 344"/>
              <a:gd name="T3" fmla="*/ 194 h 647"/>
              <a:gd name="T4" fmla="*/ 335 w 344"/>
              <a:gd name="T5" fmla="*/ 188 h 647"/>
              <a:gd name="T6" fmla="*/ 315 w 344"/>
              <a:gd name="T7" fmla="*/ 188 h 647"/>
              <a:gd name="T8" fmla="*/ 300 w 344"/>
              <a:gd name="T9" fmla="*/ 194 h 647"/>
              <a:gd name="T10" fmla="*/ 284 w 344"/>
              <a:gd name="T11" fmla="*/ 209 h 647"/>
              <a:gd name="T12" fmla="*/ 242 w 344"/>
              <a:gd name="T13" fmla="*/ 261 h 647"/>
              <a:gd name="T14" fmla="*/ 146 w 344"/>
              <a:gd name="T15" fmla="*/ 366 h 647"/>
              <a:gd name="T16" fmla="*/ 50 w 344"/>
              <a:gd name="T17" fmla="*/ 475 h 647"/>
              <a:gd name="T18" fmla="*/ 30 w 344"/>
              <a:gd name="T19" fmla="*/ 505 h 647"/>
              <a:gd name="T20" fmla="*/ 17 w 344"/>
              <a:gd name="T21" fmla="*/ 535 h 647"/>
              <a:gd name="T22" fmla="*/ 10 w 344"/>
              <a:gd name="T23" fmla="*/ 582 h 647"/>
              <a:gd name="T24" fmla="*/ 0 w 344"/>
              <a:gd name="T25" fmla="*/ 646 h 647"/>
              <a:gd name="T26" fmla="*/ 0 w 344"/>
              <a:gd name="T27" fmla="*/ 365 h 647"/>
              <a:gd name="T28" fmla="*/ 5 w 344"/>
              <a:gd name="T29" fmla="*/ 392 h 647"/>
              <a:gd name="T30" fmla="*/ 10 w 344"/>
              <a:gd name="T31" fmla="*/ 404 h 647"/>
              <a:gd name="T32" fmla="*/ 20 w 344"/>
              <a:gd name="T33" fmla="*/ 410 h 647"/>
              <a:gd name="T34" fmla="*/ 30 w 344"/>
              <a:gd name="T35" fmla="*/ 413 h 647"/>
              <a:gd name="T36" fmla="*/ 45 w 344"/>
              <a:gd name="T37" fmla="*/ 413 h 647"/>
              <a:gd name="T38" fmla="*/ 60 w 344"/>
              <a:gd name="T39" fmla="*/ 407 h 647"/>
              <a:gd name="T40" fmla="*/ 257 w 344"/>
              <a:gd name="T41" fmla="*/ 190 h 647"/>
              <a:gd name="T42" fmla="*/ 297 w 344"/>
              <a:gd name="T43" fmla="*/ 138 h 647"/>
              <a:gd name="T44" fmla="*/ 312 w 344"/>
              <a:gd name="T45" fmla="*/ 111 h 647"/>
              <a:gd name="T46" fmla="*/ 325 w 344"/>
              <a:gd name="T47" fmla="*/ 84 h 647"/>
              <a:gd name="T48" fmla="*/ 335 w 344"/>
              <a:gd name="T49" fmla="*/ 39 h 647"/>
              <a:gd name="T50" fmla="*/ 343 w 344"/>
              <a:gd name="T51" fmla="*/ 0 h 647"/>
              <a:gd name="T52" fmla="*/ 343 w 344"/>
              <a:gd name="T53" fmla="*/ 117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7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1"/>
                </a:lnTo>
                <a:lnTo>
                  <a:pt x="146" y="366"/>
                </a:lnTo>
                <a:lnTo>
                  <a:pt x="50" y="475"/>
                </a:lnTo>
                <a:lnTo>
                  <a:pt x="30" y="505"/>
                </a:lnTo>
                <a:lnTo>
                  <a:pt x="17" y="535"/>
                </a:lnTo>
                <a:lnTo>
                  <a:pt x="10" y="582"/>
                </a:lnTo>
                <a:lnTo>
                  <a:pt x="0" y="646"/>
                </a:lnTo>
                <a:lnTo>
                  <a:pt x="0" y="365"/>
                </a:lnTo>
                <a:lnTo>
                  <a:pt x="5" y="392"/>
                </a:lnTo>
                <a:lnTo>
                  <a:pt x="10" y="404"/>
                </a:lnTo>
                <a:lnTo>
                  <a:pt x="20" y="410"/>
                </a:lnTo>
                <a:lnTo>
                  <a:pt x="30" y="413"/>
                </a:lnTo>
                <a:lnTo>
                  <a:pt x="45" y="413"/>
                </a:lnTo>
                <a:lnTo>
                  <a:pt x="60" y="407"/>
                </a:lnTo>
                <a:lnTo>
                  <a:pt x="257" y="190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6" name="Freeform 27"/>
          <p:cNvSpPr>
            <a:spLocks/>
          </p:cNvSpPr>
          <p:nvPr/>
        </p:nvSpPr>
        <p:spPr bwMode="auto">
          <a:xfrm>
            <a:off x="463551" y="6642100"/>
            <a:ext cx="738717" cy="236538"/>
          </a:xfrm>
          <a:custGeom>
            <a:avLst/>
            <a:gdLst>
              <a:gd name="T0" fmla="*/ 345 w 349"/>
              <a:gd name="T1" fmla="*/ 52 h 149"/>
              <a:gd name="T2" fmla="*/ 348 w 349"/>
              <a:gd name="T3" fmla="*/ 144 h 149"/>
              <a:gd name="T4" fmla="*/ 0 w 349"/>
              <a:gd name="T5" fmla="*/ 148 h 149"/>
              <a:gd name="T6" fmla="*/ 299 w 349"/>
              <a:gd name="T7" fmla="*/ 143 h 149"/>
              <a:gd name="T8" fmla="*/ 315 w 349"/>
              <a:gd name="T9" fmla="*/ 111 h 149"/>
              <a:gd name="T10" fmla="*/ 328 w 349"/>
              <a:gd name="T11" fmla="*/ 84 h 149"/>
              <a:gd name="T12" fmla="*/ 338 w 349"/>
              <a:gd name="T13" fmla="*/ 39 h 149"/>
              <a:gd name="T14" fmla="*/ 345 w 349"/>
              <a:gd name="T15" fmla="*/ 0 h 149"/>
              <a:gd name="T16" fmla="*/ 345 w 349"/>
              <a:gd name="T17" fmla="*/ 117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9" h="149">
                <a:moveTo>
                  <a:pt x="345" y="52"/>
                </a:moveTo>
                <a:lnTo>
                  <a:pt x="348" y="144"/>
                </a:lnTo>
                <a:lnTo>
                  <a:pt x="0" y="148"/>
                </a:lnTo>
                <a:lnTo>
                  <a:pt x="299" y="143"/>
                </a:lnTo>
                <a:lnTo>
                  <a:pt x="315" y="111"/>
                </a:lnTo>
                <a:lnTo>
                  <a:pt x="328" y="84"/>
                </a:lnTo>
                <a:lnTo>
                  <a:pt x="338" y="39"/>
                </a:lnTo>
                <a:lnTo>
                  <a:pt x="345" y="0"/>
                </a:lnTo>
                <a:lnTo>
                  <a:pt x="345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>
            <a:off x="469900" y="344488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469901" y="4763"/>
            <a:ext cx="732367" cy="911225"/>
          </a:xfrm>
          <a:custGeom>
            <a:avLst/>
            <a:gdLst>
              <a:gd name="T0" fmla="*/ 345 w 346"/>
              <a:gd name="T1" fmla="*/ 0 h 574"/>
              <a:gd name="T2" fmla="*/ 343 w 346"/>
              <a:gd name="T3" fmla="*/ 122 h 574"/>
              <a:gd name="T4" fmla="*/ 336 w 346"/>
              <a:gd name="T5" fmla="*/ 116 h 574"/>
              <a:gd name="T6" fmla="*/ 315 w 346"/>
              <a:gd name="T7" fmla="*/ 116 h 574"/>
              <a:gd name="T8" fmla="*/ 300 w 346"/>
              <a:gd name="T9" fmla="*/ 122 h 574"/>
              <a:gd name="T10" fmla="*/ 285 w 346"/>
              <a:gd name="T11" fmla="*/ 137 h 574"/>
              <a:gd name="T12" fmla="*/ 242 w 346"/>
              <a:gd name="T13" fmla="*/ 188 h 574"/>
              <a:gd name="T14" fmla="*/ 146 w 346"/>
              <a:gd name="T15" fmla="*/ 294 h 574"/>
              <a:gd name="T16" fmla="*/ 50 w 346"/>
              <a:gd name="T17" fmla="*/ 402 h 574"/>
              <a:gd name="T18" fmla="*/ 30 w 346"/>
              <a:gd name="T19" fmla="*/ 432 h 574"/>
              <a:gd name="T20" fmla="*/ 17 w 346"/>
              <a:gd name="T21" fmla="*/ 462 h 574"/>
              <a:gd name="T22" fmla="*/ 10 w 346"/>
              <a:gd name="T23" fmla="*/ 509 h 574"/>
              <a:gd name="T24" fmla="*/ 0 w 346"/>
              <a:gd name="T25" fmla="*/ 573 h 574"/>
              <a:gd name="T26" fmla="*/ 0 w 346"/>
              <a:gd name="T27" fmla="*/ 292 h 574"/>
              <a:gd name="T28" fmla="*/ 5 w 346"/>
              <a:gd name="T29" fmla="*/ 319 h 574"/>
              <a:gd name="T30" fmla="*/ 10 w 346"/>
              <a:gd name="T31" fmla="*/ 331 h 574"/>
              <a:gd name="T32" fmla="*/ 20 w 346"/>
              <a:gd name="T33" fmla="*/ 337 h 574"/>
              <a:gd name="T34" fmla="*/ 30 w 346"/>
              <a:gd name="T35" fmla="*/ 340 h 574"/>
              <a:gd name="T36" fmla="*/ 45 w 346"/>
              <a:gd name="T37" fmla="*/ 340 h 574"/>
              <a:gd name="T38" fmla="*/ 60 w 346"/>
              <a:gd name="T39" fmla="*/ 334 h 574"/>
              <a:gd name="T40" fmla="*/ 257 w 346"/>
              <a:gd name="T41" fmla="*/ 117 h 574"/>
              <a:gd name="T42" fmla="*/ 298 w 346"/>
              <a:gd name="T43" fmla="*/ 66 h 574"/>
              <a:gd name="T44" fmla="*/ 313 w 346"/>
              <a:gd name="T45" fmla="*/ 39 h 574"/>
              <a:gd name="T46" fmla="*/ 326 w 346"/>
              <a:gd name="T47" fmla="*/ 12 h 574"/>
              <a:gd name="T48" fmla="*/ 329 w 346"/>
              <a:gd name="T49" fmla="*/ 0 h 574"/>
              <a:gd name="T50" fmla="*/ 345 w 346"/>
              <a:gd name="T51" fmla="*/ 3 h 574"/>
              <a:gd name="T52" fmla="*/ 343 w 346"/>
              <a:gd name="T53" fmla="*/ 45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6" h="574">
                <a:moveTo>
                  <a:pt x="345" y="0"/>
                </a:moveTo>
                <a:lnTo>
                  <a:pt x="343" y="122"/>
                </a:lnTo>
                <a:lnTo>
                  <a:pt x="336" y="116"/>
                </a:lnTo>
                <a:lnTo>
                  <a:pt x="315" y="116"/>
                </a:lnTo>
                <a:lnTo>
                  <a:pt x="300" y="122"/>
                </a:lnTo>
                <a:lnTo>
                  <a:pt x="285" y="137"/>
                </a:lnTo>
                <a:lnTo>
                  <a:pt x="242" y="188"/>
                </a:lnTo>
                <a:lnTo>
                  <a:pt x="146" y="294"/>
                </a:lnTo>
                <a:lnTo>
                  <a:pt x="50" y="402"/>
                </a:lnTo>
                <a:lnTo>
                  <a:pt x="30" y="432"/>
                </a:lnTo>
                <a:lnTo>
                  <a:pt x="17" y="462"/>
                </a:lnTo>
                <a:lnTo>
                  <a:pt x="10" y="509"/>
                </a:lnTo>
                <a:lnTo>
                  <a:pt x="0" y="573"/>
                </a:lnTo>
                <a:lnTo>
                  <a:pt x="0" y="292"/>
                </a:lnTo>
                <a:lnTo>
                  <a:pt x="5" y="319"/>
                </a:lnTo>
                <a:lnTo>
                  <a:pt x="10" y="331"/>
                </a:lnTo>
                <a:lnTo>
                  <a:pt x="20" y="337"/>
                </a:lnTo>
                <a:lnTo>
                  <a:pt x="30" y="340"/>
                </a:lnTo>
                <a:lnTo>
                  <a:pt x="45" y="340"/>
                </a:lnTo>
                <a:lnTo>
                  <a:pt x="60" y="334"/>
                </a:lnTo>
                <a:lnTo>
                  <a:pt x="257" y="117"/>
                </a:lnTo>
                <a:lnTo>
                  <a:pt x="298" y="66"/>
                </a:lnTo>
                <a:lnTo>
                  <a:pt x="313" y="39"/>
                </a:lnTo>
                <a:lnTo>
                  <a:pt x="326" y="12"/>
                </a:lnTo>
                <a:lnTo>
                  <a:pt x="329" y="0"/>
                </a:lnTo>
                <a:lnTo>
                  <a:pt x="345" y="3"/>
                </a:lnTo>
                <a:lnTo>
                  <a:pt x="343" y="45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474134" y="1"/>
            <a:ext cx="325967" cy="466725"/>
          </a:xfrm>
          <a:custGeom>
            <a:avLst/>
            <a:gdLst>
              <a:gd name="T0" fmla="*/ 153 w 154"/>
              <a:gd name="T1" fmla="*/ 3 h 294"/>
              <a:gd name="T2" fmla="*/ 50 w 154"/>
              <a:gd name="T3" fmla="*/ 122 h 294"/>
              <a:gd name="T4" fmla="*/ 30 w 154"/>
              <a:gd name="T5" fmla="*/ 152 h 294"/>
              <a:gd name="T6" fmla="*/ 17 w 154"/>
              <a:gd name="T7" fmla="*/ 182 h 294"/>
              <a:gd name="T8" fmla="*/ 10 w 154"/>
              <a:gd name="T9" fmla="*/ 229 h 294"/>
              <a:gd name="T10" fmla="*/ 0 w 154"/>
              <a:gd name="T11" fmla="*/ 293 h 294"/>
              <a:gd name="T12" fmla="*/ 0 w 154"/>
              <a:gd name="T13" fmla="*/ 12 h 294"/>
              <a:gd name="T14" fmla="*/ 5 w 154"/>
              <a:gd name="T15" fmla="*/ 39 h 294"/>
              <a:gd name="T16" fmla="*/ 10 w 154"/>
              <a:gd name="T17" fmla="*/ 51 h 294"/>
              <a:gd name="T18" fmla="*/ 20 w 154"/>
              <a:gd name="T19" fmla="*/ 57 h 294"/>
              <a:gd name="T20" fmla="*/ 30 w 154"/>
              <a:gd name="T21" fmla="*/ 60 h 294"/>
              <a:gd name="T22" fmla="*/ 45 w 154"/>
              <a:gd name="T23" fmla="*/ 60 h 294"/>
              <a:gd name="T24" fmla="*/ 60 w 154"/>
              <a:gd name="T25" fmla="*/ 54 h 294"/>
              <a:gd name="T26" fmla="*/ 110 w 154"/>
              <a:gd name="T27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4" h="294">
                <a:moveTo>
                  <a:pt x="153" y="3"/>
                </a:moveTo>
                <a:lnTo>
                  <a:pt x="50" y="122"/>
                </a:lnTo>
                <a:lnTo>
                  <a:pt x="30" y="152"/>
                </a:lnTo>
                <a:lnTo>
                  <a:pt x="17" y="182"/>
                </a:lnTo>
                <a:lnTo>
                  <a:pt x="10" y="229"/>
                </a:lnTo>
                <a:lnTo>
                  <a:pt x="0" y="293"/>
                </a:lnTo>
                <a:lnTo>
                  <a:pt x="0" y="12"/>
                </a:lnTo>
                <a:lnTo>
                  <a:pt x="5" y="39"/>
                </a:lnTo>
                <a:lnTo>
                  <a:pt x="10" y="51"/>
                </a:lnTo>
                <a:lnTo>
                  <a:pt x="20" y="57"/>
                </a:lnTo>
                <a:lnTo>
                  <a:pt x="30" y="60"/>
                </a:lnTo>
                <a:lnTo>
                  <a:pt x="45" y="60"/>
                </a:lnTo>
                <a:lnTo>
                  <a:pt x="60" y="54"/>
                </a:lnTo>
                <a:lnTo>
                  <a:pt x="110" y="0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30" name="Freeform 31"/>
          <p:cNvSpPr>
            <a:spLocks/>
          </p:cNvSpPr>
          <p:nvPr/>
        </p:nvSpPr>
        <p:spPr bwMode="auto">
          <a:xfrm>
            <a:off x="469900" y="2860676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285751" y="9525"/>
            <a:ext cx="0" cy="6856413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860" y="9525"/>
            <a:ext cx="0" cy="6856413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grpSp>
        <p:nvGrpSpPr>
          <p:cNvPr id="36" name="Group 37"/>
          <p:cNvGrpSpPr>
            <a:grpSpLocks/>
          </p:cNvGrpSpPr>
          <p:nvPr/>
        </p:nvGrpSpPr>
        <p:grpSpPr bwMode="auto">
          <a:xfrm>
            <a:off x="479318" y="2371725"/>
            <a:ext cx="1681200" cy="1682750"/>
            <a:chOff x="330" y="1015"/>
            <a:chExt cx="1079" cy="1060"/>
          </a:xfrm>
        </p:grpSpPr>
        <p:grpSp>
          <p:nvGrpSpPr>
            <p:cNvPr id="37" name="Group 38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45" name="Group 39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sp>
              <p:nvSpPr>
                <p:cNvPr id="50" name="Rectangle 40"/>
                <p:cNvSpPr>
                  <a:spLocks noChangeArrowheads="1"/>
                </p:cNvSpPr>
                <p:nvPr/>
              </p:nvSpPr>
              <p:spPr bwMode="auto">
                <a:xfrm>
                  <a:off x="333" y="1910"/>
                  <a:ext cx="1074" cy="165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ru-RU" sz="3600" b="1">
                    <a:solidFill>
                      <a:srgbClr val="993300"/>
                    </a:solidFill>
                    <a:latin typeface="Georgia" pitchFamily="18" charset="0"/>
                  </a:endParaRPr>
                </a:p>
              </p:txBody>
            </p:sp>
            <p:sp>
              <p:nvSpPr>
                <p:cNvPr id="51" name="Rectangle 41"/>
                <p:cNvSpPr>
                  <a:spLocks noChangeArrowheads="1"/>
                </p:cNvSpPr>
                <p:nvPr/>
              </p:nvSpPr>
              <p:spPr bwMode="auto">
                <a:xfrm>
                  <a:off x="333" y="1015"/>
                  <a:ext cx="1074" cy="165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ru-RU" sz="3600" b="1">
                    <a:solidFill>
                      <a:srgbClr val="993300"/>
                    </a:solidFill>
                    <a:latin typeface="Georgia" pitchFamily="18" charset="0"/>
                  </a:endParaRPr>
                </a:p>
              </p:txBody>
            </p:sp>
            <p:sp>
              <p:nvSpPr>
                <p:cNvPr id="52" name="AutoShape 42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-91" y="1446"/>
                  <a:ext cx="1028" cy="186"/>
                </a:xfrm>
                <a:custGeom>
                  <a:avLst/>
                  <a:gdLst>
                    <a:gd name="G0" fmla="+- 2645 0 0"/>
                    <a:gd name="G1" fmla="+- 21600 0 2645"/>
                    <a:gd name="G2" fmla="*/ 2645 1 2"/>
                    <a:gd name="G3" fmla="+- 21600 0 G2"/>
                    <a:gd name="G4" fmla="+/ 2645 21600 2"/>
                    <a:gd name="G5" fmla="+/ G1 0 2"/>
                    <a:gd name="G6" fmla="*/ 21600 21600 2645"/>
                    <a:gd name="G7" fmla="*/ G6 1 2"/>
                    <a:gd name="G8" fmla="+- 21600 0 G7"/>
                    <a:gd name="G9" fmla="*/ 21600 1 2"/>
                    <a:gd name="G10" fmla="+- 2645 0 G9"/>
                    <a:gd name="G11" fmla="?: G10 G8 0"/>
                    <a:gd name="G12" fmla="?: G10 G7 21600"/>
                    <a:gd name="T0" fmla="*/ 20277 w 21600"/>
                    <a:gd name="T1" fmla="*/ 10800 h 21600"/>
                    <a:gd name="T2" fmla="*/ 10800 w 21600"/>
                    <a:gd name="T3" fmla="*/ 21600 h 21600"/>
                    <a:gd name="T4" fmla="*/ 1323 w 21600"/>
                    <a:gd name="T5" fmla="*/ 10800 h 21600"/>
                    <a:gd name="T6" fmla="*/ 10800 w 21600"/>
                    <a:gd name="T7" fmla="*/ 0 h 21600"/>
                    <a:gd name="T8" fmla="*/ 3123 w 21600"/>
                    <a:gd name="T9" fmla="*/ 3123 h 21600"/>
                    <a:gd name="T10" fmla="*/ 18477 w 21600"/>
                    <a:gd name="T11" fmla="*/ 1847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645" y="21600"/>
                      </a:lnTo>
                      <a:lnTo>
                        <a:pt x="1895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ru-RU" sz="3600" b="1">
                    <a:solidFill>
                      <a:srgbClr val="993300"/>
                    </a:solidFill>
                    <a:latin typeface="Georgia" pitchFamily="18" charset="0"/>
                  </a:endParaRPr>
                </a:p>
              </p:txBody>
            </p:sp>
            <p:sp>
              <p:nvSpPr>
                <p:cNvPr id="53" name="AutoShape 43"/>
                <p:cNvSpPr>
                  <a:spLocks noChangeArrowheads="1"/>
                </p:cNvSpPr>
                <p:nvPr/>
              </p:nvSpPr>
              <p:spPr bwMode="auto">
                <a:xfrm rot="16200000" flipH="1" flipV="1">
                  <a:off x="802" y="1436"/>
                  <a:ext cx="1028" cy="186"/>
                </a:xfrm>
                <a:custGeom>
                  <a:avLst/>
                  <a:gdLst>
                    <a:gd name="G0" fmla="+- 2645 0 0"/>
                    <a:gd name="G1" fmla="+- 21600 0 2645"/>
                    <a:gd name="G2" fmla="*/ 2645 1 2"/>
                    <a:gd name="G3" fmla="+- 21600 0 G2"/>
                    <a:gd name="G4" fmla="+/ 2645 21600 2"/>
                    <a:gd name="G5" fmla="+/ G1 0 2"/>
                    <a:gd name="G6" fmla="*/ 21600 21600 2645"/>
                    <a:gd name="G7" fmla="*/ G6 1 2"/>
                    <a:gd name="G8" fmla="+- 21600 0 G7"/>
                    <a:gd name="G9" fmla="*/ 21600 1 2"/>
                    <a:gd name="G10" fmla="+- 2645 0 G9"/>
                    <a:gd name="G11" fmla="?: G10 G8 0"/>
                    <a:gd name="G12" fmla="?: G10 G7 21600"/>
                    <a:gd name="T0" fmla="*/ 20277 w 21600"/>
                    <a:gd name="T1" fmla="*/ 10800 h 21600"/>
                    <a:gd name="T2" fmla="*/ 10800 w 21600"/>
                    <a:gd name="T3" fmla="*/ 21600 h 21600"/>
                    <a:gd name="T4" fmla="*/ 1323 w 21600"/>
                    <a:gd name="T5" fmla="*/ 10800 h 21600"/>
                    <a:gd name="T6" fmla="*/ 10800 w 21600"/>
                    <a:gd name="T7" fmla="*/ 0 h 21600"/>
                    <a:gd name="T8" fmla="*/ 3123 w 21600"/>
                    <a:gd name="T9" fmla="*/ 3123 h 21600"/>
                    <a:gd name="T10" fmla="*/ 18477 w 21600"/>
                    <a:gd name="T11" fmla="*/ 1847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2645" y="21600"/>
                      </a:lnTo>
                      <a:lnTo>
                        <a:pt x="18955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1" lang="ru-RU" sz="3600" b="1">
                    <a:solidFill>
                      <a:srgbClr val="993300"/>
                    </a:solidFill>
                    <a:latin typeface="Georgia" pitchFamily="18" charset="0"/>
                  </a:endParaRPr>
                </a:p>
              </p:txBody>
            </p:sp>
          </p:grpSp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433" y="1111"/>
                <a:ext cx="874" cy="868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ru-RU" sz="3600" b="1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sp>
            <p:nvSpPr>
              <p:cNvPr id="47" name="Oval 45"/>
              <p:cNvSpPr>
                <a:spLocks noChangeArrowheads="1"/>
              </p:cNvSpPr>
              <p:nvPr/>
            </p:nvSpPr>
            <p:spPr bwMode="auto">
              <a:xfrm>
                <a:off x="484" y="1170"/>
                <a:ext cx="772" cy="750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ru-RU" altLang="ru-RU" sz="2400">
                  <a:solidFill>
                    <a:srgbClr val="33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8" name="Oval 46"/>
              <p:cNvSpPr>
                <a:spLocks noChangeArrowheads="1"/>
              </p:cNvSpPr>
              <p:nvPr/>
            </p:nvSpPr>
            <p:spPr bwMode="auto">
              <a:xfrm>
                <a:off x="559" y="1241"/>
                <a:ext cx="622" cy="608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ru-RU" altLang="ru-RU" sz="2400">
                  <a:solidFill>
                    <a:srgbClr val="3333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9" name="Oval 47"/>
              <p:cNvSpPr>
                <a:spLocks noChangeArrowheads="1"/>
              </p:cNvSpPr>
              <p:nvPr/>
            </p:nvSpPr>
            <p:spPr bwMode="auto">
              <a:xfrm>
                <a:off x="624" y="1303"/>
                <a:ext cx="492" cy="48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ru-RU" altLang="ru-RU" sz="2400">
                  <a:solidFill>
                    <a:srgbClr val="3333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38" name="Group 48"/>
            <p:cNvGrpSpPr>
              <a:grpSpLocks/>
            </p:cNvGrpSpPr>
            <p:nvPr/>
          </p:nvGrpSpPr>
          <p:grpSpPr bwMode="auto">
            <a:xfrm>
              <a:off x="634" y="1345"/>
              <a:ext cx="447" cy="402"/>
              <a:chOff x="634" y="1345"/>
              <a:chExt cx="447" cy="402"/>
            </a:xfrm>
          </p:grpSpPr>
          <p:sp>
            <p:nvSpPr>
              <p:cNvPr id="39" name="Arc 49"/>
              <p:cNvSpPr>
                <a:spLocks/>
              </p:cNvSpPr>
              <p:nvPr/>
            </p:nvSpPr>
            <p:spPr bwMode="auto">
              <a:xfrm>
                <a:off x="856" y="1409"/>
                <a:ext cx="34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43200"/>
                  <a:gd name="T2" fmla="*/ 0 w 21600"/>
                  <a:gd name="T3" fmla="*/ 43200 h 43200"/>
                  <a:gd name="T4" fmla="*/ 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</a:path>
                  <a:path w="21600" h="432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3529"/>
                      <a:pt x="11929" y="43199"/>
                      <a:pt x="0" y="432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ru-RU" sz="3600" b="1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sp>
            <p:nvSpPr>
              <p:cNvPr id="40" name="Arc 50"/>
              <p:cNvSpPr>
                <a:spLocks/>
              </p:cNvSpPr>
              <p:nvPr/>
            </p:nvSpPr>
            <p:spPr bwMode="auto">
              <a:xfrm>
                <a:off x="827" y="1409"/>
                <a:ext cx="34" cy="288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21600"/>
                  <a:gd name="T1" fmla="*/ 43200 h 43200"/>
                  <a:gd name="T2" fmla="*/ 21600 w 21600"/>
                  <a:gd name="T3" fmla="*/ 0 h 43200"/>
                  <a:gd name="T4" fmla="*/ 21600 w 216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3200" fill="none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</a:path>
                  <a:path w="21600" h="43200" stroke="0" extrusionOk="0">
                    <a:moveTo>
                      <a:pt x="21600" y="43200"/>
                    </a:move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670"/>
                      <a:pt x="9670" y="0"/>
                      <a:pt x="2159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ru-RU" sz="3600" b="1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sp>
            <p:nvSpPr>
              <p:cNvPr id="41" name="AutoShape 51"/>
              <p:cNvSpPr>
                <a:spLocks noChangeArrowheads="1"/>
              </p:cNvSpPr>
              <p:nvPr/>
            </p:nvSpPr>
            <p:spPr bwMode="auto">
              <a:xfrm>
                <a:off x="798" y="1694"/>
                <a:ext cx="122" cy="53"/>
              </a:xfrm>
              <a:prstGeom prst="roundRect">
                <a:avLst>
                  <a:gd name="adj" fmla="val 49995"/>
                </a:avLst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ru-RU" sz="3600" b="1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sp>
            <p:nvSpPr>
              <p:cNvPr id="42" name="Freeform 52"/>
              <p:cNvSpPr>
                <a:spLocks/>
              </p:cNvSpPr>
              <p:nvPr/>
            </p:nvSpPr>
            <p:spPr bwMode="auto">
              <a:xfrm>
                <a:off x="634" y="1467"/>
                <a:ext cx="221" cy="230"/>
              </a:xfrm>
              <a:custGeom>
                <a:avLst/>
                <a:gdLst>
                  <a:gd name="T0" fmla="*/ 212 w 221"/>
                  <a:gd name="T1" fmla="*/ 204 h 230"/>
                  <a:gd name="T2" fmla="*/ 194 w 221"/>
                  <a:gd name="T3" fmla="*/ 158 h 230"/>
                  <a:gd name="T4" fmla="*/ 188 w 221"/>
                  <a:gd name="T5" fmla="*/ 111 h 230"/>
                  <a:gd name="T6" fmla="*/ 183 w 221"/>
                  <a:gd name="T7" fmla="*/ 72 h 230"/>
                  <a:gd name="T8" fmla="*/ 178 w 221"/>
                  <a:gd name="T9" fmla="*/ 52 h 230"/>
                  <a:gd name="T10" fmla="*/ 169 w 221"/>
                  <a:gd name="T11" fmla="*/ 37 h 230"/>
                  <a:gd name="T12" fmla="*/ 157 w 221"/>
                  <a:gd name="T13" fmla="*/ 24 h 230"/>
                  <a:gd name="T14" fmla="*/ 143 w 221"/>
                  <a:gd name="T15" fmla="*/ 13 h 230"/>
                  <a:gd name="T16" fmla="*/ 124 w 221"/>
                  <a:gd name="T17" fmla="*/ 5 h 230"/>
                  <a:gd name="T18" fmla="*/ 100 w 221"/>
                  <a:gd name="T19" fmla="*/ 0 h 230"/>
                  <a:gd name="T20" fmla="*/ 76 w 221"/>
                  <a:gd name="T21" fmla="*/ 0 h 230"/>
                  <a:gd name="T22" fmla="*/ 54 w 221"/>
                  <a:gd name="T23" fmla="*/ 7 h 230"/>
                  <a:gd name="T24" fmla="*/ 35 w 221"/>
                  <a:gd name="T25" fmla="*/ 16 h 230"/>
                  <a:gd name="T26" fmla="*/ 18 w 221"/>
                  <a:gd name="T27" fmla="*/ 31 h 230"/>
                  <a:gd name="T28" fmla="*/ 5 w 221"/>
                  <a:gd name="T29" fmla="*/ 51 h 230"/>
                  <a:gd name="T30" fmla="*/ 0 w 221"/>
                  <a:gd name="T31" fmla="*/ 73 h 230"/>
                  <a:gd name="T32" fmla="*/ 3 w 221"/>
                  <a:gd name="T33" fmla="*/ 72 h 230"/>
                  <a:gd name="T34" fmla="*/ 15 w 221"/>
                  <a:gd name="T35" fmla="*/ 64 h 230"/>
                  <a:gd name="T36" fmla="*/ 35 w 221"/>
                  <a:gd name="T37" fmla="*/ 58 h 230"/>
                  <a:gd name="T38" fmla="*/ 56 w 221"/>
                  <a:gd name="T39" fmla="*/ 57 h 230"/>
                  <a:gd name="T40" fmla="*/ 74 w 221"/>
                  <a:gd name="T41" fmla="*/ 63 h 230"/>
                  <a:gd name="T42" fmla="*/ 87 w 221"/>
                  <a:gd name="T43" fmla="*/ 73 h 230"/>
                  <a:gd name="T44" fmla="*/ 93 w 221"/>
                  <a:gd name="T45" fmla="*/ 85 h 230"/>
                  <a:gd name="T46" fmla="*/ 96 w 221"/>
                  <a:gd name="T47" fmla="*/ 102 h 230"/>
                  <a:gd name="T48" fmla="*/ 100 w 221"/>
                  <a:gd name="T49" fmla="*/ 124 h 230"/>
                  <a:gd name="T50" fmla="*/ 106 w 221"/>
                  <a:gd name="T51" fmla="*/ 147 h 230"/>
                  <a:gd name="T52" fmla="*/ 116 w 221"/>
                  <a:gd name="T53" fmla="*/ 168 h 230"/>
                  <a:gd name="T54" fmla="*/ 131 w 221"/>
                  <a:gd name="T55" fmla="*/ 190 h 230"/>
                  <a:gd name="T56" fmla="*/ 150 w 221"/>
                  <a:gd name="T57" fmla="*/ 207 h 230"/>
                  <a:gd name="T58" fmla="*/ 172 w 221"/>
                  <a:gd name="T59" fmla="*/ 219 h 230"/>
                  <a:gd name="T60" fmla="*/ 194 w 221"/>
                  <a:gd name="T61" fmla="*/ 226 h 230"/>
                  <a:gd name="T62" fmla="*/ 220 w 221"/>
                  <a:gd name="T63" fmla="*/ 22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1" h="230">
                    <a:moveTo>
                      <a:pt x="220" y="229"/>
                    </a:moveTo>
                    <a:lnTo>
                      <a:pt x="212" y="204"/>
                    </a:lnTo>
                    <a:lnTo>
                      <a:pt x="202" y="180"/>
                    </a:lnTo>
                    <a:lnTo>
                      <a:pt x="194" y="158"/>
                    </a:lnTo>
                    <a:lnTo>
                      <a:pt x="190" y="136"/>
                    </a:lnTo>
                    <a:lnTo>
                      <a:pt x="188" y="111"/>
                    </a:lnTo>
                    <a:lnTo>
                      <a:pt x="185" y="85"/>
                    </a:lnTo>
                    <a:lnTo>
                      <a:pt x="183" y="72"/>
                    </a:lnTo>
                    <a:lnTo>
                      <a:pt x="181" y="61"/>
                    </a:lnTo>
                    <a:lnTo>
                      <a:pt x="178" y="52"/>
                    </a:lnTo>
                    <a:lnTo>
                      <a:pt x="173" y="43"/>
                    </a:lnTo>
                    <a:lnTo>
                      <a:pt x="169" y="37"/>
                    </a:lnTo>
                    <a:lnTo>
                      <a:pt x="164" y="30"/>
                    </a:lnTo>
                    <a:lnTo>
                      <a:pt x="157" y="24"/>
                    </a:lnTo>
                    <a:lnTo>
                      <a:pt x="150" y="18"/>
                    </a:lnTo>
                    <a:lnTo>
                      <a:pt x="143" y="13"/>
                    </a:lnTo>
                    <a:lnTo>
                      <a:pt x="134" y="9"/>
                    </a:lnTo>
                    <a:lnTo>
                      <a:pt x="124" y="5"/>
                    </a:lnTo>
                    <a:lnTo>
                      <a:pt x="112" y="2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6" y="0"/>
                    </a:lnTo>
                    <a:lnTo>
                      <a:pt x="65" y="2"/>
                    </a:lnTo>
                    <a:lnTo>
                      <a:pt x="54" y="7"/>
                    </a:lnTo>
                    <a:lnTo>
                      <a:pt x="45" y="10"/>
                    </a:lnTo>
                    <a:lnTo>
                      <a:pt x="35" y="16"/>
                    </a:lnTo>
                    <a:lnTo>
                      <a:pt x="25" y="24"/>
                    </a:lnTo>
                    <a:lnTo>
                      <a:pt x="18" y="31"/>
                    </a:lnTo>
                    <a:lnTo>
                      <a:pt x="11" y="41"/>
                    </a:lnTo>
                    <a:lnTo>
                      <a:pt x="5" y="51"/>
                    </a:lnTo>
                    <a:lnTo>
                      <a:pt x="1" y="63"/>
                    </a:lnTo>
                    <a:lnTo>
                      <a:pt x="0" y="73"/>
                    </a:lnTo>
                    <a:lnTo>
                      <a:pt x="0" y="79"/>
                    </a:lnTo>
                    <a:lnTo>
                      <a:pt x="3" y="72"/>
                    </a:lnTo>
                    <a:lnTo>
                      <a:pt x="8" y="67"/>
                    </a:lnTo>
                    <a:lnTo>
                      <a:pt x="15" y="64"/>
                    </a:lnTo>
                    <a:lnTo>
                      <a:pt x="25" y="60"/>
                    </a:lnTo>
                    <a:lnTo>
                      <a:pt x="35" y="58"/>
                    </a:lnTo>
                    <a:lnTo>
                      <a:pt x="46" y="57"/>
                    </a:lnTo>
                    <a:lnTo>
                      <a:pt x="56" y="57"/>
                    </a:lnTo>
                    <a:lnTo>
                      <a:pt x="67" y="60"/>
                    </a:lnTo>
                    <a:lnTo>
                      <a:pt x="74" y="63"/>
                    </a:lnTo>
                    <a:lnTo>
                      <a:pt x="81" y="67"/>
                    </a:lnTo>
                    <a:lnTo>
                      <a:pt x="87" y="73"/>
                    </a:lnTo>
                    <a:lnTo>
                      <a:pt x="91" y="78"/>
                    </a:lnTo>
                    <a:lnTo>
                      <a:pt x="93" y="85"/>
                    </a:lnTo>
                    <a:lnTo>
                      <a:pt x="95" y="92"/>
                    </a:lnTo>
                    <a:lnTo>
                      <a:pt x="96" y="102"/>
                    </a:lnTo>
                    <a:lnTo>
                      <a:pt x="98" y="112"/>
                    </a:lnTo>
                    <a:lnTo>
                      <a:pt x="100" y="124"/>
                    </a:lnTo>
                    <a:lnTo>
                      <a:pt x="103" y="135"/>
                    </a:lnTo>
                    <a:lnTo>
                      <a:pt x="106" y="147"/>
                    </a:lnTo>
                    <a:lnTo>
                      <a:pt x="111" y="158"/>
                    </a:lnTo>
                    <a:lnTo>
                      <a:pt x="116" y="168"/>
                    </a:lnTo>
                    <a:lnTo>
                      <a:pt x="123" y="180"/>
                    </a:lnTo>
                    <a:lnTo>
                      <a:pt x="131" y="190"/>
                    </a:lnTo>
                    <a:lnTo>
                      <a:pt x="140" y="199"/>
                    </a:lnTo>
                    <a:lnTo>
                      <a:pt x="150" y="207"/>
                    </a:lnTo>
                    <a:lnTo>
                      <a:pt x="163" y="215"/>
                    </a:lnTo>
                    <a:lnTo>
                      <a:pt x="172" y="219"/>
                    </a:lnTo>
                    <a:lnTo>
                      <a:pt x="183" y="223"/>
                    </a:lnTo>
                    <a:lnTo>
                      <a:pt x="194" y="226"/>
                    </a:lnTo>
                    <a:lnTo>
                      <a:pt x="207" y="228"/>
                    </a:lnTo>
                    <a:lnTo>
                      <a:pt x="220" y="229"/>
                    </a:lnTo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ru-RU" sz="3600" b="1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sp>
            <p:nvSpPr>
              <p:cNvPr id="43" name="Freeform 53"/>
              <p:cNvSpPr>
                <a:spLocks/>
              </p:cNvSpPr>
              <p:nvPr/>
            </p:nvSpPr>
            <p:spPr bwMode="auto">
              <a:xfrm>
                <a:off x="859" y="1467"/>
                <a:ext cx="222" cy="230"/>
              </a:xfrm>
              <a:custGeom>
                <a:avLst/>
                <a:gdLst>
                  <a:gd name="T0" fmla="*/ 7 w 222"/>
                  <a:gd name="T1" fmla="*/ 204 h 230"/>
                  <a:gd name="T2" fmla="*/ 25 w 222"/>
                  <a:gd name="T3" fmla="*/ 158 h 230"/>
                  <a:gd name="T4" fmla="*/ 31 w 222"/>
                  <a:gd name="T5" fmla="*/ 111 h 230"/>
                  <a:gd name="T6" fmla="*/ 36 w 222"/>
                  <a:gd name="T7" fmla="*/ 72 h 230"/>
                  <a:gd name="T8" fmla="*/ 41 w 222"/>
                  <a:gd name="T9" fmla="*/ 52 h 230"/>
                  <a:gd name="T10" fmla="*/ 50 w 222"/>
                  <a:gd name="T11" fmla="*/ 37 h 230"/>
                  <a:gd name="T12" fmla="*/ 62 w 222"/>
                  <a:gd name="T13" fmla="*/ 24 h 230"/>
                  <a:gd name="T14" fmla="*/ 77 w 222"/>
                  <a:gd name="T15" fmla="*/ 13 h 230"/>
                  <a:gd name="T16" fmla="*/ 96 w 222"/>
                  <a:gd name="T17" fmla="*/ 5 h 230"/>
                  <a:gd name="T18" fmla="*/ 120 w 222"/>
                  <a:gd name="T19" fmla="*/ 0 h 230"/>
                  <a:gd name="T20" fmla="*/ 143 w 222"/>
                  <a:gd name="T21" fmla="*/ 0 h 230"/>
                  <a:gd name="T22" fmla="*/ 165 w 222"/>
                  <a:gd name="T23" fmla="*/ 7 h 230"/>
                  <a:gd name="T24" fmla="*/ 184 w 222"/>
                  <a:gd name="T25" fmla="*/ 16 h 230"/>
                  <a:gd name="T26" fmla="*/ 201 w 222"/>
                  <a:gd name="T27" fmla="*/ 31 h 230"/>
                  <a:gd name="T28" fmla="*/ 215 w 222"/>
                  <a:gd name="T29" fmla="*/ 51 h 230"/>
                  <a:gd name="T30" fmla="*/ 221 w 222"/>
                  <a:gd name="T31" fmla="*/ 73 h 230"/>
                  <a:gd name="T32" fmla="*/ 217 w 222"/>
                  <a:gd name="T33" fmla="*/ 72 h 230"/>
                  <a:gd name="T34" fmla="*/ 205 w 222"/>
                  <a:gd name="T35" fmla="*/ 64 h 230"/>
                  <a:gd name="T36" fmla="*/ 184 w 222"/>
                  <a:gd name="T37" fmla="*/ 58 h 230"/>
                  <a:gd name="T38" fmla="*/ 164 w 222"/>
                  <a:gd name="T39" fmla="*/ 57 h 230"/>
                  <a:gd name="T40" fmla="*/ 145 w 222"/>
                  <a:gd name="T41" fmla="*/ 63 h 230"/>
                  <a:gd name="T42" fmla="*/ 132 w 222"/>
                  <a:gd name="T43" fmla="*/ 73 h 230"/>
                  <a:gd name="T44" fmla="*/ 127 w 222"/>
                  <a:gd name="T45" fmla="*/ 85 h 230"/>
                  <a:gd name="T46" fmla="*/ 123 w 222"/>
                  <a:gd name="T47" fmla="*/ 102 h 230"/>
                  <a:gd name="T48" fmla="*/ 120 w 222"/>
                  <a:gd name="T49" fmla="*/ 124 h 230"/>
                  <a:gd name="T50" fmla="*/ 113 w 222"/>
                  <a:gd name="T51" fmla="*/ 147 h 230"/>
                  <a:gd name="T52" fmla="*/ 104 w 222"/>
                  <a:gd name="T53" fmla="*/ 168 h 230"/>
                  <a:gd name="T54" fmla="*/ 89 w 222"/>
                  <a:gd name="T55" fmla="*/ 190 h 230"/>
                  <a:gd name="T56" fmla="*/ 69 w 222"/>
                  <a:gd name="T57" fmla="*/ 207 h 230"/>
                  <a:gd name="T58" fmla="*/ 47 w 222"/>
                  <a:gd name="T59" fmla="*/ 219 h 230"/>
                  <a:gd name="T60" fmla="*/ 25 w 222"/>
                  <a:gd name="T61" fmla="*/ 226 h 230"/>
                  <a:gd name="T62" fmla="*/ 0 w 222"/>
                  <a:gd name="T63" fmla="*/ 22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2" h="230">
                    <a:moveTo>
                      <a:pt x="0" y="229"/>
                    </a:moveTo>
                    <a:lnTo>
                      <a:pt x="7" y="204"/>
                    </a:lnTo>
                    <a:lnTo>
                      <a:pt x="17" y="180"/>
                    </a:lnTo>
                    <a:lnTo>
                      <a:pt x="25" y="158"/>
                    </a:lnTo>
                    <a:lnTo>
                      <a:pt x="29" y="136"/>
                    </a:lnTo>
                    <a:lnTo>
                      <a:pt x="31" y="111"/>
                    </a:lnTo>
                    <a:lnTo>
                      <a:pt x="34" y="85"/>
                    </a:lnTo>
                    <a:lnTo>
                      <a:pt x="36" y="72"/>
                    </a:lnTo>
                    <a:lnTo>
                      <a:pt x="38" y="61"/>
                    </a:lnTo>
                    <a:lnTo>
                      <a:pt x="41" y="52"/>
                    </a:lnTo>
                    <a:lnTo>
                      <a:pt x="46" y="43"/>
                    </a:lnTo>
                    <a:lnTo>
                      <a:pt x="50" y="37"/>
                    </a:lnTo>
                    <a:lnTo>
                      <a:pt x="56" y="30"/>
                    </a:lnTo>
                    <a:lnTo>
                      <a:pt x="62" y="24"/>
                    </a:lnTo>
                    <a:lnTo>
                      <a:pt x="69" y="18"/>
                    </a:lnTo>
                    <a:lnTo>
                      <a:pt x="77" y="13"/>
                    </a:lnTo>
                    <a:lnTo>
                      <a:pt x="86" y="9"/>
                    </a:lnTo>
                    <a:lnTo>
                      <a:pt x="96" y="5"/>
                    </a:lnTo>
                    <a:lnTo>
                      <a:pt x="108" y="2"/>
                    </a:lnTo>
                    <a:lnTo>
                      <a:pt x="120" y="0"/>
                    </a:lnTo>
                    <a:lnTo>
                      <a:pt x="132" y="0"/>
                    </a:lnTo>
                    <a:lnTo>
                      <a:pt x="143" y="0"/>
                    </a:lnTo>
                    <a:lnTo>
                      <a:pt x="155" y="2"/>
                    </a:lnTo>
                    <a:lnTo>
                      <a:pt x="165" y="7"/>
                    </a:lnTo>
                    <a:lnTo>
                      <a:pt x="175" y="10"/>
                    </a:lnTo>
                    <a:lnTo>
                      <a:pt x="184" y="16"/>
                    </a:lnTo>
                    <a:lnTo>
                      <a:pt x="195" y="24"/>
                    </a:lnTo>
                    <a:lnTo>
                      <a:pt x="201" y="31"/>
                    </a:lnTo>
                    <a:lnTo>
                      <a:pt x="209" y="41"/>
                    </a:lnTo>
                    <a:lnTo>
                      <a:pt x="215" y="51"/>
                    </a:lnTo>
                    <a:lnTo>
                      <a:pt x="219" y="63"/>
                    </a:lnTo>
                    <a:lnTo>
                      <a:pt x="221" y="73"/>
                    </a:lnTo>
                    <a:lnTo>
                      <a:pt x="220" y="79"/>
                    </a:lnTo>
                    <a:lnTo>
                      <a:pt x="217" y="72"/>
                    </a:lnTo>
                    <a:lnTo>
                      <a:pt x="212" y="67"/>
                    </a:lnTo>
                    <a:lnTo>
                      <a:pt x="205" y="64"/>
                    </a:lnTo>
                    <a:lnTo>
                      <a:pt x="195" y="60"/>
                    </a:lnTo>
                    <a:lnTo>
                      <a:pt x="184" y="58"/>
                    </a:lnTo>
                    <a:lnTo>
                      <a:pt x="174" y="57"/>
                    </a:lnTo>
                    <a:lnTo>
                      <a:pt x="164" y="57"/>
                    </a:lnTo>
                    <a:lnTo>
                      <a:pt x="153" y="60"/>
                    </a:lnTo>
                    <a:lnTo>
                      <a:pt x="145" y="63"/>
                    </a:lnTo>
                    <a:lnTo>
                      <a:pt x="139" y="67"/>
                    </a:lnTo>
                    <a:lnTo>
                      <a:pt x="132" y="73"/>
                    </a:lnTo>
                    <a:lnTo>
                      <a:pt x="129" y="78"/>
                    </a:lnTo>
                    <a:lnTo>
                      <a:pt x="127" y="85"/>
                    </a:lnTo>
                    <a:lnTo>
                      <a:pt x="125" y="92"/>
                    </a:lnTo>
                    <a:lnTo>
                      <a:pt x="123" y="102"/>
                    </a:lnTo>
                    <a:lnTo>
                      <a:pt x="122" y="112"/>
                    </a:lnTo>
                    <a:lnTo>
                      <a:pt x="120" y="124"/>
                    </a:lnTo>
                    <a:lnTo>
                      <a:pt x="117" y="135"/>
                    </a:lnTo>
                    <a:lnTo>
                      <a:pt x="113" y="147"/>
                    </a:lnTo>
                    <a:lnTo>
                      <a:pt x="109" y="158"/>
                    </a:lnTo>
                    <a:lnTo>
                      <a:pt x="104" y="168"/>
                    </a:lnTo>
                    <a:lnTo>
                      <a:pt x="97" y="180"/>
                    </a:lnTo>
                    <a:lnTo>
                      <a:pt x="89" y="190"/>
                    </a:lnTo>
                    <a:lnTo>
                      <a:pt x="79" y="199"/>
                    </a:lnTo>
                    <a:lnTo>
                      <a:pt x="69" y="207"/>
                    </a:lnTo>
                    <a:lnTo>
                      <a:pt x="57" y="215"/>
                    </a:lnTo>
                    <a:lnTo>
                      <a:pt x="47" y="219"/>
                    </a:lnTo>
                    <a:lnTo>
                      <a:pt x="37" y="223"/>
                    </a:lnTo>
                    <a:lnTo>
                      <a:pt x="25" y="226"/>
                    </a:lnTo>
                    <a:lnTo>
                      <a:pt x="12" y="228"/>
                    </a:lnTo>
                    <a:lnTo>
                      <a:pt x="0" y="229"/>
                    </a:lnTo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ru-RU" sz="3600" b="1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sp>
            <p:nvSpPr>
              <p:cNvPr id="44" name="Oval 54"/>
              <p:cNvSpPr>
                <a:spLocks noChangeArrowheads="1"/>
              </p:cNvSpPr>
              <p:nvPr/>
            </p:nvSpPr>
            <p:spPr bwMode="auto">
              <a:xfrm>
                <a:off x="829" y="1345"/>
                <a:ext cx="56" cy="5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kumimoji="1" lang="ru-RU" altLang="ru-RU" sz="2400">
                  <a:solidFill>
                    <a:srgbClr val="3333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5122" name="Rectangle 2"/>
          <p:cNvSpPr>
            <a:spLocks noGrp="1" noChangeArrowheads="1"/>
          </p:cNvSpPr>
          <p:nvPr userDrawn="1">
            <p:ph type="ctrTitle" sz="quarter"/>
          </p:nvPr>
        </p:nvSpPr>
        <p:spPr>
          <a:xfrm>
            <a:off x="3651251" y="1381126"/>
            <a:ext cx="8337549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3655485" y="4124326"/>
            <a:ext cx="8333316" cy="12858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54" name="Rectangle 4"/>
          <p:cNvSpPr>
            <a:spLocks noGrp="1" noChangeArrowheads="1"/>
          </p:cNvSpPr>
          <p:nvPr userDrawn="1">
            <p:ph type="dt" sz="quarter" idx="10"/>
          </p:nvPr>
        </p:nvSpPr>
        <p:spPr>
          <a:xfrm>
            <a:off x="3657600" y="5410200"/>
            <a:ext cx="83312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5" name="Rectangle 55"/>
          <p:cNvSpPr>
            <a:spLocks noGrp="1" noChangeArrowheads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6" name="Rectangle 56"/>
          <p:cNvSpPr>
            <a:spLocks noGrp="1" noChangeArrowheads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EEEAA-E901-439C-9294-81C377134BD5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45202-BF13-4043-BCFA-D22609DE30D2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93251" y="228601"/>
            <a:ext cx="2495549" cy="60102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000251" y="228601"/>
            <a:ext cx="7289800" cy="60102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5D2F-B28A-4431-9ED6-C73BCD61504E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F59B-67C5-409D-A2F5-E039350EC1FE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DA1AC-D93D-4596-89ED-54931AE662D9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9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0251" y="1524001"/>
            <a:ext cx="4891616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95067" y="1524001"/>
            <a:ext cx="4893733" cy="471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0E15A-5FC2-42AC-A825-99E0A6776DA2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8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9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688D4-9745-4060-9A81-E83B1B38269F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B665A-48F1-4AD5-A352-3A489E5F134D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9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3F37B-A9B0-41F9-B21D-5E52A1B4D09F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2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8E50-C2E9-4562-A548-866783B330F9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8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7" name="Rectangle 3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95BCD-F2EA-4818-98FC-517EC539CA86}" type="slidenum">
              <a:rPr lang="ru-RU" altLang="ru-RU">
                <a:solidFill>
                  <a:srgbClr val="3333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58851" y="3414714"/>
            <a:ext cx="241300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3414714"/>
            <a:ext cx="467784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69901" y="3414714"/>
            <a:ext cx="488951" cy="344487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200151" y="3429000"/>
            <a:ext cx="431800" cy="34305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4103" name="Freeform 7"/>
          <p:cNvSpPr>
            <a:spLocks/>
          </p:cNvSpPr>
          <p:nvPr/>
        </p:nvSpPr>
        <p:spPr bwMode="auto">
          <a:xfrm>
            <a:off x="469900" y="4184651"/>
            <a:ext cx="728133" cy="1027113"/>
          </a:xfrm>
          <a:custGeom>
            <a:avLst/>
            <a:gdLst>
              <a:gd name="T0" fmla="*/ 343 w 344"/>
              <a:gd name="T1" fmla="*/ 52 h 647"/>
              <a:gd name="T2" fmla="*/ 343 w 344"/>
              <a:gd name="T3" fmla="*/ 194 h 647"/>
              <a:gd name="T4" fmla="*/ 335 w 344"/>
              <a:gd name="T5" fmla="*/ 188 h 647"/>
              <a:gd name="T6" fmla="*/ 315 w 344"/>
              <a:gd name="T7" fmla="*/ 188 h 647"/>
              <a:gd name="T8" fmla="*/ 300 w 344"/>
              <a:gd name="T9" fmla="*/ 194 h 647"/>
              <a:gd name="T10" fmla="*/ 284 w 344"/>
              <a:gd name="T11" fmla="*/ 209 h 647"/>
              <a:gd name="T12" fmla="*/ 242 w 344"/>
              <a:gd name="T13" fmla="*/ 261 h 647"/>
              <a:gd name="T14" fmla="*/ 146 w 344"/>
              <a:gd name="T15" fmla="*/ 366 h 647"/>
              <a:gd name="T16" fmla="*/ 50 w 344"/>
              <a:gd name="T17" fmla="*/ 475 h 647"/>
              <a:gd name="T18" fmla="*/ 30 w 344"/>
              <a:gd name="T19" fmla="*/ 505 h 647"/>
              <a:gd name="T20" fmla="*/ 17 w 344"/>
              <a:gd name="T21" fmla="*/ 535 h 647"/>
              <a:gd name="T22" fmla="*/ 10 w 344"/>
              <a:gd name="T23" fmla="*/ 582 h 647"/>
              <a:gd name="T24" fmla="*/ 0 w 344"/>
              <a:gd name="T25" fmla="*/ 646 h 647"/>
              <a:gd name="T26" fmla="*/ 0 w 344"/>
              <a:gd name="T27" fmla="*/ 365 h 647"/>
              <a:gd name="T28" fmla="*/ 5 w 344"/>
              <a:gd name="T29" fmla="*/ 392 h 647"/>
              <a:gd name="T30" fmla="*/ 10 w 344"/>
              <a:gd name="T31" fmla="*/ 404 h 647"/>
              <a:gd name="T32" fmla="*/ 20 w 344"/>
              <a:gd name="T33" fmla="*/ 410 h 647"/>
              <a:gd name="T34" fmla="*/ 30 w 344"/>
              <a:gd name="T35" fmla="*/ 413 h 647"/>
              <a:gd name="T36" fmla="*/ 45 w 344"/>
              <a:gd name="T37" fmla="*/ 413 h 647"/>
              <a:gd name="T38" fmla="*/ 60 w 344"/>
              <a:gd name="T39" fmla="*/ 407 h 647"/>
              <a:gd name="T40" fmla="*/ 257 w 344"/>
              <a:gd name="T41" fmla="*/ 190 h 647"/>
              <a:gd name="T42" fmla="*/ 297 w 344"/>
              <a:gd name="T43" fmla="*/ 138 h 647"/>
              <a:gd name="T44" fmla="*/ 312 w 344"/>
              <a:gd name="T45" fmla="*/ 111 h 647"/>
              <a:gd name="T46" fmla="*/ 325 w 344"/>
              <a:gd name="T47" fmla="*/ 84 h 647"/>
              <a:gd name="T48" fmla="*/ 335 w 344"/>
              <a:gd name="T49" fmla="*/ 39 h 647"/>
              <a:gd name="T50" fmla="*/ 343 w 344"/>
              <a:gd name="T51" fmla="*/ 0 h 647"/>
              <a:gd name="T52" fmla="*/ 343 w 344"/>
              <a:gd name="T53" fmla="*/ 117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7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1"/>
                </a:lnTo>
                <a:lnTo>
                  <a:pt x="146" y="366"/>
                </a:lnTo>
                <a:lnTo>
                  <a:pt x="50" y="475"/>
                </a:lnTo>
                <a:lnTo>
                  <a:pt x="30" y="505"/>
                </a:lnTo>
                <a:lnTo>
                  <a:pt x="17" y="535"/>
                </a:lnTo>
                <a:lnTo>
                  <a:pt x="10" y="582"/>
                </a:lnTo>
                <a:lnTo>
                  <a:pt x="0" y="646"/>
                </a:lnTo>
                <a:lnTo>
                  <a:pt x="0" y="365"/>
                </a:lnTo>
                <a:lnTo>
                  <a:pt x="5" y="392"/>
                </a:lnTo>
                <a:lnTo>
                  <a:pt x="10" y="404"/>
                </a:lnTo>
                <a:lnTo>
                  <a:pt x="20" y="410"/>
                </a:lnTo>
                <a:lnTo>
                  <a:pt x="30" y="413"/>
                </a:lnTo>
                <a:lnTo>
                  <a:pt x="45" y="413"/>
                </a:lnTo>
                <a:lnTo>
                  <a:pt x="60" y="407"/>
                </a:lnTo>
                <a:lnTo>
                  <a:pt x="257" y="190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>
            <a:off x="469900" y="4616450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>
            <a:off x="469900" y="5024438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>
            <a:off x="469900" y="5429251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7" name="Freeform 11"/>
          <p:cNvSpPr>
            <a:spLocks/>
          </p:cNvSpPr>
          <p:nvPr/>
        </p:nvSpPr>
        <p:spPr bwMode="auto">
          <a:xfrm>
            <a:off x="469900" y="5837239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637118" y="6242050"/>
            <a:ext cx="560917" cy="622300"/>
          </a:xfrm>
          <a:custGeom>
            <a:avLst/>
            <a:gdLst>
              <a:gd name="T0" fmla="*/ 264 w 265"/>
              <a:gd name="T1" fmla="*/ 52 h 392"/>
              <a:gd name="T2" fmla="*/ 264 w 265"/>
              <a:gd name="T3" fmla="*/ 194 h 392"/>
              <a:gd name="T4" fmla="*/ 256 w 265"/>
              <a:gd name="T5" fmla="*/ 188 h 392"/>
              <a:gd name="T6" fmla="*/ 236 w 265"/>
              <a:gd name="T7" fmla="*/ 188 h 392"/>
              <a:gd name="T8" fmla="*/ 221 w 265"/>
              <a:gd name="T9" fmla="*/ 194 h 392"/>
              <a:gd name="T10" fmla="*/ 205 w 265"/>
              <a:gd name="T11" fmla="*/ 209 h 392"/>
              <a:gd name="T12" fmla="*/ 162 w 265"/>
              <a:gd name="T13" fmla="*/ 261 h 392"/>
              <a:gd name="T14" fmla="*/ 66 w 265"/>
              <a:gd name="T15" fmla="*/ 366 h 392"/>
              <a:gd name="T16" fmla="*/ 45 w 265"/>
              <a:gd name="T17" fmla="*/ 391 h 392"/>
              <a:gd name="T18" fmla="*/ 0 w 265"/>
              <a:gd name="T19" fmla="*/ 391 h 392"/>
              <a:gd name="T20" fmla="*/ 178 w 265"/>
              <a:gd name="T21" fmla="*/ 190 h 392"/>
              <a:gd name="T22" fmla="*/ 218 w 265"/>
              <a:gd name="T23" fmla="*/ 138 h 392"/>
              <a:gd name="T24" fmla="*/ 233 w 265"/>
              <a:gd name="T25" fmla="*/ 111 h 392"/>
              <a:gd name="T26" fmla="*/ 246 w 265"/>
              <a:gd name="T27" fmla="*/ 84 h 392"/>
              <a:gd name="T28" fmla="*/ 256 w 265"/>
              <a:gd name="T29" fmla="*/ 39 h 392"/>
              <a:gd name="T30" fmla="*/ 264 w 265"/>
              <a:gd name="T31" fmla="*/ 0 h 392"/>
              <a:gd name="T32" fmla="*/ 264 w 265"/>
              <a:gd name="T33" fmla="*/ 117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5" h="392">
                <a:moveTo>
                  <a:pt x="264" y="52"/>
                </a:moveTo>
                <a:lnTo>
                  <a:pt x="264" y="194"/>
                </a:lnTo>
                <a:lnTo>
                  <a:pt x="256" y="188"/>
                </a:lnTo>
                <a:lnTo>
                  <a:pt x="236" y="188"/>
                </a:lnTo>
                <a:lnTo>
                  <a:pt x="221" y="194"/>
                </a:lnTo>
                <a:lnTo>
                  <a:pt x="205" y="209"/>
                </a:lnTo>
                <a:lnTo>
                  <a:pt x="162" y="261"/>
                </a:lnTo>
                <a:lnTo>
                  <a:pt x="66" y="366"/>
                </a:lnTo>
                <a:lnTo>
                  <a:pt x="45" y="391"/>
                </a:lnTo>
                <a:lnTo>
                  <a:pt x="0" y="391"/>
                </a:lnTo>
                <a:lnTo>
                  <a:pt x="178" y="190"/>
                </a:lnTo>
                <a:lnTo>
                  <a:pt x="218" y="138"/>
                </a:lnTo>
                <a:lnTo>
                  <a:pt x="233" y="111"/>
                </a:lnTo>
                <a:lnTo>
                  <a:pt x="246" y="84"/>
                </a:lnTo>
                <a:lnTo>
                  <a:pt x="256" y="39"/>
                </a:lnTo>
                <a:lnTo>
                  <a:pt x="264" y="0"/>
                </a:lnTo>
                <a:lnTo>
                  <a:pt x="264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469900" y="3756025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>
            <a:off x="469901" y="3414714"/>
            <a:ext cx="732367" cy="912813"/>
          </a:xfrm>
          <a:custGeom>
            <a:avLst/>
            <a:gdLst>
              <a:gd name="T0" fmla="*/ 345 w 346"/>
              <a:gd name="T1" fmla="*/ 0 h 575"/>
              <a:gd name="T2" fmla="*/ 343 w 346"/>
              <a:gd name="T3" fmla="*/ 122 h 575"/>
              <a:gd name="T4" fmla="*/ 336 w 346"/>
              <a:gd name="T5" fmla="*/ 116 h 575"/>
              <a:gd name="T6" fmla="*/ 315 w 346"/>
              <a:gd name="T7" fmla="*/ 116 h 575"/>
              <a:gd name="T8" fmla="*/ 300 w 346"/>
              <a:gd name="T9" fmla="*/ 122 h 575"/>
              <a:gd name="T10" fmla="*/ 285 w 346"/>
              <a:gd name="T11" fmla="*/ 137 h 575"/>
              <a:gd name="T12" fmla="*/ 242 w 346"/>
              <a:gd name="T13" fmla="*/ 188 h 575"/>
              <a:gd name="T14" fmla="*/ 146 w 346"/>
              <a:gd name="T15" fmla="*/ 294 h 575"/>
              <a:gd name="T16" fmla="*/ 50 w 346"/>
              <a:gd name="T17" fmla="*/ 403 h 575"/>
              <a:gd name="T18" fmla="*/ 30 w 346"/>
              <a:gd name="T19" fmla="*/ 433 h 575"/>
              <a:gd name="T20" fmla="*/ 17 w 346"/>
              <a:gd name="T21" fmla="*/ 463 h 575"/>
              <a:gd name="T22" fmla="*/ 10 w 346"/>
              <a:gd name="T23" fmla="*/ 510 h 575"/>
              <a:gd name="T24" fmla="*/ 0 w 346"/>
              <a:gd name="T25" fmla="*/ 574 h 575"/>
              <a:gd name="T26" fmla="*/ 0 w 346"/>
              <a:gd name="T27" fmla="*/ 293 h 575"/>
              <a:gd name="T28" fmla="*/ 5 w 346"/>
              <a:gd name="T29" fmla="*/ 320 h 575"/>
              <a:gd name="T30" fmla="*/ 10 w 346"/>
              <a:gd name="T31" fmla="*/ 332 h 575"/>
              <a:gd name="T32" fmla="*/ 20 w 346"/>
              <a:gd name="T33" fmla="*/ 338 h 575"/>
              <a:gd name="T34" fmla="*/ 30 w 346"/>
              <a:gd name="T35" fmla="*/ 341 h 575"/>
              <a:gd name="T36" fmla="*/ 45 w 346"/>
              <a:gd name="T37" fmla="*/ 341 h 575"/>
              <a:gd name="T38" fmla="*/ 60 w 346"/>
              <a:gd name="T39" fmla="*/ 335 h 575"/>
              <a:gd name="T40" fmla="*/ 257 w 346"/>
              <a:gd name="T41" fmla="*/ 117 h 575"/>
              <a:gd name="T42" fmla="*/ 298 w 346"/>
              <a:gd name="T43" fmla="*/ 66 h 575"/>
              <a:gd name="T44" fmla="*/ 313 w 346"/>
              <a:gd name="T45" fmla="*/ 39 h 575"/>
              <a:gd name="T46" fmla="*/ 326 w 346"/>
              <a:gd name="T47" fmla="*/ 12 h 575"/>
              <a:gd name="T48" fmla="*/ 329 w 346"/>
              <a:gd name="T49" fmla="*/ 0 h 575"/>
              <a:gd name="T50" fmla="*/ 345 w 346"/>
              <a:gd name="T51" fmla="*/ 3 h 575"/>
              <a:gd name="T52" fmla="*/ 343 w 346"/>
              <a:gd name="T53" fmla="*/ 45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6" h="575">
                <a:moveTo>
                  <a:pt x="345" y="0"/>
                </a:moveTo>
                <a:lnTo>
                  <a:pt x="343" y="122"/>
                </a:lnTo>
                <a:lnTo>
                  <a:pt x="336" y="116"/>
                </a:lnTo>
                <a:lnTo>
                  <a:pt x="315" y="116"/>
                </a:lnTo>
                <a:lnTo>
                  <a:pt x="300" y="122"/>
                </a:lnTo>
                <a:lnTo>
                  <a:pt x="285" y="137"/>
                </a:lnTo>
                <a:lnTo>
                  <a:pt x="242" y="188"/>
                </a:lnTo>
                <a:lnTo>
                  <a:pt x="146" y="294"/>
                </a:lnTo>
                <a:lnTo>
                  <a:pt x="50" y="403"/>
                </a:lnTo>
                <a:lnTo>
                  <a:pt x="30" y="433"/>
                </a:lnTo>
                <a:lnTo>
                  <a:pt x="17" y="463"/>
                </a:lnTo>
                <a:lnTo>
                  <a:pt x="10" y="510"/>
                </a:lnTo>
                <a:lnTo>
                  <a:pt x="0" y="574"/>
                </a:lnTo>
                <a:lnTo>
                  <a:pt x="0" y="293"/>
                </a:lnTo>
                <a:lnTo>
                  <a:pt x="5" y="320"/>
                </a:lnTo>
                <a:lnTo>
                  <a:pt x="10" y="332"/>
                </a:lnTo>
                <a:lnTo>
                  <a:pt x="20" y="338"/>
                </a:lnTo>
                <a:lnTo>
                  <a:pt x="30" y="341"/>
                </a:lnTo>
                <a:lnTo>
                  <a:pt x="45" y="341"/>
                </a:lnTo>
                <a:lnTo>
                  <a:pt x="60" y="335"/>
                </a:lnTo>
                <a:lnTo>
                  <a:pt x="257" y="117"/>
                </a:lnTo>
                <a:lnTo>
                  <a:pt x="298" y="66"/>
                </a:lnTo>
                <a:lnTo>
                  <a:pt x="313" y="39"/>
                </a:lnTo>
                <a:lnTo>
                  <a:pt x="326" y="12"/>
                </a:lnTo>
                <a:lnTo>
                  <a:pt x="329" y="0"/>
                </a:lnTo>
                <a:lnTo>
                  <a:pt x="345" y="3"/>
                </a:lnTo>
                <a:lnTo>
                  <a:pt x="343" y="45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958851" y="-4761"/>
            <a:ext cx="241300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0" y="-4761"/>
            <a:ext cx="467784" cy="3444875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469901" y="-4761"/>
            <a:ext cx="488951" cy="344487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1200151" y="-4761"/>
            <a:ext cx="431800" cy="3444875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altLang="ru-RU" sz="2400">
              <a:solidFill>
                <a:srgbClr val="333300"/>
              </a:solidFill>
              <a:latin typeface="Times New Roman" pitchFamily="18" charset="0"/>
            </a:endParaRPr>
          </a:p>
        </p:txBody>
      </p:sp>
      <p:sp>
        <p:nvSpPr>
          <p:cNvPr id="4115" name="Freeform 19"/>
          <p:cNvSpPr>
            <a:spLocks/>
          </p:cNvSpPr>
          <p:nvPr/>
        </p:nvSpPr>
        <p:spPr bwMode="auto">
          <a:xfrm>
            <a:off x="469900" y="788989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6" name="Freeform 20"/>
          <p:cNvSpPr>
            <a:spLocks/>
          </p:cNvSpPr>
          <p:nvPr/>
        </p:nvSpPr>
        <p:spPr bwMode="auto">
          <a:xfrm>
            <a:off x="469900" y="1196975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7" name="Freeform 21"/>
          <p:cNvSpPr>
            <a:spLocks/>
          </p:cNvSpPr>
          <p:nvPr/>
        </p:nvSpPr>
        <p:spPr bwMode="auto">
          <a:xfrm>
            <a:off x="469900" y="1603375"/>
            <a:ext cx="728133" cy="1023938"/>
          </a:xfrm>
          <a:custGeom>
            <a:avLst/>
            <a:gdLst>
              <a:gd name="T0" fmla="*/ 343 w 344"/>
              <a:gd name="T1" fmla="*/ 52 h 645"/>
              <a:gd name="T2" fmla="*/ 343 w 344"/>
              <a:gd name="T3" fmla="*/ 194 h 645"/>
              <a:gd name="T4" fmla="*/ 335 w 344"/>
              <a:gd name="T5" fmla="*/ 188 h 645"/>
              <a:gd name="T6" fmla="*/ 315 w 344"/>
              <a:gd name="T7" fmla="*/ 188 h 645"/>
              <a:gd name="T8" fmla="*/ 300 w 344"/>
              <a:gd name="T9" fmla="*/ 194 h 645"/>
              <a:gd name="T10" fmla="*/ 284 w 344"/>
              <a:gd name="T11" fmla="*/ 209 h 645"/>
              <a:gd name="T12" fmla="*/ 242 w 344"/>
              <a:gd name="T13" fmla="*/ 260 h 645"/>
              <a:gd name="T14" fmla="*/ 146 w 344"/>
              <a:gd name="T15" fmla="*/ 365 h 645"/>
              <a:gd name="T16" fmla="*/ 50 w 344"/>
              <a:gd name="T17" fmla="*/ 473 h 645"/>
              <a:gd name="T18" fmla="*/ 30 w 344"/>
              <a:gd name="T19" fmla="*/ 504 h 645"/>
              <a:gd name="T20" fmla="*/ 17 w 344"/>
              <a:gd name="T21" fmla="*/ 534 h 645"/>
              <a:gd name="T22" fmla="*/ 10 w 344"/>
              <a:gd name="T23" fmla="*/ 580 h 645"/>
              <a:gd name="T24" fmla="*/ 0 w 344"/>
              <a:gd name="T25" fmla="*/ 644 h 645"/>
              <a:gd name="T26" fmla="*/ 0 w 344"/>
              <a:gd name="T27" fmla="*/ 364 h 645"/>
              <a:gd name="T28" fmla="*/ 5 w 344"/>
              <a:gd name="T29" fmla="*/ 391 h 645"/>
              <a:gd name="T30" fmla="*/ 10 w 344"/>
              <a:gd name="T31" fmla="*/ 403 h 645"/>
              <a:gd name="T32" fmla="*/ 20 w 344"/>
              <a:gd name="T33" fmla="*/ 409 h 645"/>
              <a:gd name="T34" fmla="*/ 30 w 344"/>
              <a:gd name="T35" fmla="*/ 412 h 645"/>
              <a:gd name="T36" fmla="*/ 45 w 344"/>
              <a:gd name="T37" fmla="*/ 412 h 645"/>
              <a:gd name="T38" fmla="*/ 60 w 344"/>
              <a:gd name="T39" fmla="*/ 406 h 645"/>
              <a:gd name="T40" fmla="*/ 257 w 344"/>
              <a:gd name="T41" fmla="*/ 189 h 645"/>
              <a:gd name="T42" fmla="*/ 297 w 344"/>
              <a:gd name="T43" fmla="*/ 138 h 645"/>
              <a:gd name="T44" fmla="*/ 312 w 344"/>
              <a:gd name="T45" fmla="*/ 111 h 645"/>
              <a:gd name="T46" fmla="*/ 325 w 344"/>
              <a:gd name="T47" fmla="*/ 84 h 645"/>
              <a:gd name="T48" fmla="*/ 335 w 344"/>
              <a:gd name="T49" fmla="*/ 39 h 645"/>
              <a:gd name="T50" fmla="*/ 343 w 344"/>
              <a:gd name="T51" fmla="*/ 0 h 645"/>
              <a:gd name="T52" fmla="*/ 343 w 344"/>
              <a:gd name="T53" fmla="*/ 117 h 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5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5"/>
                </a:lnTo>
                <a:lnTo>
                  <a:pt x="50" y="473"/>
                </a:lnTo>
                <a:lnTo>
                  <a:pt x="30" y="504"/>
                </a:lnTo>
                <a:lnTo>
                  <a:pt x="17" y="534"/>
                </a:lnTo>
                <a:lnTo>
                  <a:pt x="10" y="580"/>
                </a:lnTo>
                <a:lnTo>
                  <a:pt x="0" y="644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8" name="Freeform 22"/>
          <p:cNvSpPr>
            <a:spLocks/>
          </p:cNvSpPr>
          <p:nvPr/>
        </p:nvSpPr>
        <p:spPr bwMode="auto">
          <a:xfrm>
            <a:off x="469900" y="2009776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19" name="Freeform 23"/>
          <p:cNvSpPr>
            <a:spLocks/>
          </p:cNvSpPr>
          <p:nvPr/>
        </p:nvSpPr>
        <p:spPr bwMode="auto">
          <a:xfrm>
            <a:off x="469900" y="2416176"/>
            <a:ext cx="728133" cy="1027113"/>
          </a:xfrm>
          <a:custGeom>
            <a:avLst/>
            <a:gdLst>
              <a:gd name="T0" fmla="*/ 343 w 344"/>
              <a:gd name="T1" fmla="*/ 52 h 647"/>
              <a:gd name="T2" fmla="*/ 343 w 344"/>
              <a:gd name="T3" fmla="*/ 194 h 647"/>
              <a:gd name="T4" fmla="*/ 335 w 344"/>
              <a:gd name="T5" fmla="*/ 188 h 647"/>
              <a:gd name="T6" fmla="*/ 315 w 344"/>
              <a:gd name="T7" fmla="*/ 188 h 647"/>
              <a:gd name="T8" fmla="*/ 300 w 344"/>
              <a:gd name="T9" fmla="*/ 194 h 647"/>
              <a:gd name="T10" fmla="*/ 284 w 344"/>
              <a:gd name="T11" fmla="*/ 209 h 647"/>
              <a:gd name="T12" fmla="*/ 242 w 344"/>
              <a:gd name="T13" fmla="*/ 261 h 647"/>
              <a:gd name="T14" fmla="*/ 146 w 344"/>
              <a:gd name="T15" fmla="*/ 366 h 647"/>
              <a:gd name="T16" fmla="*/ 50 w 344"/>
              <a:gd name="T17" fmla="*/ 475 h 647"/>
              <a:gd name="T18" fmla="*/ 30 w 344"/>
              <a:gd name="T19" fmla="*/ 505 h 647"/>
              <a:gd name="T20" fmla="*/ 17 w 344"/>
              <a:gd name="T21" fmla="*/ 535 h 647"/>
              <a:gd name="T22" fmla="*/ 10 w 344"/>
              <a:gd name="T23" fmla="*/ 582 h 647"/>
              <a:gd name="T24" fmla="*/ 0 w 344"/>
              <a:gd name="T25" fmla="*/ 646 h 647"/>
              <a:gd name="T26" fmla="*/ 0 w 344"/>
              <a:gd name="T27" fmla="*/ 365 h 647"/>
              <a:gd name="T28" fmla="*/ 5 w 344"/>
              <a:gd name="T29" fmla="*/ 392 h 647"/>
              <a:gd name="T30" fmla="*/ 10 w 344"/>
              <a:gd name="T31" fmla="*/ 404 h 647"/>
              <a:gd name="T32" fmla="*/ 20 w 344"/>
              <a:gd name="T33" fmla="*/ 410 h 647"/>
              <a:gd name="T34" fmla="*/ 30 w 344"/>
              <a:gd name="T35" fmla="*/ 413 h 647"/>
              <a:gd name="T36" fmla="*/ 45 w 344"/>
              <a:gd name="T37" fmla="*/ 413 h 647"/>
              <a:gd name="T38" fmla="*/ 60 w 344"/>
              <a:gd name="T39" fmla="*/ 407 h 647"/>
              <a:gd name="T40" fmla="*/ 257 w 344"/>
              <a:gd name="T41" fmla="*/ 190 h 647"/>
              <a:gd name="T42" fmla="*/ 297 w 344"/>
              <a:gd name="T43" fmla="*/ 138 h 647"/>
              <a:gd name="T44" fmla="*/ 312 w 344"/>
              <a:gd name="T45" fmla="*/ 111 h 647"/>
              <a:gd name="T46" fmla="*/ 325 w 344"/>
              <a:gd name="T47" fmla="*/ 84 h 647"/>
              <a:gd name="T48" fmla="*/ 335 w 344"/>
              <a:gd name="T49" fmla="*/ 39 h 647"/>
              <a:gd name="T50" fmla="*/ 343 w 344"/>
              <a:gd name="T51" fmla="*/ 0 h 647"/>
              <a:gd name="T52" fmla="*/ 343 w 344"/>
              <a:gd name="T53" fmla="*/ 117 h 6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7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1"/>
                </a:lnTo>
                <a:lnTo>
                  <a:pt x="146" y="366"/>
                </a:lnTo>
                <a:lnTo>
                  <a:pt x="50" y="475"/>
                </a:lnTo>
                <a:lnTo>
                  <a:pt x="30" y="505"/>
                </a:lnTo>
                <a:lnTo>
                  <a:pt x="17" y="535"/>
                </a:lnTo>
                <a:lnTo>
                  <a:pt x="10" y="582"/>
                </a:lnTo>
                <a:lnTo>
                  <a:pt x="0" y="646"/>
                </a:lnTo>
                <a:lnTo>
                  <a:pt x="0" y="365"/>
                </a:lnTo>
                <a:lnTo>
                  <a:pt x="5" y="392"/>
                </a:lnTo>
                <a:lnTo>
                  <a:pt x="10" y="404"/>
                </a:lnTo>
                <a:lnTo>
                  <a:pt x="20" y="410"/>
                </a:lnTo>
                <a:lnTo>
                  <a:pt x="30" y="413"/>
                </a:lnTo>
                <a:lnTo>
                  <a:pt x="45" y="413"/>
                </a:lnTo>
                <a:lnTo>
                  <a:pt x="60" y="407"/>
                </a:lnTo>
                <a:lnTo>
                  <a:pt x="257" y="190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20" name="Freeform 24"/>
          <p:cNvSpPr>
            <a:spLocks/>
          </p:cNvSpPr>
          <p:nvPr/>
        </p:nvSpPr>
        <p:spPr bwMode="auto">
          <a:xfrm>
            <a:off x="463551" y="6632575"/>
            <a:ext cx="738717" cy="236538"/>
          </a:xfrm>
          <a:custGeom>
            <a:avLst/>
            <a:gdLst>
              <a:gd name="T0" fmla="*/ 345 w 349"/>
              <a:gd name="T1" fmla="*/ 52 h 149"/>
              <a:gd name="T2" fmla="*/ 348 w 349"/>
              <a:gd name="T3" fmla="*/ 144 h 149"/>
              <a:gd name="T4" fmla="*/ 0 w 349"/>
              <a:gd name="T5" fmla="*/ 148 h 149"/>
              <a:gd name="T6" fmla="*/ 299 w 349"/>
              <a:gd name="T7" fmla="*/ 143 h 149"/>
              <a:gd name="T8" fmla="*/ 315 w 349"/>
              <a:gd name="T9" fmla="*/ 111 h 149"/>
              <a:gd name="T10" fmla="*/ 328 w 349"/>
              <a:gd name="T11" fmla="*/ 84 h 149"/>
              <a:gd name="T12" fmla="*/ 338 w 349"/>
              <a:gd name="T13" fmla="*/ 39 h 149"/>
              <a:gd name="T14" fmla="*/ 345 w 349"/>
              <a:gd name="T15" fmla="*/ 0 h 149"/>
              <a:gd name="T16" fmla="*/ 345 w 349"/>
              <a:gd name="T17" fmla="*/ 117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9" h="149">
                <a:moveTo>
                  <a:pt x="345" y="52"/>
                </a:moveTo>
                <a:lnTo>
                  <a:pt x="348" y="144"/>
                </a:lnTo>
                <a:lnTo>
                  <a:pt x="0" y="148"/>
                </a:lnTo>
                <a:lnTo>
                  <a:pt x="299" y="143"/>
                </a:lnTo>
                <a:lnTo>
                  <a:pt x="315" y="111"/>
                </a:lnTo>
                <a:lnTo>
                  <a:pt x="328" y="84"/>
                </a:lnTo>
                <a:lnTo>
                  <a:pt x="338" y="39"/>
                </a:lnTo>
                <a:lnTo>
                  <a:pt x="345" y="0"/>
                </a:lnTo>
                <a:lnTo>
                  <a:pt x="345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21" name="Freeform 25"/>
          <p:cNvSpPr>
            <a:spLocks/>
          </p:cNvSpPr>
          <p:nvPr/>
        </p:nvSpPr>
        <p:spPr bwMode="auto">
          <a:xfrm>
            <a:off x="469900" y="334964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22" name="Freeform 26"/>
          <p:cNvSpPr>
            <a:spLocks/>
          </p:cNvSpPr>
          <p:nvPr/>
        </p:nvSpPr>
        <p:spPr bwMode="auto">
          <a:xfrm>
            <a:off x="469901" y="-4762"/>
            <a:ext cx="732367" cy="911225"/>
          </a:xfrm>
          <a:custGeom>
            <a:avLst/>
            <a:gdLst>
              <a:gd name="T0" fmla="*/ 345 w 346"/>
              <a:gd name="T1" fmla="*/ 0 h 574"/>
              <a:gd name="T2" fmla="*/ 343 w 346"/>
              <a:gd name="T3" fmla="*/ 122 h 574"/>
              <a:gd name="T4" fmla="*/ 336 w 346"/>
              <a:gd name="T5" fmla="*/ 116 h 574"/>
              <a:gd name="T6" fmla="*/ 315 w 346"/>
              <a:gd name="T7" fmla="*/ 116 h 574"/>
              <a:gd name="T8" fmla="*/ 300 w 346"/>
              <a:gd name="T9" fmla="*/ 122 h 574"/>
              <a:gd name="T10" fmla="*/ 285 w 346"/>
              <a:gd name="T11" fmla="*/ 137 h 574"/>
              <a:gd name="T12" fmla="*/ 242 w 346"/>
              <a:gd name="T13" fmla="*/ 188 h 574"/>
              <a:gd name="T14" fmla="*/ 146 w 346"/>
              <a:gd name="T15" fmla="*/ 294 h 574"/>
              <a:gd name="T16" fmla="*/ 50 w 346"/>
              <a:gd name="T17" fmla="*/ 402 h 574"/>
              <a:gd name="T18" fmla="*/ 30 w 346"/>
              <a:gd name="T19" fmla="*/ 432 h 574"/>
              <a:gd name="T20" fmla="*/ 17 w 346"/>
              <a:gd name="T21" fmla="*/ 462 h 574"/>
              <a:gd name="T22" fmla="*/ 10 w 346"/>
              <a:gd name="T23" fmla="*/ 509 h 574"/>
              <a:gd name="T24" fmla="*/ 0 w 346"/>
              <a:gd name="T25" fmla="*/ 573 h 574"/>
              <a:gd name="T26" fmla="*/ 0 w 346"/>
              <a:gd name="T27" fmla="*/ 292 h 574"/>
              <a:gd name="T28" fmla="*/ 5 w 346"/>
              <a:gd name="T29" fmla="*/ 319 h 574"/>
              <a:gd name="T30" fmla="*/ 10 w 346"/>
              <a:gd name="T31" fmla="*/ 331 h 574"/>
              <a:gd name="T32" fmla="*/ 20 w 346"/>
              <a:gd name="T33" fmla="*/ 337 h 574"/>
              <a:gd name="T34" fmla="*/ 30 w 346"/>
              <a:gd name="T35" fmla="*/ 340 h 574"/>
              <a:gd name="T36" fmla="*/ 45 w 346"/>
              <a:gd name="T37" fmla="*/ 340 h 574"/>
              <a:gd name="T38" fmla="*/ 60 w 346"/>
              <a:gd name="T39" fmla="*/ 334 h 574"/>
              <a:gd name="T40" fmla="*/ 257 w 346"/>
              <a:gd name="T41" fmla="*/ 117 h 574"/>
              <a:gd name="T42" fmla="*/ 298 w 346"/>
              <a:gd name="T43" fmla="*/ 66 h 574"/>
              <a:gd name="T44" fmla="*/ 313 w 346"/>
              <a:gd name="T45" fmla="*/ 39 h 574"/>
              <a:gd name="T46" fmla="*/ 326 w 346"/>
              <a:gd name="T47" fmla="*/ 12 h 574"/>
              <a:gd name="T48" fmla="*/ 329 w 346"/>
              <a:gd name="T49" fmla="*/ 0 h 574"/>
              <a:gd name="T50" fmla="*/ 345 w 346"/>
              <a:gd name="T51" fmla="*/ 3 h 574"/>
              <a:gd name="T52" fmla="*/ 343 w 346"/>
              <a:gd name="T53" fmla="*/ 45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6" h="574">
                <a:moveTo>
                  <a:pt x="345" y="0"/>
                </a:moveTo>
                <a:lnTo>
                  <a:pt x="343" y="122"/>
                </a:lnTo>
                <a:lnTo>
                  <a:pt x="336" y="116"/>
                </a:lnTo>
                <a:lnTo>
                  <a:pt x="315" y="116"/>
                </a:lnTo>
                <a:lnTo>
                  <a:pt x="300" y="122"/>
                </a:lnTo>
                <a:lnTo>
                  <a:pt x="285" y="137"/>
                </a:lnTo>
                <a:lnTo>
                  <a:pt x="242" y="188"/>
                </a:lnTo>
                <a:lnTo>
                  <a:pt x="146" y="294"/>
                </a:lnTo>
                <a:lnTo>
                  <a:pt x="50" y="402"/>
                </a:lnTo>
                <a:lnTo>
                  <a:pt x="30" y="432"/>
                </a:lnTo>
                <a:lnTo>
                  <a:pt x="17" y="462"/>
                </a:lnTo>
                <a:lnTo>
                  <a:pt x="10" y="509"/>
                </a:lnTo>
                <a:lnTo>
                  <a:pt x="0" y="573"/>
                </a:lnTo>
                <a:lnTo>
                  <a:pt x="0" y="292"/>
                </a:lnTo>
                <a:lnTo>
                  <a:pt x="5" y="319"/>
                </a:lnTo>
                <a:lnTo>
                  <a:pt x="10" y="331"/>
                </a:lnTo>
                <a:lnTo>
                  <a:pt x="20" y="337"/>
                </a:lnTo>
                <a:lnTo>
                  <a:pt x="30" y="340"/>
                </a:lnTo>
                <a:lnTo>
                  <a:pt x="45" y="340"/>
                </a:lnTo>
                <a:lnTo>
                  <a:pt x="60" y="334"/>
                </a:lnTo>
                <a:lnTo>
                  <a:pt x="257" y="117"/>
                </a:lnTo>
                <a:lnTo>
                  <a:pt x="298" y="66"/>
                </a:lnTo>
                <a:lnTo>
                  <a:pt x="313" y="39"/>
                </a:lnTo>
                <a:lnTo>
                  <a:pt x="326" y="12"/>
                </a:lnTo>
                <a:lnTo>
                  <a:pt x="329" y="0"/>
                </a:lnTo>
                <a:lnTo>
                  <a:pt x="345" y="3"/>
                </a:lnTo>
                <a:lnTo>
                  <a:pt x="343" y="45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23" name="Freeform 27"/>
          <p:cNvSpPr>
            <a:spLocks/>
          </p:cNvSpPr>
          <p:nvPr/>
        </p:nvSpPr>
        <p:spPr bwMode="auto">
          <a:xfrm>
            <a:off x="474134" y="-9524"/>
            <a:ext cx="325967" cy="466725"/>
          </a:xfrm>
          <a:custGeom>
            <a:avLst/>
            <a:gdLst>
              <a:gd name="T0" fmla="*/ 153 w 154"/>
              <a:gd name="T1" fmla="*/ 3 h 294"/>
              <a:gd name="T2" fmla="*/ 50 w 154"/>
              <a:gd name="T3" fmla="*/ 122 h 294"/>
              <a:gd name="T4" fmla="*/ 30 w 154"/>
              <a:gd name="T5" fmla="*/ 152 h 294"/>
              <a:gd name="T6" fmla="*/ 17 w 154"/>
              <a:gd name="T7" fmla="*/ 182 h 294"/>
              <a:gd name="T8" fmla="*/ 10 w 154"/>
              <a:gd name="T9" fmla="*/ 229 h 294"/>
              <a:gd name="T10" fmla="*/ 0 w 154"/>
              <a:gd name="T11" fmla="*/ 293 h 294"/>
              <a:gd name="T12" fmla="*/ 0 w 154"/>
              <a:gd name="T13" fmla="*/ 12 h 294"/>
              <a:gd name="T14" fmla="*/ 5 w 154"/>
              <a:gd name="T15" fmla="*/ 39 h 294"/>
              <a:gd name="T16" fmla="*/ 10 w 154"/>
              <a:gd name="T17" fmla="*/ 51 h 294"/>
              <a:gd name="T18" fmla="*/ 20 w 154"/>
              <a:gd name="T19" fmla="*/ 57 h 294"/>
              <a:gd name="T20" fmla="*/ 30 w 154"/>
              <a:gd name="T21" fmla="*/ 60 h 294"/>
              <a:gd name="T22" fmla="*/ 45 w 154"/>
              <a:gd name="T23" fmla="*/ 60 h 294"/>
              <a:gd name="T24" fmla="*/ 60 w 154"/>
              <a:gd name="T25" fmla="*/ 54 h 294"/>
              <a:gd name="T26" fmla="*/ 110 w 154"/>
              <a:gd name="T27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4" h="294">
                <a:moveTo>
                  <a:pt x="153" y="3"/>
                </a:moveTo>
                <a:lnTo>
                  <a:pt x="50" y="122"/>
                </a:lnTo>
                <a:lnTo>
                  <a:pt x="30" y="152"/>
                </a:lnTo>
                <a:lnTo>
                  <a:pt x="17" y="182"/>
                </a:lnTo>
                <a:lnTo>
                  <a:pt x="10" y="229"/>
                </a:lnTo>
                <a:lnTo>
                  <a:pt x="0" y="293"/>
                </a:lnTo>
                <a:lnTo>
                  <a:pt x="0" y="12"/>
                </a:lnTo>
                <a:lnTo>
                  <a:pt x="5" y="39"/>
                </a:lnTo>
                <a:lnTo>
                  <a:pt x="10" y="51"/>
                </a:lnTo>
                <a:lnTo>
                  <a:pt x="20" y="57"/>
                </a:lnTo>
                <a:lnTo>
                  <a:pt x="30" y="60"/>
                </a:lnTo>
                <a:lnTo>
                  <a:pt x="45" y="60"/>
                </a:lnTo>
                <a:lnTo>
                  <a:pt x="60" y="54"/>
                </a:lnTo>
                <a:lnTo>
                  <a:pt x="110" y="0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4124" name="Freeform 28"/>
          <p:cNvSpPr>
            <a:spLocks/>
          </p:cNvSpPr>
          <p:nvPr/>
        </p:nvSpPr>
        <p:spPr bwMode="auto">
          <a:xfrm>
            <a:off x="469900" y="2851151"/>
            <a:ext cx="728133" cy="1025525"/>
          </a:xfrm>
          <a:custGeom>
            <a:avLst/>
            <a:gdLst>
              <a:gd name="T0" fmla="*/ 343 w 344"/>
              <a:gd name="T1" fmla="*/ 52 h 646"/>
              <a:gd name="T2" fmla="*/ 343 w 344"/>
              <a:gd name="T3" fmla="*/ 194 h 646"/>
              <a:gd name="T4" fmla="*/ 335 w 344"/>
              <a:gd name="T5" fmla="*/ 188 h 646"/>
              <a:gd name="T6" fmla="*/ 315 w 344"/>
              <a:gd name="T7" fmla="*/ 188 h 646"/>
              <a:gd name="T8" fmla="*/ 300 w 344"/>
              <a:gd name="T9" fmla="*/ 194 h 646"/>
              <a:gd name="T10" fmla="*/ 284 w 344"/>
              <a:gd name="T11" fmla="*/ 209 h 646"/>
              <a:gd name="T12" fmla="*/ 242 w 344"/>
              <a:gd name="T13" fmla="*/ 260 h 646"/>
              <a:gd name="T14" fmla="*/ 146 w 344"/>
              <a:gd name="T15" fmla="*/ 366 h 646"/>
              <a:gd name="T16" fmla="*/ 50 w 344"/>
              <a:gd name="T17" fmla="*/ 474 h 646"/>
              <a:gd name="T18" fmla="*/ 30 w 344"/>
              <a:gd name="T19" fmla="*/ 504 h 646"/>
              <a:gd name="T20" fmla="*/ 17 w 344"/>
              <a:gd name="T21" fmla="*/ 534 h 646"/>
              <a:gd name="T22" fmla="*/ 10 w 344"/>
              <a:gd name="T23" fmla="*/ 581 h 646"/>
              <a:gd name="T24" fmla="*/ 0 w 344"/>
              <a:gd name="T25" fmla="*/ 645 h 646"/>
              <a:gd name="T26" fmla="*/ 0 w 344"/>
              <a:gd name="T27" fmla="*/ 364 h 646"/>
              <a:gd name="T28" fmla="*/ 5 w 344"/>
              <a:gd name="T29" fmla="*/ 391 h 646"/>
              <a:gd name="T30" fmla="*/ 10 w 344"/>
              <a:gd name="T31" fmla="*/ 403 h 646"/>
              <a:gd name="T32" fmla="*/ 20 w 344"/>
              <a:gd name="T33" fmla="*/ 409 h 646"/>
              <a:gd name="T34" fmla="*/ 30 w 344"/>
              <a:gd name="T35" fmla="*/ 412 h 646"/>
              <a:gd name="T36" fmla="*/ 45 w 344"/>
              <a:gd name="T37" fmla="*/ 412 h 646"/>
              <a:gd name="T38" fmla="*/ 60 w 344"/>
              <a:gd name="T39" fmla="*/ 406 h 646"/>
              <a:gd name="T40" fmla="*/ 257 w 344"/>
              <a:gd name="T41" fmla="*/ 189 h 646"/>
              <a:gd name="T42" fmla="*/ 297 w 344"/>
              <a:gd name="T43" fmla="*/ 138 h 646"/>
              <a:gd name="T44" fmla="*/ 312 w 344"/>
              <a:gd name="T45" fmla="*/ 111 h 646"/>
              <a:gd name="T46" fmla="*/ 325 w 344"/>
              <a:gd name="T47" fmla="*/ 84 h 646"/>
              <a:gd name="T48" fmla="*/ 335 w 344"/>
              <a:gd name="T49" fmla="*/ 39 h 646"/>
              <a:gd name="T50" fmla="*/ 343 w 344"/>
              <a:gd name="T51" fmla="*/ 0 h 646"/>
              <a:gd name="T52" fmla="*/ 343 w 344"/>
              <a:gd name="T53" fmla="*/ 117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44" h="646">
                <a:moveTo>
                  <a:pt x="343" y="52"/>
                </a:moveTo>
                <a:lnTo>
                  <a:pt x="343" y="194"/>
                </a:lnTo>
                <a:lnTo>
                  <a:pt x="335" y="188"/>
                </a:lnTo>
                <a:lnTo>
                  <a:pt x="315" y="188"/>
                </a:lnTo>
                <a:lnTo>
                  <a:pt x="300" y="194"/>
                </a:lnTo>
                <a:lnTo>
                  <a:pt x="284" y="209"/>
                </a:lnTo>
                <a:lnTo>
                  <a:pt x="242" y="260"/>
                </a:lnTo>
                <a:lnTo>
                  <a:pt x="146" y="366"/>
                </a:lnTo>
                <a:lnTo>
                  <a:pt x="50" y="474"/>
                </a:lnTo>
                <a:lnTo>
                  <a:pt x="30" y="504"/>
                </a:lnTo>
                <a:lnTo>
                  <a:pt x="17" y="534"/>
                </a:lnTo>
                <a:lnTo>
                  <a:pt x="10" y="581"/>
                </a:lnTo>
                <a:lnTo>
                  <a:pt x="0" y="645"/>
                </a:lnTo>
                <a:lnTo>
                  <a:pt x="0" y="364"/>
                </a:lnTo>
                <a:lnTo>
                  <a:pt x="5" y="391"/>
                </a:lnTo>
                <a:lnTo>
                  <a:pt x="10" y="403"/>
                </a:lnTo>
                <a:lnTo>
                  <a:pt x="20" y="409"/>
                </a:lnTo>
                <a:lnTo>
                  <a:pt x="30" y="412"/>
                </a:lnTo>
                <a:lnTo>
                  <a:pt x="45" y="412"/>
                </a:lnTo>
                <a:lnTo>
                  <a:pt x="60" y="406"/>
                </a:lnTo>
                <a:lnTo>
                  <a:pt x="257" y="189"/>
                </a:lnTo>
                <a:lnTo>
                  <a:pt x="297" y="138"/>
                </a:lnTo>
                <a:lnTo>
                  <a:pt x="312" y="111"/>
                </a:lnTo>
                <a:lnTo>
                  <a:pt x="325" y="84"/>
                </a:lnTo>
                <a:lnTo>
                  <a:pt x="335" y="39"/>
                </a:lnTo>
                <a:lnTo>
                  <a:pt x="343" y="0"/>
                </a:lnTo>
                <a:lnTo>
                  <a:pt x="343" y="117"/>
                </a:lnTo>
              </a:path>
            </a:pathLst>
          </a:custGeom>
          <a:gradFill rotWithShape="0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3107" name="Line 30"/>
          <p:cNvSpPr>
            <a:spLocks noChangeShapeType="1"/>
          </p:cNvSpPr>
          <p:nvPr/>
        </p:nvSpPr>
        <p:spPr bwMode="auto">
          <a:xfrm>
            <a:off x="285751" y="1"/>
            <a:ext cx="0" cy="6856413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3108" name="Line 31"/>
          <p:cNvSpPr>
            <a:spLocks noChangeShapeType="1"/>
          </p:cNvSpPr>
          <p:nvPr/>
        </p:nvSpPr>
        <p:spPr bwMode="auto">
          <a:xfrm>
            <a:off x="1365251" y="1"/>
            <a:ext cx="0" cy="6856413"/>
          </a:xfrm>
          <a:prstGeom prst="line">
            <a:avLst/>
          </a:prstGeom>
          <a:noFill/>
          <a:ln w="12700" cap="sq">
            <a:solidFill>
              <a:schemeClr val="accent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3075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2000251" y="228600"/>
            <a:ext cx="998854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6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00251" y="1524001"/>
            <a:ext cx="9988549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30400" y="6324600"/>
            <a:ext cx="18796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chemeClr val="tx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78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 b="0">
                <a:solidFill>
                  <a:schemeClr val="tx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333300"/>
              </a:solidFill>
            </a:endParaRPr>
          </a:p>
        </p:txBody>
      </p:sp>
      <p:sp>
        <p:nvSpPr>
          <p:cNvPr id="4132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chemeClr val="tx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0B5A50-0D1D-4854-9029-2A40F4FFC7C4}" type="slidenum">
              <a:rPr lang="ru-RU" altLang="ru-RU">
                <a:solidFill>
                  <a:srgbClr val="3333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9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microsoft.com/office/2007/relationships/hdphoto" Target="../media/hdphoto7.wdp"/><Relationship Id="rId4" Type="http://schemas.openxmlformats.org/officeDocument/2006/relationships/image" Target="../media/image17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9.jpeg"/><Relationship Id="rId3" Type="http://schemas.microsoft.com/office/2007/relationships/media" Target="../media/media2.WAV"/><Relationship Id="rId7" Type="http://schemas.openxmlformats.org/officeDocument/2006/relationships/image" Target="../media/image25.png"/><Relationship Id="rId12" Type="http://schemas.openxmlformats.org/officeDocument/2006/relationships/image" Target="../media/image21.jpeg"/><Relationship Id="rId2" Type="http://schemas.openxmlformats.org/officeDocument/2006/relationships/audio" Target="../media/media1.wav"/><Relationship Id="rId16" Type="http://schemas.microsoft.com/office/2007/relationships/hdphoto" Target="../media/hdphoto8.wdp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17.jpeg"/><Relationship Id="rId4" Type="http://schemas.openxmlformats.org/officeDocument/2006/relationships/audio" Target="../media/media2.WAV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openxmlformats.org/officeDocument/2006/relationships/image" Target="../media/image28.png"/><Relationship Id="rId12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jpeg"/><Relationship Id="rId10" Type="http://schemas.openxmlformats.org/officeDocument/2006/relationships/image" Target="../media/image18.jpeg"/><Relationship Id="rId4" Type="http://schemas.openxmlformats.org/officeDocument/2006/relationships/audio" Target="../media/media4.wav"/><Relationship Id="rId9" Type="http://schemas.openxmlformats.org/officeDocument/2006/relationships/image" Target="../media/image17.jpeg"/><Relationship Id="rId1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jpeg"/><Relationship Id="rId3" Type="http://schemas.microsoft.com/office/2007/relationships/media" Target="../media/media6.wav"/><Relationship Id="rId7" Type="http://schemas.openxmlformats.org/officeDocument/2006/relationships/image" Target="../media/image26.png"/><Relationship Id="rId12" Type="http://schemas.openxmlformats.org/officeDocument/2006/relationships/image" Target="../media/image19.jpeg"/><Relationship Id="rId2" Type="http://schemas.openxmlformats.org/officeDocument/2006/relationships/audio" Target="../media/media5.wav"/><Relationship Id="rId16" Type="http://schemas.microsoft.com/office/2007/relationships/hdphoto" Target="../media/hdphoto10.wdp"/><Relationship Id="rId1" Type="http://schemas.microsoft.com/office/2007/relationships/media" Target="../media/media5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8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0.png"/><Relationship Id="rId10" Type="http://schemas.openxmlformats.org/officeDocument/2006/relationships/image" Target="../media/image17.jpeg"/><Relationship Id="rId4" Type="http://schemas.openxmlformats.org/officeDocument/2006/relationships/audio" Target="../media/media6.wav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5.png"/><Relationship Id="rId5" Type="http://schemas.openxmlformats.org/officeDocument/2006/relationships/image" Target="../media/image36.jpeg"/><Relationship Id="rId10" Type="http://schemas.microsoft.com/office/2007/relationships/hdphoto" Target="../media/hdphoto11.wdp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28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.png"/><Relationship Id="rId5" Type="http://schemas.openxmlformats.org/officeDocument/2006/relationships/image" Target="../media/image39.jpeg"/><Relationship Id="rId4" Type="http://schemas.openxmlformats.org/officeDocument/2006/relationships/image" Target="../media/image28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10" Type="http://schemas.microsoft.com/office/2007/relationships/hdphoto" Target="../media/hdphoto14.wdp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jpeg"/><Relationship Id="rId7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5.wdp"/><Relationship Id="rId4" Type="http://schemas.openxmlformats.org/officeDocument/2006/relationships/image" Target="../media/image46.png"/><Relationship Id="rId9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5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6.png"/><Relationship Id="rId5" Type="http://schemas.openxmlformats.org/officeDocument/2006/relationships/image" Target="../media/image43.jpe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13.wav"/><Relationship Id="rId7" Type="http://schemas.openxmlformats.org/officeDocument/2006/relationships/image" Target="../media/image49.jpe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8.png"/><Relationship Id="rId11" Type="http://schemas.microsoft.com/office/2007/relationships/hdphoto" Target="../media/hdphoto1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4" Type="http://schemas.openxmlformats.org/officeDocument/2006/relationships/audio" Target="../media/media13.wav"/><Relationship Id="rId9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media" Target="../media/media14.wav"/><Relationship Id="rId7" Type="http://schemas.openxmlformats.org/officeDocument/2006/relationships/image" Target="../media/image48.png"/><Relationship Id="rId12" Type="http://schemas.microsoft.com/office/2007/relationships/hdphoto" Target="../media/hdphoto15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51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7.wdp"/><Relationship Id="rId4" Type="http://schemas.openxmlformats.org/officeDocument/2006/relationships/audio" Target="../media/media14.wav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5.wdp"/><Relationship Id="rId3" Type="http://schemas.microsoft.com/office/2007/relationships/media" Target="../media/media12.wav"/><Relationship Id="rId7" Type="http://schemas.openxmlformats.org/officeDocument/2006/relationships/image" Target="../media/image54.png"/><Relationship Id="rId12" Type="http://schemas.openxmlformats.org/officeDocument/2006/relationships/image" Target="../media/image46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notesSlide" Target="../notesSlides/notesSlide13.xml"/><Relationship Id="rId11" Type="http://schemas.microsoft.com/office/2007/relationships/hdphoto" Target="../media/hdphoto18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12.wav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media" Target="../media/media12.wav"/><Relationship Id="rId7" Type="http://schemas.openxmlformats.org/officeDocument/2006/relationships/image" Target="../media/image58.png"/><Relationship Id="rId12" Type="http://schemas.microsoft.com/office/2007/relationships/hdphoto" Target="../media/hdphoto19.wdp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2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5.wdp"/><Relationship Id="rId4" Type="http://schemas.openxmlformats.org/officeDocument/2006/relationships/audio" Target="../media/media12.wav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7.jpeg"/><Relationship Id="rId7" Type="http://schemas.openxmlformats.org/officeDocument/2006/relationships/image" Target="../media/image6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19.wav"/><Relationship Id="rId18" Type="http://schemas.openxmlformats.org/officeDocument/2006/relationships/audio" Target="../media/media20.wav"/><Relationship Id="rId26" Type="http://schemas.openxmlformats.org/officeDocument/2006/relationships/image" Target="../media/image65.png"/><Relationship Id="rId3" Type="http://schemas.microsoft.com/office/2007/relationships/media" Target="../media/media18.wav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71.png"/><Relationship Id="rId7" Type="http://schemas.microsoft.com/office/2007/relationships/media" Target="../media/media4.wav"/><Relationship Id="rId12" Type="http://schemas.openxmlformats.org/officeDocument/2006/relationships/audio" Target="../media/media1.wav"/><Relationship Id="rId17" Type="http://schemas.microsoft.com/office/2007/relationships/media" Target="../media/media20.wav"/><Relationship Id="rId25" Type="http://schemas.openxmlformats.org/officeDocument/2006/relationships/image" Target="../media/image64.png"/><Relationship Id="rId33" Type="http://schemas.openxmlformats.org/officeDocument/2006/relationships/image" Target="../media/image18.jpeg"/><Relationship Id="rId2" Type="http://schemas.openxmlformats.org/officeDocument/2006/relationships/audio" Target="../media/media17.wav"/><Relationship Id="rId16" Type="http://schemas.openxmlformats.org/officeDocument/2006/relationships/audio" Target="../media/media5.wav"/><Relationship Id="rId20" Type="http://schemas.openxmlformats.org/officeDocument/2006/relationships/audio" Target="../media/media12.wav"/><Relationship Id="rId29" Type="http://schemas.openxmlformats.org/officeDocument/2006/relationships/image" Target="../media/image67.jpeg"/><Relationship Id="rId1" Type="http://schemas.microsoft.com/office/2007/relationships/media" Target="../media/media17.wav"/><Relationship Id="rId6" Type="http://schemas.openxmlformats.org/officeDocument/2006/relationships/audio" Target="../media/media3.wav"/><Relationship Id="rId11" Type="http://schemas.microsoft.com/office/2007/relationships/media" Target="../media/media1.wav"/><Relationship Id="rId24" Type="http://schemas.openxmlformats.org/officeDocument/2006/relationships/image" Target="../media/image63.png"/><Relationship Id="rId32" Type="http://schemas.openxmlformats.org/officeDocument/2006/relationships/image" Target="../media/image70.jpeg"/><Relationship Id="rId37" Type="http://schemas.openxmlformats.org/officeDocument/2006/relationships/image" Target="../media/image16.jpeg"/><Relationship Id="rId5" Type="http://schemas.microsoft.com/office/2007/relationships/media" Target="../media/media3.wav"/><Relationship Id="rId15" Type="http://schemas.microsoft.com/office/2007/relationships/media" Target="../media/media5.wav"/><Relationship Id="rId23" Type="http://schemas.openxmlformats.org/officeDocument/2006/relationships/image" Target="../media/image35.png"/><Relationship Id="rId28" Type="http://schemas.openxmlformats.org/officeDocument/2006/relationships/image" Target="../media/image17.jpeg"/><Relationship Id="rId36" Type="http://schemas.openxmlformats.org/officeDocument/2006/relationships/image" Target="../media/image72.jpeg"/><Relationship Id="rId10" Type="http://schemas.openxmlformats.org/officeDocument/2006/relationships/audio" Target="../media/media6.wav"/><Relationship Id="rId19" Type="http://schemas.microsoft.com/office/2007/relationships/media" Target="../media/media12.wav"/><Relationship Id="rId31" Type="http://schemas.openxmlformats.org/officeDocument/2006/relationships/image" Target="../media/image69.jpeg"/><Relationship Id="rId4" Type="http://schemas.openxmlformats.org/officeDocument/2006/relationships/audio" Target="../media/media18.wav"/><Relationship Id="rId9" Type="http://schemas.microsoft.com/office/2007/relationships/media" Target="../media/media6.wav"/><Relationship Id="rId14" Type="http://schemas.openxmlformats.org/officeDocument/2006/relationships/audio" Target="../media/media19.wav"/><Relationship Id="rId22" Type="http://schemas.openxmlformats.org/officeDocument/2006/relationships/notesSlide" Target="../notesSlides/notesSlide15.xml"/><Relationship Id="rId27" Type="http://schemas.openxmlformats.org/officeDocument/2006/relationships/image" Target="../media/image66.jpeg"/><Relationship Id="rId30" Type="http://schemas.openxmlformats.org/officeDocument/2006/relationships/image" Target="../media/image68.jpeg"/><Relationship Id="rId35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3.jpe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microsoft.com/office/2007/relationships/hdphoto" Target="../media/hdphoto22.wdp"/><Relationship Id="rId5" Type="http://schemas.openxmlformats.org/officeDocument/2006/relationships/image" Target="../media/image81.jpe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2080260" y="4869160"/>
            <a:ext cx="9660759" cy="1584176"/>
          </a:xfrm>
        </p:spPr>
        <p:txBody>
          <a:bodyPr/>
          <a:lstStyle/>
          <a:p>
            <a:pPr algn="ctr"/>
            <a:endParaRPr lang="ru-RU" sz="2800" b="0" dirty="0" smtClean="0">
              <a:solidFill>
                <a:schemeClr val="accent5">
                  <a:lumMod val="25000"/>
                </a:schemeClr>
              </a:solidFill>
            </a:endParaRPr>
          </a:p>
          <a:p>
            <a:pPr algn="ctr"/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</a:rPr>
              <a:t>Палецких </a:t>
            </a:r>
            <a:r>
              <a:rPr lang="ru-RU" sz="2800" b="0" dirty="0">
                <a:solidFill>
                  <a:schemeClr val="accent5">
                    <a:lumMod val="25000"/>
                  </a:schemeClr>
                </a:solidFill>
              </a:rPr>
              <a:t>Елена </a:t>
            </a:r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</a:rPr>
              <a:t>Викторовна, </a:t>
            </a:r>
          </a:p>
          <a:p>
            <a:pPr algn="ctr"/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</a:rPr>
              <a:t>учитель музыки МАОУ </a:t>
            </a:r>
            <a:r>
              <a:rPr lang="ru-RU" sz="2800" b="0" dirty="0">
                <a:solidFill>
                  <a:schemeClr val="accent5">
                    <a:lumMod val="25000"/>
                  </a:schemeClr>
                </a:solidFill>
              </a:rPr>
              <a:t>«Лицей № 11» г. </a:t>
            </a:r>
            <a:r>
              <a:rPr lang="ru-RU" sz="2800" b="0" dirty="0" smtClean="0">
                <a:solidFill>
                  <a:schemeClr val="accent5">
                    <a:lumMod val="25000"/>
                  </a:schemeClr>
                </a:solidFill>
              </a:rPr>
              <a:t>Ростова-на-Дону</a:t>
            </a:r>
            <a:endParaRPr lang="ru-RU" sz="2800" b="0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>
            <a:off x="2308827" y="2120500"/>
            <a:ext cx="9648395" cy="20882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«Что за прелесть </a:t>
            </a:r>
            <a:br>
              <a:rPr lang="ru-RU" sz="9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96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эти сказки!»</a:t>
            </a:r>
            <a:endParaRPr lang="ru-RU" sz="96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7414" y="332658"/>
            <a:ext cx="10023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0E7C4">
                    <a:lumMod val="25000"/>
                  </a:srgbClr>
                </a:solidFill>
              </a:rPr>
              <a:t>Урок музыки в 4-ом классе по теме</a:t>
            </a:r>
            <a:endParaRPr lang="ru-RU" sz="2800" dirty="0">
              <a:solidFill>
                <a:srgbClr val="F0E7C4">
                  <a:lumMod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6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508" y="224133"/>
            <a:ext cx="105624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У каждого музыкального инструмента свой «цвет» звука, свой тембр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905086" y="1668209"/>
            <a:ext cx="9932670" cy="4890023"/>
            <a:chOff x="1905086" y="1668209"/>
            <a:chExt cx="9932670" cy="4890023"/>
          </a:xfrm>
        </p:grpSpPr>
        <p:sp>
          <p:nvSpPr>
            <p:cNvPr id="12" name="Прямоугольник 11"/>
            <p:cNvSpPr/>
            <p:nvPr/>
          </p:nvSpPr>
          <p:spPr bwMode="auto">
            <a:xfrm>
              <a:off x="1905086" y="1668209"/>
              <a:ext cx="9932670" cy="4890023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3600" b="1" smtClean="0">
                <a:solidFill>
                  <a:srgbClr val="993300"/>
                </a:solidFill>
                <a:latin typeface="Georgia" pitchFamily="18" charset="0"/>
              </a:endParaRPr>
            </a:p>
          </p:txBody>
        </p:sp>
        <p:pic>
          <p:nvPicPr>
            <p:cNvPr id="16" name="Picture 5" descr="C:\Users\Палецких Елена\Desktop\ea963c32b2cdabc15db3acb04e270051.jpe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48771">
              <a:off x="6260964" y="4403191"/>
              <a:ext cx="1914525" cy="191452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C:\Users\Палецких Елена\Desktop\Три чуда\ba21ba55e265fc0d1e3ed90041b3a46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36348">
              <a:off x="2228895" y="4718567"/>
              <a:ext cx="3127058" cy="108013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Палецких Елена\Desktop\viola_dominanta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8456" y="1725801"/>
              <a:ext cx="1762125" cy="14859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" descr="C:\Users\Палецких Елена\Desktop\Три чуда\14516.750x0.jpg" title="Рисунок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104" y="2254578"/>
              <a:ext cx="4102202" cy="1739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Палецких Елена\Desktop\Три чуда\61C054Y3osL._AC_UL960_QL65_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33713">
              <a:off x="2682938" y="2186970"/>
              <a:ext cx="193721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C:\Users\Палецких Елена\Desktop\Три чуда\93987ad3-87b0-47f1-bf63-6edf8ec73c0c_1b53a8ac-deff-11ec-83fa-a0b3cc48feb7.resize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0" t="18016" r="8845" b="21431"/>
            <a:stretch/>
          </p:blipFill>
          <p:spPr bwMode="auto">
            <a:xfrm>
              <a:off x="8380412" y="4169956"/>
              <a:ext cx="3137304" cy="230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19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7017" y="224133"/>
            <a:ext cx="88553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Тембр – это окраска звука</a:t>
            </a:r>
            <a:endParaRPr lang="ru-RU" sz="60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2364512" y="1460630"/>
            <a:ext cx="7944310" cy="5040000"/>
            <a:chOff x="2364512" y="1460630"/>
            <a:chExt cx="7944310" cy="5040000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3460520" y="1460630"/>
              <a:ext cx="6848302" cy="5040000"/>
              <a:chOff x="3538345" y="1460630"/>
              <a:chExt cx="6848302" cy="5040000"/>
            </a:xfrm>
          </p:grpSpPr>
          <p:sp>
            <p:nvSpPr>
              <p:cNvPr id="4" name="Овал 3"/>
              <p:cNvSpPr/>
              <p:nvPr/>
            </p:nvSpPr>
            <p:spPr bwMode="auto">
              <a:xfrm>
                <a:off x="3538345" y="1460630"/>
                <a:ext cx="6848302" cy="50400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3600" b="1" i="0" u="none" strike="noStrike" cap="none" normalizeH="0" baseline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Georgia" pitchFamily="18" charset="0"/>
                </a:endParaRPr>
              </a:p>
            </p:txBody>
          </p:sp>
          <p:grpSp>
            <p:nvGrpSpPr>
              <p:cNvPr id="6" name="Группа 5"/>
              <p:cNvGrpSpPr/>
              <p:nvPr/>
            </p:nvGrpSpPr>
            <p:grpSpPr>
              <a:xfrm>
                <a:off x="6483040" y="1709216"/>
                <a:ext cx="923473" cy="991186"/>
                <a:chOff x="5609638" y="711556"/>
                <a:chExt cx="923473" cy="991186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7" name="Группа 6"/>
                <p:cNvGrpSpPr/>
                <p:nvPr/>
              </p:nvGrpSpPr>
              <p:grpSpPr>
                <a:xfrm>
                  <a:off x="5609638" y="711556"/>
                  <a:ext cx="720000" cy="991186"/>
                  <a:chOff x="3131839" y="2437814"/>
                  <a:chExt cx="936104" cy="991186"/>
                </a:xfrm>
                <a:solidFill>
                  <a:srgbClr val="FF66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9" name="Прямоугольник 8"/>
                  <p:cNvSpPr/>
                  <p:nvPr/>
                </p:nvSpPr>
                <p:spPr>
                  <a:xfrm>
                    <a:off x="3977943" y="2437814"/>
                    <a:ext cx="90000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" name="Овал 9"/>
                  <p:cNvSpPr/>
                  <p:nvPr/>
                </p:nvSpPr>
                <p:spPr>
                  <a:xfrm>
                    <a:off x="3131839" y="2962178"/>
                    <a:ext cx="936104" cy="46682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8" name="Прямая соединительная линия 7"/>
                <p:cNvCxnSpPr/>
                <p:nvPr/>
              </p:nvCxnSpPr>
              <p:spPr>
                <a:xfrm>
                  <a:off x="6311922" y="756378"/>
                  <a:ext cx="221189" cy="269172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FF6600"/>
                  </a:solidFill>
                  <a:prstDash val="solid"/>
                </a:ln>
                <a:effectLst/>
              </p:spPr>
            </p:cxn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4760033" y="1989904"/>
                <a:ext cx="912593" cy="991185"/>
                <a:chOff x="4620854" y="716148"/>
                <a:chExt cx="912593" cy="991185"/>
              </a:xfrm>
            </p:grpSpPr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5312258" y="756378"/>
                  <a:ext cx="221189" cy="269172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FF0000"/>
                  </a:solidFill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cxnSp>
            <p:grpSp>
              <p:nvGrpSpPr>
                <p:cNvPr id="14" name="Группа 13"/>
                <p:cNvGrpSpPr/>
                <p:nvPr/>
              </p:nvGrpSpPr>
              <p:grpSpPr>
                <a:xfrm>
                  <a:off x="4620854" y="716148"/>
                  <a:ext cx="720000" cy="991185"/>
                  <a:chOff x="3131840" y="2437814"/>
                  <a:chExt cx="936104" cy="991185"/>
                </a:xfrm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5" name="Прямоугольник 14"/>
                  <p:cNvSpPr/>
                  <p:nvPr/>
                </p:nvSpPr>
                <p:spPr>
                  <a:xfrm>
                    <a:off x="3977943" y="2437814"/>
                    <a:ext cx="90000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Овал 15"/>
                  <p:cNvSpPr/>
                  <p:nvPr/>
                </p:nvSpPr>
                <p:spPr>
                  <a:xfrm>
                    <a:off x="3131840" y="2957586"/>
                    <a:ext cx="936104" cy="471413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" name="Группа 16"/>
              <p:cNvGrpSpPr/>
              <p:nvPr/>
            </p:nvGrpSpPr>
            <p:grpSpPr>
              <a:xfrm>
                <a:off x="8041738" y="2224474"/>
                <a:ext cx="906577" cy="991186"/>
                <a:chOff x="6612221" y="716148"/>
                <a:chExt cx="906577" cy="991186"/>
              </a:xfrm>
            </p:grpSpPr>
            <p:cxnSp>
              <p:nvCxnSpPr>
                <p:cNvPr id="18" name="Прямая соединительная линия 17"/>
                <p:cNvCxnSpPr/>
                <p:nvPr/>
              </p:nvCxnSpPr>
              <p:spPr>
                <a:xfrm>
                  <a:off x="7297609" y="756378"/>
                  <a:ext cx="221189" cy="269172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FFC000"/>
                  </a:solidFill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cxnSp>
            <p:grpSp>
              <p:nvGrpSpPr>
                <p:cNvPr id="19" name="Группа 18"/>
                <p:cNvGrpSpPr/>
                <p:nvPr/>
              </p:nvGrpSpPr>
              <p:grpSpPr>
                <a:xfrm>
                  <a:off x="6612221" y="716148"/>
                  <a:ext cx="720000" cy="991186"/>
                  <a:chOff x="3131840" y="2437814"/>
                  <a:chExt cx="936104" cy="991186"/>
                </a:xfrm>
                <a:solidFill>
                  <a:srgbClr val="FFC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0" name="Прямоугольник 19"/>
                  <p:cNvSpPr/>
                  <p:nvPr/>
                </p:nvSpPr>
                <p:spPr>
                  <a:xfrm>
                    <a:off x="3977943" y="2437814"/>
                    <a:ext cx="90000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Овал 20"/>
                  <p:cNvSpPr/>
                  <p:nvPr/>
                </p:nvSpPr>
                <p:spPr>
                  <a:xfrm>
                    <a:off x="3131840" y="2957586"/>
                    <a:ext cx="936104" cy="471414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" name="Группа 21"/>
              <p:cNvGrpSpPr/>
              <p:nvPr/>
            </p:nvGrpSpPr>
            <p:grpSpPr>
              <a:xfrm>
                <a:off x="8041738" y="4758232"/>
                <a:ext cx="906577" cy="991185"/>
                <a:chOff x="7614803" y="706356"/>
                <a:chExt cx="906577" cy="991185"/>
              </a:xfrm>
            </p:grpSpPr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>
                  <a:off x="8300191" y="720647"/>
                  <a:ext cx="221189" cy="269172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009900"/>
                  </a:solidFill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cxnSp>
            <p:grpSp>
              <p:nvGrpSpPr>
                <p:cNvPr id="24" name="Группа 23"/>
                <p:cNvGrpSpPr/>
                <p:nvPr/>
              </p:nvGrpSpPr>
              <p:grpSpPr>
                <a:xfrm>
                  <a:off x="7614803" y="706356"/>
                  <a:ext cx="720000" cy="991185"/>
                  <a:chOff x="3131840" y="2437814"/>
                  <a:chExt cx="936104" cy="991185"/>
                </a:xfrm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5" name="Прямоугольник 24"/>
                  <p:cNvSpPr/>
                  <p:nvPr/>
                </p:nvSpPr>
                <p:spPr>
                  <a:xfrm>
                    <a:off x="3977943" y="2437814"/>
                    <a:ext cx="90000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Овал 25"/>
                  <p:cNvSpPr/>
                  <p:nvPr/>
                </p:nvSpPr>
                <p:spPr>
                  <a:xfrm>
                    <a:off x="3131840" y="2967378"/>
                    <a:ext cx="936104" cy="461621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" name="Группа 26"/>
              <p:cNvGrpSpPr/>
              <p:nvPr/>
            </p:nvGrpSpPr>
            <p:grpSpPr>
              <a:xfrm>
                <a:off x="6389751" y="5126163"/>
                <a:ext cx="906577" cy="991186"/>
                <a:chOff x="7614803" y="1964789"/>
                <a:chExt cx="906577" cy="991186"/>
              </a:xfrm>
            </p:grpSpPr>
            <p:cxnSp>
              <p:nvCxnSpPr>
                <p:cNvPr id="28" name="Прямая соединительная линия 27"/>
                <p:cNvCxnSpPr/>
                <p:nvPr/>
              </p:nvCxnSpPr>
              <p:spPr>
                <a:xfrm>
                  <a:off x="8300191" y="1974581"/>
                  <a:ext cx="221189" cy="269172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0066FF"/>
                  </a:solidFill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cxnSp>
            <p:grpSp>
              <p:nvGrpSpPr>
                <p:cNvPr id="29" name="Группа 28"/>
                <p:cNvGrpSpPr/>
                <p:nvPr/>
              </p:nvGrpSpPr>
              <p:grpSpPr>
                <a:xfrm>
                  <a:off x="7614803" y="1964789"/>
                  <a:ext cx="720000" cy="991186"/>
                  <a:chOff x="3131840" y="2437814"/>
                  <a:chExt cx="936104" cy="991186"/>
                </a:xfrm>
                <a:solidFill>
                  <a:srgbClr val="0066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3977943" y="2437814"/>
                    <a:ext cx="90001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Овал 30"/>
                  <p:cNvSpPr/>
                  <p:nvPr/>
                </p:nvSpPr>
                <p:spPr>
                  <a:xfrm>
                    <a:off x="3131840" y="2965920"/>
                    <a:ext cx="936104" cy="463080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" name="Группа 31"/>
              <p:cNvGrpSpPr/>
              <p:nvPr/>
            </p:nvGrpSpPr>
            <p:grpSpPr>
              <a:xfrm>
                <a:off x="4771656" y="4758232"/>
                <a:ext cx="906577" cy="991186"/>
                <a:chOff x="7614803" y="3213810"/>
                <a:chExt cx="906577" cy="991186"/>
              </a:xfrm>
            </p:grpSpPr>
            <p:cxnSp>
              <p:nvCxnSpPr>
                <p:cNvPr id="33" name="Прямая соединительная линия 32"/>
                <p:cNvCxnSpPr/>
                <p:nvPr/>
              </p:nvCxnSpPr>
              <p:spPr>
                <a:xfrm>
                  <a:off x="8300191" y="3239531"/>
                  <a:ext cx="221189" cy="253243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0000CC"/>
                  </a:solidFill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cxnSp>
            <p:grpSp>
              <p:nvGrpSpPr>
                <p:cNvPr id="34" name="Группа 33"/>
                <p:cNvGrpSpPr/>
                <p:nvPr/>
              </p:nvGrpSpPr>
              <p:grpSpPr>
                <a:xfrm>
                  <a:off x="7614803" y="3213810"/>
                  <a:ext cx="720000" cy="991186"/>
                  <a:chOff x="3131840" y="2437814"/>
                  <a:chExt cx="936104" cy="991186"/>
                </a:xfrm>
                <a:solidFill>
                  <a:srgbClr val="0000F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5" name="Прямоугольник 34"/>
                  <p:cNvSpPr/>
                  <p:nvPr/>
                </p:nvSpPr>
                <p:spPr>
                  <a:xfrm>
                    <a:off x="3977943" y="2437814"/>
                    <a:ext cx="90001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Овал 35"/>
                  <p:cNvSpPr/>
                  <p:nvPr/>
                </p:nvSpPr>
                <p:spPr>
                  <a:xfrm>
                    <a:off x="3131840" y="2941036"/>
                    <a:ext cx="936104" cy="487964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7" name="Группа 36"/>
              <p:cNvGrpSpPr/>
              <p:nvPr/>
            </p:nvGrpSpPr>
            <p:grpSpPr>
              <a:xfrm>
                <a:off x="3865079" y="3335038"/>
                <a:ext cx="906577" cy="991186"/>
                <a:chOff x="7614803" y="4493532"/>
                <a:chExt cx="906577" cy="991186"/>
              </a:xfrm>
            </p:grpSpPr>
            <p:cxnSp>
              <p:nvCxnSpPr>
                <p:cNvPr id="38" name="Прямая соединительная линия 37"/>
                <p:cNvCxnSpPr/>
                <p:nvPr/>
              </p:nvCxnSpPr>
              <p:spPr>
                <a:xfrm>
                  <a:off x="8300191" y="4522728"/>
                  <a:ext cx="221189" cy="269172"/>
                </a:xfrm>
                <a:prstGeom prst="line">
                  <a:avLst/>
                </a:prstGeom>
                <a:noFill/>
                <a:ln w="66675" cap="flat" cmpd="sng" algn="ctr">
                  <a:solidFill>
                    <a:srgbClr val="660066"/>
                  </a:solidFill>
                  <a:prstDash val="solid"/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cxnSp>
            <p:grpSp>
              <p:nvGrpSpPr>
                <p:cNvPr id="39" name="Группа 38"/>
                <p:cNvGrpSpPr/>
                <p:nvPr/>
              </p:nvGrpSpPr>
              <p:grpSpPr>
                <a:xfrm>
                  <a:off x="7614803" y="4493532"/>
                  <a:ext cx="720000" cy="991186"/>
                  <a:chOff x="3131840" y="2437814"/>
                  <a:chExt cx="936104" cy="991186"/>
                </a:xfrm>
                <a:solidFill>
                  <a:srgbClr val="660066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3977943" y="2437814"/>
                    <a:ext cx="90001" cy="720000"/>
                  </a:xfrm>
                  <a:prstGeom prst="rect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Овал 40"/>
                  <p:cNvSpPr/>
                  <p:nvPr/>
                </p:nvSpPr>
                <p:spPr>
                  <a:xfrm>
                    <a:off x="3131840" y="2957458"/>
                    <a:ext cx="936104" cy="471542"/>
                  </a:xfrm>
                  <a:prstGeom prst="ellipse">
                    <a:avLst/>
                  </a:prstGeom>
                  <a:grpFill/>
                  <a:ln w="25400" cap="flat" cmpd="sng" algn="ctr">
                    <a:noFill/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36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" name="Овал 4"/>
              <p:cNvSpPr/>
              <p:nvPr/>
            </p:nvSpPr>
            <p:spPr bwMode="auto">
              <a:xfrm>
                <a:off x="7371901" y="3544726"/>
                <a:ext cx="1576414" cy="87180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3600" b="1" i="0" u="none" strike="noStrike" cap="none" normalizeH="0" baseline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Georgia" pitchFamily="18" charset="0"/>
                </a:endParaRP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 rot="21369960">
              <a:off x="2364512" y="1945070"/>
              <a:ext cx="7301847" cy="1737764"/>
              <a:chOff x="2700458" y="2014434"/>
              <a:chExt cx="7301847" cy="1737764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Блок-схема: знак завершения 10"/>
              <p:cNvSpPr/>
              <p:nvPr/>
            </p:nvSpPr>
            <p:spPr bwMode="auto">
              <a:xfrm rot="1076568">
                <a:off x="3072866" y="3513066"/>
                <a:ext cx="6929439" cy="239132"/>
              </a:xfrm>
              <a:prstGeom prst="flowChartTerminator">
                <a:avLst/>
              </a:prstGeom>
              <a:solidFill>
                <a:srgbClr val="FFCC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3600" b="1" i="0" u="none" strike="noStrike" cap="none" normalizeH="0" baseline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Georgia" pitchFamily="18" charset="0"/>
                </a:endParaRPr>
              </a:p>
            </p:txBody>
          </p:sp>
          <p:sp>
            <p:nvSpPr>
              <p:cNvPr id="3" name="Капля 2"/>
              <p:cNvSpPr/>
              <p:nvPr/>
            </p:nvSpPr>
            <p:spPr bwMode="auto">
              <a:xfrm rot="14436924">
                <a:off x="2681775" y="2033117"/>
                <a:ext cx="995877" cy="958512"/>
              </a:xfrm>
              <a:prstGeom prst="teardrop">
                <a:avLst>
                  <a:gd name="adj" fmla="val 119932"/>
                </a:avLst>
              </a:prstGeom>
              <a:solidFill>
                <a:srgbClr val="CC66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3600" b="1" i="0" u="none" strike="noStrike" cap="none" normalizeH="0" baseline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Georgia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02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0125" y="224133"/>
            <a:ext cx="39090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«Три чуда»</a:t>
            </a:r>
            <a:endParaRPr lang="ru-RU" sz="60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91920" y="1370096"/>
            <a:ext cx="638549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9933"/>
              </a:buClr>
            </a:pPr>
            <a:r>
              <a:rPr lang="ru-RU" altLang="ru-RU" sz="3200" kern="0" dirty="0">
                <a:solidFill>
                  <a:schemeClr val="accent5">
                    <a:lumMod val="25000"/>
                  </a:schemeClr>
                </a:solidFill>
              </a:rPr>
              <a:t>и</a:t>
            </a:r>
            <a:r>
              <a:rPr lang="ru-RU" altLang="ru-RU" sz="3200" kern="0" dirty="0" smtClean="0">
                <a:solidFill>
                  <a:schemeClr val="accent5">
                    <a:lumMod val="25000"/>
                  </a:schemeClr>
                </a:solidFill>
              </a:rPr>
              <a:t>з оперы Н.А. Римского-Корсакова </a:t>
            </a:r>
          </a:p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9933"/>
              </a:buClr>
            </a:pPr>
            <a:r>
              <a:rPr lang="ru-RU" altLang="ru-RU" sz="3200" kern="0" dirty="0" smtClean="0">
                <a:solidFill>
                  <a:schemeClr val="accent5">
                    <a:lumMod val="25000"/>
                  </a:schemeClr>
                </a:solidFill>
              </a:rPr>
              <a:t>«Сказке о царе </a:t>
            </a:r>
            <a:r>
              <a:rPr lang="ru-RU" altLang="ru-RU" sz="3200" kern="0" dirty="0" err="1" smtClean="0">
                <a:solidFill>
                  <a:schemeClr val="accent5">
                    <a:lumMod val="25000"/>
                  </a:schemeClr>
                </a:solidFill>
              </a:rPr>
              <a:t>Салтане</a:t>
            </a:r>
            <a:r>
              <a:rPr lang="ru-RU" altLang="ru-RU" sz="3200" kern="0" dirty="0" smtClean="0">
                <a:solidFill>
                  <a:schemeClr val="accent5">
                    <a:lumMod val="25000"/>
                  </a:schemeClr>
                </a:solidFill>
              </a:rPr>
              <a:t>»</a:t>
            </a:r>
            <a:endParaRPr lang="ru-RU" altLang="ru-RU" sz="2800" kern="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2050" name="Picture 2" descr="C:\Users\Палецких Елена\Desktop\Три чуда\130930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40" y="2568134"/>
            <a:ext cx="2820468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Палецких Елена\Desktop\Три чуда\366-045-8837-21-PB306324_m_700x7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606" y="2568134"/>
            <a:ext cx="2800286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95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746" y="224133"/>
            <a:ext cx="72978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«Палитра </a:t>
            </a:r>
            <a:r>
              <a:rPr lang="ru-RU" sz="4000" dirty="0" smtClean="0">
                <a:solidFill>
                  <a:srgbClr val="333300"/>
                </a:solidFill>
              </a:rPr>
              <a:t>музыкальных красок»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905086" y="1668209"/>
            <a:ext cx="9932670" cy="4890023"/>
            <a:chOff x="1905086" y="1668209"/>
            <a:chExt cx="9932670" cy="489002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905086" y="1668209"/>
              <a:ext cx="9932670" cy="4890023"/>
              <a:chOff x="1905086" y="1668209"/>
              <a:chExt cx="9932670" cy="4890023"/>
            </a:xfrm>
          </p:grpSpPr>
          <p:sp>
            <p:nvSpPr>
              <p:cNvPr id="12" name="Прямоугольник 11"/>
              <p:cNvSpPr/>
              <p:nvPr/>
            </p:nvSpPr>
            <p:spPr bwMode="auto">
              <a:xfrm>
                <a:off x="1905086" y="1668209"/>
                <a:ext cx="9932670" cy="4890023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3600" b="1" smtClean="0">
                  <a:solidFill>
                    <a:srgbClr val="993300"/>
                  </a:solidFill>
                  <a:latin typeface="Georgia" pitchFamily="18" charset="0"/>
                </a:endParaRPr>
              </a:p>
            </p:txBody>
          </p:sp>
          <p:pic>
            <p:nvPicPr>
              <p:cNvPr id="14" name="Picture 5" descr="C:\Users\Палецких Елена\Desktop\ea963c32b2cdabc15db3acb04e270051.jpe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48771">
                <a:off x="6260964" y="4403191"/>
                <a:ext cx="1914525" cy="1914525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C:\Users\Палецких Елена\Desktop\Три чуда\ba21ba55e265fc0d1e3ed90041b3a463.jpg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36348">
                <a:off x="2228895" y="4718567"/>
                <a:ext cx="3127058" cy="1080135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6" descr="C:\Users\Палецких Елена\Desktop\viola_dominanta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518456" y="1725801"/>
                <a:ext cx="1762125" cy="1485900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" descr="C:\Users\Палецких Елена\Desktop\Три чуда\14516.750x0.jpg" title="Рисунок 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4104" y="2254578"/>
                <a:ext cx="4102202" cy="1739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3" descr="C:\Users\Палецких Елена\Desktop\Три чуда\61C054Y3osL._AC_UL960_QL65_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233713">
                <a:off x="2682938" y="2186970"/>
                <a:ext cx="1937219" cy="180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C:\Users\Палецких Елена\Desktop\Три чуда\93987ad3-87b0-47f1-bf63-6edf8ec73c0c_1b53a8ac-deff-11ec-83fa-a0b3cc48feb7.resize2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30" t="18016" r="8845" b="21431"/>
              <a:stretch/>
            </p:blipFill>
            <p:spPr bwMode="auto">
              <a:xfrm>
                <a:off x="8380412" y="4169956"/>
                <a:ext cx="3137304" cy="230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2" descr="C:\Users\Палецких Елена\Desktop\Три чуда\432304-palitra-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226" b="97361" l="2918" r="96286">
                          <a14:foregroundMark x1="88491" y1="48110" x2="88491" y2="48110"/>
                          <a14:foregroundMark x1="90669" y1="44158" x2="90669" y2="44158"/>
                          <a14:foregroundMark x1="91913" y1="46564" x2="91913" y2="46564"/>
                          <a14:foregroundMark x1="90202" y1="41924" x2="90202" y2="41924"/>
                          <a14:backgroundMark x1="90202" y1="41409" x2="90202" y2="414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59361" y="3021823"/>
              <a:ext cx="2673542" cy="2418688"/>
            </a:xfrm>
            <a:prstGeom prst="rect">
              <a:avLst/>
            </a:prstGeom>
            <a:noFill/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40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ксилофо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44264" y="5328265"/>
            <a:ext cx="609600" cy="609600"/>
          </a:xfrm>
          <a:prstGeom prst="rect">
            <a:avLst/>
          </a:prstGeom>
        </p:spPr>
      </p:pic>
      <p:pic>
        <p:nvPicPr>
          <p:cNvPr id="14" name="PICCSOL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00243" y="1895255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73841" y="224133"/>
            <a:ext cx="90217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Какие музыкальные инструменты могут </a:t>
            </a:r>
          </a:p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озвучить белочку?</a:t>
            </a:r>
            <a:endParaRPr lang="ru-RU" sz="4000" dirty="0">
              <a:solidFill>
                <a:srgbClr val="33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905086" y="1668209"/>
            <a:ext cx="9932670" cy="489002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 smtClean="0">
              <a:solidFill>
                <a:srgbClr val="993300"/>
              </a:solidFill>
              <a:latin typeface="Georgia" pitchFamily="18" charset="0"/>
            </a:endParaRPr>
          </a:p>
        </p:txBody>
      </p:sp>
      <p:pic>
        <p:nvPicPr>
          <p:cNvPr id="6" name="Picture 5" descr="C:\Users\Палецких Елена\Desktop\ea963c32b2cdabc15db3acb04e270051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8771">
            <a:off x="6260964" y="4403191"/>
            <a:ext cx="1914525" cy="19145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Палецких Елена\Desktop\Три чуда\ba21ba55e265fc0d1e3ed90041b3a46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348">
            <a:off x="2228895" y="4718567"/>
            <a:ext cx="3127058" cy="10801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алецких Елена\Desktop\viola_dominanta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18456" y="1725801"/>
            <a:ext cx="1762125" cy="14859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Палецких Елена\Desktop\Три чуда\93987ad3-87b0-47f1-bf63-6edf8ec73c0c_1b53a8ac-deff-11ec-83fa-a0b3cc48feb7.resize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18016" r="8845" b="21431"/>
          <a:stretch/>
        </p:blipFill>
        <p:spPr bwMode="auto">
          <a:xfrm>
            <a:off x="8380412" y="4169956"/>
            <a:ext cx="3137304" cy="23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Палецких Елена\Desktop\Три чуда\14516.750x0.jpg" title="Рисунок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04" y="2254578"/>
            <a:ext cx="4102202" cy="17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Палецких Елена\Desktop\Три чуда\61C054Y3osL._AC_UL960_QL65_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3713">
            <a:off x="2682938" y="2186970"/>
            <a:ext cx="193721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58765" y="3820832"/>
            <a:ext cx="3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ф</a:t>
            </a:r>
            <a:r>
              <a:rPr lang="ru-RU" sz="3200" dirty="0" smtClean="0"/>
              <a:t>лейта-пикколо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8768862" y="5937865"/>
            <a:ext cx="19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к</a:t>
            </a:r>
            <a:r>
              <a:rPr lang="ru-RU" sz="3200" dirty="0" smtClean="0"/>
              <a:t>силофон</a:t>
            </a:r>
            <a:endParaRPr lang="ru-RU" sz="32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5445799" y="3285500"/>
            <a:ext cx="1961404" cy="1973134"/>
            <a:chOff x="5445799" y="3285500"/>
            <a:chExt cx="1961404" cy="1973134"/>
          </a:xfrm>
        </p:grpSpPr>
        <p:sp>
          <p:nvSpPr>
            <p:cNvPr id="23" name="Овал 22"/>
            <p:cNvSpPr/>
            <p:nvPr/>
          </p:nvSpPr>
          <p:spPr bwMode="auto">
            <a:xfrm>
              <a:off x="5445799" y="3285500"/>
              <a:ext cx="1961404" cy="19731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3600" b="1" smtClean="0">
                <a:ln>
                  <a:solidFill>
                    <a:srgbClr val="FF3300"/>
                  </a:solidFill>
                </a:ln>
                <a:solidFill>
                  <a:srgbClr val="993300"/>
                </a:solidFill>
                <a:latin typeface="Georgia" pitchFamily="18" charset="0"/>
              </a:endParaRPr>
            </a:p>
          </p:txBody>
        </p:sp>
        <p:pic>
          <p:nvPicPr>
            <p:cNvPr id="25" name="Picture 2" descr="C:\Users\Палецких Елена\Desktop\Три чуда\maxresdefault.jp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21" b="100000" l="103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670320" y="3679180"/>
              <a:ext cx="1458396" cy="118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583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.5)">
                                      <p:cBhvr>
                                        <p:cTn id="13" dur="61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)">
                                      <p:cBhvr>
                                        <p:cTn id="35" dur="40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труб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9231" y="4437185"/>
            <a:ext cx="609600" cy="609600"/>
          </a:xfrm>
          <a:prstGeom prst="rect">
            <a:avLst/>
          </a:prstGeom>
        </p:spPr>
      </p:pic>
      <p:pic>
        <p:nvPicPr>
          <p:cNvPr id="13" name="тромбон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1678" y="1731663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905086" y="1668209"/>
            <a:ext cx="9932670" cy="489002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 smtClean="0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0326" y="224133"/>
            <a:ext cx="9748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Звучание каких музыкальных инструментов</a:t>
            </a:r>
          </a:p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 может изобразить богатырей?</a:t>
            </a:r>
            <a:endParaRPr lang="ru-RU" sz="4000" dirty="0">
              <a:solidFill>
                <a:srgbClr val="333300"/>
              </a:solidFill>
            </a:endParaRPr>
          </a:p>
        </p:txBody>
      </p:sp>
      <p:pic>
        <p:nvPicPr>
          <p:cNvPr id="6" name="Picture 5" descr="C:\Users\Палецких Елена\Desktop\ea963c32b2cdabc15db3acb04e270051.jpe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8771">
            <a:off x="6260964" y="4403191"/>
            <a:ext cx="1914525" cy="19145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Палецких Елена\Desktop\Три чуда\ba21ba55e265fc0d1e3ed90041b3a46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348">
            <a:off x="2228895" y="4718567"/>
            <a:ext cx="3127058" cy="10801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алецких Елена\Desktop\viola_dominanta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18456" y="1725801"/>
            <a:ext cx="1762125" cy="14859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Палецких Елена\Desktop\Три чуда\14516.750x0.jpg" title="Рисунок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04" y="2254578"/>
            <a:ext cx="4102202" cy="17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Палецких Елена\Desktop\Три чуда\61C054Y3osL._AC_UL960_QL65_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3713">
            <a:off x="2682938" y="2186970"/>
            <a:ext cx="193721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62396" y="3585181"/>
            <a:ext cx="318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333300"/>
                </a:solidFill>
              </a:rPr>
              <a:t>тромбон</a:t>
            </a:r>
            <a:endParaRPr lang="ru-RU" sz="3200" dirty="0">
              <a:solidFill>
                <a:srgbClr val="33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44616" y="5808911"/>
            <a:ext cx="19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333300"/>
                </a:solidFill>
              </a:rPr>
              <a:t>труба</a:t>
            </a:r>
            <a:endParaRPr lang="ru-RU" sz="3200" dirty="0">
              <a:solidFill>
                <a:srgbClr val="333300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445799" y="3285500"/>
            <a:ext cx="1961404" cy="2058302"/>
            <a:chOff x="5445799" y="3285500"/>
            <a:chExt cx="1961404" cy="2058302"/>
          </a:xfrm>
        </p:grpSpPr>
        <p:sp>
          <p:nvSpPr>
            <p:cNvPr id="3" name="Овал 2"/>
            <p:cNvSpPr/>
            <p:nvPr/>
          </p:nvSpPr>
          <p:spPr bwMode="auto">
            <a:xfrm>
              <a:off x="5445799" y="3285500"/>
              <a:ext cx="1961404" cy="19731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3600" b="1" smtClean="0">
                <a:ln>
                  <a:solidFill>
                    <a:srgbClr val="FF3300"/>
                  </a:solidFill>
                </a:ln>
                <a:solidFill>
                  <a:srgbClr val="993300"/>
                </a:solidFill>
                <a:latin typeface="Georgia" pitchFamily="18" charset="0"/>
              </a:endParaRPr>
            </a:p>
          </p:txBody>
        </p:sp>
        <p:pic>
          <p:nvPicPr>
            <p:cNvPr id="3074" name="Picture 7" descr="C:\Users\Палецких Елена\Desktop\Три чуда\a0e2783a914e08eed7b1d200b4abae99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714" b="98514" l="9961" r="89961">
                          <a14:backgroundMark x1="46902" y1="90343" x2="46902" y2="90343"/>
                          <a14:backgroundMark x1="54039" y1="82857" x2="54039" y2="82857"/>
                          <a14:backgroundMark x1="31529" y1="83600" x2="31529" y2="83600"/>
                          <a14:backgroundMark x1="68314" y1="84343" x2="68314" y2="84343"/>
                          <a14:backgroundMark x1="24392" y1="83600" x2="24392" y2="83600"/>
                          <a14:backgroundMark x1="45882" y1="82857" x2="45882" y2="82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970" y="3285500"/>
              <a:ext cx="1499620" cy="2058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C:\Users\Палецких Елена\Desktop\Три чуда\93987ad3-87b0-47f1-bf63-6edf8ec73c0c_1b53a8ac-deff-11ec-83fa-a0b3cc48feb7.resize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18016" r="8845" b="21431"/>
          <a:stretch/>
        </p:blipFill>
        <p:spPr bwMode="auto">
          <a:xfrm>
            <a:off x="8380412" y="4169956"/>
            <a:ext cx="3137304" cy="23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01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23" dur="67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30" dur="8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гобой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8478" y="5784085"/>
            <a:ext cx="609600" cy="609600"/>
          </a:xfrm>
          <a:prstGeom prst="rect">
            <a:avLst/>
          </a:prstGeom>
        </p:spPr>
      </p:pic>
      <p:pic>
        <p:nvPicPr>
          <p:cNvPr id="9" name="скрипк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8856" y="181812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1905086" y="1668209"/>
            <a:ext cx="9932670" cy="489002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 smtClean="0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3224" y="224133"/>
            <a:ext cx="94229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Тембры каких музыкальных инструментов</a:t>
            </a:r>
          </a:p>
          <a:p>
            <a:pPr algn="ctr"/>
            <a:r>
              <a:rPr lang="ru-RU" sz="4000" dirty="0">
                <a:solidFill>
                  <a:srgbClr val="333300"/>
                </a:solidFill>
              </a:rPr>
              <a:t>с</a:t>
            </a:r>
            <a:r>
              <a:rPr lang="ru-RU" sz="4000" dirty="0" smtClean="0">
                <a:solidFill>
                  <a:srgbClr val="333300"/>
                </a:solidFill>
              </a:rPr>
              <a:t>озвучны образу </a:t>
            </a:r>
            <a:r>
              <a:rPr lang="ru-RU" sz="4000" dirty="0">
                <a:solidFill>
                  <a:srgbClr val="333300"/>
                </a:solidFill>
              </a:rPr>
              <a:t>ц</a:t>
            </a:r>
            <a:r>
              <a:rPr lang="ru-RU" sz="4000" dirty="0" smtClean="0">
                <a:solidFill>
                  <a:srgbClr val="333300"/>
                </a:solidFill>
              </a:rPr>
              <a:t>аревны Лебеди?</a:t>
            </a:r>
            <a:endParaRPr lang="ru-RU" sz="4000" dirty="0">
              <a:solidFill>
                <a:srgbClr val="333300"/>
              </a:solidFill>
            </a:endParaRPr>
          </a:p>
        </p:txBody>
      </p:sp>
      <p:pic>
        <p:nvPicPr>
          <p:cNvPr id="6" name="Picture 5" descr="C:\Users\Палецких Елена\Desktop\ea963c32b2cdabc15db3acb04e270051.jpe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8771">
            <a:off x="6260964" y="4403191"/>
            <a:ext cx="1914525" cy="19145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Палецких Елена\Desktop\Три чуда\ba21ba55e265fc0d1e3ed90041b3a463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36348">
            <a:off x="2228895" y="4718567"/>
            <a:ext cx="3127058" cy="10801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Палецких Елена\Desktop\viola_dominanta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18456" y="1725801"/>
            <a:ext cx="1762125" cy="14859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 descr="C:\Users\Палецких Елена\Desktop\Три чуда\14516.750x0.jpg" title="Рисунок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104" y="2254578"/>
            <a:ext cx="4102202" cy="17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Палецких Елена\Desktop\Три чуда\61C054Y3osL._AC_UL960_QL65_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3713">
            <a:off x="2682938" y="2186970"/>
            <a:ext cx="193721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82153" y="5808910"/>
            <a:ext cx="1606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333300"/>
                </a:solidFill>
              </a:rPr>
              <a:t>гобой</a:t>
            </a:r>
            <a:endParaRPr lang="ru-RU" sz="3200" dirty="0">
              <a:solidFill>
                <a:srgbClr val="33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65393" y="2794582"/>
            <a:ext cx="1972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333300"/>
                </a:solidFill>
              </a:rPr>
              <a:t>скрипка</a:t>
            </a:r>
            <a:endParaRPr lang="ru-RU" sz="3200" dirty="0">
              <a:solidFill>
                <a:srgbClr val="333300"/>
              </a:solidFill>
            </a:endParaRPr>
          </a:p>
        </p:txBody>
      </p:sp>
      <p:pic>
        <p:nvPicPr>
          <p:cNvPr id="19" name="Picture 2" descr="C:\Users\Палецких Елена\Desktop\Три чуда\93987ad3-87b0-47f1-bf63-6edf8ec73c0c_1b53a8ac-deff-11ec-83fa-a0b3cc48feb7.resize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18016" r="8845" b="21431"/>
          <a:stretch/>
        </p:blipFill>
        <p:spPr bwMode="auto">
          <a:xfrm>
            <a:off x="8380412" y="4169956"/>
            <a:ext cx="3137304" cy="23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445799" y="3285500"/>
            <a:ext cx="1961404" cy="2115170"/>
            <a:chOff x="5445799" y="3285500"/>
            <a:chExt cx="1961404" cy="2115170"/>
          </a:xfrm>
        </p:grpSpPr>
        <p:sp>
          <p:nvSpPr>
            <p:cNvPr id="3" name="Овал 2"/>
            <p:cNvSpPr/>
            <p:nvPr/>
          </p:nvSpPr>
          <p:spPr bwMode="auto">
            <a:xfrm>
              <a:off x="5445799" y="3285500"/>
              <a:ext cx="1961404" cy="19731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3600" b="1" smtClean="0">
                <a:ln>
                  <a:solidFill>
                    <a:srgbClr val="FF3300"/>
                  </a:solidFill>
                </a:ln>
                <a:solidFill>
                  <a:srgbClr val="993300"/>
                </a:solidFill>
                <a:latin typeface="Georgia" pitchFamily="18" charset="0"/>
              </a:endParaRPr>
            </a:p>
          </p:txBody>
        </p:sp>
        <p:pic>
          <p:nvPicPr>
            <p:cNvPr id="4098" name="Picture 2" descr="C:\Users\Палецких Елена\Desktop\Три чуда\post-280974-1285708974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563" b="92656" l="9657" r="83906">
                          <a14:foregroundMark x1="55579" y1="28750" x2="55579" y2="28750"/>
                          <a14:foregroundMark x1="36052" y1="32969" x2="36052" y2="32969"/>
                          <a14:foregroundMark x1="53004" y1="38281" x2="53004" y2="38281"/>
                          <a14:foregroundMark x1="40129" y1="23438" x2="40129" y2="23438"/>
                          <a14:foregroundMark x1="47425" y1="25781" x2="47425" y2="25781"/>
                          <a14:foregroundMark x1="38412" y1="27500" x2="38412" y2="2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8118" y="3285500"/>
              <a:ext cx="1540108" cy="2115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19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5)">
                                      <p:cBhvr>
                                        <p:cTn id="8" dur="102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)">
                                      <p:cBhvr>
                                        <p:cTn id="15" dur="6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Палецких Елена\Desktop\Три чуда\skazka_o_tsare_saltane_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" b="3722"/>
          <a:stretch/>
        </p:blipFill>
        <p:spPr bwMode="auto">
          <a:xfrm>
            <a:off x="1889142" y="2192284"/>
            <a:ext cx="3726211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алецких Елена\Desktop\Три чуда\skazki-aspushkina_159628926_orig_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0"/>
          <a:stretch/>
        </p:blipFill>
        <p:spPr bwMode="auto">
          <a:xfrm>
            <a:off x="5926370" y="2905820"/>
            <a:ext cx="3365346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3679" y="224133"/>
            <a:ext cx="106983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>
                <a:solidFill>
                  <a:srgbClr val="333300"/>
                </a:solidFill>
              </a:rPr>
              <a:t>Послушайте фрагмент </a:t>
            </a:r>
            <a:r>
              <a:rPr lang="ru-RU" sz="4000" dirty="0" smtClean="0">
                <a:solidFill>
                  <a:srgbClr val="333300"/>
                </a:solidFill>
              </a:rPr>
              <a:t>«Три </a:t>
            </a:r>
            <a:r>
              <a:rPr lang="ru-RU" sz="4000" dirty="0">
                <a:solidFill>
                  <a:srgbClr val="333300"/>
                </a:solidFill>
              </a:rPr>
              <a:t>чуда» и нарисуйте одного из персонажей сказки </a:t>
            </a:r>
            <a:endParaRPr lang="ru-RU" sz="4000" dirty="0" smtClean="0">
              <a:solidFill>
                <a:srgbClr val="333300"/>
              </a:solidFill>
            </a:endParaRPr>
          </a:p>
        </p:txBody>
      </p:sp>
      <p:pic>
        <p:nvPicPr>
          <p:cNvPr id="3" name="Римский-Корсаков Три чуда из оперы Сказка о царе Салтан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4075820"/>
            <a:ext cx="609600" cy="609600"/>
          </a:xfrm>
          <a:prstGeom prst="rect">
            <a:avLst/>
          </a:prstGeom>
        </p:spPr>
      </p:pic>
      <p:pic>
        <p:nvPicPr>
          <p:cNvPr id="1028" name="Picture 4" descr="C:\Users\Палецких Елена\Desktop\Три чуда\cJZdI_DehWqe03jAm1PEHSkihHWTv5-98sO-Hs-ccH0gz6Ullyk4Ua_WCryp5tigJT1mfg3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037" y="3609204"/>
            <a:ext cx="2271176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462953" y="2883644"/>
            <a:ext cx="6349785" cy="3600000"/>
            <a:chOff x="3539608" y="2672745"/>
            <a:chExt cx="6349785" cy="3600000"/>
          </a:xfrm>
        </p:grpSpPr>
        <p:pic>
          <p:nvPicPr>
            <p:cNvPr id="1026" name="Picture 2" descr="C:\Users\Палецких Елена\Desktop\Три чуда\9b91f77b-643d-5936-ab61-b06f2d62c06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9608" y="2672745"/>
              <a:ext cx="5254275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>
              <a:off x="8690478" y="4219767"/>
              <a:ext cx="1198915" cy="20529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1651573" y="286791"/>
            <a:ext cx="5980150" cy="3475659"/>
            <a:chOff x="1346773" y="457933"/>
            <a:chExt cx="5980150" cy="3475659"/>
          </a:xfrm>
        </p:grpSpPr>
        <p:sp>
          <p:nvSpPr>
            <p:cNvPr id="7" name="Скругленная прямоугольная выноска 6"/>
            <p:cNvSpPr/>
            <p:nvPr/>
          </p:nvSpPr>
          <p:spPr bwMode="auto">
            <a:xfrm>
              <a:off x="2989383" y="457933"/>
              <a:ext cx="4337540" cy="2238982"/>
            </a:xfrm>
            <a:prstGeom prst="wedgeRoundRectCallout">
              <a:avLst>
                <a:gd name="adj1" fmla="val -55677"/>
                <a:gd name="adj2" fmla="val 38208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>
                  <a:solidFill>
                    <a:schemeClr val="accent5">
                      <a:lumMod val="25000"/>
                    </a:schemeClr>
                  </a:solidFill>
                </a:rPr>
                <a:t>Давайте нарисуем разные музыкальные картины тембрами-красками</a:t>
              </a:r>
            </a:p>
          </p:txBody>
        </p:sp>
        <p:pic>
          <p:nvPicPr>
            <p:cNvPr id="8" name="Picture 16" descr="C:\Users\Палецких Елена\Pictures\d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5"/>
            <a:stretch/>
          </p:blipFill>
          <p:spPr bwMode="auto">
            <a:xfrm flipH="1">
              <a:off x="1346773" y="1433279"/>
              <a:ext cx="1814060" cy="2500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65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алет_невылупившихся_птенцов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0339" y="4683036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Палецких Елена\Desktop\Три чуда\75c78bf484764b12450449102af3537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"/>
          <a:stretch/>
        </p:blipFill>
        <p:spPr bwMode="auto">
          <a:xfrm>
            <a:off x="1967131" y="343632"/>
            <a:ext cx="412887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563162" y="343632"/>
            <a:ext cx="5720276" cy="4050888"/>
            <a:chOff x="6563162" y="343632"/>
            <a:chExt cx="5720276" cy="4050888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6563162" y="343632"/>
              <a:ext cx="4112458" cy="2342418"/>
            </a:xfrm>
            <a:prstGeom prst="wedgeRoundRectCallout">
              <a:avLst>
                <a:gd name="adj1" fmla="val 53460"/>
                <a:gd name="adj2" fmla="val 58143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Какой музыкальный инструмент может изобразить пение птички?</a:t>
              </a:r>
              <a:endParaRPr kumimoji="1" lang="ru-RU" sz="32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pic>
          <p:nvPicPr>
            <p:cNvPr id="7" name="Picture 16" descr="C:\Users\Палецких Елена\Pictures\d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5"/>
            <a:stretch/>
          </p:blipFill>
          <p:spPr bwMode="auto">
            <a:xfrm>
              <a:off x="10455079" y="1874520"/>
              <a:ext cx="1828359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C:\Users\Палецких Елена\Desktop\Три чуда\2599be829578d21e5330c24484f54ec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1" b="98855" l="39674" r="100000">
                        <a14:foregroundMark x1="42935" y1="53053" x2="42935" y2="53053"/>
                        <a14:foregroundMark x1="60598" y1="45547" x2="60598" y2="45547"/>
                        <a14:foregroundMark x1="44837" y1="51272" x2="44837" y2="51272"/>
                        <a14:foregroundMark x1="79212" y1="79389" x2="79212" y2="79389"/>
                        <a14:foregroundMark x1="78125" y1="94148" x2="78125" y2="94148"/>
                        <a14:foregroundMark x1="84375" y1="89695" x2="84375" y2="89695"/>
                        <a14:foregroundMark x1="71196" y1="55471" x2="71196" y2="55471"/>
                        <a14:foregroundMark x1="66712" y1="56870" x2="66712" y2="56870"/>
                        <a14:foregroundMark x1="63451" y1="59924" x2="63451" y2="59924"/>
                        <a14:foregroundMark x1="60598" y1="64377" x2="60598" y2="64377"/>
                        <a14:foregroundMark x1="64266" y1="68448" x2="64266" y2="68448"/>
                        <a14:foregroundMark x1="71196" y1="69466" x2="71196" y2="69466"/>
                        <a14:foregroundMark x1="76630" y1="67430" x2="76630" y2="67430"/>
                        <a14:foregroundMark x1="68614" y1="62595" x2="68614" y2="62595"/>
                        <a14:foregroundMark x1="67527" y1="80407" x2="67527" y2="80407"/>
                        <a14:foregroundMark x1="70109" y1="85242" x2="70109" y2="85242"/>
                        <a14:foregroundMark x1="85462" y1="84606" x2="85462" y2="84606"/>
                        <a14:foregroundMark x1="64538" y1="89695" x2="64538" y2="89695"/>
                        <a14:foregroundMark x1="61685" y1="27990" x2="61685" y2="27990"/>
                        <a14:foregroundMark x1="74864" y1="62341" x2="74864" y2="62341"/>
                        <a14:foregroundMark x1="71603" y1="59160" x2="71603" y2="59160"/>
                        <a14:foregroundMark x1="71196" y1="66031" x2="71196" y2="66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11" b="2742"/>
          <a:stretch/>
        </p:blipFill>
        <p:spPr bwMode="auto">
          <a:xfrm flipH="1">
            <a:off x="3480558" y="4430316"/>
            <a:ext cx="1206743" cy="206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858919" y="3565567"/>
            <a:ext cx="3760472" cy="1897380"/>
            <a:chOff x="3200400" y="3530132"/>
            <a:chExt cx="3760472" cy="1897380"/>
          </a:xfrm>
        </p:grpSpPr>
        <p:sp>
          <p:nvSpPr>
            <p:cNvPr id="12" name="Скругленная прямоугольная выноска 11"/>
            <p:cNvSpPr/>
            <p:nvPr/>
          </p:nvSpPr>
          <p:spPr bwMode="auto">
            <a:xfrm>
              <a:off x="3200400" y="3530132"/>
              <a:ext cx="3760470" cy="1897380"/>
            </a:xfrm>
            <a:prstGeom prst="wedgeRoundRectCallout">
              <a:avLst>
                <a:gd name="adj1" fmla="val -58869"/>
                <a:gd name="adj2" fmla="val 36625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ru-RU" sz="32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3200400" y="3700442"/>
              <a:ext cx="3760472" cy="1556759"/>
              <a:chOff x="4512555" y="4103532"/>
              <a:chExt cx="3760472" cy="1556759"/>
            </a:xfrm>
          </p:grpSpPr>
          <p:pic>
            <p:nvPicPr>
              <p:cNvPr id="14" name="Picture 9" descr="C:\Users\Палецких Елена\Desktop\msr155-1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0445" y="4103532"/>
                <a:ext cx="3324689" cy="971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512555" y="5075516"/>
                <a:ext cx="3760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dirty="0">
                    <a:solidFill>
                      <a:srgbClr val="333300"/>
                    </a:solidFill>
                  </a:rPr>
                  <a:t>ф</a:t>
                </a:r>
                <a:r>
                  <a:rPr lang="ru-RU" sz="3200" dirty="0" smtClean="0">
                    <a:solidFill>
                      <a:srgbClr val="333300"/>
                    </a:solidFill>
                  </a:rPr>
                  <a:t>лейта</a:t>
                </a:r>
                <a:endParaRPr lang="ru-RU" sz="3200" dirty="0">
                  <a:solidFill>
                    <a:srgbClr val="3333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583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5781235" y="1297849"/>
            <a:ext cx="5795011" cy="49090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sz="4000" b="0" kern="0" dirty="0" smtClean="0">
                <a:solidFill>
                  <a:srgbClr val="FF0000"/>
                </a:solidFill>
              </a:rPr>
              <a:t>У</a:t>
            </a:r>
            <a:r>
              <a:rPr lang="ru-RU" altLang="ru-RU" b="0" kern="0" dirty="0" smtClean="0">
                <a:solidFill>
                  <a:srgbClr val="FF0000"/>
                </a:solidFill>
              </a:rPr>
              <a:t> </a:t>
            </a: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лукоморья  дуб  зелёный;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Златая цепь на дубе том: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И днём и ночью кот учёный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Всё ходит по цепи кругом;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Идёт направо – песнь заводит,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Налево – сказку говорит.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Там чудеса…</a:t>
            </a:r>
          </a:p>
          <a:p>
            <a:pPr algn="r"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chemeClr val="accent5">
                    <a:lumMod val="25000"/>
                  </a:schemeClr>
                </a:solidFill>
              </a:rPr>
              <a:t>А.С. Пушкин</a:t>
            </a:r>
            <a:endParaRPr lang="ru-RU" altLang="ru-RU" b="0" kern="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028" name="Picture 4" descr="C:\Users\Палецких Елена\Desktop\Три чуда\bab287335768c3e938422e401fa91b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15" y="1297849"/>
            <a:ext cx="299144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Марш_Радецког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0" y="2373923"/>
            <a:ext cx="609600" cy="6096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563162" y="347295"/>
            <a:ext cx="5308718" cy="3876135"/>
            <a:chOff x="6563162" y="343632"/>
            <a:chExt cx="5308718" cy="3876135"/>
          </a:xfrm>
        </p:grpSpPr>
        <p:pic>
          <p:nvPicPr>
            <p:cNvPr id="6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>
              <a:off x="10672965" y="2166789"/>
              <a:ext cx="1198915" cy="20529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6563162" y="343632"/>
              <a:ext cx="4112458" cy="2331428"/>
            </a:xfrm>
            <a:prstGeom prst="wedgeRoundRectCallout">
              <a:avLst>
                <a:gd name="adj1" fmla="val 54850"/>
                <a:gd name="adj2" fmla="val 59283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Какая картина будет созвучна музыке в исполнении духового оркестра?</a:t>
              </a:r>
              <a:endParaRPr kumimoji="1" lang="ru-RU" sz="32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</p:grpSp>
      <p:pic>
        <p:nvPicPr>
          <p:cNvPr id="8" name="Picture 2" descr="C:\Users\Палецких Елена\Desktop\Три чуда\2860cbe0-65d9-543a-9c95-16e44d05efc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30" y="343632"/>
            <a:ext cx="397241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ая прямоугольная выноска 11"/>
          <p:cNvSpPr/>
          <p:nvPr/>
        </p:nvSpPr>
        <p:spPr bwMode="auto">
          <a:xfrm>
            <a:off x="5313482" y="3566160"/>
            <a:ext cx="3305909" cy="1896454"/>
          </a:xfrm>
          <a:prstGeom prst="wedgeRoundRectCallout">
            <a:avLst>
              <a:gd name="adj1" fmla="val -59223"/>
              <a:gd name="adj2" fmla="val 35117"/>
              <a:gd name="adj3" fmla="val 1666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200" dirty="0" smtClean="0">
                <a:solidFill>
                  <a:schemeClr val="accent5">
                    <a:lumMod val="25000"/>
                  </a:schemeClr>
                </a:solidFill>
              </a:rPr>
              <a:t>Картина, изображающая военный парад</a:t>
            </a:r>
            <a:endParaRPr kumimoji="1" lang="ru-RU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3" name="Picture 16" descr="C:\Users\Палецких Елена\Pictures\d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5"/>
          <a:stretch/>
        </p:blipFill>
        <p:spPr bwMode="auto">
          <a:xfrm flipH="1">
            <a:off x="3560674" y="4198978"/>
            <a:ext cx="1814060" cy="2500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24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крипичный_концер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129" y="3260767"/>
            <a:ext cx="609600" cy="609600"/>
          </a:xfrm>
          <a:prstGeom prst="rect">
            <a:avLst/>
          </a:prstGeom>
        </p:spPr>
      </p:pic>
      <p:pic>
        <p:nvPicPr>
          <p:cNvPr id="12" name="Picture 5" descr="KatyaVa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00" y="434520"/>
            <a:ext cx="258960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931877" y="343632"/>
            <a:ext cx="6351561" cy="4050888"/>
            <a:chOff x="5931877" y="343632"/>
            <a:chExt cx="6351561" cy="4050888"/>
          </a:xfrm>
        </p:grpSpPr>
        <p:sp>
          <p:nvSpPr>
            <p:cNvPr id="3" name="Скругленная прямоугольная выноска 2"/>
            <p:cNvSpPr/>
            <p:nvPr/>
          </p:nvSpPr>
          <p:spPr bwMode="auto">
            <a:xfrm>
              <a:off x="5931877" y="343632"/>
              <a:ext cx="4743743" cy="2365278"/>
            </a:xfrm>
            <a:prstGeom prst="wedgeRoundRectCallout">
              <a:avLst>
                <a:gd name="adj1" fmla="val 53701"/>
                <a:gd name="adj2" fmla="val 58422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Какой музыкальный инструмент может озвучить картину Васнецова «Алёнушка?</a:t>
              </a:r>
              <a:endParaRPr kumimoji="1" lang="ru-RU" sz="32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pic>
          <p:nvPicPr>
            <p:cNvPr id="4" name="Picture 16" descr="C:\Users\Палецких Елена\Pictures\d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5"/>
            <a:stretch/>
          </p:blipFill>
          <p:spPr bwMode="auto">
            <a:xfrm>
              <a:off x="10455079" y="1874520"/>
              <a:ext cx="1828359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2" descr="C:\Users\Палецких Елена\Desktop\Три чуда\2599be829578d21e5330c24484f54ecb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91" b="98855" l="39674" r="100000">
                        <a14:foregroundMark x1="42935" y1="53053" x2="42935" y2="53053"/>
                        <a14:foregroundMark x1="60598" y1="45547" x2="60598" y2="45547"/>
                        <a14:foregroundMark x1="44837" y1="51272" x2="44837" y2="51272"/>
                        <a14:foregroundMark x1="79212" y1="79389" x2="79212" y2="79389"/>
                        <a14:foregroundMark x1="78125" y1="94148" x2="78125" y2="94148"/>
                        <a14:foregroundMark x1="84375" y1="89695" x2="84375" y2="89695"/>
                        <a14:foregroundMark x1="71196" y1="55471" x2="71196" y2="55471"/>
                        <a14:foregroundMark x1="66712" y1="56870" x2="66712" y2="56870"/>
                        <a14:foregroundMark x1="63451" y1="59924" x2="63451" y2="59924"/>
                        <a14:foregroundMark x1="60598" y1="64377" x2="60598" y2="64377"/>
                        <a14:foregroundMark x1="64266" y1="68448" x2="64266" y2="68448"/>
                        <a14:foregroundMark x1="71196" y1="69466" x2="71196" y2="69466"/>
                        <a14:foregroundMark x1="76630" y1="67430" x2="76630" y2="67430"/>
                        <a14:foregroundMark x1="68614" y1="62595" x2="68614" y2="62595"/>
                        <a14:foregroundMark x1="67527" y1="80407" x2="67527" y2="80407"/>
                        <a14:foregroundMark x1="70109" y1="85242" x2="70109" y2="85242"/>
                        <a14:foregroundMark x1="85462" y1="84606" x2="85462" y2="84606"/>
                        <a14:foregroundMark x1="64538" y1="89695" x2="64538" y2="89695"/>
                        <a14:foregroundMark x1="61685" y1="27990" x2="61685" y2="27990"/>
                        <a14:foregroundMark x1="74864" y1="62341" x2="74864" y2="62341"/>
                        <a14:foregroundMark x1="71603" y1="59160" x2="71603" y2="59160"/>
                        <a14:foregroundMark x1="71196" y1="66031" x2="71196" y2="66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11" b="2742"/>
          <a:stretch/>
        </p:blipFill>
        <p:spPr bwMode="auto">
          <a:xfrm flipH="1">
            <a:off x="4562785" y="4384549"/>
            <a:ext cx="1206743" cy="206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5931877" y="3555596"/>
            <a:ext cx="2442209" cy="2108402"/>
            <a:chOff x="5662248" y="3565567"/>
            <a:chExt cx="2442209" cy="2108402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5662248" y="3565567"/>
              <a:ext cx="2442209" cy="2108402"/>
              <a:chOff x="3792713" y="3530132"/>
              <a:chExt cx="2442209" cy="1897380"/>
            </a:xfrm>
          </p:grpSpPr>
          <p:sp>
            <p:nvSpPr>
              <p:cNvPr id="7" name="Скругленная прямоугольная выноска 6"/>
              <p:cNvSpPr/>
              <p:nvPr/>
            </p:nvSpPr>
            <p:spPr bwMode="auto">
              <a:xfrm>
                <a:off x="3792713" y="3530132"/>
                <a:ext cx="2426675" cy="1897380"/>
              </a:xfrm>
              <a:prstGeom prst="wedgeRoundRectCallout">
                <a:avLst>
                  <a:gd name="adj1" fmla="val -64089"/>
                  <a:gd name="adj2" fmla="val 23899"/>
                  <a:gd name="adj3" fmla="val 16667"/>
                </a:avLst>
              </a:prstGeom>
              <a:ln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ru-RU" sz="3200" dirty="0">
                  <a:solidFill>
                    <a:schemeClr val="accent5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003728" y="4842737"/>
                <a:ext cx="2231194" cy="5262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dirty="0" smtClean="0">
                    <a:solidFill>
                      <a:srgbClr val="333300"/>
                    </a:solidFill>
                  </a:rPr>
                  <a:t>скрипка</a:t>
                </a:r>
                <a:endParaRPr lang="ru-RU" sz="3200" dirty="0">
                  <a:solidFill>
                    <a:srgbClr val="333300"/>
                  </a:solidFill>
                </a:endParaRPr>
              </a:p>
            </p:txBody>
          </p:sp>
        </p:grpSp>
        <p:pic>
          <p:nvPicPr>
            <p:cNvPr id="13" name="Picture 6" descr="C:\Users\Палецких Елена\Desktop\viola_dominanta.jp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94522" y="3651570"/>
              <a:ext cx="1762125" cy="14859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93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8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Три чуда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91" y="388326"/>
            <a:ext cx="4513386" cy="608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928338" y="2598425"/>
            <a:ext cx="4943542" cy="3876135"/>
            <a:chOff x="6928338" y="343632"/>
            <a:chExt cx="4943542" cy="3876135"/>
          </a:xfrm>
        </p:grpSpPr>
        <p:pic>
          <p:nvPicPr>
            <p:cNvPr id="5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>
              <a:off x="10672965" y="2166789"/>
              <a:ext cx="1198915" cy="20529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Скругленная прямоугольная выноска 5"/>
            <p:cNvSpPr/>
            <p:nvPr/>
          </p:nvSpPr>
          <p:spPr bwMode="auto">
            <a:xfrm>
              <a:off x="6928338" y="343632"/>
              <a:ext cx="3747282" cy="2331428"/>
            </a:xfrm>
            <a:prstGeom prst="wedgeRoundRectCallout">
              <a:avLst>
                <a:gd name="adj1" fmla="val 54850"/>
                <a:gd name="adj2" fmla="val 59283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>
                  <a:solidFill>
                    <a:schemeClr val="accent5">
                      <a:lumMod val="25000"/>
                    </a:schemeClr>
                  </a:solidFill>
                </a:rPr>
                <a:t>Раскрасим музыкальными красками русскую народную сказку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5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дед_и_баб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9246" y="6042097"/>
            <a:ext cx="609600" cy="6096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611630" y="0"/>
            <a:ext cx="10580370" cy="6858000"/>
            <a:chOff x="1611630" y="0"/>
            <a:chExt cx="10580370" cy="6858000"/>
          </a:xfrm>
        </p:grpSpPr>
        <p:pic>
          <p:nvPicPr>
            <p:cNvPr id="3074" name="Picture 2" descr="C:\Users\Палецких Елена\Desktop\Три чуда\b39bfcb369ff5aa509eeccbe03d78df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" r="414" b="9910"/>
            <a:stretch/>
          </p:blipFill>
          <p:spPr bwMode="auto">
            <a:xfrm>
              <a:off x="1611630" y="0"/>
              <a:ext cx="1058037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6137910" y="224132"/>
              <a:ext cx="5870129" cy="1323439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000" b="1" cap="none" spc="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Жили-были</a:t>
              </a:r>
              <a:endParaRPr lang="ru-RU" sz="80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11" name="Picture 3" descr="C:\Users\Палецких Елена\Desktop\Три чуда\e3ab97e9ae6a5c5fa33574afd1df6f07d803fa3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327" r="99673">
                          <a14:backgroundMark x1="70915" y1="50484" x2="70915" y2="504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88237" y="2959694"/>
              <a:ext cx="2129930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Палецких Елена\Desktop\Три чуда\0101a252b51ce0bd800e0a2908a0d194--finger-teater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184743" y="2913692"/>
              <a:ext cx="2823296" cy="3692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676399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11630" y="0"/>
            <a:ext cx="10580370" cy="6858000"/>
            <a:chOff x="1611630" y="0"/>
            <a:chExt cx="10580370" cy="6858000"/>
          </a:xfrm>
        </p:grpSpPr>
        <p:pic>
          <p:nvPicPr>
            <p:cNvPr id="14" name="Picture 2" descr="C:\Users\Палецких Елена\Desktop\Три чуда\b39bfcb369ff5aa509eeccbe03d78dfb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" r="414" b="9910"/>
            <a:stretch/>
          </p:blipFill>
          <p:spPr bwMode="auto">
            <a:xfrm>
              <a:off x="1611630" y="0"/>
              <a:ext cx="1058037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Палецких Елена\Desktop\Три чуда\19425881.54b2aac75092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65" b="96203" l="66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4482607" y="3280990"/>
              <a:ext cx="1032153" cy="108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Палецких Елена\Desktop\Три чуда\e3ab97e9ae6a5c5fa33574afd1df6f07d803fa38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327" r="99673">
                          <a14:backgroundMark x1="72222" y1="50870" x2="72222" y2="508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288237" y="2959694"/>
              <a:ext cx="2129930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6137910" y="224131"/>
              <a:ext cx="5870129" cy="1323439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000" b="1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Однажды…</a:t>
              </a:r>
              <a:endParaRPr lang="ru-RU" sz="8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2" descr="C:\Users\Палецких Елена\Desktop\Три чуда\0101a252b51ce0bd800e0a2908a0d194--finger-teate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84743" y="2913692"/>
            <a:ext cx="2823296" cy="3692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078776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алалай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5943100"/>
            <a:ext cx="609600" cy="6096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611630" y="0"/>
            <a:ext cx="10580370" cy="6858000"/>
            <a:chOff x="1611630" y="0"/>
            <a:chExt cx="10580370" cy="6858000"/>
          </a:xfrm>
        </p:grpSpPr>
        <p:pic>
          <p:nvPicPr>
            <p:cNvPr id="6" name="Picture 2" descr="C:\Users\Палецких Елена\Desktop\Три чуда\b39bfcb369ff5aa509eeccbe03d78dfb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5" r="414" b="9910"/>
            <a:stretch/>
          </p:blipFill>
          <p:spPr bwMode="auto">
            <a:xfrm>
              <a:off x="1611630" y="0"/>
              <a:ext cx="1058037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137910" y="224132"/>
              <a:ext cx="2640329" cy="1323439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000" b="1" cap="none" spc="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Но…</a:t>
              </a:r>
              <a:endParaRPr lang="ru-RU" sz="80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8" name="Picture 2" descr="C:\Users\Палецких Елена\Desktop\Три чуда\19425881.54b2aac75092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65" b="96203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482607" y="3280990"/>
            <a:ext cx="103215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159243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7)">
                                      <p:cBhvr>
                                        <p:cTn id="6" dur="11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56536 0.5148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8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балалай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0266" y="5902569"/>
            <a:ext cx="609600" cy="609600"/>
          </a:xfrm>
          <a:prstGeom prst="rect">
            <a:avLst/>
          </a:prstGeom>
        </p:spPr>
      </p:pic>
      <p:pic>
        <p:nvPicPr>
          <p:cNvPr id="4" name="заяц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8985" y="5902569"/>
            <a:ext cx="609600" cy="6096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617783" y="0"/>
            <a:ext cx="10574217" cy="6858000"/>
            <a:chOff x="1617783" y="0"/>
            <a:chExt cx="10574217" cy="6858000"/>
          </a:xfrm>
        </p:grpSpPr>
        <p:pic>
          <p:nvPicPr>
            <p:cNvPr id="4098" name="Picture 2" descr="C:\Users\Палецких Елена\Desktop\Три чуда\greg-bartlett-odd4-1920x108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9"/>
            <a:stretch/>
          </p:blipFill>
          <p:spPr bwMode="auto">
            <a:xfrm>
              <a:off x="1617783" y="0"/>
              <a:ext cx="1057421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Палецких Елена\Desktop\Три чуда\23859-dettext_com-zaika-kartinka-dlia-detei-na-prozrachnom-fone.jpe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5412" r="9305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6" r="5437"/>
            <a:stretch/>
          </p:blipFill>
          <p:spPr bwMode="auto">
            <a:xfrm>
              <a:off x="4797795" y="2872152"/>
              <a:ext cx="2236178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3760470" y="224132"/>
              <a:ext cx="8247569" cy="1323439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000" b="1" cap="none" spc="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 навстречу ему</a:t>
              </a:r>
              <a:endParaRPr lang="ru-RU" sz="80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 descr="C:\Users\Палецких Елена\Desktop\Три чуда\19425881.54b2aac75092b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5" b="96203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2914" y="3429000"/>
            <a:ext cx="103215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1727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7)">
                                      <p:cBhvr>
                                        <p:cTn id="6" dur="10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27)">
                                      <p:cBhvr>
                                        <p:cTn id="9" dur="11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4.16667E-6 -3.7037E-6 L -0.35612 0.5189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алалай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9753" y="5879123"/>
            <a:ext cx="609600" cy="609600"/>
          </a:xfrm>
          <a:prstGeom prst="rect">
            <a:avLst/>
          </a:prstGeom>
        </p:spPr>
      </p:pic>
      <p:pic>
        <p:nvPicPr>
          <p:cNvPr id="2" name="волк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040" y="5879123"/>
            <a:ext cx="609600" cy="6096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599167" y="-22860"/>
            <a:ext cx="10592833" cy="6880860"/>
            <a:chOff x="1599167" y="-22860"/>
            <a:chExt cx="10592833" cy="6880860"/>
          </a:xfrm>
        </p:grpSpPr>
        <p:pic>
          <p:nvPicPr>
            <p:cNvPr id="3075" name="Picture 3" descr="C:\Users\Палецких Елена\Desktop\Три чуда\d5dd961f-684f-557a-9f6f-9f4dca3b6805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"/>
            <a:stretch/>
          </p:blipFill>
          <p:spPr bwMode="auto">
            <a:xfrm flipH="1">
              <a:off x="1599167" y="-22860"/>
              <a:ext cx="10592833" cy="6880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3760470" y="224132"/>
              <a:ext cx="8247569" cy="1323439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000" b="1" cap="none" spc="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 навстречу ему</a:t>
              </a:r>
              <a:endParaRPr lang="ru-RU" sz="80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3077" name="Picture 5" descr="C:\Users\Палецких Елена\Desktop\Три чуда\09d62ceebcb56a193769c4bc957dff6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2588" y1="24672" x2="32588" y2="246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1604" y="1907232"/>
              <a:ext cx="2661732" cy="324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C:\Users\Палецких Елена\Desktop\Три чуда\19425881.54b2aac75092b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65" b="96203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462658" y="4496407"/>
            <a:ext cx="1032153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53765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1)">
                                      <p:cBhvr>
                                        <p:cTn id="6" dur="11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856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91667E-6 1.48148E-6 L 0.56706 0.0884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46" y="442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7)">
                                      <p:cBhvr>
                                        <p:cTn id="11" dur="1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едведь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54153" y="5865042"/>
            <a:ext cx="609600" cy="609600"/>
          </a:xfrm>
          <a:prstGeom prst="rect">
            <a:avLst/>
          </a:prstGeom>
        </p:spPr>
      </p:pic>
      <p:pic>
        <p:nvPicPr>
          <p:cNvPr id="4" name="балалайк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3570" y="5870904"/>
            <a:ext cx="609600" cy="6096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1617784" y="0"/>
            <a:ext cx="10574216" cy="6858000"/>
            <a:chOff x="1617784" y="0"/>
            <a:chExt cx="10574216" cy="6858000"/>
          </a:xfrm>
        </p:grpSpPr>
        <p:pic>
          <p:nvPicPr>
            <p:cNvPr id="5124" name="Picture 4" descr="C:\Users\Палецких Елена\Desktop\Три чуда\6a36dcce-62ca-51d4-b8d0-90d5e35c6037.jpg"/>
            <p:cNvPicPr preferRelativeResize="0"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7784" y="0"/>
              <a:ext cx="1057421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3760470" y="224132"/>
              <a:ext cx="8247569" cy="1323439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8000" b="1" cap="none" spc="0" dirty="0" smtClean="0">
                  <a:ln w="1143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 навстречу ему</a:t>
              </a:r>
              <a:endParaRPr lang="ru-RU" sz="8000" b="1" cap="none" spc="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pic>
          <p:nvPicPr>
            <p:cNvPr id="5125" name="Picture 5" descr="C:\Users\Палецких Елена\Desktop\Три чуда\f2cff0e37762efc124dc22b0bccf0a3e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919" b="91007" l="5318" r="920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9" r="7874"/>
            <a:stretch/>
          </p:blipFill>
          <p:spPr bwMode="auto">
            <a:xfrm flipH="1">
              <a:off x="3059978" y="2977650"/>
              <a:ext cx="4381402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C:\Users\Палецких Елена\Desktop\Три чуда\19425881.54b2aac75092b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65" b="96203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2914" y="3429000"/>
            <a:ext cx="103215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2103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7)">
                                      <p:cBhvr>
                                        <p:cTn id="6" dur="12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4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7)">
                                      <p:cBhvr>
                                        <p:cTn id="9" dur="11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16324E-6 -3.7037E-6 L -0.21778 0.5051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лис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0708" y="5960744"/>
            <a:ext cx="609600" cy="609600"/>
          </a:xfrm>
          <a:prstGeom prst="rect">
            <a:avLst/>
          </a:prstGeom>
        </p:spPr>
      </p:pic>
      <p:pic>
        <p:nvPicPr>
          <p:cNvPr id="3" name="балалайк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9755" y="5960744"/>
            <a:ext cx="609600" cy="609600"/>
          </a:xfrm>
          <a:prstGeom prst="rect">
            <a:avLst/>
          </a:prstGeom>
        </p:spPr>
      </p:pic>
      <p:pic>
        <p:nvPicPr>
          <p:cNvPr id="6" name="балалайк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9637" y="5960744"/>
            <a:ext cx="609600" cy="609600"/>
          </a:xfrm>
          <a:prstGeom prst="rect">
            <a:avLst/>
          </a:prstGeom>
        </p:spPr>
      </p:pic>
      <p:pic>
        <p:nvPicPr>
          <p:cNvPr id="8" name="лис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0523" y="5960744"/>
            <a:ext cx="609600" cy="609600"/>
          </a:xfrm>
          <a:prstGeom prst="rect">
            <a:avLst/>
          </a:prstGeom>
        </p:spPr>
      </p:pic>
      <p:pic>
        <p:nvPicPr>
          <p:cNvPr id="9" name="лис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08761" y="5966165"/>
            <a:ext cx="609600" cy="609600"/>
          </a:xfrm>
          <a:prstGeom prst="rect">
            <a:avLst/>
          </a:prstGeom>
        </p:spPr>
      </p:pic>
      <p:pic>
        <p:nvPicPr>
          <p:cNvPr id="4" name="Picture 3" descr="C:\Users\Палецких Елена\Desktop\Три чуда\summer-forest-path-vector-3162560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45"/>
          <a:stretch/>
        </p:blipFill>
        <p:spPr bwMode="auto">
          <a:xfrm>
            <a:off x="1567815" y="0"/>
            <a:ext cx="10624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60470" y="224132"/>
            <a:ext cx="8247569" cy="132343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навстречу ему</a:t>
            </a:r>
            <a:endParaRPr lang="ru-RU" sz="80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Палецких Елена\Desktop\Три чуда\19425881.54b2aac75092b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65" b="96203" l="6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2285" y="4088197"/>
            <a:ext cx="1032152" cy="10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алецких Елена\Desktop\Три чуда\20099-dettext_com-lisichka-risunok-dlia-dete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30" y="2990850"/>
            <a:ext cx="3274694" cy="327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60470" y="237248"/>
            <a:ext cx="8247569" cy="132343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лиса его – </a:t>
            </a:r>
            <a:r>
              <a:rPr lang="ru-RU" sz="8000" b="1" cap="none" spc="0" dirty="0" err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ам</a:t>
            </a:r>
            <a:r>
              <a:rPr lang="ru-RU" sz="80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!..</a:t>
            </a:r>
            <a:endParaRPr lang="ru-RU" sz="80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5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5.5)">
                                      <p:cBhvr>
                                        <p:cTn id="6" dur="6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7)">
                                      <p:cBhvr>
                                        <p:cTn id="9" dur="11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2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12" dur="4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33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328E-6 1.48148E-6 L -0.15751 -0.2365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6" y="-1182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34)">
                                      <p:cBhvr>
                                        <p:cTn id="17" dur="4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02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06432 -0.22269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-1113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26" dur="4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12768" y="1370097"/>
            <a:ext cx="8143801" cy="4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9933"/>
              </a:buClr>
            </a:pPr>
            <a:r>
              <a:rPr lang="ru-RU" altLang="ru-RU" sz="3200" kern="0" dirty="0">
                <a:solidFill>
                  <a:schemeClr val="accent5">
                    <a:lumMod val="25000"/>
                  </a:schemeClr>
                </a:solidFill>
              </a:rPr>
              <a:t>в</a:t>
            </a:r>
            <a:r>
              <a:rPr lang="ru-RU" altLang="ru-RU" sz="3200" kern="0" dirty="0" smtClean="0">
                <a:solidFill>
                  <a:schemeClr val="accent5">
                    <a:lumMod val="25000"/>
                  </a:schemeClr>
                </a:solidFill>
              </a:rPr>
              <a:t>  </a:t>
            </a:r>
            <a:r>
              <a:rPr lang="ru-RU" altLang="ru-RU" sz="3200" kern="0" dirty="0">
                <a:solidFill>
                  <a:schemeClr val="accent5">
                    <a:lumMod val="25000"/>
                  </a:schemeClr>
                </a:solidFill>
              </a:rPr>
              <a:t>«</a:t>
            </a:r>
            <a:r>
              <a:rPr lang="ru-RU" altLang="ru-RU" sz="3200" kern="0" dirty="0" smtClean="0">
                <a:solidFill>
                  <a:schemeClr val="accent5">
                    <a:lumMod val="25000"/>
                  </a:schemeClr>
                </a:solidFill>
              </a:rPr>
              <a:t>Сказке о царе </a:t>
            </a:r>
            <a:r>
              <a:rPr lang="ru-RU" altLang="ru-RU" sz="3200" kern="0" dirty="0" err="1" smtClean="0">
                <a:solidFill>
                  <a:schemeClr val="accent5">
                    <a:lumMod val="25000"/>
                  </a:schemeClr>
                </a:solidFill>
              </a:rPr>
              <a:t>Салтане</a:t>
            </a:r>
            <a:r>
              <a:rPr lang="ru-RU" altLang="ru-RU" sz="3200" kern="0" dirty="0" smtClean="0">
                <a:solidFill>
                  <a:schemeClr val="accent5">
                    <a:lumMod val="25000"/>
                  </a:schemeClr>
                </a:solidFill>
              </a:rPr>
              <a:t>» А.С. Пушкина</a:t>
            </a:r>
            <a:endParaRPr lang="ru-RU" altLang="ru-RU" sz="2800" kern="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Палецких Елена\Desktop\Три чуда\685080946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90" y="2202930"/>
            <a:ext cx="33912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Три чуда\scale_12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89" y="2202930"/>
            <a:ext cx="319553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0125" y="224133"/>
            <a:ext cx="39090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«Три чуда»</a:t>
            </a:r>
            <a:endParaRPr lang="ru-RU" sz="60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6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 bwMode="auto">
          <a:xfrm>
            <a:off x="1905086" y="1668209"/>
            <a:ext cx="9932670" cy="489002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 smtClean="0">
              <a:solidFill>
                <a:srgbClr val="993300"/>
              </a:solidFill>
              <a:latin typeface="Georgia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274865" y="2770600"/>
            <a:ext cx="9033552" cy="3571900"/>
            <a:chOff x="2274865" y="2770600"/>
            <a:chExt cx="9033552" cy="3571900"/>
          </a:xfrm>
        </p:grpSpPr>
        <p:pic>
          <p:nvPicPr>
            <p:cNvPr id="6" name="Picture 5" descr="C:\Users\Палецких Елена\Desktop\ea963c32b2cdabc15db3acb04e270051.jpe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833912">
              <a:off x="7546172" y="3581972"/>
              <a:ext cx="1998148" cy="199814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Users\Палецких Елена\Desktop\Три чуда\ba21ba55e265fc0d1e3ed90041b3a463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32285" y="4160565"/>
              <a:ext cx="2879933" cy="99477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:\Users\Палецких Елена\Desktop\viola_dominanta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0448" y="2833656"/>
              <a:ext cx="1762125" cy="14859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" descr="C:\Users\Палецких Елена\Desktop\Три чуда\14516.750x0.jpg" title="Рисунок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939367" y="3728867"/>
              <a:ext cx="3327318" cy="141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Палецких Елена\Desktop\Три чуда\61C054Y3osL._AC_UL960_QL65_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37015">
              <a:off x="3205614" y="3887274"/>
              <a:ext cx="1937219" cy="1778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Палецких Елена\Desktop\Три чуда\93987ad3-87b0-47f1-bf63-6edf8ec73c0c_1b53a8ac-deff-11ec-83fa-a0b3cc48feb7.resize2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0" t="18016" r="8845" b="21431"/>
            <a:stretch/>
          </p:blipFill>
          <p:spPr bwMode="auto">
            <a:xfrm>
              <a:off x="5290448" y="4593876"/>
              <a:ext cx="2377347" cy="174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931670" y="224133"/>
            <a:ext cx="99326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/>
              <a:t>Распределите музыкальные </a:t>
            </a:r>
            <a:r>
              <a:rPr lang="ru-RU" sz="4000" dirty="0"/>
              <a:t>инструменты симфонического </a:t>
            </a:r>
            <a:r>
              <a:rPr lang="ru-RU" sz="4000" dirty="0" smtClean="0"/>
              <a:t>оркестра по группам</a:t>
            </a:r>
            <a:endParaRPr lang="ru-RU" sz="4000" dirty="0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308625"/>
              </p:ext>
            </p:extLst>
          </p:nvPr>
        </p:nvGraphicFramePr>
        <p:xfrm>
          <a:off x="1931670" y="1659990"/>
          <a:ext cx="990608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22"/>
                <a:gridCol w="2476522"/>
                <a:gridCol w="2476522"/>
                <a:gridCol w="24765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Струнные смычковые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Деревянные духовые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Медные духовые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Ударные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 bwMode="auto">
          <a:xfrm>
            <a:off x="1905086" y="1668209"/>
            <a:ext cx="9932670" cy="489002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 smtClean="0">
              <a:solidFill>
                <a:srgbClr val="993300"/>
              </a:solidFill>
              <a:latin typeface="Georgia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318092" y="2875060"/>
            <a:ext cx="9362819" cy="3327318"/>
            <a:chOff x="2395904" y="2875060"/>
            <a:chExt cx="9362819" cy="3327318"/>
          </a:xfrm>
        </p:grpSpPr>
        <p:pic>
          <p:nvPicPr>
            <p:cNvPr id="6" name="Picture 5" descr="C:\Users\Палецких Елена\Desktop\ea963c32b2cdabc15db3acb04e270051.jpe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8833912">
              <a:off x="5330890" y="3655230"/>
              <a:ext cx="1998148" cy="1998148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Users\Палецких Елена\Desktop\Три чуда\ba21ba55e265fc0d1e3ed90041b3a463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35248" y="4041333"/>
              <a:ext cx="2879933" cy="99477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:\Users\Палецких Елена\Desktop\viola_dominanta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95904" y="3795769"/>
              <a:ext cx="1762125" cy="148590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" descr="C:\Users\Палецких Елена\Desktop\Три чуда\14516.750x0.jpg" title="Рисунок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6108777" y="3833327"/>
              <a:ext cx="3327318" cy="1410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Палецких Елена\Desktop\Три чуда\93987ad3-87b0-47f1-bf63-6edf8ec73c0c_1b53a8ac-deff-11ec-83fa-a0b3cc48feb7.resize2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0" t="18016" r="8845" b="21431"/>
            <a:stretch/>
          </p:blipFill>
          <p:spPr bwMode="auto">
            <a:xfrm>
              <a:off x="9381376" y="3902358"/>
              <a:ext cx="2377347" cy="1748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Users\Палецких Елена\Desktop\Три чуда\61C054Y3osL._AC_UL960_QL65_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538" l="0" r="9957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837015">
              <a:off x="4227907" y="3789297"/>
              <a:ext cx="1937219" cy="1778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931670" y="224133"/>
            <a:ext cx="99326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>
                <a:solidFill>
                  <a:srgbClr val="333300"/>
                </a:solidFill>
              </a:rPr>
              <a:t>Музыкальные </a:t>
            </a:r>
            <a:r>
              <a:rPr lang="ru-RU" sz="4000" dirty="0" smtClean="0">
                <a:solidFill>
                  <a:srgbClr val="333300"/>
                </a:solidFill>
              </a:rPr>
              <a:t>инструменты симфонического оркестра, распределённые по </a:t>
            </a:r>
            <a:r>
              <a:rPr lang="ru-RU" sz="4000" dirty="0">
                <a:solidFill>
                  <a:srgbClr val="333300"/>
                </a:solidFill>
              </a:rPr>
              <a:t>группам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484972"/>
              </p:ext>
            </p:extLst>
          </p:nvPr>
        </p:nvGraphicFramePr>
        <p:xfrm>
          <a:off x="1931670" y="1659990"/>
          <a:ext cx="990608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22"/>
                <a:gridCol w="2476522"/>
                <a:gridCol w="2476522"/>
                <a:gridCol w="247652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Струнные смычковые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Деревянные духовые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Медные духовые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</a:rPr>
                        <a:t>Ударные</a:t>
                      </a:r>
                      <a:endParaRPr lang="ru-RU" sz="2800" b="0" dirty="0"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29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1670" y="224133"/>
            <a:ext cx="99326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Определите музыкальные инструменты </a:t>
            </a:r>
          </a:p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по тембру</a:t>
            </a:r>
            <a:endParaRPr lang="ru-RU" sz="4000" dirty="0">
              <a:solidFill>
                <a:srgbClr val="333300"/>
              </a:solidFill>
            </a:endParaRPr>
          </a:p>
        </p:txBody>
      </p:sp>
      <p:pic>
        <p:nvPicPr>
          <p:cNvPr id="15" name="фортепиано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59067" y="3042337"/>
            <a:ext cx="609600" cy="609600"/>
          </a:xfrm>
          <a:prstGeom prst="rect">
            <a:avLst/>
          </a:prstGeom>
        </p:spPr>
      </p:pic>
      <p:pic>
        <p:nvPicPr>
          <p:cNvPr id="19" name="арф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76086" y="2932702"/>
            <a:ext cx="609600" cy="609600"/>
          </a:xfrm>
          <a:prstGeom prst="rect">
            <a:avLst/>
          </a:prstGeom>
        </p:spPr>
      </p:pic>
      <p:pic>
        <p:nvPicPr>
          <p:cNvPr id="26" name="труба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07600" y="2958447"/>
            <a:ext cx="609600" cy="609600"/>
          </a:xfrm>
          <a:prstGeom prst="rect">
            <a:avLst/>
          </a:prstGeom>
        </p:spPr>
      </p:pic>
      <p:pic>
        <p:nvPicPr>
          <p:cNvPr id="27" name="тромбон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264633" y="2737537"/>
            <a:ext cx="609600" cy="609600"/>
          </a:xfrm>
          <a:prstGeom prst="rect">
            <a:avLst/>
          </a:prstGeom>
        </p:spPr>
      </p:pic>
      <p:pic>
        <p:nvPicPr>
          <p:cNvPr id="31" name="скрипка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921735" y="4523042"/>
            <a:ext cx="609600" cy="609600"/>
          </a:xfrm>
          <a:prstGeom prst="rect">
            <a:avLst/>
          </a:prstGeom>
        </p:spPr>
      </p:pic>
      <p:pic>
        <p:nvPicPr>
          <p:cNvPr id="1024" name="ксилофон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276086" y="4853806"/>
            <a:ext cx="609600" cy="609600"/>
          </a:xfrm>
          <a:prstGeom prst="rect">
            <a:avLst/>
          </a:prstGeom>
        </p:spPr>
      </p:pic>
      <p:pic>
        <p:nvPicPr>
          <p:cNvPr id="1025" name="флейта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113055" y="4523042"/>
            <a:ext cx="609600" cy="609600"/>
          </a:xfrm>
          <a:prstGeom prst="rect">
            <a:avLst/>
          </a:prstGeom>
        </p:spPr>
      </p:pic>
      <p:pic>
        <p:nvPicPr>
          <p:cNvPr id="1029" name="гобой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569433" y="3858984"/>
            <a:ext cx="609600" cy="609600"/>
          </a:xfrm>
          <a:prstGeom prst="rect">
            <a:avLst/>
          </a:prstGeom>
        </p:spPr>
      </p:pic>
      <p:pic>
        <p:nvPicPr>
          <p:cNvPr id="1030" name="гитара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969341" y="5524778"/>
            <a:ext cx="609600" cy="609600"/>
          </a:xfrm>
          <a:prstGeom prst="rect">
            <a:avLst/>
          </a:prstGeom>
        </p:spPr>
      </p:pic>
      <p:pic>
        <p:nvPicPr>
          <p:cNvPr id="1031" name="балалайка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927485" y="5645541"/>
            <a:ext cx="609600" cy="6096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 bwMode="auto">
          <a:xfrm>
            <a:off x="1905086" y="1668209"/>
            <a:ext cx="9932670" cy="4890023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ru-RU" sz="3600" b="1" smtClean="0">
              <a:solidFill>
                <a:srgbClr val="993300"/>
              </a:solidFill>
              <a:latin typeface="Georgia" pitchFamily="18" charset="0"/>
            </a:endParaRPr>
          </a:p>
        </p:txBody>
      </p:sp>
      <p:sp>
        <p:nvSpPr>
          <p:cNvPr id="13" name="Text Box 214"/>
          <p:cNvSpPr txBox="1">
            <a:spLocks noChangeArrowheads="1"/>
          </p:cNvSpPr>
          <p:nvPr/>
        </p:nvSpPr>
        <p:spPr bwMode="auto">
          <a:xfrm>
            <a:off x="2967222" y="1779254"/>
            <a:ext cx="26060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 smtClean="0"/>
              <a:t>1 команда</a:t>
            </a:r>
            <a:endParaRPr lang="ru-RU" altLang="ru-RU" sz="3200" dirty="0"/>
          </a:p>
        </p:txBody>
      </p:sp>
      <p:sp>
        <p:nvSpPr>
          <p:cNvPr id="14" name="Text Box 214"/>
          <p:cNvSpPr txBox="1">
            <a:spLocks noChangeArrowheads="1"/>
          </p:cNvSpPr>
          <p:nvPr/>
        </p:nvSpPr>
        <p:spPr bwMode="auto">
          <a:xfrm>
            <a:off x="8196517" y="1793663"/>
            <a:ext cx="26060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dirty="0"/>
              <a:t>2</a:t>
            </a:r>
            <a:r>
              <a:rPr lang="ru-RU" altLang="ru-RU" sz="3200" dirty="0" smtClean="0"/>
              <a:t> команда</a:t>
            </a:r>
            <a:endParaRPr lang="ru-RU" altLang="ru-RU" sz="3200" dirty="0"/>
          </a:p>
        </p:txBody>
      </p:sp>
      <p:pic>
        <p:nvPicPr>
          <p:cNvPr id="1026" name="Picture 2" descr="C:\Users\Палецких Елена\Desktop\Три чуда\Jeskiz_Arfa_29.original.format-jpeg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40" y="2466220"/>
            <a:ext cx="2160000" cy="216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Палецких Елена\Desktop\Три чуда\ba21ba55e265fc0d1e3ed90041b3a463.jpg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2640" y="2641499"/>
            <a:ext cx="1800000" cy="62174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" descr="C:\Users\Палецких Елена\Desktop\Три чуда\14516.750x0.jpg" title="Рисунок 1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855" y="2889217"/>
            <a:ext cx="2160000" cy="9158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Палецких Елена\Desktop\Три чуда\61C054Y3osL._AC_UL960_QL65_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725" y="3505607"/>
            <a:ext cx="1260000" cy="11569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лецких Елена\Desktop\Три чуда\master-klass-rospis-balalaek-6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795" y="4628696"/>
            <a:ext cx="1800000" cy="180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Палецких Елена\Desktop\Три чуда\93987ad3-87b0-47f1-bf63-6edf8ec73c0c_1b53a8ac-deff-11ec-83fa-a0b3cc48feb7.resize2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18016" r="8845" b="21431"/>
          <a:stretch/>
        </p:blipFill>
        <p:spPr bwMode="auto">
          <a:xfrm>
            <a:off x="7352640" y="4628696"/>
            <a:ext cx="2160000" cy="158875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Палецких Елена\Desktop\viola_dominanta.jpg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309096" y="4369659"/>
            <a:ext cx="1440000" cy="12142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Палецких Елена\Desktop\О, счастливчик Новый\Chopin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98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96" y="2466220"/>
            <a:ext cx="2160000" cy="1976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Три чуда\d75d7927-2397-5252-9c89-e53c696b28e8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87" y="5023948"/>
            <a:ext cx="2160000" cy="14396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C:\Users\Палецких Елена\Desktop\ea963c32b2cdabc15db3acb04e270051.jpeg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82400" y="4084085"/>
            <a:ext cx="1260000" cy="126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11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8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3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2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602" fill="hold"/>
                                        <p:tgtEl>
                                          <p:spTgt spid="10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126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558" fill="hold"/>
                                        <p:tgtEl>
                                          <p:spTgt spid="1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567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8690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24"/>
                </p:tgtEl>
              </p:cMediaNode>
            </p:audio>
            <p:audio>
              <p:cMediaNode vol="10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25"/>
                </p:tgtEl>
              </p:cMediaNode>
            </p:audio>
            <p:audio>
              <p:cMediaNode vol="10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10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  <p:audio>
              <p:cMediaNode vol="10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1874520" y="1192526"/>
            <a:ext cx="10083017" cy="5355312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3600" b="1" i="0" u="none" strike="noStrike" cap="none" normalizeH="0" baseline="0" smtClean="0">
              <a:ln>
                <a:noFill/>
              </a:ln>
              <a:solidFill>
                <a:srgbClr val="993300"/>
              </a:solidFill>
              <a:effectLst/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6400" y="224133"/>
            <a:ext cx="10515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>
                <a:solidFill>
                  <a:srgbClr val="333300"/>
                </a:solidFill>
              </a:rPr>
              <a:t>К</a:t>
            </a:r>
            <a:r>
              <a:rPr lang="ru-RU" sz="4000" dirty="0" smtClean="0">
                <a:solidFill>
                  <a:srgbClr val="333300"/>
                </a:solidFill>
              </a:rPr>
              <a:t>россворд «Семь музыкальных инструментов»</a:t>
            </a:r>
            <a:endParaRPr lang="ru-RU" sz="4000" dirty="0">
              <a:solidFill>
                <a:srgbClr val="333300"/>
              </a:solidFill>
            </a:endParaRPr>
          </a:p>
        </p:txBody>
      </p:sp>
      <p:graphicFrame>
        <p:nvGraphicFramePr>
          <p:cNvPr id="9" name="Group 8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409337"/>
              </p:ext>
            </p:extLst>
          </p:nvPr>
        </p:nvGraphicFramePr>
        <p:xfrm>
          <a:off x="2130449" y="1495583"/>
          <a:ext cx="4318635" cy="4137660"/>
        </p:xfrm>
        <a:graphic>
          <a:graphicData uri="http://schemas.openxmlformats.org/drawingml/2006/table">
            <a:tbl>
              <a:tblPr/>
              <a:tblGrid>
                <a:gridCol w="479300"/>
                <a:gridCol w="480946"/>
                <a:gridCol w="479299"/>
                <a:gridCol w="479300"/>
                <a:gridCol w="480946"/>
                <a:gridCol w="479299"/>
                <a:gridCol w="479300"/>
                <a:gridCol w="480946"/>
                <a:gridCol w="479299"/>
              </a:tblGrid>
              <a:tr h="3365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</a:tr>
              <a:tr h="48006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imes New Roman" pitchFamily="18" charset="0"/>
                        </a:rPr>
                        <a:t>6</a:t>
                      </a:r>
                      <a:r>
                        <a:rPr kumimoji="0" lang="ru-RU" alt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А</a:t>
                      </a: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3606165" y="2425117"/>
            <a:ext cx="518160" cy="2284965"/>
            <a:chOff x="8972844" y="2248026"/>
            <a:chExt cx="518160" cy="2284965"/>
          </a:xfrm>
        </p:grpSpPr>
        <p:sp>
          <p:nvSpPr>
            <p:cNvPr id="16" name="Text Box 914"/>
            <p:cNvSpPr txBox="1">
              <a:spLocks noChangeArrowheads="1"/>
            </p:cNvSpPr>
            <p:nvPr/>
          </p:nvSpPr>
          <p:spPr bwMode="auto">
            <a:xfrm>
              <a:off x="8972844" y="2248026"/>
              <a:ext cx="5181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333300"/>
                  </a:solidFill>
                </a:rPr>
                <a:t>Л</a:t>
              </a:r>
            </a:p>
          </p:txBody>
        </p:sp>
        <p:sp>
          <p:nvSpPr>
            <p:cNvPr id="17" name="Text Box 915"/>
            <p:cNvSpPr txBox="1">
              <a:spLocks noChangeArrowheads="1"/>
            </p:cNvSpPr>
            <p:nvPr/>
          </p:nvSpPr>
          <p:spPr bwMode="auto">
            <a:xfrm>
              <a:off x="8972844" y="3132381"/>
              <a:ext cx="4800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333300"/>
                  </a:solidFill>
                </a:rPr>
                <a:t>Л</a:t>
              </a:r>
            </a:p>
          </p:txBody>
        </p:sp>
        <p:sp>
          <p:nvSpPr>
            <p:cNvPr id="18" name="Text Box 916"/>
            <p:cNvSpPr txBox="1">
              <a:spLocks noChangeArrowheads="1"/>
            </p:cNvSpPr>
            <p:nvPr/>
          </p:nvSpPr>
          <p:spPr bwMode="auto">
            <a:xfrm>
              <a:off x="8983321" y="4071326"/>
              <a:ext cx="45910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ru-RU" altLang="ru-RU" sz="2400" b="1" dirty="0" smtClean="0">
                  <a:solidFill>
                    <a:srgbClr val="333300"/>
                  </a:solidFill>
                </a:rPr>
                <a:t>Й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685232" y="1302256"/>
            <a:ext cx="5272305" cy="45243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333300"/>
                </a:solidFill>
                <a:cs typeface="Times New Roman" pitchFamily="18" charset="0"/>
              </a:rPr>
              <a:t>1. Медный духовой инструмент.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333300"/>
                </a:solidFill>
                <a:cs typeface="Times New Roman" pitchFamily="18" charset="0"/>
              </a:rPr>
              <a:t>2. Струнно-клавишный инструмент, разновидность фортепиано.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333300"/>
                </a:solidFill>
                <a:cs typeface="Times New Roman" pitchFamily="18" charset="0"/>
              </a:rPr>
              <a:t>3. Клавишный духовой инструмент, разновидность гармоники.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333300"/>
                </a:solidFill>
                <a:cs typeface="Times New Roman" pitchFamily="18" charset="0"/>
              </a:rPr>
              <a:t>4. Ударный инструмент с неопределённой высотой звука.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333300"/>
                </a:solidFill>
                <a:cs typeface="Times New Roman" pitchFamily="18" charset="0"/>
              </a:rPr>
              <a:t>5. Струнный смычковый инструмент, самый высокий по звучанию.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>
                <a:solidFill>
                  <a:srgbClr val="333300"/>
                </a:solidFill>
                <a:cs typeface="Times New Roman" pitchFamily="18" charset="0"/>
              </a:rPr>
              <a:t>6. Старинный щипковый инструмент, входящий в состав симфонического оркестра.</a:t>
            </a:r>
            <a:endParaRPr lang="ru-RU" altLang="ru-RU" sz="2400" dirty="0">
              <a:solidFill>
                <a:srgbClr val="333300"/>
              </a:solidFill>
            </a:endParaRPr>
          </a:p>
        </p:txBody>
      </p:sp>
      <p:sp>
        <p:nvSpPr>
          <p:cNvPr id="20" name="Rectangle 895"/>
          <p:cNvSpPr>
            <a:spLocks noChangeArrowheads="1"/>
          </p:cNvSpPr>
          <p:nvPr/>
        </p:nvSpPr>
        <p:spPr bwMode="auto">
          <a:xfrm>
            <a:off x="1986155" y="5716841"/>
            <a:ext cx="9971382" cy="830997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333300"/>
                </a:solidFill>
                <a:cs typeface="Times New Roman" pitchFamily="18" charset="0"/>
              </a:rPr>
              <a:t>Если горизонтальные строки будут заполнены правильно, то по вертикали вы сможете угадать название седьмого музыкального инструмента.</a:t>
            </a:r>
            <a:endParaRPr lang="ru-RU" altLang="ru-RU" sz="2400" dirty="0" smtClean="0">
              <a:solidFill>
                <a:srgbClr val="333300"/>
              </a:solidFill>
            </a:endParaRPr>
          </a:p>
        </p:txBody>
      </p:sp>
      <p:sp>
        <p:nvSpPr>
          <p:cNvPr id="10" name="Text Box 907"/>
          <p:cNvSpPr txBox="1">
            <a:spLocks noChangeArrowheads="1"/>
          </p:cNvSpPr>
          <p:nvPr/>
        </p:nvSpPr>
        <p:spPr bwMode="auto">
          <a:xfrm>
            <a:off x="2141044" y="1503456"/>
            <a:ext cx="2343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33300"/>
                </a:solidFill>
                <a:latin typeface="Arial" charset="0"/>
              </a:rPr>
              <a:t> </a:t>
            </a:r>
            <a:r>
              <a:rPr lang="ru-RU" altLang="ru-RU" sz="2400" b="1" dirty="0" smtClean="0">
                <a:solidFill>
                  <a:srgbClr val="333300"/>
                </a:solidFill>
              </a:rPr>
              <a:t>Т    Р     У     Б</a:t>
            </a:r>
          </a:p>
        </p:txBody>
      </p:sp>
      <p:sp>
        <p:nvSpPr>
          <p:cNvPr id="15" name="Text Box 913"/>
          <p:cNvSpPr txBox="1">
            <a:spLocks noChangeArrowheads="1"/>
          </p:cNvSpPr>
          <p:nvPr/>
        </p:nvSpPr>
        <p:spPr bwMode="auto">
          <a:xfrm>
            <a:off x="3158577" y="2847807"/>
            <a:ext cx="1834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333300"/>
                </a:solidFill>
              </a:rPr>
              <a:t>Б            Я    Н</a:t>
            </a:r>
          </a:p>
        </p:txBody>
      </p:sp>
      <p:sp>
        <p:nvSpPr>
          <p:cNvPr id="13" name="Text Box 911"/>
          <p:cNvSpPr txBox="1">
            <a:spLocks noChangeArrowheads="1"/>
          </p:cNvSpPr>
          <p:nvPr/>
        </p:nvSpPr>
        <p:spPr bwMode="auto">
          <a:xfrm>
            <a:off x="3076515" y="4683194"/>
            <a:ext cx="327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333300"/>
                </a:solidFill>
                <a:latin typeface="Arial" charset="0"/>
              </a:rPr>
              <a:t> </a:t>
            </a:r>
            <a:r>
              <a:rPr lang="ru-RU" altLang="ru-RU" sz="2400" b="1" dirty="0" smtClean="0">
                <a:solidFill>
                  <a:srgbClr val="333300"/>
                </a:solidFill>
              </a:rPr>
              <a:t>С     К    Р    И     П    К</a:t>
            </a:r>
          </a:p>
        </p:txBody>
      </p:sp>
      <p:sp>
        <p:nvSpPr>
          <p:cNvPr id="14" name="Text Box 912"/>
          <p:cNvSpPr txBox="1">
            <a:spLocks noChangeArrowheads="1"/>
          </p:cNvSpPr>
          <p:nvPr/>
        </p:nvSpPr>
        <p:spPr bwMode="auto">
          <a:xfrm>
            <a:off x="2207894" y="5153765"/>
            <a:ext cx="1638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333300"/>
                </a:solidFill>
              </a:rPr>
              <a:t>       Р    Ф</a:t>
            </a:r>
          </a:p>
        </p:txBody>
      </p:sp>
      <p:sp>
        <p:nvSpPr>
          <p:cNvPr id="11" name="Text Box 908"/>
          <p:cNvSpPr txBox="1">
            <a:spLocks noChangeArrowheads="1"/>
          </p:cNvSpPr>
          <p:nvPr/>
        </p:nvSpPr>
        <p:spPr bwMode="auto">
          <a:xfrm>
            <a:off x="2549478" y="1947039"/>
            <a:ext cx="34552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333300"/>
                </a:solidFill>
              </a:rPr>
              <a:t>  </a:t>
            </a:r>
            <a:r>
              <a:rPr lang="ru-RU" altLang="ru-RU" sz="2400" b="1" dirty="0" smtClean="0">
                <a:solidFill>
                  <a:srgbClr val="333300"/>
                </a:solidFill>
              </a:rPr>
              <a:t>П    И           Н     И    Н    О</a:t>
            </a:r>
          </a:p>
        </p:txBody>
      </p:sp>
      <p:sp>
        <p:nvSpPr>
          <p:cNvPr id="12" name="Text Box 910"/>
          <p:cNvSpPr txBox="1">
            <a:spLocks noChangeArrowheads="1"/>
          </p:cNvSpPr>
          <p:nvPr/>
        </p:nvSpPr>
        <p:spPr bwMode="auto">
          <a:xfrm>
            <a:off x="3158577" y="3786752"/>
            <a:ext cx="327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333300"/>
                </a:solidFill>
              </a:rPr>
              <a:t>Б            Р            Б           Н</a:t>
            </a:r>
          </a:p>
        </p:txBody>
      </p:sp>
    </p:spTree>
    <p:extLst>
      <p:ext uri="{BB962C8B-B14F-4D97-AF65-F5344CB8AC3E}">
        <p14:creationId xmlns:p14="http://schemas.microsoft.com/office/powerpoint/2010/main" val="10528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ютн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5230" y="4847493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6327" y="224133"/>
            <a:ext cx="73366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«Звучащие картины»</a:t>
            </a:r>
            <a:endParaRPr lang="ru-RU" sz="60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332892" y="1658229"/>
            <a:ext cx="4996846" cy="4790997"/>
            <a:chOff x="2332892" y="1658229"/>
            <a:chExt cx="4996846" cy="4790997"/>
          </a:xfrm>
        </p:grpSpPr>
        <p:sp>
          <p:nvSpPr>
            <p:cNvPr id="3" name="TextBox 2"/>
            <p:cNvSpPr txBox="1"/>
            <p:nvPr/>
          </p:nvSpPr>
          <p:spPr>
            <a:xfrm>
              <a:off x="2332892" y="5618229"/>
              <a:ext cx="49968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/>
                <a:t>М. Караваджо </a:t>
              </a:r>
            </a:p>
            <a:p>
              <a:pPr algn="ctr"/>
              <a:r>
                <a:rPr lang="ru-RU" sz="2400" dirty="0" smtClean="0"/>
                <a:t>«Юноша с лютней»</a:t>
              </a:r>
              <a:endParaRPr lang="ru-RU" sz="2400" dirty="0"/>
            </a:p>
          </p:txBody>
        </p:sp>
        <p:pic>
          <p:nvPicPr>
            <p:cNvPr id="11" name="Picture 4" descr="C:\Users\Палецких Елена\Desktop\Три чуда\scale_1200 (3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893" y="1658229"/>
              <a:ext cx="4996845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7988052" y="1658229"/>
            <a:ext cx="3554557" cy="4790997"/>
            <a:chOff x="7988052" y="1658229"/>
            <a:chExt cx="3554557" cy="4790997"/>
          </a:xfrm>
        </p:grpSpPr>
        <p:sp>
          <p:nvSpPr>
            <p:cNvPr id="7" name="TextBox 6"/>
            <p:cNvSpPr txBox="1"/>
            <p:nvPr/>
          </p:nvSpPr>
          <p:spPr>
            <a:xfrm>
              <a:off x="7988053" y="5618229"/>
              <a:ext cx="35545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/>
                <a:t>Ф. </a:t>
              </a:r>
              <a:r>
                <a:rPr lang="ru-RU" sz="2400" dirty="0" err="1" smtClean="0"/>
                <a:t>Хальс</a:t>
              </a:r>
              <a:r>
                <a:rPr lang="ru-RU" sz="2400" dirty="0" smtClean="0"/>
                <a:t> </a:t>
              </a:r>
            </a:p>
            <a:p>
              <a:pPr algn="ctr"/>
              <a:r>
                <a:rPr lang="ru-RU" sz="2400" dirty="0" smtClean="0"/>
                <a:t>«Лютнист»</a:t>
              </a:r>
              <a:endParaRPr lang="ru-RU" sz="2400" dirty="0"/>
            </a:p>
          </p:txBody>
        </p:sp>
        <p:pic>
          <p:nvPicPr>
            <p:cNvPr id="12" name="Picture 3" descr="C:\Users\Палецких Елена\Desktop\Три чуда\640px-Circle_of_Frans_Hals_-_The_Lute_Player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8052" y="1658229"/>
              <a:ext cx="3554557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314254"/>
      </p:ext>
    </p:extLst>
  </p:cSld>
  <p:clrMapOvr>
    <a:masterClrMapping/>
  </p:clrMapOvr>
  <p:transition spd="slow" advClick="0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ансамб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7969" y="4894384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6327" y="224133"/>
            <a:ext cx="73366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«Звучащие картины»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225150" y="1660313"/>
            <a:ext cx="4516752" cy="4790997"/>
            <a:chOff x="7225150" y="1660313"/>
            <a:chExt cx="4516752" cy="4790997"/>
          </a:xfrm>
        </p:grpSpPr>
        <p:pic>
          <p:nvPicPr>
            <p:cNvPr id="2051" name="Picture 3" descr="C:\Users\Палецких Елена\Desktop\Три чуда\Дирк Халс_Музыканты, XVI в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150" y="1660313"/>
              <a:ext cx="4516752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225150" y="5620313"/>
              <a:ext cx="45167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3300"/>
                  </a:solidFill>
                </a:rPr>
                <a:t>Д</a:t>
              </a:r>
              <a:r>
                <a:rPr lang="ru-RU" sz="2400" dirty="0" smtClean="0">
                  <a:solidFill>
                    <a:srgbClr val="333300"/>
                  </a:solidFill>
                </a:rPr>
                <a:t>. </a:t>
              </a:r>
              <a:r>
                <a:rPr lang="ru-RU" sz="2400" dirty="0" err="1" smtClean="0">
                  <a:solidFill>
                    <a:srgbClr val="333300"/>
                  </a:solidFill>
                </a:rPr>
                <a:t>Халс</a:t>
              </a:r>
              <a:r>
                <a:rPr lang="ru-RU" sz="2400" dirty="0" smtClean="0">
                  <a:solidFill>
                    <a:srgbClr val="333300"/>
                  </a:solidFill>
                </a:rPr>
                <a:t> 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«Музыканты»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004647" y="1658229"/>
            <a:ext cx="4811304" cy="4793081"/>
            <a:chOff x="2004647" y="1658229"/>
            <a:chExt cx="4811304" cy="4793081"/>
          </a:xfrm>
        </p:grpSpPr>
        <p:sp>
          <p:nvSpPr>
            <p:cNvPr id="3" name="TextBox 2"/>
            <p:cNvSpPr txBox="1"/>
            <p:nvPr/>
          </p:nvSpPr>
          <p:spPr>
            <a:xfrm>
              <a:off x="2004647" y="5620313"/>
              <a:ext cx="48113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3300"/>
                  </a:solidFill>
                </a:rPr>
                <a:t>У</a:t>
              </a:r>
              <a:r>
                <a:rPr lang="ru-RU" sz="2400" dirty="0" smtClean="0">
                  <a:solidFill>
                    <a:srgbClr val="333300"/>
                  </a:solidFill>
                </a:rPr>
                <a:t>. Хант 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«Музыканты»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  <p:pic>
          <p:nvPicPr>
            <p:cNvPr id="2050" name="Picture 2" descr="C:\Users\Палецких Елена\Desktop\Три чуда\899aaf9f-b3e9-5ef3-89bd-62b75962233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647" y="1658229"/>
              <a:ext cx="4811304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2047993"/>
      </p:ext>
    </p:extLst>
  </p:cSld>
  <p:clrMapOvr>
    <a:masterClrMapping/>
  </p:clrMapOvr>
  <p:transition spd="slow" advClick="0" advTm="17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Гранадос Андалуз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46677" y="4800600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6327" y="224133"/>
            <a:ext cx="73366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«Звучащие картины»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795846" y="1658229"/>
            <a:ext cx="2993761" cy="4790997"/>
            <a:chOff x="7795846" y="1658229"/>
            <a:chExt cx="2993761" cy="4790997"/>
          </a:xfrm>
        </p:grpSpPr>
        <p:pic>
          <p:nvPicPr>
            <p:cNvPr id="3075" name="Picture 3" descr="C:\Users\Палецких Елена\Desktop\Три чуда\Gitarist__Tropinin_V._A.__kartina_dlya_inter_era__reprodukciya__stene.ru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5846" y="1658229"/>
              <a:ext cx="2993760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795847" y="5618229"/>
              <a:ext cx="2993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В.А. Тропинин 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«Гитарист»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216327" y="1658229"/>
            <a:ext cx="3094505" cy="4790997"/>
            <a:chOff x="3216327" y="1658229"/>
            <a:chExt cx="3094505" cy="4790997"/>
          </a:xfrm>
        </p:grpSpPr>
        <p:sp>
          <p:nvSpPr>
            <p:cNvPr id="3" name="TextBox 2"/>
            <p:cNvSpPr txBox="1"/>
            <p:nvPr/>
          </p:nvSpPr>
          <p:spPr>
            <a:xfrm>
              <a:off x="3216327" y="5618229"/>
              <a:ext cx="30945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П.О. Ренуар 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«Женщина с гитарой»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  <p:pic>
          <p:nvPicPr>
            <p:cNvPr id="3074" name="Picture 2" descr="C:\Users\Палецких Елена\Desktop\Три чуда\Pierre-Auguste_Renoir_-_Joueuse_de_guitar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327" y="1658229"/>
              <a:ext cx="3094505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6332173"/>
      </p:ext>
    </p:extLst>
  </p:cSld>
  <p:clrMapOvr>
    <a:masterClrMapping/>
  </p:clrMapOvr>
  <p:transition spd="slow" advTm="2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лейт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0154" y="5008629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6327" y="224133"/>
            <a:ext cx="73366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«Звучащие картины»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187345" y="1658229"/>
            <a:ext cx="2320879" cy="4790997"/>
            <a:chOff x="8187345" y="1658229"/>
            <a:chExt cx="2320879" cy="4790997"/>
          </a:xfrm>
        </p:grpSpPr>
        <p:pic>
          <p:nvPicPr>
            <p:cNvPr id="4098" name="Picture 2" descr="C:\Users\Палецких Елена\Desktop\Три чуда\Manet,_Edouard_-_Young_Flautist,_or_The_Fifer,_1866_(2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7345" y="1658229"/>
              <a:ext cx="2320879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187345" y="5618229"/>
              <a:ext cx="23208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Э. Мане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«Флейтист»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310112" y="1658229"/>
            <a:ext cx="3112877" cy="4790997"/>
            <a:chOff x="3310112" y="1658229"/>
            <a:chExt cx="3112877" cy="4790997"/>
          </a:xfrm>
        </p:grpSpPr>
        <p:sp>
          <p:nvSpPr>
            <p:cNvPr id="3" name="TextBox 2"/>
            <p:cNvSpPr txBox="1"/>
            <p:nvPr/>
          </p:nvSpPr>
          <p:spPr>
            <a:xfrm>
              <a:off x="3310113" y="5618229"/>
              <a:ext cx="31128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Х. </a:t>
              </a:r>
              <a:r>
                <a:rPr lang="ru-RU" sz="2400" dirty="0" err="1" smtClean="0">
                  <a:solidFill>
                    <a:srgbClr val="333300"/>
                  </a:solidFill>
                </a:rPr>
                <a:t>Тюрбрюгген</a:t>
              </a:r>
              <a:endParaRPr lang="ru-RU" sz="2400" dirty="0" smtClean="0">
                <a:solidFill>
                  <a:srgbClr val="333300"/>
                </a:solidFill>
              </a:endParaRP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«Флейтист»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  <p:pic>
          <p:nvPicPr>
            <p:cNvPr id="4099" name="Picture 3" descr="C:\Users\Палецких Елена\Desktop\Три чуда\id-6-Fleytist-030ade2c-8247-4c30-93f4-a951fdaad253-768x97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0112" y="1658229"/>
              <a:ext cx="3112876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3822150"/>
      </p:ext>
    </p:extLst>
  </p:cSld>
  <p:clrMapOvr>
    <a:masterClrMapping/>
  </p:clrMapOvr>
  <p:transition spd="slow" advClick="0" advTm="2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лавеси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563" y="4844506"/>
            <a:ext cx="609600" cy="60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16327" y="224133"/>
            <a:ext cx="73366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«Звучащие картины»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914671" y="1658229"/>
            <a:ext cx="5940000" cy="4790997"/>
            <a:chOff x="3914671" y="1658229"/>
            <a:chExt cx="5940000" cy="4790997"/>
          </a:xfrm>
        </p:grpSpPr>
        <p:sp>
          <p:nvSpPr>
            <p:cNvPr id="3" name="TextBox 2"/>
            <p:cNvSpPr txBox="1"/>
            <p:nvPr/>
          </p:nvSpPr>
          <p:spPr>
            <a:xfrm>
              <a:off x="3914671" y="5618229"/>
              <a:ext cx="594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3300"/>
                  </a:solidFill>
                </a:rPr>
                <a:t>Я</a:t>
              </a:r>
              <a:r>
                <a:rPr lang="ru-RU" sz="2400" dirty="0" smtClean="0">
                  <a:solidFill>
                    <a:srgbClr val="333300"/>
                  </a:solidFill>
                </a:rPr>
                <a:t>. Вермеер 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«Дама за клавесином»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  <p:pic>
          <p:nvPicPr>
            <p:cNvPr id="5122" name="Picture 2" descr="C:\Users\Палецких Елена\Desktop\Три чуда\6fda902c-2432-5725-bc69-ce3e7197d5d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671" y="1658229"/>
              <a:ext cx="5940000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0817175"/>
      </p:ext>
    </p:extLst>
  </p:cSld>
  <p:clrMapOvr>
    <a:masterClrMapping/>
  </p:clrMapOvr>
  <p:transition spd="slow" advClick="0" advTm="106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6327" y="224133"/>
            <a:ext cx="73366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«Звучащие картины»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914671" y="1658229"/>
            <a:ext cx="5940000" cy="4790997"/>
            <a:chOff x="3914671" y="1658229"/>
            <a:chExt cx="5940000" cy="4790997"/>
          </a:xfrm>
        </p:grpSpPr>
        <p:pic>
          <p:nvPicPr>
            <p:cNvPr id="2050" name="Picture 2" descr="C:\Users\Палецких Елена\Desktop\Три чуда\_DSC0406 - Copi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671" y="1658229"/>
              <a:ext cx="5940000" cy="39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914671" y="5618229"/>
              <a:ext cx="594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3300"/>
                  </a:solidFill>
                </a:rPr>
                <a:t>Я</a:t>
              </a:r>
              <a:r>
                <a:rPr lang="ru-RU" sz="2400" dirty="0" smtClean="0">
                  <a:solidFill>
                    <a:srgbClr val="333300"/>
                  </a:solidFill>
                </a:rPr>
                <a:t>. Вермеер </a:t>
              </a:r>
            </a:p>
            <a:p>
              <a:pPr algn="ctr"/>
              <a:r>
                <a:rPr lang="ru-RU" sz="2400" dirty="0" smtClean="0">
                  <a:solidFill>
                    <a:srgbClr val="333300"/>
                  </a:solidFill>
                </a:rPr>
                <a:t>«Девушка у клавесина»</a:t>
              </a:r>
              <a:endParaRPr lang="ru-RU" sz="2400" dirty="0">
                <a:solidFill>
                  <a:srgbClr val="3333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02731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787658" y="269756"/>
            <a:ext cx="3569787" cy="2755335"/>
            <a:chOff x="1787658" y="269756"/>
            <a:chExt cx="3569787" cy="2755335"/>
          </a:xfrm>
        </p:grpSpPr>
        <p:pic>
          <p:nvPicPr>
            <p:cNvPr id="13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 flipH="1">
              <a:off x="1787658" y="959830"/>
              <a:ext cx="1206743" cy="2065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900616" y="269756"/>
              <a:ext cx="2456829" cy="1219075"/>
            </a:xfrm>
            <a:prstGeom prst="wedgeRoundRectCallout">
              <a:avLst>
                <a:gd name="adj1" fmla="val -54640"/>
                <a:gd name="adj2" fmla="val 66658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Назовите «Три чуда»</a:t>
              </a:r>
              <a:endParaRPr kumimoji="1" lang="ru-RU" sz="32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</p:grpSp>
      <p:pic>
        <p:nvPicPr>
          <p:cNvPr id="5" name="Picture 16" descr="C:\Users\Палецких Елена\Pictures\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5"/>
          <a:stretch/>
        </p:blipFill>
        <p:spPr bwMode="auto">
          <a:xfrm>
            <a:off x="10592240" y="4232249"/>
            <a:ext cx="18283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/>
          <p:cNvSpPr/>
          <p:nvPr/>
        </p:nvSpPr>
        <p:spPr bwMode="auto">
          <a:xfrm>
            <a:off x="7303478" y="4394711"/>
            <a:ext cx="3288762" cy="1689566"/>
          </a:xfrm>
          <a:prstGeom prst="wedgeRoundRectCallout">
            <a:avLst>
              <a:gd name="adj1" fmla="val 61716"/>
              <a:gd name="adj2" fmla="val 679"/>
              <a:gd name="adj3" fmla="val 1666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200" dirty="0">
                <a:solidFill>
                  <a:schemeClr val="accent5">
                    <a:lumMod val="25000"/>
                  </a:schemeClr>
                </a:solidFill>
              </a:rPr>
              <a:t>Какими словами описывает их А.С. Пушкин?</a:t>
            </a:r>
          </a:p>
        </p:txBody>
      </p:sp>
      <p:pic>
        <p:nvPicPr>
          <p:cNvPr id="7" name="Picture 2" descr="C:\Users\Палецких Елена\Desktop\Три чуда\3ee2832e0f1c507cb23db24db7780e6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85" y="269756"/>
            <a:ext cx="317539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Палецких Елена\Desktop\Три чуда\30662_mainfoto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3" y="1992461"/>
            <a:ext cx="556223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Палецких Елена\Desktop\Три чуда\images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982" y="4393232"/>
            <a:ext cx="306766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 bwMode="auto">
          <a:xfrm>
            <a:off x="8757685" y="269756"/>
            <a:ext cx="3175394" cy="216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4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</a:rPr>
              <a:t>1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024003" y="1992461"/>
            <a:ext cx="5562232" cy="216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4000" b="1" dirty="0">
                <a:solidFill>
                  <a:schemeClr val="accent5">
                    <a:lumMod val="25000"/>
                  </a:schemeClr>
                </a:solidFill>
              </a:rPr>
              <a:t>2</a:t>
            </a:r>
            <a:endParaRPr kumimoji="1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964982" y="4394711"/>
            <a:ext cx="3067660" cy="216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4000" b="1" dirty="0">
                <a:solidFill>
                  <a:schemeClr val="accent5">
                    <a:lumMod val="25000"/>
                  </a:schemeClr>
                </a:solidFill>
              </a:rPr>
              <a:t>3</a:t>
            </a:r>
            <a:endParaRPr kumimoji="1" lang="ru-RU" sz="40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9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хема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86" y="1508166"/>
            <a:ext cx="510857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709558" y="1508166"/>
            <a:ext cx="5173063" cy="5218240"/>
            <a:chOff x="2079811" y="-1420428"/>
            <a:chExt cx="5173063" cy="5218240"/>
          </a:xfrm>
        </p:grpSpPr>
        <p:sp>
          <p:nvSpPr>
            <p:cNvPr id="7" name="Скругленная прямоугольная выноска 6"/>
            <p:cNvSpPr/>
            <p:nvPr/>
          </p:nvSpPr>
          <p:spPr bwMode="auto">
            <a:xfrm>
              <a:off x="2079811" y="-1420428"/>
              <a:ext cx="5173063" cy="2717927"/>
            </a:xfrm>
            <a:prstGeom prst="wedgeRoundRectCallout">
              <a:avLst>
                <a:gd name="adj1" fmla="val -93"/>
                <a:gd name="adj2" fmla="val 74797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 smtClean="0">
                  <a:solidFill>
                    <a:srgbClr val="F0E7C4">
                      <a:lumMod val="25000"/>
                    </a:srgbClr>
                  </a:solidFill>
                </a:rPr>
                <a:t>Какое средство выразительности использовал Н.А. Римский-Корсаков для создания сказочных образов?</a:t>
              </a:r>
              <a:endParaRPr kumimoji="1" lang="ru-RU" sz="3200" dirty="0">
                <a:solidFill>
                  <a:srgbClr val="F0E7C4">
                    <a:lumMod val="25000"/>
                  </a:srgbClr>
                </a:solidFill>
              </a:endParaRPr>
            </a:p>
          </p:txBody>
        </p:sp>
        <p:pic>
          <p:nvPicPr>
            <p:cNvPr id="8" name="Picture 16" descr="C:\Users\Палецких Елена\Pictures\d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5"/>
            <a:stretch/>
          </p:blipFill>
          <p:spPr bwMode="auto">
            <a:xfrm>
              <a:off x="4447213" y="1297499"/>
              <a:ext cx="1814060" cy="2500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5773634" y="224132"/>
            <a:ext cx="20938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Итоги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 bwMode="auto">
          <a:xfrm rot="16200000">
            <a:off x="3289144" y="2078177"/>
            <a:ext cx="1900057" cy="92627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1600" b="1" dirty="0" smtClean="0">
                <a:solidFill>
                  <a:schemeClr val="bg1"/>
                </a:solidFill>
                <a:latin typeface="Georgia" pitchFamily="18" charset="0"/>
              </a:rPr>
              <a:t>ТЕМБР</a:t>
            </a:r>
            <a:endParaRPr kumimoji="1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4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36428" y="1612040"/>
            <a:ext cx="3526526" cy="2315147"/>
            <a:chOff x="1936428" y="2053425"/>
            <a:chExt cx="3526526" cy="2315147"/>
          </a:xfrm>
        </p:grpSpPr>
        <p:pic>
          <p:nvPicPr>
            <p:cNvPr id="10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 flipH="1">
              <a:off x="1936428" y="2303311"/>
              <a:ext cx="1206743" cy="2065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ая прямоугольная выноска 6"/>
            <p:cNvSpPr/>
            <p:nvPr/>
          </p:nvSpPr>
          <p:spPr bwMode="auto">
            <a:xfrm>
              <a:off x="3373230" y="2053425"/>
              <a:ext cx="2089724" cy="1207477"/>
            </a:xfrm>
            <a:prstGeom prst="wedgeRoundRectCallout">
              <a:avLst>
                <a:gd name="adj1" fmla="val -71980"/>
                <a:gd name="adj2" fmla="val 33517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 smtClean="0">
                  <a:solidFill>
                    <a:srgbClr val="F0E7C4">
                      <a:lumMod val="25000"/>
                    </a:srgbClr>
                  </a:solidFill>
                </a:rPr>
                <a:t>Что такое тембр?</a:t>
              </a:r>
              <a:endParaRPr kumimoji="1" lang="ru-RU" sz="3200" dirty="0">
                <a:solidFill>
                  <a:srgbClr val="F0E7C4">
                    <a:lumMod val="25000"/>
                  </a:srgbClr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5773634" y="224132"/>
            <a:ext cx="20938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Итоги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 bwMode="auto">
          <a:xfrm>
            <a:off x="7561825" y="1602197"/>
            <a:ext cx="2801816" cy="1207477"/>
          </a:xfrm>
          <a:prstGeom prst="wedgeRoundRectCallout">
            <a:avLst>
              <a:gd name="adj1" fmla="val 62704"/>
              <a:gd name="adj2" fmla="val 33273"/>
              <a:gd name="adj3" fmla="val 1666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200" dirty="0" smtClean="0">
                <a:solidFill>
                  <a:srgbClr val="F0E7C4">
                    <a:lumMod val="25000"/>
                  </a:srgbClr>
                </a:solidFill>
              </a:rPr>
              <a:t>Тембр – это окраска звука</a:t>
            </a:r>
            <a:endParaRPr kumimoji="1" lang="ru-RU" sz="3200" dirty="0">
              <a:solidFill>
                <a:srgbClr val="F0E7C4">
                  <a:lumMod val="25000"/>
                </a:srgbClr>
              </a:solidFill>
            </a:endParaRPr>
          </a:p>
        </p:txBody>
      </p:sp>
      <p:pic>
        <p:nvPicPr>
          <p:cNvPr id="13" name="Picture 16" descr="C:\Users\Палецких Елена\Pictures\d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5"/>
          <a:stretch/>
        </p:blipFill>
        <p:spPr bwMode="auto">
          <a:xfrm>
            <a:off x="10363641" y="1706098"/>
            <a:ext cx="18283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Палецких Елена\Desktop\Три чуда\15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19" y="3250870"/>
            <a:ext cx="4638675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5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1874520" y="1324708"/>
            <a:ext cx="10083017" cy="5223130"/>
          </a:xfrm>
          <a:prstGeom prst="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3600" b="1" i="0" u="none" strike="noStrike" cap="none" normalizeH="0" baseline="0" smtClean="0">
              <a:ln>
                <a:noFill/>
              </a:ln>
              <a:solidFill>
                <a:srgbClr val="993300"/>
              </a:solidFill>
              <a:effectLst/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0415" y="224133"/>
            <a:ext cx="67685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E5D58A">
                    <a:lumMod val="5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Домашнее задание</a:t>
            </a:r>
            <a:endParaRPr lang="ru-RU" sz="6000" b="1" dirty="0">
              <a:ln w="11430"/>
              <a:solidFill>
                <a:srgbClr val="E5D58A">
                  <a:lumMod val="50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2306" y="1613430"/>
            <a:ext cx="6855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ea typeface="Times New Roman"/>
              </a:rPr>
              <a:t>Каким </a:t>
            </a:r>
            <a:r>
              <a:rPr lang="ru-RU" sz="3200" dirty="0">
                <a:ea typeface="Times New Roman"/>
              </a:rPr>
              <a:t>инструментам </a:t>
            </a:r>
            <a:r>
              <a:rPr lang="ru-RU" sz="3200" dirty="0" smtClean="0">
                <a:ea typeface="Times New Roman"/>
              </a:rPr>
              <a:t>вы поручили </a:t>
            </a:r>
            <a:r>
              <a:rPr lang="ru-RU" sz="3200" dirty="0">
                <a:ea typeface="Times New Roman"/>
              </a:rPr>
              <a:t>бы изобразить героев сказки «Теремок</a:t>
            </a:r>
            <a:r>
              <a:rPr lang="ru-RU" sz="3200" dirty="0" smtClean="0">
                <a:ea typeface="Times New Roman"/>
              </a:rPr>
              <a:t>»?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ea typeface="Times New Roman"/>
              </a:rPr>
              <a:t>Мышка-норушка _________________                        Лягушка-квакушка ________________                   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ea typeface="Times New Roman"/>
              </a:rPr>
              <a:t>Зайка-</a:t>
            </a:r>
            <a:r>
              <a:rPr lang="ru-RU" sz="3200" dirty="0" err="1" smtClean="0">
                <a:ea typeface="Times New Roman"/>
              </a:rPr>
              <a:t>побегайка</a:t>
            </a:r>
            <a:r>
              <a:rPr lang="ru-RU" sz="3200" dirty="0" smtClean="0">
                <a:ea typeface="Times New Roman"/>
              </a:rPr>
              <a:t> _________________                        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ea typeface="Times New Roman"/>
              </a:rPr>
              <a:t>Петушок-золотой гребешок ________    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ea typeface="Times New Roman"/>
              </a:rPr>
              <a:t>Медведь ________________________</a:t>
            </a:r>
            <a:endParaRPr lang="ru-RU" sz="3200" dirty="0">
              <a:ea typeface="Times New Roman"/>
            </a:endParaRPr>
          </a:p>
        </p:txBody>
      </p:sp>
      <p:pic>
        <p:nvPicPr>
          <p:cNvPr id="1026" name="Picture 2" descr="C:\Users\Палецких Елена\Desktop\Три чуда\1015533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89" y="1554210"/>
            <a:ext cx="2658052" cy="36578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81200" y="5369757"/>
            <a:ext cx="9856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333300"/>
                </a:solidFill>
                <a:ea typeface="Times New Roman"/>
              </a:rPr>
              <a:t>Слова для справок: </a:t>
            </a:r>
            <a:r>
              <a:rPr lang="ru-RU" sz="3200" dirty="0">
                <a:solidFill>
                  <a:srgbClr val="333300"/>
                </a:solidFill>
                <a:ea typeface="Times New Roman"/>
              </a:rPr>
              <a:t>фортепиано, арфа, труба, флейта, скрипка, ксилофон, тромбон, гобой, гитара, балалайка.</a:t>
            </a:r>
          </a:p>
        </p:txBody>
      </p:sp>
    </p:spTree>
    <p:extLst>
      <p:ext uri="{BB962C8B-B14F-4D97-AF65-F5344CB8AC3E}">
        <p14:creationId xmlns:p14="http://schemas.microsoft.com/office/powerpoint/2010/main" val="9514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3679" y="224133"/>
            <a:ext cx="106983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Какие </a:t>
            </a:r>
            <a:r>
              <a:rPr lang="ru-RU" sz="4000" dirty="0">
                <a:solidFill>
                  <a:srgbClr val="333300"/>
                </a:solidFill>
              </a:rPr>
              <a:t>цвета </a:t>
            </a:r>
            <a:r>
              <a:rPr lang="ru-RU" sz="4000" dirty="0" smtClean="0">
                <a:solidFill>
                  <a:srgbClr val="333300"/>
                </a:solidFill>
              </a:rPr>
              <a:t>использует </a:t>
            </a:r>
            <a:r>
              <a:rPr lang="ru-RU" sz="4000" dirty="0">
                <a:solidFill>
                  <a:srgbClr val="333300"/>
                </a:solidFill>
              </a:rPr>
              <a:t>художник И.Я. </a:t>
            </a:r>
            <a:r>
              <a:rPr lang="ru-RU" sz="4000" dirty="0" err="1">
                <a:solidFill>
                  <a:srgbClr val="333300"/>
                </a:solidFill>
              </a:rPr>
              <a:t>Билибин</a:t>
            </a:r>
            <a:endParaRPr lang="ru-RU" sz="4000" dirty="0" smtClean="0">
              <a:solidFill>
                <a:srgbClr val="333300"/>
              </a:solidFill>
            </a:endParaRPr>
          </a:p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для </a:t>
            </a:r>
            <a:r>
              <a:rPr lang="ru-RU" sz="4000" dirty="0">
                <a:solidFill>
                  <a:srgbClr val="333300"/>
                </a:solidFill>
              </a:rPr>
              <a:t>изображения персонажей сказки и почему?</a:t>
            </a:r>
            <a:endParaRPr lang="ru-RU" sz="4000" dirty="0" smtClean="0">
              <a:solidFill>
                <a:srgbClr val="333300"/>
              </a:solidFill>
            </a:endParaRPr>
          </a:p>
        </p:txBody>
      </p:sp>
      <p:pic>
        <p:nvPicPr>
          <p:cNvPr id="6" name="Picture 2" descr="C:\Users\Палецких Елена\Desktop\Три чуда\3ee2832e0f1c507cb23db24db7780e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53" y="1817079"/>
            <a:ext cx="317539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Палецких Елена\Desktop\Три чуда\30662_mainfoto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753" y="1817079"/>
            <a:ext cx="556223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Палецких Елена\Desktop\Три чуда\images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8547" y="4299991"/>
            <a:ext cx="306766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508" y="224133"/>
            <a:ext cx="105624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Художник </a:t>
            </a:r>
            <a:r>
              <a:rPr lang="ru-RU" sz="4000" dirty="0">
                <a:solidFill>
                  <a:srgbClr val="333300"/>
                </a:solidFill>
              </a:rPr>
              <a:t>рисует сказку красками, </a:t>
            </a:r>
            <a:endParaRPr lang="ru-RU" sz="4000" dirty="0" smtClean="0">
              <a:solidFill>
                <a:srgbClr val="333300"/>
              </a:solidFill>
            </a:endParaRPr>
          </a:p>
          <a:p>
            <a:pPr algn="ctr"/>
            <a:r>
              <a:rPr lang="ru-RU" sz="4000" dirty="0" smtClean="0">
                <a:solidFill>
                  <a:srgbClr val="333300"/>
                </a:solidFill>
              </a:rPr>
              <a:t>поэт </a:t>
            </a:r>
            <a:r>
              <a:rPr lang="ru-RU" sz="4000" dirty="0">
                <a:solidFill>
                  <a:srgbClr val="333300"/>
                </a:solidFill>
              </a:rPr>
              <a:t>– </a:t>
            </a:r>
            <a:r>
              <a:rPr lang="ru-RU" sz="4000" dirty="0" smtClean="0">
                <a:solidFill>
                  <a:srgbClr val="333300"/>
                </a:solidFill>
              </a:rPr>
              <a:t>словами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>
          <a:xfrm>
            <a:off x="6101862" y="2527279"/>
            <a:ext cx="5246370" cy="314410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l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sz="4000" b="0" kern="0" dirty="0" smtClean="0">
                <a:solidFill>
                  <a:srgbClr val="FF0000"/>
                </a:solidFill>
              </a:rPr>
              <a:t>О</a:t>
            </a: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стров на море лежит,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Град </a:t>
            </a:r>
            <a:r>
              <a:rPr lang="ru-RU" altLang="ru-RU" b="0" kern="0" dirty="0">
                <a:solidFill>
                  <a:srgbClr val="F0E7C4">
                    <a:lumMod val="25000"/>
                  </a:srgbClr>
                </a:solidFill>
              </a:rPr>
              <a:t>на острове стоит, 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С </a:t>
            </a:r>
            <a:r>
              <a:rPr lang="ru-RU" altLang="ru-RU" b="0" kern="0" dirty="0">
                <a:solidFill>
                  <a:srgbClr val="F0E7C4">
                    <a:lumMod val="25000"/>
                  </a:srgbClr>
                </a:solidFill>
              </a:rPr>
              <a:t>златоглавыми </a:t>
            </a: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церквами,</a:t>
            </a:r>
          </a:p>
          <a:p>
            <a:pPr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С </a:t>
            </a:r>
            <a:r>
              <a:rPr lang="ru-RU" altLang="ru-RU" b="0" kern="0" dirty="0">
                <a:solidFill>
                  <a:srgbClr val="F0E7C4">
                    <a:lumMod val="25000"/>
                  </a:srgbClr>
                </a:solidFill>
              </a:rPr>
              <a:t>теремами и </a:t>
            </a: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садами.</a:t>
            </a:r>
            <a:endParaRPr lang="ru-RU" altLang="ru-RU" b="0" kern="0" dirty="0">
              <a:solidFill>
                <a:srgbClr val="F0E7C4">
                  <a:lumMod val="25000"/>
                </a:srgbClr>
              </a:solidFill>
            </a:endParaRPr>
          </a:p>
          <a:p>
            <a:pPr algn="r">
              <a:buClr>
                <a:srgbClr val="999933"/>
              </a:buClr>
              <a:buFont typeface="Wingdings" pitchFamily="2" charset="2"/>
              <a:buNone/>
            </a:pPr>
            <a:r>
              <a:rPr lang="ru-RU" altLang="ru-RU" b="0" kern="0" dirty="0" smtClean="0">
                <a:solidFill>
                  <a:srgbClr val="F0E7C4">
                    <a:lumMod val="25000"/>
                  </a:srgbClr>
                </a:solidFill>
              </a:rPr>
              <a:t>А.С. Пушкин</a:t>
            </a:r>
            <a:endParaRPr lang="ru-RU" altLang="ru-RU" b="0" kern="0" dirty="0">
              <a:solidFill>
                <a:srgbClr val="F0E7C4">
                  <a:lumMod val="25000"/>
                </a:srgbClr>
              </a:solidFill>
            </a:endParaRPr>
          </a:p>
        </p:txBody>
      </p:sp>
      <p:pic>
        <p:nvPicPr>
          <p:cNvPr id="8" name="Picture 2" descr="bilibin3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66" y="1939330"/>
            <a:ext cx="2782889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19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Три чуда\f7250b8e-c813-510d-aa9f-6426ca22f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772" y="2611684"/>
            <a:ext cx="451882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936428" y="417282"/>
            <a:ext cx="4452063" cy="3951290"/>
            <a:chOff x="1913568" y="269756"/>
            <a:chExt cx="4452063" cy="3951290"/>
          </a:xfrm>
        </p:grpSpPr>
        <p:pic>
          <p:nvPicPr>
            <p:cNvPr id="9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 flipH="1">
              <a:off x="1913568" y="2155785"/>
              <a:ext cx="1206743" cy="2065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Скругленная прямоугольная выноска 2"/>
            <p:cNvSpPr/>
            <p:nvPr/>
          </p:nvSpPr>
          <p:spPr bwMode="auto">
            <a:xfrm>
              <a:off x="3127934" y="269756"/>
              <a:ext cx="3237697" cy="1676276"/>
            </a:xfrm>
            <a:prstGeom prst="wedgeRoundRectCallout">
              <a:avLst>
                <a:gd name="adj1" fmla="val -57663"/>
                <a:gd name="adj2" fmla="val 104164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>
                  <a:solidFill>
                    <a:schemeClr val="accent5">
                      <a:lumMod val="25000"/>
                    </a:schemeClr>
                  </a:solidFill>
                </a:rPr>
                <a:t>А как </a:t>
              </a: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«рисует</a:t>
              </a:r>
              <a:r>
                <a:rPr kumimoji="1" lang="ru-RU" sz="3200" dirty="0">
                  <a:solidFill>
                    <a:schemeClr val="accent5">
                      <a:lumMod val="25000"/>
                    </a:schemeClr>
                  </a:solidFill>
                </a:rPr>
                <a:t>» </a:t>
              </a: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сказку композитор</a:t>
              </a:r>
              <a:r>
                <a:rPr kumimoji="1" lang="ru-RU" sz="3200" dirty="0">
                  <a:solidFill>
                    <a:schemeClr val="accent5">
                      <a:lumMod val="25000"/>
                    </a:schemeClr>
                  </a:solidFill>
                </a:rPr>
                <a:t>?</a:t>
              </a:r>
            </a:p>
          </p:txBody>
        </p:sp>
      </p:grpSp>
      <p:pic>
        <p:nvPicPr>
          <p:cNvPr id="5" name="Picture 16" descr="C:\Users\Палецких Елена\Pictures\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5"/>
          <a:stretch/>
        </p:blipFill>
        <p:spPr bwMode="auto">
          <a:xfrm>
            <a:off x="10293521" y="2075942"/>
            <a:ext cx="18283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7223761" y="417282"/>
            <a:ext cx="3444238" cy="1658660"/>
          </a:xfrm>
          <a:prstGeom prst="wedgeRoundRectCallout">
            <a:avLst>
              <a:gd name="adj1" fmla="val 50471"/>
              <a:gd name="adj2" fmla="val 101052"/>
              <a:gd name="adj3" fmla="val 1666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200" dirty="0" smtClean="0">
                <a:solidFill>
                  <a:schemeClr val="accent5">
                    <a:lumMod val="25000"/>
                  </a:schemeClr>
                </a:solidFill>
              </a:rPr>
              <a:t>С помощью красок, которые мы слышим</a:t>
            </a:r>
            <a:endParaRPr kumimoji="1" lang="ru-RU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8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Палецких Елена\Desktop\Три чуда\2599be829578d21e5330c24484f54ec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1" b="98855" l="39674" r="100000">
                        <a14:foregroundMark x1="42935" y1="53053" x2="42935" y2="53053"/>
                        <a14:foregroundMark x1="60598" y1="45547" x2="60598" y2="45547"/>
                        <a14:foregroundMark x1="44837" y1="51272" x2="44837" y2="51272"/>
                        <a14:foregroundMark x1="79212" y1="79389" x2="79212" y2="79389"/>
                        <a14:foregroundMark x1="78125" y1="94148" x2="78125" y2="94148"/>
                        <a14:foregroundMark x1="84375" y1="89695" x2="84375" y2="89695"/>
                        <a14:foregroundMark x1="71196" y1="55471" x2="71196" y2="55471"/>
                        <a14:foregroundMark x1="66712" y1="56870" x2="66712" y2="56870"/>
                        <a14:foregroundMark x1="63451" y1="59924" x2="63451" y2="59924"/>
                        <a14:foregroundMark x1="60598" y1="64377" x2="60598" y2="64377"/>
                        <a14:foregroundMark x1="64266" y1="68448" x2="64266" y2="68448"/>
                        <a14:foregroundMark x1="71196" y1="69466" x2="71196" y2="69466"/>
                        <a14:foregroundMark x1="76630" y1="67430" x2="76630" y2="67430"/>
                        <a14:foregroundMark x1="68614" y1="62595" x2="68614" y2="62595"/>
                        <a14:foregroundMark x1="67527" y1="80407" x2="67527" y2="80407"/>
                        <a14:foregroundMark x1="70109" y1="85242" x2="70109" y2="85242"/>
                        <a14:foregroundMark x1="85462" y1="84606" x2="85462" y2="84606"/>
                        <a14:foregroundMark x1="64538" y1="89695" x2="64538" y2="89695"/>
                        <a14:foregroundMark x1="61685" y1="27990" x2="61685" y2="27990"/>
                        <a14:foregroundMark x1="74864" y1="62341" x2="74864" y2="62341"/>
                        <a14:foregroundMark x1="71603" y1="59160" x2="71603" y2="59160"/>
                        <a14:foregroundMark x1="71196" y1="66031" x2="71196" y2="66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11" b="2742"/>
          <a:stretch/>
        </p:blipFill>
        <p:spPr bwMode="auto">
          <a:xfrm>
            <a:off x="10439268" y="4526477"/>
            <a:ext cx="1198915" cy="205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651573" y="457933"/>
            <a:ext cx="4948519" cy="3475659"/>
            <a:chOff x="1346773" y="457933"/>
            <a:chExt cx="4948519" cy="3475659"/>
          </a:xfrm>
        </p:grpSpPr>
        <p:sp>
          <p:nvSpPr>
            <p:cNvPr id="8" name="Скругленная прямоугольная выноска 7"/>
            <p:cNvSpPr/>
            <p:nvPr/>
          </p:nvSpPr>
          <p:spPr bwMode="auto">
            <a:xfrm>
              <a:off x="2989383" y="457933"/>
              <a:ext cx="3305909" cy="2238982"/>
            </a:xfrm>
            <a:prstGeom prst="wedgeRoundRectCallout">
              <a:avLst>
                <a:gd name="adj1" fmla="val -55677"/>
                <a:gd name="adj2" fmla="val 38208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ru-RU" sz="3200" dirty="0">
                  <a:solidFill>
                    <a:schemeClr val="accent5">
                      <a:lumMod val="25000"/>
                    </a:schemeClr>
                  </a:solidFill>
                </a:rPr>
                <a:t>Когда художник рисует лес, он использует зелёный </a:t>
              </a:r>
              <a:r>
                <a:rPr kumimoji="1" lang="ru-RU" sz="3200" dirty="0" smtClean="0">
                  <a:solidFill>
                    <a:schemeClr val="accent5">
                      <a:lumMod val="25000"/>
                    </a:schemeClr>
                  </a:solidFill>
                </a:rPr>
                <a:t>цвет </a:t>
              </a:r>
              <a:endParaRPr kumimoji="1" lang="ru-RU" sz="3200" dirty="0">
                <a:solidFill>
                  <a:schemeClr val="accent5">
                    <a:lumMod val="25000"/>
                  </a:schemeClr>
                </a:solidFill>
              </a:endParaRPr>
            </a:p>
          </p:txBody>
        </p:sp>
        <p:pic>
          <p:nvPicPr>
            <p:cNvPr id="9" name="Picture 16" descr="C:\Users\Палецких Елена\Pictures\d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5"/>
            <a:stretch/>
          </p:blipFill>
          <p:spPr bwMode="auto">
            <a:xfrm flipH="1">
              <a:off x="1346773" y="1433279"/>
              <a:ext cx="1814060" cy="25003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Скругленная прямоугольная выноска 9"/>
          <p:cNvSpPr/>
          <p:nvPr/>
        </p:nvSpPr>
        <p:spPr bwMode="auto">
          <a:xfrm>
            <a:off x="7244861" y="4017220"/>
            <a:ext cx="3194407" cy="1330070"/>
          </a:xfrm>
          <a:prstGeom prst="wedgeRoundRectCallout">
            <a:avLst>
              <a:gd name="adj1" fmla="val 57862"/>
              <a:gd name="adj2" fmla="val 44078"/>
              <a:gd name="adj3" fmla="val 1666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200" dirty="0">
                <a:solidFill>
                  <a:schemeClr val="accent5">
                    <a:lumMod val="25000"/>
                  </a:schemeClr>
                </a:solidFill>
              </a:rPr>
              <a:t>Но ведь лес бывает </a:t>
            </a:r>
            <a:r>
              <a:rPr kumimoji="1" lang="ru-RU" sz="3200" dirty="0" smtClean="0">
                <a:solidFill>
                  <a:schemeClr val="accent5">
                    <a:lumMod val="25000"/>
                  </a:schemeClr>
                </a:solidFill>
              </a:rPr>
              <a:t>разным </a:t>
            </a:r>
            <a:endParaRPr kumimoji="1" lang="ru-RU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Палецких Елена\Desktop\Три чуда\Левитан-Березовая-рощ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5458" y="3933592"/>
            <a:ext cx="341463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Три чуда\f0ae6620fc0d93dfbe185c439376564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4861" y="457933"/>
            <a:ext cx="4005875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77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Три чуда\53ea74e6b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16"/>
          <a:stretch/>
        </p:blipFill>
        <p:spPr bwMode="auto">
          <a:xfrm>
            <a:off x="7926745" y="452636"/>
            <a:ext cx="378236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лецких Елена\Desktop\Три чуда\687954es-9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537" y="3887496"/>
            <a:ext cx="407077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075549" y="452636"/>
            <a:ext cx="4464960" cy="3142381"/>
            <a:chOff x="1900671" y="452636"/>
            <a:chExt cx="4464960" cy="3142381"/>
          </a:xfrm>
        </p:grpSpPr>
        <p:pic>
          <p:nvPicPr>
            <p:cNvPr id="7" name="Picture 2" descr="C:\Users\Палецких Елена\Desktop\Три чуда\2599be829578d21e5330c24484f54ecb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91" b="98855" l="39674" r="100000">
                          <a14:foregroundMark x1="42935" y1="53053" x2="42935" y2="53053"/>
                          <a14:foregroundMark x1="60598" y1="45547" x2="60598" y2="45547"/>
                          <a14:foregroundMark x1="44837" y1="51272" x2="44837" y2="51272"/>
                          <a14:foregroundMark x1="79212" y1="79389" x2="79212" y2="79389"/>
                          <a14:foregroundMark x1="78125" y1="94148" x2="78125" y2="94148"/>
                          <a14:foregroundMark x1="84375" y1="89695" x2="84375" y2="89695"/>
                          <a14:foregroundMark x1="71196" y1="55471" x2="71196" y2="55471"/>
                          <a14:foregroundMark x1="66712" y1="56870" x2="66712" y2="56870"/>
                          <a14:foregroundMark x1="63451" y1="59924" x2="63451" y2="59924"/>
                          <a14:foregroundMark x1="60598" y1="64377" x2="60598" y2="64377"/>
                          <a14:foregroundMark x1="64266" y1="68448" x2="64266" y2="68448"/>
                          <a14:foregroundMark x1="71196" y1="69466" x2="71196" y2="69466"/>
                          <a14:foregroundMark x1="76630" y1="67430" x2="76630" y2="67430"/>
                          <a14:foregroundMark x1="68614" y1="62595" x2="68614" y2="62595"/>
                          <a14:foregroundMark x1="67527" y1="80407" x2="67527" y2="80407"/>
                          <a14:foregroundMark x1="70109" y1="85242" x2="70109" y2="85242"/>
                          <a14:foregroundMark x1="85462" y1="84606" x2="85462" y2="84606"/>
                          <a14:foregroundMark x1="64538" y1="89695" x2="64538" y2="89695"/>
                          <a14:foregroundMark x1="61685" y1="27990" x2="61685" y2="27990"/>
                          <a14:foregroundMark x1="74864" y1="62341" x2="74864" y2="62341"/>
                          <a14:foregroundMark x1="71603" y1="59160" x2="71603" y2="59160"/>
                          <a14:foregroundMark x1="71196" y1="66031" x2="71196" y2="66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11" b="2742"/>
            <a:stretch/>
          </p:blipFill>
          <p:spPr bwMode="auto">
            <a:xfrm flipH="1">
              <a:off x="1900671" y="1529756"/>
              <a:ext cx="1206743" cy="20652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Скругленная прямоугольная выноска 7"/>
            <p:cNvSpPr/>
            <p:nvPr/>
          </p:nvSpPr>
          <p:spPr bwMode="auto">
            <a:xfrm>
              <a:off x="3127934" y="452636"/>
              <a:ext cx="3237697" cy="1676276"/>
            </a:xfrm>
            <a:prstGeom prst="wedgeRoundRectCallout">
              <a:avLst>
                <a:gd name="adj1" fmla="val -56604"/>
                <a:gd name="adj2" fmla="val 57115"/>
                <a:gd name="adj3" fmla="val 16667"/>
              </a:avLst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ru-RU" sz="3200" dirty="0">
                  <a:solidFill>
                    <a:srgbClr val="333300"/>
                  </a:solidFill>
                </a:rPr>
                <a:t>Наш слух в чуткости не уступает зрению</a:t>
              </a:r>
            </a:p>
          </p:txBody>
        </p:sp>
      </p:grpSp>
      <p:pic>
        <p:nvPicPr>
          <p:cNvPr id="9" name="Picture 16" descr="C:\Users\Палецких Елена\Pictures\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85"/>
          <a:stretch/>
        </p:blipFill>
        <p:spPr bwMode="auto">
          <a:xfrm>
            <a:off x="10293522" y="4158819"/>
            <a:ext cx="1828359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ая прямоугольная выноска 9"/>
          <p:cNvSpPr/>
          <p:nvPr/>
        </p:nvSpPr>
        <p:spPr bwMode="auto">
          <a:xfrm>
            <a:off x="6709410" y="3595017"/>
            <a:ext cx="3486946" cy="2811780"/>
          </a:xfrm>
          <a:prstGeom prst="wedgeRoundRectCallout">
            <a:avLst>
              <a:gd name="adj1" fmla="val 63448"/>
              <a:gd name="adj2" fmla="val 2129"/>
              <a:gd name="adj3" fmla="val 16667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3200" dirty="0" smtClean="0">
                <a:solidFill>
                  <a:schemeClr val="accent5">
                    <a:lumMod val="25000"/>
                  </a:schemeClr>
                </a:solidFill>
              </a:rPr>
              <a:t>Мы никогда не спутаем голоса наших близких с голосами других людей</a:t>
            </a:r>
            <a:endParaRPr kumimoji="1" lang="ru-RU" sz="3200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6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Reporting Progress or Status">
  <a:themeElements>
    <a:clrScheme name="Reporting Progress or Status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Другая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ru-RU" sz="3600" b="1" i="0" u="none" strike="noStrike" cap="none" normalizeH="0" baseline="0" smtClean="0">
            <a:ln>
              <a:noFill/>
            </a:ln>
            <a:solidFill>
              <a:srgbClr val="993300"/>
            </a:solidFill>
            <a:effectLst/>
            <a:latin typeface="Georg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altLang="ru-RU" sz="3600" b="1" i="0" u="none" strike="noStrike" cap="none" normalizeH="0" baseline="0" smtClean="0">
            <a:ln>
              <a:noFill/>
            </a:ln>
            <a:solidFill>
              <a:srgbClr val="993300"/>
            </a:solidFill>
            <a:effectLst/>
            <a:latin typeface="Georgia" pitchFamily="18" charset="0"/>
          </a:defRPr>
        </a:defPPr>
      </a:lstStyle>
    </a:lnDef>
  </a:objectDefaults>
  <a:extraClrSchemeLst>
    <a:extraClrScheme>
      <a:clrScheme name="Reporting Progress or Status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porting Progress or Status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3252</TotalTime>
  <Words>903</Words>
  <Application>Microsoft Office PowerPoint</Application>
  <PresentationFormat>Произвольный</PresentationFormat>
  <Paragraphs>186</Paragraphs>
  <Slides>42</Slides>
  <Notes>17</Notes>
  <HiddenSlides>0</HiddenSlides>
  <MMClips>38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Reporting Progress or Status</vt:lpstr>
      <vt:lpstr>«Что за прелесть  эти сказки!»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уроку музыки в 4-ом классе</dc:title>
  <dc:subject>"Что за прелесть эти сказки!"</dc:subject>
  <dc:creator>Палецких Е.В.</dc:creator>
  <cp:lastModifiedBy>Палецких Елена</cp:lastModifiedBy>
  <cp:revision>268</cp:revision>
  <dcterms:created xsi:type="dcterms:W3CDTF">2024-11-26T11:25:48Z</dcterms:created>
  <dcterms:modified xsi:type="dcterms:W3CDTF">2024-12-24T19:58:19Z</dcterms:modified>
</cp:coreProperties>
</file>