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329" r:id="rId3"/>
    <p:sldId id="336" r:id="rId4"/>
    <p:sldId id="338" r:id="rId5"/>
    <p:sldId id="310" r:id="rId6"/>
    <p:sldId id="318" r:id="rId7"/>
    <p:sldId id="308" r:id="rId8"/>
    <p:sldId id="328" r:id="rId9"/>
    <p:sldId id="321" r:id="rId10"/>
    <p:sldId id="323" r:id="rId11"/>
    <p:sldId id="330" r:id="rId12"/>
    <p:sldId id="333" r:id="rId13"/>
    <p:sldId id="331" r:id="rId14"/>
    <p:sldId id="332" r:id="rId15"/>
    <p:sldId id="334" r:id="rId16"/>
    <p:sldId id="335" r:id="rId17"/>
    <p:sldId id="302" r:id="rId18"/>
    <p:sldId id="305" r:id="rId19"/>
    <p:sldId id="340" r:id="rId20"/>
    <p:sldId id="339" r:id="rId21"/>
    <p:sldId id="326" r:id="rId22"/>
    <p:sldId id="327" r:id="rId23"/>
    <p:sldId id="315" r:id="rId24"/>
    <p:sldId id="280" r:id="rId25"/>
  </p:sldIdLst>
  <p:sldSz cx="1219041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62279-EF6F-40E9-933D-E0748BCB91FE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1D8BC-1BDE-4670-AC49-C8415BC4B0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6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1D8BC-1BDE-4670-AC49-C8415BC4B02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2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108" y="1371600"/>
            <a:ext cx="10467501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107" y="3228536"/>
            <a:ext cx="10471565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47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89063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044" y="1316736"/>
            <a:ext cx="10361851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044" y="2704664"/>
            <a:ext cx="10361851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324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704088"/>
            <a:ext cx="10971372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920085"/>
            <a:ext cx="538409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920085"/>
            <a:ext cx="5384099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00848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704088"/>
            <a:ext cx="10971372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855248"/>
            <a:ext cx="5386216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2561" y="1859758"/>
            <a:ext cx="5388332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521" y="2514600"/>
            <a:ext cx="5386216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514600"/>
            <a:ext cx="5388332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62939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704088"/>
            <a:ext cx="11072958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3750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785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281" y="514352"/>
            <a:ext cx="3657124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281" y="1676400"/>
            <a:ext cx="3657124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113" y="1676400"/>
            <a:ext cx="681477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51414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0455" y="1108077"/>
            <a:ext cx="7009487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0790" y="5359769"/>
            <a:ext cx="207237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94" y="1176997"/>
            <a:ext cx="2950080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694" y="2828785"/>
            <a:ext cx="2946016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8198" y="6356351"/>
            <a:ext cx="812694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119" y="1199517"/>
            <a:ext cx="6156159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699" y="5816600"/>
            <a:ext cx="1221581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1240" y="6219826"/>
            <a:ext cx="6349173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13753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31362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914402"/>
            <a:ext cx="2742843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914402"/>
            <a:ext cx="8025355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59290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488DA-E44C-4F4E-AF28-32AC57209DF4}" type="datetimeFigureOut">
              <a:rPr lang="ru-RU" smtClean="0"/>
              <a:pPr/>
              <a:t>22.12.2024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C0028-72D9-4C61-83DB-D09031C203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1" y="2733"/>
            <a:ext cx="12190413" cy="6854123"/>
          </a:xfrm>
          <a:prstGeom prst="frame">
            <a:avLst>
              <a:gd name="adj1" fmla="val 2156"/>
            </a:avLst>
          </a:prstGeom>
          <a:solidFill>
            <a:srgbClr val="00B0F0"/>
          </a:solidFill>
          <a:ln>
            <a:solidFill>
              <a:srgbClr val="CCFF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75" tIns="64788" rIns="129575" bIns="64788" rtlCol="0" anchor="ctr"/>
          <a:lstStyle>
            <a:defPPr>
              <a:defRPr lang="ru-RU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699" y="-7144"/>
            <a:ext cx="1221581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1240" y="-7144"/>
            <a:ext cx="6349173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521" y="704088"/>
            <a:ext cx="10971372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521" y="1935480"/>
            <a:ext cx="10971372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22.12.2024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5537" y="6356351"/>
            <a:ext cx="4469818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5024" y="6356351"/>
            <a:ext cx="1015868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5353" y="202408"/>
            <a:ext cx="12239137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5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Bar dir="vert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86" y="-25250"/>
            <a:ext cx="9177667" cy="6883250"/>
          </a:xfrm>
        </p:spPr>
      </p:pic>
    </p:spTree>
    <p:extLst>
      <p:ext uri="{BB962C8B-B14F-4D97-AF65-F5344CB8AC3E}">
        <p14:creationId xmlns:p14="http://schemas.microsoft.com/office/powerpoint/2010/main" val="10226946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14215" y="1916832"/>
            <a:ext cx="2110173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1831">
            <a:off x="10202219" y="1802451"/>
            <a:ext cx="1736757" cy="234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16" y="0"/>
            <a:ext cx="817534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599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980406" y="338328"/>
            <a:ext cx="8229600" cy="2298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74" y="-200451"/>
            <a:ext cx="11593288" cy="118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Линия горизонта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62" y="1051782"/>
            <a:ext cx="5508612" cy="580621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13873" y="2812847"/>
            <a:ext cx="2752359" cy="366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41831">
            <a:off x="9828299" y="2492007"/>
            <a:ext cx="2465945" cy="332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41831">
            <a:off x="9804834" y="2652954"/>
            <a:ext cx="2465945" cy="3324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7958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7" y="0"/>
            <a:ext cx="1069950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92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4" b="8924"/>
          <a:stretch/>
        </p:blipFill>
        <p:spPr>
          <a:xfrm>
            <a:off x="473914" y="1052736"/>
            <a:ext cx="11736417" cy="5805264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117921" y="24160"/>
            <a:ext cx="10448401" cy="1352063"/>
            <a:chOff x="1249525" y="1373865"/>
            <a:chExt cx="7787171" cy="1742620"/>
          </a:xfrm>
        </p:grpSpPr>
        <p:sp>
          <p:nvSpPr>
            <p:cNvPr id="4" name="Скругленная прямоугольная выноска 3"/>
            <p:cNvSpPr/>
            <p:nvPr/>
          </p:nvSpPr>
          <p:spPr>
            <a:xfrm>
              <a:off x="1249525" y="1373865"/>
              <a:ext cx="7787171" cy="1742620"/>
            </a:xfrm>
            <a:prstGeom prst="wedgeRoundRectCallout">
              <a:avLst>
                <a:gd name="adj1" fmla="val 44737"/>
                <a:gd name="adj2" fmla="val 15899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3841" y="1536850"/>
              <a:ext cx="7324288" cy="53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459148" y="48047"/>
            <a:ext cx="982733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Постепенное появление корабля из-за линии горизонта.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8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емля 1 част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830" y="188640"/>
            <a:ext cx="10393302" cy="58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086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183" y="620688"/>
            <a:ext cx="10971372" cy="1143000"/>
          </a:xfrm>
        </p:spPr>
        <p:txBody>
          <a:bodyPr>
            <a:noAutofit/>
          </a:bodyPr>
          <a:lstStyle/>
          <a:p>
            <a:pPr lv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Постепенное </a:t>
            </a:r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появление корабля из-за линии горизонта.</a:t>
            </a:r>
            <a:r>
              <a:rPr lang="ru-RU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21" y="2348880"/>
            <a:ext cx="10971372" cy="377728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Кругосветное </a:t>
            </a: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путешествие</a:t>
            </a: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4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Фотографии из космоса: Земля -светящийся 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шар голубого цвета.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4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275" y="2348880"/>
            <a:ext cx="221304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584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11068836" y="6021288"/>
            <a:ext cx="857256" cy="571504"/>
          </a:xfrm>
          <a:prstGeom prst="rightArrow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06574" y="357165"/>
            <a:ext cx="11377264" cy="1478684"/>
            <a:chOff x="1198661" y="1382476"/>
            <a:chExt cx="20391016" cy="2626466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198661" y="1382476"/>
              <a:ext cx="20391016" cy="26264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51249" y="1487488"/>
              <a:ext cx="20238428" cy="2460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В 1492 году немецкий  </a:t>
              </a:r>
              <a:r>
                <a:rPr lang="ru-RU" sz="2800" b="1" dirty="0">
                  <a:solidFill>
                    <a:srgbClr val="002060"/>
                  </a:solidFill>
                  <a:latin typeface="Comic Sans MS" pitchFamily="66" charset="0"/>
                </a:rPr>
                <a:t>учёный </a:t>
              </a:r>
              <a:r>
                <a:rPr lang="ru-RU" sz="2800" b="1" u="sng" dirty="0" smtClean="0">
                  <a:solidFill>
                    <a:srgbClr val="002060"/>
                  </a:solidFill>
                  <a:latin typeface="Comic Sans MS" pitchFamily="66" charset="0"/>
                </a:rPr>
                <a:t>Мартин </a:t>
              </a:r>
              <a:r>
                <a:rPr lang="ru-RU" sz="2800" b="1" u="sng" dirty="0" err="1" smtClean="0">
                  <a:solidFill>
                    <a:srgbClr val="002060"/>
                  </a:solidFill>
                  <a:latin typeface="Comic Sans MS" pitchFamily="66" charset="0"/>
                </a:rPr>
                <a:t>Бехайм</a:t>
              </a:r>
              <a:r>
                <a:rPr lang="ru-RU" sz="2800" b="1" u="sng" dirty="0">
                  <a:solidFill>
                    <a:srgbClr val="002060"/>
                  </a:solidFill>
                  <a:latin typeface="Comic Sans MS" pitchFamily="66" charset="0"/>
                </a:rPr>
                <a:t> </a:t>
              </a:r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впервые </a:t>
              </a:r>
              <a:r>
                <a:rPr lang="ru-RU" sz="2800" b="1" dirty="0">
                  <a:solidFill>
                    <a:srgbClr val="002060"/>
                  </a:solidFill>
                  <a:latin typeface="Comic Sans MS" pitchFamily="66" charset="0"/>
                </a:rPr>
                <a:t>создал модель Земли — глобус. И назвал </a:t>
              </a:r>
              <a:r>
                <a:rPr lang="ru-RU" sz="2800" b="1" dirty="0" smtClean="0">
                  <a:solidFill>
                    <a:srgbClr val="002060"/>
                  </a:solidFill>
                  <a:latin typeface="Comic Sans MS" pitchFamily="66" charset="0"/>
                </a:rPr>
                <a:t>его </a:t>
              </a:r>
              <a:r>
                <a:rPr lang="ru-RU" sz="2800" b="1" dirty="0">
                  <a:solidFill>
                    <a:srgbClr val="002060"/>
                  </a:solidFill>
                  <a:latin typeface="Comic Sans MS" pitchFamily="66" charset="0"/>
                </a:rPr>
                <a:t>«земным яблоком». </a:t>
              </a:r>
            </a:p>
          </p:txBody>
        </p:sp>
      </p:grpSp>
      <p:pic>
        <p:nvPicPr>
          <p:cNvPr id="1026" name="Picture 2" descr="http://www.1worldglobes.com/images/Globe_Bars/old_world_globe_z50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3192" y="1997023"/>
            <a:ext cx="3950486" cy="45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-cache-ak0.pinimg.com/originals/96/43/b9/9643b997b955c22df276f76ea15ff61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18742" y="2064939"/>
            <a:ext cx="4054883" cy="44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367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www4.com/w7520/357769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9" y="1078557"/>
            <a:ext cx="4905375" cy="595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605668"/>
            <a:ext cx="2992263" cy="398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41831">
            <a:off x="8834313" y="2775500"/>
            <a:ext cx="2901863" cy="39126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11070598" y="357166"/>
            <a:ext cx="857256" cy="571504"/>
          </a:xfrm>
          <a:prstGeom prst="rightArrow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6599262" y="2524139"/>
            <a:ext cx="2664296" cy="5448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494806" y="2492896"/>
            <a:ext cx="2448272" cy="14401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381724" y="2257708"/>
            <a:ext cx="180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Вода 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0408" y="2257708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Суша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2638" y="642918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itchFamily="66" charset="0"/>
              </a:rPr>
              <a:t>Глобус- уменьшенная модель земного шара.</a:t>
            </a:r>
            <a:endParaRPr lang="ru-RU" sz="28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556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мена дня и ноч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614" y="332656"/>
            <a:ext cx="10702788" cy="60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969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емля 3 смена времен год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264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88640"/>
            <a:ext cx="11344582" cy="6381328"/>
          </a:xfr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865302"/>
              </p:ext>
            </p:extLst>
          </p:nvPr>
        </p:nvGraphicFramePr>
        <p:xfrm>
          <a:off x="92075" y="92075"/>
          <a:ext cx="79533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Объект упаковщика для оболочки" showAsIcon="1" r:id="rId5" imgW="795240" imgH="415080" progId="Package">
                  <p:embed/>
                </p:oleObj>
              </mc:Choice>
              <mc:Fallback>
                <p:oleObj name="Объект упаковщика для оболочки" showAsIcon="1" r:id="rId5" imgW="795240" imgH="41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95338" cy="4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9624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емля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848" y="548680"/>
            <a:ext cx="10345942" cy="585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45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58" y="744"/>
            <a:ext cx="8323143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541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а 7 из 89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354" y="116632"/>
            <a:ext cx="8460432" cy="63453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57570" y="3986022"/>
            <a:ext cx="9144000" cy="26431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Земля намного меньше Солнца.                                                                                               Земля постоянно движется вокруг Солнца.                                                                               Да и ещё сама вращается наподобие детского волчка.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1666050" y="4500570"/>
            <a:ext cx="8858312" cy="2214578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8300263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406574" y="1785926"/>
            <a:ext cx="5688632" cy="2286016"/>
          </a:xfrm>
          <a:prstGeom prst="foldedCorner">
            <a:avLst/>
          </a:prstGeom>
          <a:solidFill>
            <a:srgbClr val="CCFFFF"/>
          </a:solidFill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Picture 4" descr="http://img0.liveinternet.ru/images/attach/c/11/115/600/115600048_10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47945" y="1820461"/>
            <a:ext cx="6382928" cy="50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1604" y="2071678"/>
            <a:ext cx="5688632" cy="18774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C</a:t>
            </a:r>
            <a:r>
              <a:rPr lang="ru-RU" sz="44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пасибо</a:t>
            </a:r>
            <a:r>
              <a:rPr lang="ru-RU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, </a:t>
            </a:r>
          </a:p>
          <a:p>
            <a:pPr algn="ctr"/>
            <a:r>
              <a:rPr lang="ru-RU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дети за урок!</a:t>
            </a:r>
          </a:p>
          <a:p>
            <a:pPr algn="ctr"/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1095866" y="214290"/>
            <a:ext cx="785818" cy="785818"/>
          </a:xfrm>
          <a:prstGeom prst="mathMultiply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а 145 из 8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702" y="188640"/>
            <a:ext cx="8599879" cy="622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7676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214554"/>
            <a:ext cx="3286148" cy="437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1831">
            <a:off x="8834313" y="2775500"/>
            <a:ext cx="2901863" cy="391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ic.pics.livejournal.com/elen_consulter/77713278/16041/16041_900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942" y="2774293"/>
            <a:ext cx="3915083" cy="391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4385" y="20346"/>
            <a:ext cx="10144196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«На что похожа наша планета 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50" normalizeH="0" baseline="0" noProof="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Доказательства.»</a:t>
            </a:r>
            <a:endParaRPr kumimoji="0" lang="ru-RU" sz="54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4870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441831">
            <a:off x="9716346" y="3641975"/>
            <a:ext cx="2285968" cy="30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0435" y="2916268"/>
            <a:ext cx="2449982" cy="326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t4.ftcdn.net/jpg/00/04/39/95/160_F_4399589_HLe5ZoPwpFc32XEI94GbpXUgQiifOFeV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60" y="2962218"/>
            <a:ext cx="4896543" cy="39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753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5"/>
          <a:stretch/>
        </p:blipFill>
        <p:spPr bwMode="auto">
          <a:xfrm>
            <a:off x="1774726" y="274638"/>
            <a:ext cx="9121013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7350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924944"/>
            <a:ext cx="2752359" cy="36629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Группа 10"/>
          <p:cNvGrpSpPr/>
          <p:nvPr/>
        </p:nvGrpSpPr>
        <p:grpSpPr>
          <a:xfrm>
            <a:off x="0" y="260648"/>
            <a:ext cx="12281433" cy="1800200"/>
            <a:chOff x="733456" y="1136446"/>
            <a:chExt cx="8675035" cy="2135959"/>
          </a:xfrm>
        </p:grpSpPr>
        <p:sp>
          <p:nvSpPr>
            <p:cNvPr id="9" name="Скругленная прямоугольная выноска 8"/>
            <p:cNvSpPr/>
            <p:nvPr/>
          </p:nvSpPr>
          <p:spPr>
            <a:xfrm>
              <a:off x="733456" y="1136446"/>
              <a:ext cx="8610743" cy="2135959"/>
            </a:xfrm>
            <a:prstGeom prst="wedgeRoundRectCallout">
              <a:avLst>
                <a:gd name="adj1" fmla="val 44737"/>
                <a:gd name="adj2" fmla="val 1294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3487" y="1375119"/>
              <a:ext cx="8545004" cy="154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В одних странах люди 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представляли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себе 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Землю в форме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половинки яблока, 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которая плоской частью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лежит на трёх китах</a:t>
              </a: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 </a:t>
              </a: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плавающих в океане. </a:t>
              </a:r>
            </a:p>
          </p:txBody>
        </p:sp>
      </p:grpSp>
      <p:pic>
        <p:nvPicPr>
          <p:cNvPr id="12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1831">
            <a:off x="9612580" y="3388774"/>
            <a:ext cx="2465945" cy="332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http://cs8.pikabu.ru/images/big_size_comm/2016-04_3/146053378111622763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8010" y="2060848"/>
            <a:ext cx="6529500" cy="4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728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924944"/>
            <a:ext cx="2752359" cy="36629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Группа 10"/>
          <p:cNvGrpSpPr/>
          <p:nvPr/>
        </p:nvGrpSpPr>
        <p:grpSpPr>
          <a:xfrm>
            <a:off x="-238799" y="28600"/>
            <a:ext cx="12529391" cy="1271635"/>
            <a:chOff x="1198662" y="1382477"/>
            <a:chExt cx="6968246" cy="1742620"/>
          </a:xfrm>
        </p:grpSpPr>
        <p:sp>
          <p:nvSpPr>
            <p:cNvPr id="9" name="Скругленная прямоугольная выноска 8"/>
            <p:cNvSpPr/>
            <p:nvPr/>
          </p:nvSpPr>
          <p:spPr>
            <a:xfrm>
              <a:off x="1198662" y="1382477"/>
              <a:ext cx="6968246" cy="1742620"/>
            </a:xfrm>
            <a:prstGeom prst="wedgeRoundRectCallout">
              <a:avLst>
                <a:gd name="adj1" fmla="val 44737"/>
                <a:gd name="adj2" fmla="val 15899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51251" y="1487487"/>
              <a:ext cx="6713931" cy="1416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В других странах представляли, что Земля лежит на трёх слонах, а слоны стояли на черепахе, которая плавает в океане.</a:t>
              </a:r>
            </a:p>
          </p:txBody>
        </p:sp>
      </p:grpSp>
      <p:pic>
        <p:nvPicPr>
          <p:cNvPr id="12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1831">
            <a:off x="9612580" y="3388774"/>
            <a:ext cx="2465945" cy="332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http://img1.joyreactor.cc/pics/comment/%D0%BF%D0%B5%D1%81%D0%BE%D1%87%D0%BD%D0%B8%D1%86%D0%B0-%D1%83%D0%B4%D0%B0%D0%BB%D1%91%D0%BD%D0%BD%D0%BE%D0%B5-1538325.jpe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8138" y="1215624"/>
            <a:ext cx="7661534" cy="54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8682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09154" y="3229677"/>
            <a:ext cx="2167482" cy="2884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1831">
            <a:off x="10486030" y="3395771"/>
            <a:ext cx="1893004" cy="255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42" y="1370428"/>
            <a:ext cx="9169360" cy="57308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-673546" y="188640"/>
            <a:ext cx="13472737" cy="1280055"/>
            <a:chOff x="1249525" y="1373865"/>
            <a:chExt cx="7787171" cy="1742620"/>
          </a:xfrm>
        </p:grpSpPr>
        <p:sp>
          <p:nvSpPr>
            <p:cNvPr id="6" name="Скругленная прямоугольная выноска 5"/>
            <p:cNvSpPr/>
            <p:nvPr/>
          </p:nvSpPr>
          <p:spPr>
            <a:xfrm>
              <a:off x="1249525" y="1373865"/>
              <a:ext cx="7787171" cy="1742620"/>
            </a:xfrm>
            <a:prstGeom prst="wedgeRoundRectCallout">
              <a:avLst>
                <a:gd name="adj1" fmla="val 44737"/>
                <a:gd name="adj2" fmla="val 158996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03841" y="1536850"/>
              <a:ext cx="7324288" cy="1416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Было предположение, Земля это гора, которую окружает море. А над ней расположилось звездное небо в виде перевернутой чаши.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5864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F98D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160</Words>
  <Application>Microsoft Office PowerPoint</Application>
  <PresentationFormat>Произвольный</PresentationFormat>
  <Paragraphs>20</Paragraphs>
  <Slides>23</Slides>
  <Notes>1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Candara</vt:lpstr>
      <vt:lpstr>Comic Sans MS</vt:lpstr>
      <vt:lpstr>Constantia</vt:lpstr>
      <vt:lpstr>Times New Roman</vt:lpstr>
      <vt:lpstr>Wingdings 2</vt:lpstr>
      <vt:lpstr>Тема Office</vt:lpstr>
      <vt:lpstr>Поток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Постепенное появление корабля из-за линии горизонта.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Никифорова Наталья</dc:creator>
  <cp:lastModifiedBy>Пользователь</cp:lastModifiedBy>
  <cp:revision>95</cp:revision>
  <dcterms:created xsi:type="dcterms:W3CDTF">2016-11-12T11:46:30Z</dcterms:created>
  <dcterms:modified xsi:type="dcterms:W3CDTF">2024-12-22T19:25:14Z</dcterms:modified>
</cp:coreProperties>
</file>