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Деление пиццы</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cat>
            <c:strRef>
              <c:f>Лист1!$B$6:$B$9</c:f>
              <c:strCache>
                <c:ptCount val="4"/>
                <c:pt idx="0">
                  <c:v>Иван</c:v>
                </c:pt>
                <c:pt idx="1">
                  <c:v>Алексей</c:v>
                </c:pt>
                <c:pt idx="2">
                  <c:v>Юрий</c:v>
                </c:pt>
                <c:pt idx="3">
                  <c:v>Петр</c:v>
                </c:pt>
              </c:strCache>
            </c:strRef>
          </c:cat>
          <c:val>
            <c:numRef>
              <c:f>Лист1!$C$6:$C$9</c:f>
              <c:numCache>
                <c:formatCode>General</c:formatCode>
                <c:ptCount val="4"/>
                <c:pt idx="0">
                  <c:v>50</c:v>
                </c:pt>
                <c:pt idx="1">
                  <c:v>80</c:v>
                </c:pt>
                <c:pt idx="2">
                  <c:v>100</c:v>
                </c:pt>
                <c:pt idx="3">
                  <c:v>130</c:v>
                </c:pt>
              </c:numCache>
            </c:numRef>
          </c:val>
          <c:extLst>
            <c:ext xmlns:c16="http://schemas.microsoft.com/office/drawing/2014/chart" uri="{C3380CC4-5D6E-409C-BE32-E72D297353CC}">
              <c16:uniqueId val="{00000000-06E3-4EBE-B2CF-5859FED0C2D7}"/>
            </c:ext>
          </c:extLst>
        </c:ser>
        <c:dLbls>
          <c:showLegendKey val="0"/>
          <c:showVal val="0"/>
          <c:showCatName val="0"/>
          <c:showSerName val="0"/>
          <c:showPercent val="0"/>
          <c:showBubbleSize val="0"/>
        </c:dLbls>
        <c:gapWidth val="219"/>
        <c:overlap val="-27"/>
        <c:axId val="2045909871"/>
        <c:axId val="2045916111"/>
      </c:barChart>
      <c:catAx>
        <c:axId val="204590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045916111"/>
        <c:crosses val="autoZero"/>
        <c:auto val="1"/>
        <c:lblAlgn val="ctr"/>
        <c:lblOffset val="100"/>
        <c:noMultiLvlLbl val="0"/>
      </c:catAx>
      <c:valAx>
        <c:axId val="2045916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045909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Деление пиццы</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C0-4117-A7DF-C1736858C6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C0-4117-A7DF-C1736858C6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C0-4117-A7DF-C1736858C6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C0-4117-A7DF-C1736858C693}"/>
              </c:ext>
            </c:extLst>
          </c:dPt>
          <c:dLbls>
            <c:dLbl>
              <c:idx val="0"/>
              <c:layout/>
              <c:tx>
                <c:rich>
                  <a:bodyPr/>
                  <a:lstStyle/>
                  <a:p>
                    <a:r>
                      <a:rPr lang="en-US" baseline="0"/>
                      <a:t>
50</a:t>
                    </a:r>
                    <a:endParaRPr lang="en-US"/>
                  </a:p>
                </c:rich>
              </c:tx>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8C0-4117-A7DF-C1736858C693}"/>
                </c:ext>
              </c:extLst>
            </c:dLbl>
            <c:dLbl>
              <c:idx val="1"/>
              <c:layout>
                <c:manualLayout>
                  <c:x val="-0.11764063867016623"/>
                  <c:y val="0"/>
                </c:manualLayout>
              </c:layout>
              <c:tx>
                <c:rich>
                  <a:bodyPr/>
                  <a:lstStyle/>
                  <a:p>
                    <a:r>
                      <a:rPr lang="en-US" baseline="0"/>
                      <a:t>
80</a:t>
                    </a:r>
                    <a:endParaRPr lang="en-US"/>
                  </a:p>
                </c:rich>
              </c:tx>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8C0-4117-A7DF-C1736858C693}"/>
                </c:ext>
              </c:extLst>
            </c:dLbl>
            <c:dLbl>
              <c:idx val="2"/>
              <c:layout/>
              <c:tx>
                <c:rich>
                  <a:bodyPr/>
                  <a:lstStyle/>
                  <a:p>
                    <a:r>
                      <a:rPr lang="en-US" baseline="0"/>
                      <a:t>
100</a:t>
                    </a:r>
                    <a:endParaRPr lang="en-US"/>
                  </a:p>
                </c:rich>
              </c:tx>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8C0-4117-A7DF-C1736858C693}"/>
                </c:ext>
              </c:extLst>
            </c:dLbl>
            <c:dLbl>
              <c:idx val="3"/>
              <c:layout/>
              <c:tx>
                <c:rich>
                  <a:bodyPr/>
                  <a:lstStyle/>
                  <a:p>
                    <a:r>
                      <a:rPr lang="en-US" baseline="0"/>
                      <a:t>
130</a:t>
                    </a:r>
                    <a:endParaRPr lang="en-US"/>
                  </a:p>
                </c:rich>
              </c:tx>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8C0-4117-A7DF-C1736858C6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Лист1!$B$6:$B$9</c:f>
              <c:strCache>
                <c:ptCount val="4"/>
                <c:pt idx="0">
                  <c:v>Иван</c:v>
                </c:pt>
                <c:pt idx="1">
                  <c:v>Алексей</c:v>
                </c:pt>
                <c:pt idx="2">
                  <c:v>Юрий</c:v>
                </c:pt>
                <c:pt idx="3">
                  <c:v>Петр</c:v>
                </c:pt>
              </c:strCache>
            </c:strRef>
          </c:cat>
          <c:val>
            <c:numRef>
              <c:f>Лист1!$C$6:$C$9</c:f>
              <c:numCache>
                <c:formatCode>General</c:formatCode>
                <c:ptCount val="4"/>
                <c:pt idx="0">
                  <c:v>50</c:v>
                </c:pt>
                <c:pt idx="1">
                  <c:v>80</c:v>
                </c:pt>
                <c:pt idx="2">
                  <c:v>100</c:v>
                </c:pt>
                <c:pt idx="3">
                  <c:v>130</c:v>
                </c:pt>
              </c:numCache>
            </c:numRef>
          </c:val>
          <c:extLst>
            <c:ext xmlns:c16="http://schemas.microsoft.com/office/drawing/2014/chart" uri="{C3380CC4-5D6E-409C-BE32-E72D297353CC}">
              <c16:uniqueId val="{00000008-98C0-4117-A7DF-C1736858C69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sz="2000" dirty="0">
                <a:latin typeface="Times New Roman" panose="02020603050405020304" pitchFamily="18" charset="0"/>
                <a:cs typeface="Times New Roman" panose="02020603050405020304" pitchFamily="18" charset="0"/>
              </a:rPr>
              <a:t>Площади поверхности океанов</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8079673949419348"/>
          <c:y val="0.11726213613082646"/>
          <c:w val="0.40679627291892612"/>
          <c:h val="0.77216415586646769"/>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E1C-4D5D-87E6-66EF9999A30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E1C-4D5D-87E6-66EF9999A30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E1C-4D5D-87E6-66EF9999A30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E1C-4D5D-87E6-66EF9999A30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E1C-4D5D-87E6-66EF9999A305}"/>
              </c:ext>
            </c:extLst>
          </c:dPt>
          <c:cat>
            <c:strRef>
              <c:f>Лист1!$C$32:$C$36</c:f>
              <c:strCache>
                <c:ptCount val="5"/>
                <c:pt idx="0">
                  <c:v>Атлантический</c:v>
                </c:pt>
                <c:pt idx="1">
                  <c:v>Индийский</c:v>
                </c:pt>
                <c:pt idx="2">
                  <c:v>Северный Ледовитый</c:v>
                </c:pt>
                <c:pt idx="3">
                  <c:v>Тихий</c:v>
                </c:pt>
                <c:pt idx="4">
                  <c:v>Южный</c:v>
                </c:pt>
              </c:strCache>
            </c:strRef>
          </c:cat>
          <c:val>
            <c:numRef>
              <c:f>Лист1!$D$32:$D$36</c:f>
              <c:numCache>
                <c:formatCode>General</c:formatCode>
                <c:ptCount val="5"/>
                <c:pt idx="0">
                  <c:v>91.6</c:v>
                </c:pt>
                <c:pt idx="1">
                  <c:v>73.599999999999994</c:v>
                </c:pt>
                <c:pt idx="2">
                  <c:v>14.8</c:v>
                </c:pt>
                <c:pt idx="3">
                  <c:v>169.2</c:v>
                </c:pt>
                <c:pt idx="4">
                  <c:v>20.3</c:v>
                </c:pt>
              </c:numCache>
            </c:numRef>
          </c:val>
          <c:extLst>
            <c:ext xmlns:c16="http://schemas.microsoft.com/office/drawing/2014/chart" uri="{C3380CC4-5D6E-409C-BE32-E72D297353CC}">
              <c16:uniqueId val="{0000000A-5E1C-4D5D-87E6-66EF9999A30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75277777777777777"/>
          <c:y val="0.30613371245261006"/>
          <c:w val="0.21848552202463795"/>
          <c:h val="0.568408585755548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ru-RU" sz="1400" b="1" i="0" baseline="0">
                <a:effectLst/>
                <a:latin typeface="Times New Roman" panose="02020603050405020304" pitchFamily="18" charset="0"/>
                <a:cs typeface="Times New Roman" panose="02020603050405020304" pitchFamily="18" charset="0"/>
              </a:rPr>
              <a:t>Мировая добыча золота в 2022 году, тонн</a:t>
            </a:r>
            <a:endParaRPr lang="ru-RU" sz="1400">
              <a:effectLst/>
              <a:latin typeface="Times New Roman" panose="02020603050405020304" pitchFamily="18" charset="0"/>
              <a:cs typeface="Times New Roman" panose="02020603050405020304" pitchFamily="18" charset="0"/>
            </a:endParaRPr>
          </a:p>
        </c:rich>
      </c:tx>
      <c:layout>
        <c:manualLayout>
          <c:xMode val="edge"/>
          <c:yMode val="edge"/>
          <c:x val="0.15059011373578302"/>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Лист1!$J$11:$J$20</c:f>
              <c:strCache>
                <c:ptCount val="10"/>
                <c:pt idx="0">
                  <c:v>Китай</c:v>
                </c:pt>
                <c:pt idx="1">
                  <c:v>Австралия</c:v>
                </c:pt>
                <c:pt idx="2">
                  <c:v>Россия</c:v>
                </c:pt>
                <c:pt idx="3">
                  <c:v>Канада</c:v>
                </c:pt>
                <c:pt idx="4">
                  <c:v>США</c:v>
                </c:pt>
                <c:pt idx="5">
                  <c:v>Мексика</c:v>
                </c:pt>
                <c:pt idx="6">
                  <c:v>Казахстан</c:v>
                </c:pt>
                <c:pt idx="7">
                  <c:v>Южная Африка</c:v>
                </c:pt>
                <c:pt idx="8">
                  <c:v>Перу</c:v>
                </c:pt>
                <c:pt idx="9">
                  <c:v>Узбекистан</c:v>
                </c:pt>
              </c:strCache>
            </c:strRef>
          </c:cat>
          <c:val>
            <c:numRef>
              <c:f>Лист1!$K$11:$K$20</c:f>
              <c:numCache>
                <c:formatCode>General</c:formatCode>
                <c:ptCount val="10"/>
                <c:pt idx="0">
                  <c:v>330</c:v>
                </c:pt>
                <c:pt idx="1">
                  <c:v>320</c:v>
                </c:pt>
                <c:pt idx="2">
                  <c:v>320</c:v>
                </c:pt>
                <c:pt idx="3">
                  <c:v>220</c:v>
                </c:pt>
                <c:pt idx="4">
                  <c:v>170</c:v>
                </c:pt>
                <c:pt idx="5">
                  <c:v>120</c:v>
                </c:pt>
                <c:pt idx="6">
                  <c:v>120</c:v>
                </c:pt>
                <c:pt idx="7">
                  <c:v>110</c:v>
                </c:pt>
                <c:pt idx="8">
                  <c:v>100</c:v>
                </c:pt>
                <c:pt idx="9">
                  <c:v>100</c:v>
                </c:pt>
              </c:numCache>
            </c:numRef>
          </c:val>
          <c:extLst>
            <c:ext xmlns:c16="http://schemas.microsoft.com/office/drawing/2014/chart" uri="{C3380CC4-5D6E-409C-BE32-E72D297353CC}">
              <c16:uniqueId val="{00000000-66AC-48C9-84E4-143F954B3CFB}"/>
            </c:ext>
          </c:extLst>
        </c:ser>
        <c:dLbls>
          <c:dLblPos val="inEnd"/>
          <c:showLegendKey val="0"/>
          <c:showVal val="1"/>
          <c:showCatName val="0"/>
          <c:showSerName val="0"/>
          <c:showPercent val="0"/>
          <c:showBubbleSize val="0"/>
        </c:dLbls>
        <c:gapWidth val="65"/>
        <c:axId val="2077546240"/>
        <c:axId val="2018440320"/>
      </c:barChart>
      <c:catAx>
        <c:axId val="20775462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ru-RU"/>
          </a:p>
        </c:txPr>
        <c:crossAx val="2018440320"/>
        <c:crosses val="autoZero"/>
        <c:auto val="1"/>
        <c:lblAlgn val="ctr"/>
        <c:lblOffset val="100"/>
        <c:noMultiLvlLbl val="0"/>
      </c:catAx>
      <c:valAx>
        <c:axId val="20184403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crossAx val="20775462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800" b="1" i="0" baseline="0" dirty="0">
                <a:effectLst/>
                <a:latin typeface="Times New Roman" panose="02020603050405020304" pitchFamily="18" charset="0"/>
                <a:cs typeface="Times New Roman" panose="02020603050405020304" pitchFamily="18" charset="0"/>
              </a:rPr>
              <a:t>Мировая добыча золота в 2022 году, тонн</a:t>
            </a:r>
            <a:endParaRPr lang="ru-RU" sz="1800" dirty="0">
              <a:effectLst/>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3823471128608924"/>
          <c:y val="0.25504629629629627"/>
          <c:w val="0.33530599300087488"/>
          <c:h val="0.5588433216681247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1C-440F-958A-8A4718F76B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1C-440F-958A-8A4718F76B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1C-440F-958A-8A4718F76B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1C-440F-958A-8A4718F76B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61C-440F-958A-8A4718F76BD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61C-440F-958A-8A4718F76BD0}"/>
              </c:ext>
            </c:extLst>
          </c:dPt>
          <c:cat>
            <c:strRef>
              <c:f>Лист1!$C$43:$C$48</c:f>
              <c:strCache>
                <c:ptCount val="6"/>
                <c:pt idx="0">
                  <c:v>Китай</c:v>
                </c:pt>
                <c:pt idx="1">
                  <c:v>Австралия</c:v>
                </c:pt>
                <c:pt idx="2">
                  <c:v>Россия</c:v>
                </c:pt>
                <c:pt idx="3">
                  <c:v>Канада</c:v>
                </c:pt>
                <c:pt idx="4">
                  <c:v>США</c:v>
                </c:pt>
                <c:pt idx="5">
                  <c:v>Другие</c:v>
                </c:pt>
              </c:strCache>
            </c:strRef>
          </c:cat>
          <c:val>
            <c:numRef>
              <c:f>Лист1!$D$43:$D$48</c:f>
              <c:numCache>
                <c:formatCode>General</c:formatCode>
                <c:ptCount val="6"/>
                <c:pt idx="0">
                  <c:v>330</c:v>
                </c:pt>
                <c:pt idx="1">
                  <c:v>320</c:v>
                </c:pt>
                <c:pt idx="2">
                  <c:v>320</c:v>
                </c:pt>
                <c:pt idx="3">
                  <c:v>220</c:v>
                </c:pt>
                <c:pt idx="4">
                  <c:v>170</c:v>
                </c:pt>
                <c:pt idx="5">
                  <c:v>550</c:v>
                </c:pt>
              </c:numCache>
            </c:numRef>
          </c:val>
          <c:extLst>
            <c:ext xmlns:c16="http://schemas.microsoft.com/office/drawing/2014/chart" uri="{C3380CC4-5D6E-409C-BE32-E72D297353CC}">
              <c16:uniqueId val="{0000000C-261C-440F-958A-8A4718F76BD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5"/>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73617060367454068"/>
          <c:y val="0.22743000874890634"/>
          <c:w val="0.22210323709536312"/>
          <c:h val="0.601273694954797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Круговые диаграммы</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3666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8779" y="764407"/>
            <a:ext cx="4725011" cy="593304"/>
          </a:xfrm>
          <a:prstGeom prst="rect">
            <a:avLst/>
          </a:prstGeom>
        </p:spPr>
        <p:txBody>
          <a:bodyPr wrap="none">
            <a:spAutoFit/>
          </a:bodyPr>
          <a:lstStyle/>
          <a:p>
            <a:pPr algn="ctr">
              <a:lnSpc>
                <a:spcPct val="107000"/>
              </a:lnSpc>
              <a:spcAft>
                <a:spcPts val="800"/>
              </a:spcAft>
            </a:pPr>
            <a:r>
              <a:rPr lang="ru-RU" sz="3200" b="1" dirty="0">
                <a:latin typeface="Times New Roman" panose="02020603050405020304" pitchFamily="18" charset="0"/>
                <a:ea typeface="Calibri" panose="020F0502020204030204" pitchFamily="34" charset="0"/>
                <a:cs typeface="Times New Roman" panose="02020603050405020304" pitchFamily="18" charset="0"/>
              </a:rPr>
              <a:t>Дополнительные задачи</a:t>
            </a:r>
            <a:endParaRPr lang="ru-RU"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955342" y="1234881"/>
            <a:ext cx="10481481" cy="981423"/>
          </a:xfrm>
          <a:prstGeom prst="rect">
            <a:avLst/>
          </a:prstGeom>
        </p:spPr>
        <p:txBody>
          <a:bodyPr wrap="square">
            <a:spAutoFit/>
          </a:bodyPr>
          <a:lstStyle/>
          <a:p>
            <a:pPr>
              <a:lnSpc>
                <a:spcPct val="107000"/>
              </a:lnSpc>
              <a:spcAft>
                <a:spcPts val="80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1.</a:t>
            </a:r>
            <a:r>
              <a:rPr lang="ru-RU" dirty="0" smtClean="0">
                <a:latin typeface="Times New Roman" panose="02020603050405020304" pitchFamily="18" charset="0"/>
                <a:ea typeface="Calibri" panose="020F0502020204030204" pitchFamily="34" charset="0"/>
                <a:cs typeface="Times New Roman" panose="02020603050405020304" pitchFamily="18" charset="0"/>
              </a:rPr>
              <a:t> Столбиковая </a:t>
            </a:r>
            <a:r>
              <a:rPr lang="ru-RU" dirty="0">
                <a:latin typeface="Times New Roman" panose="02020603050405020304" pitchFamily="18" charset="0"/>
                <a:ea typeface="Calibri" panose="020F0502020204030204" pitchFamily="34" charset="0"/>
                <a:cs typeface="Times New Roman" panose="02020603050405020304" pitchFamily="18" charset="0"/>
              </a:rPr>
              <a:t>диаграмма отображает топ-10 стран по добыче золота в 2022 году. Возьмите пять лидеров по добыче драгоценного металла, объединив остальные страны в категорию «Другие». На основании этих данных постройте круговую диаграмму.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76823652"/>
              </p:ext>
            </p:extLst>
          </p:nvPr>
        </p:nvGraphicFramePr>
        <p:xfrm>
          <a:off x="963765" y="2301772"/>
          <a:ext cx="7290025" cy="3720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526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3728094399"/>
              </p:ext>
            </p:extLst>
          </p:nvPr>
        </p:nvGraphicFramePr>
        <p:xfrm>
          <a:off x="-481081" y="871976"/>
          <a:ext cx="6771522" cy="394276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6290441" y="1315375"/>
            <a:ext cx="4950372" cy="3055965"/>
          </a:xfrm>
          <a:prstGeom prst="rect">
            <a:avLst/>
          </a:prstGeom>
        </p:spPr>
        <p:txBody>
          <a:bodyPr wrap="square">
            <a:spAutoFit/>
          </a:bodyPr>
          <a:lstStyle/>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Ответьте на следующие вопросы по круговой диаграмме:</a:t>
            </a:r>
            <a:br>
              <a:rPr lang="ru-RU" b="1"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1) Превышает ли суммарная доля Китая, России, Австралии и Канады долю остальных стран – участников рынка золотодобычи?</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2) Сколько стран-лидеров добыли примерно одинаковое количество золота в 2022 году?</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3) Какую примерно часть от целого заняла суммарная добыча Китая, России и Австралии  в 2022 году?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793531" y="4814738"/>
            <a:ext cx="6096000" cy="1277786"/>
          </a:xfrm>
          <a:prstGeom prst="rect">
            <a:avLst/>
          </a:prstGeom>
        </p:spPr>
        <p:txBody>
          <a:bodyPr>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Ответ:</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1)да</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2)Китай, Австралия, Россия</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3)примерно половину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4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2384" y="664874"/>
            <a:ext cx="2642134" cy="468077"/>
          </a:xfrm>
          <a:prstGeom prst="rect">
            <a:avLst/>
          </a:prstGeom>
        </p:spPr>
        <p:txBody>
          <a:bodyPr wrap="none">
            <a:spAutoFit/>
          </a:bodyPr>
          <a:lstStyle/>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Домашнее задание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97" y="1132951"/>
            <a:ext cx="8285527" cy="2948104"/>
          </a:xfrm>
          <a:prstGeom prst="rect">
            <a:avLst/>
          </a:prstGeom>
        </p:spPr>
      </p:pic>
      <p:sp>
        <p:nvSpPr>
          <p:cNvPr id="5" name="Прямоугольник 4"/>
          <p:cNvSpPr/>
          <p:nvPr/>
        </p:nvSpPr>
        <p:spPr>
          <a:xfrm>
            <a:off x="9159765" y="1614556"/>
            <a:ext cx="1602828" cy="1754326"/>
          </a:xfrm>
          <a:prstGeom prst="rect">
            <a:avLst/>
          </a:prstGeom>
        </p:spPr>
        <p:txBody>
          <a:bodyPr wrap="square">
            <a:spAutoFit/>
          </a:bodyPr>
          <a:lstStyle/>
          <a:p>
            <a:pPr>
              <a:lnSpc>
                <a:spcPct val="200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 5</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 31 </a:t>
            </a:r>
            <a:r>
              <a:rPr lang="ru-RU" dirty="0">
                <a:latin typeface="Times New Roman" panose="02020603050405020304" pitchFamily="18" charset="0"/>
                <a:ea typeface="Calibri" panose="020F0502020204030204" pitchFamily="34" charset="0"/>
                <a:cs typeface="Times New Roman" panose="02020603050405020304" pitchFamily="18" charset="0"/>
              </a:rPr>
              <a:t>стр. 26</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№33 </a:t>
            </a:r>
            <a:r>
              <a:rPr lang="ru-RU" dirty="0">
                <a:latin typeface="Times New Roman" panose="02020603050405020304" pitchFamily="18" charset="0"/>
                <a:ea typeface="Calibri" panose="020F0502020204030204" pitchFamily="34" charset="0"/>
                <a:cs typeface="Times New Roman" panose="02020603050405020304" pitchFamily="18" charset="0"/>
              </a:rPr>
              <a:t>стр. 26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Вырезка экрана"/>
          <p:cNvPicPr>
            <a:picLocks noChangeAspect="1"/>
          </p:cNvPicPr>
          <p:nvPr/>
        </p:nvPicPr>
        <p:blipFill rotWithShape="1">
          <a:blip r:embed="rId3">
            <a:extLst>
              <a:ext uri="{28A0092B-C50C-407E-A947-70E740481C1C}">
                <a14:useLocalDpi xmlns:a14="http://schemas.microsoft.com/office/drawing/2010/main" val="0"/>
              </a:ext>
            </a:extLst>
          </a:blip>
          <a:srcRect t="20019" b="8027"/>
          <a:stretch/>
        </p:blipFill>
        <p:spPr>
          <a:xfrm>
            <a:off x="1755799" y="4549132"/>
            <a:ext cx="8476021" cy="609884"/>
          </a:xfrm>
          <a:prstGeom prst="rect">
            <a:avLst/>
          </a:prstGeom>
        </p:spPr>
      </p:pic>
    </p:spTree>
    <p:extLst>
      <p:ext uri="{BB962C8B-B14F-4D97-AF65-F5344CB8AC3E}">
        <p14:creationId xmlns:p14="http://schemas.microsoft.com/office/powerpoint/2010/main" val="3467507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6906" y="658896"/>
            <a:ext cx="6931449" cy="725648"/>
          </a:xfrm>
          <a:prstGeom prst="rect">
            <a:avLst/>
          </a:prstGeom>
        </p:spPr>
        <p:txBody>
          <a:bodyPr wrap="none">
            <a:spAutoFit/>
          </a:bodyPr>
          <a:lstStyle/>
          <a:p>
            <a:pPr>
              <a:lnSpc>
                <a:spcPct val="200000"/>
              </a:lnSpc>
              <a:spcAft>
                <a:spcPts val="800"/>
              </a:spcAft>
            </a:pP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Дополнительные задачи  </a:t>
            </a:r>
            <a:r>
              <a:rPr lang="ru-RU" sz="2400" b="1" dirty="0">
                <a:latin typeface="Times New Roman" panose="02020603050405020304" pitchFamily="18" charset="0"/>
                <a:ea typeface="Calibri" panose="020F0502020204030204" pitchFamily="34" charset="0"/>
                <a:cs typeface="Times New Roman" panose="02020603050405020304" pitchFamily="18" charset="0"/>
              </a:rPr>
              <a:t>к домашнему  заданию</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219199" y="1384544"/>
            <a:ext cx="7215353" cy="4093428"/>
          </a:xfrm>
          <a:prstGeom prst="rect">
            <a:avLst/>
          </a:prstGeom>
        </p:spPr>
        <p:txBody>
          <a:bodyPr wrap="square">
            <a:spAutoFit/>
          </a:bodyPr>
          <a:lstStyle/>
          <a:p>
            <a:r>
              <a:rPr lang="ru-RU" sz="2000" b="1" dirty="0" smtClean="0">
                <a:solidFill>
                  <a:srgbClr val="000000"/>
                </a:solidFill>
                <a:latin typeface="Times New Roman" panose="02020603050405020304" pitchFamily="18" charset="0"/>
                <a:cs typeface="Times New Roman" panose="02020603050405020304" pitchFamily="18" charset="0"/>
              </a:rPr>
              <a:t>1.</a:t>
            </a:r>
            <a:r>
              <a:rPr lang="ru-RU" sz="2000" dirty="0" smtClean="0">
                <a:solidFill>
                  <a:srgbClr val="000000"/>
                </a:solidFill>
                <a:latin typeface="Times New Roman" panose="02020603050405020304" pitchFamily="18" charset="0"/>
                <a:cs typeface="Times New Roman" panose="02020603050405020304" pitchFamily="18" charset="0"/>
              </a:rPr>
              <a:t> Возьмите </a:t>
            </a:r>
            <a:r>
              <a:rPr lang="ru-RU" sz="2000" dirty="0">
                <a:solidFill>
                  <a:srgbClr val="000000"/>
                </a:solidFill>
                <a:latin typeface="Times New Roman" panose="02020603050405020304" pitchFamily="18" charset="0"/>
                <a:cs typeface="Times New Roman" panose="02020603050405020304" pitchFamily="18" charset="0"/>
              </a:rPr>
              <a:t>день недели с понедельника по пятницу, такой, что в этот день вы, помимо школы, посещаете внешкольные занятия (спортивные секции, музыкальную или художественную школу, а также другие кружки). </a:t>
            </a:r>
          </a:p>
          <a:p>
            <a:r>
              <a:rPr lang="ru-RU" sz="2000" dirty="0">
                <a:solidFill>
                  <a:srgbClr val="000000"/>
                </a:solidFill>
                <a:latin typeface="Times New Roman" panose="02020603050405020304" pitchFamily="18" charset="0"/>
                <a:cs typeface="Times New Roman" panose="02020603050405020304" pitchFamily="18" charset="0"/>
              </a:rPr>
              <a:t>Проведите наблюдения с замером времени, как вы проводите свои 24 часа в эти сутки. Для анализа возьмите следующие виды времяпровождения: </a:t>
            </a:r>
            <a:r>
              <a:rPr lang="ru-RU" sz="2000" dirty="0" smtClean="0">
                <a:solidFill>
                  <a:srgbClr val="000000"/>
                </a:solidFill>
                <a:latin typeface="Times New Roman" panose="02020603050405020304" pitchFamily="18" charset="0"/>
                <a:cs typeface="Times New Roman" panose="02020603050405020304" pitchFamily="18" charset="0"/>
              </a:rPr>
              <a:t/>
            </a:r>
            <a:br>
              <a:rPr lang="ru-RU" sz="2000" dirty="0" smtClean="0">
                <a:solidFill>
                  <a:srgbClr val="000000"/>
                </a:solidFill>
                <a:latin typeface="Times New Roman" panose="02020603050405020304" pitchFamily="18" charset="0"/>
                <a:cs typeface="Times New Roman" panose="02020603050405020304" pitchFamily="18" charset="0"/>
              </a:rPr>
            </a:br>
            <a:r>
              <a:rPr lang="ru-RU" sz="2000" dirty="0" smtClean="0">
                <a:solidFill>
                  <a:srgbClr val="000000"/>
                </a:solidFill>
                <a:latin typeface="Times New Roman" panose="02020603050405020304" pitchFamily="18" charset="0"/>
                <a:cs typeface="Times New Roman" panose="02020603050405020304" pitchFamily="18" charset="0"/>
              </a:rPr>
              <a:t>1</a:t>
            </a:r>
            <a:r>
              <a:rPr lang="ru-RU" sz="2000" dirty="0">
                <a:solidFill>
                  <a:srgbClr val="000000"/>
                </a:solidFill>
                <a:latin typeface="Times New Roman" panose="02020603050405020304" pitchFamily="18" charset="0"/>
                <a:cs typeface="Times New Roman" panose="02020603050405020304" pitchFamily="18" charset="0"/>
              </a:rPr>
              <a:t>) сон, 2) уроки в школе, 3) еда, 4) личная гигиена и одевание</a:t>
            </a:r>
            <a:r>
              <a:rPr lang="ru-RU" sz="2000" dirty="0" smtClean="0">
                <a:solidFill>
                  <a:srgbClr val="000000"/>
                </a:solidFill>
                <a:latin typeface="Times New Roman" panose="02020603050405020304" pitchFamily="18" charset="0"/>
                <a:cs typeface="Times New Roman" panose="02020603050405020304" pitchFamily="18" charset="0"/>
              </a:rPr>
              <a:t>,</a:t>
            </a:r>
            <a:br>
              <a:rPr lang="ru-RU" sz="2000" dirty="0" smtClean="0">
                <a:solidFill>
                  <a:srgbClr val="000000"/>
                </a:solidFill>
                <a:latin typeface="Times New Roman" panose="02020603050405020304" pitchFamily="18" charset="0"/>
                <a:cs typeface="Times New Roman" panose="02020603050405020304" pitchFamily="18" charset="0"/>
              </a:rPr>
            </a:b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5) выполнение домашнего задания, 6) секции, кружки, </a:t>
            </a:r>
            <a:r>
              <a:rPr lang="ru-RU" sz="2000" dirty="0" smtClean="0">
                <a:solidFill>
                  <a:srgbClr val="000000"/>
                </a:solidFill>
                <a:latin typeface="Times New Roman" panose="02020603050405020304" pitchFamily="18" charset="0"/>
                <a:cs typeface="Times New Roman" panose="02020603050405020304" pitchFamily="18" charset="0"/>
              </a:rPr>
              <a:t/>
            </a:r>
            <a:br>
              <a:rPr lang="ru-RU" sz="2000" dirty="0" smtClean="0">
                <a:solidFill>
                  <a:srgbClr val="000000"/>
                </a:solidFill>
                <a:latin typeface="Times New Roman" panose="02020603050405020304" pitchFamily="18" charset="0"/>
                <a:cs typeface="Times New Roman" panose="02020603050405020304" pitchFamily="18" charset="0"/>
              </a:rPr>
            </a:br>
            <a:r>
              <a:rPr lang="ru-RU" sz="2000" dirty="0" smtClean="0">
                <a:solidFill>
                  <a:srgbClr val="000000"/>
                </a:solidFill>
                <a:latin typeface="Times New Roman" panose="02020603050405020304" pitchFamily="18" charset="0"/>
                <a:cs typeface="Times New Roman" panose="02020603050405020304" pitchFamily="18" charset="0"/>
              </a:rPr>
              <a:t>7</a:t>
            </a:r>
            <a:r>
              <a:rPr lang="ru-RU" sz="2000" dirty="0">
                <a:solidFill>
                  <a:srgbClr val="000000"/>
                </a:solidFill>
                <a:latin typeface="Times New Roman" panose="02020603050405020304" pitchFamily="18" charset="0"/>
                <a:cs typeface="Times New Roman" panose="02020603050405020304" pitchFamily="18" charset="0"/>
              </a:rPr>
              <a:t>) время в дороге в школу и обратно, на кружки, в магазин, </a:t>
            </a:r>
            <a:r>
              <a:rPr lang="ru-RU" sz="2000" dirty="0" smtClean="0">
                <a:solidFill>
                  <a:srgbClr val="000000"/>
                </a:solidFill>
                <a:latin typeface="Times New Roman" panose="02020603050405020304" pitchFamily="18" charset="0"/>
                <a:cs typeface="Times New Roman" panose="02020603050405020304" pitchFamily="18" charset="0"/>
              </a:rPr>
              <a:t/>
            </a:r>
            <a:br>
              <a:rPr lang="ru-RU" sz="2000" dirty="0" smtClean="0">
                <a:solidFill>
                  <a:srgbClr val="000000"/>
                </a:solidFill>
                <a:latin typeface="Times New Roman" panose="02020603050405020304" pitchFamily="18" charset="0"/>
                <a:cs typeface="Times New Roman" panose="02020603050405020304" pitchFamily="18" charset="0"/>
              </a:rPr>
            </a:br>
            <a:r>
              <a:rPr lang="ru-RU" sz="2000" dirty="0" smtClean="0">
                <a:solidFill>
                  <a:srgbClr val="000000"/>
                </a:solidFill>
                <a:latin typeface="Times New Roman" panose="02020603050405020304" pitchFamily="18" charset="0"/>
                <a:cs typeface="Times New Roman" panose="02020603050405020304" pitchFamily="18" charset="0"/>
              </a:rPr>
              <a:t>8</a:t>
            </a:r>
            <a:r>
              <a:rPr lang="ru-RU" sz="2000" dirty="0">
                <a:solidFill>
                  <a:srgbClr val="000000"/>
                </a:solidFill>
                <a:latin typeface="Times New Roman" panose="02020603050405020304" pitchFamily="18" charset="0"/>
                <a:cs typeface="Times New Roman" panose="02020603050405020304" pitchFamily="18" charset="0"/>
              </a:rPr>
              <a:t>) встречи с друзьями, </a:t>
            </a:r>
            <a:r>
              <a:rPr lang="ru-RU" sz="2000" dirty="0" smtClean="0">
                <a:solidFill>
                  <a:srgbClr val="000000"/>
                </a:solidFill>
                <a:latin typeface="Times New Roman" panose="02020603050405020304" pitchFamily="18" charset="0"/>
                <a:cs typeface="Times New Roman" panose="02020603050405020304" pitchFamily="18" charset="0"/>
              </a:rPr>
              <a:t/>
            </a:r>
            <a:br>
              <a:rPr lang="ru-RU" sz="2000" dirty="0" smtClean="0">
                <a:solidFill>
                  <a:srgbClr val="000000"/>
                </a:solidFill>
                <a:latin typeface="Times New Roman" panose="02020603050405020304" pitchFamily="18" charset="0"/>
                <a:cs typeface="Times New Roman" panose="02020603050405020304" pitchFamily="18" charset="0"/>
              </a:rPr>
            </a:br>
            <a:r>
              <a:rPr lang="ru-RU" sz="2000" dirty="0" smtClean="0">
                <a:solidFill>
                  <a:srgbClr val="000000"/>
                </a:solidFill>
                <a:latin typeface="Times New Roman" panose="02020603050405020304" pitchFamily="18" charset="0"/>
                <a:cs typeface="Times New Roman" panose="02020603050405020304" pitchFamily="18" charset="0"/>
              </a:rPr>
              <a:t>9</a:t>
            </a:r>
            <a:r>
              <a:rPr lang="ru-RU" sz="2000" dirty="0">
                <a:solidFill>
                  <a:srgbClr val="000000"/>
                </a:solidFill>
                <a:latin typeface="Times New Roman" panose="02020603050405020304" pitchFamily="18" charset="0"/>
                <a:cs typeface="Times New Roman" panose="02020603050405020304" pitchFamily="18" charset="0"/>
              </a:rPr>
              <a:t>) общение с друзьями по телефону и в социальных сетях, </a:t>
            </a:r>
            <a:r>
              <a:rPr lang="ru-RU" sz="2000" dirty="0" smtClean="0">
                <a:solidFill>
                  <a:srgbClr val="000000"/>
                </a:solidFill>
                <a:latin typeface="Times New Roman" panose="02020603050405020304" pitchFamily="18" charset="0"/>
                <a:cs typeface="Times New Roman" panose="02020603050405020304" pitchFamily="18" charset="0"/>
              </a:rPr>
              <a:t/>
            </a:r>
            <a:br>
              <a:rPr lang="ru-RU" sz="2000" dirty="0" smtClean="0">
                <a:solidFill>
                  <a:srgbClr val="000000"/>
                </a:solidFill>
                <a:latin typeface="Times New Roman" panose="02020603050405020304" pitchFamily="18" charset="0"/>
                <a:cs typeface="Times New Roman" panose="02020603050405020304" pitchFamily="18" charset="0"/>
              </a:rPr>
            </a:br>
            <a:r>
              <a:rPr lang="ru-RU" sz="2000" dirty="0" smtClean="0">
                <a:solidFill>
                  <a:srgbClr val="000000"/>
                </a:solidFill>
                <a:latin typeface="Times New Roman" panose="02020603050405020304" pitchFamily="18" charset="0"/>
                <a:cs typeface="Times New Roman" panose="02020603050405020304" pitchFamily="18" charset="0"/>
              </a:rPr>
              <a:t>10</a:t>
            </a:r>
            <a:r>
              <a:rPr lang="ru-RU" sz="2000" dirty="0">
                <a:solidFill>
                  <a:srgbClr val="000000"/>
                </a:solidFill>
                <a:latin typeface="Times New Roman" panose="02020603050405020304" pitchFamily="18" charset="0"/>
                <a:cs typeface="Times New Roman" panose="02020603050405020304" pitchFamily="18" charset="0"/>
              </a:rPr>
              <a:t>) чтение книг. Составьте круговую </a:t>
            </a:r>
            <a:r>
              <a:rPr lang="ru-RU" sz="2000" dirty="0" smtClean="0">
                <a:solidFill>
                  <a:srgbClr val="000000"/>
                </a:solidFill>
                <a:latin typeface="Times New Roman" panose="02020603050405020304" pitchFamily="18" charset="0"/>
                <a:cs typeface="Times New Roman" panose="02020603050405020304" pitchFamily="18" charset="0"/>
              </a:rPr>
              <a:t>диаграмму.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981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8482" y="821398"/>
            <a:ext cx="9895489" cy="2062103"/>
          </a:xfrm>
          <a:prstGeom prst="rect">
            <a:avLst/>
          </a:prstGeom>
        </p:spPr>
        <p:txBody>
          <a:bodyPr wrap="square">
            <a:spAutoFit/>
          </a:bodyPr>
          <a:lstStyle/>
          <a:p>
            <a:r>
              <a:rPr lang="ru-RU" sz="2000" b="1" dirty="0" smtClean="0">
                <a:solidFill>
                  <a:srgbClr val="000000"/>
                </a:solidFill>
                <a:latin typeface="Cambria" panose="02040503050406030204" pitchFamily="18" charset="0"/>
              </a:rPr>
              <a:t>2.</a:t>
            </a:r>
            <a:r>
              <a:rPr lang="ru-RU" sz="2000" dirty="0" smtClean="0">
                <a:solidFill>
                  <a:srgbClr val="000000"/>
                </a:solidFill>
                <a:latin typeface="Cambria" panose="02040503050406030204" pitchFamily="18" charset="0"/>
              </a:rPr>
              <a:t> Исследование </a:t>
            </a:r>
            <a:r>
              <a:rPr lang="ru-RU" sz="2000" dirty="0">
                <a:solidFill>
                  <a:srgbClr val="000000"/>
                </a:solidFill>
                <a:latin typeface="Cambria" panose="02040503050406030204" pitchFamily="18" charset="0"/>
              </a:rPr>
              <a:t>показало, </a:t>
            </a:r>
            <a:r>
              <a:rPr lang="ru-RU" sz="2000" dirty="0" smtClean="0">
                <a:solidFill>
                  <a:srgbClr val="000000"/>
                </a:solidFill>
                <a:latin typeface="Cambria" panose="02040503050406030204" pitchFamily="18" charset="0"/>
              </a:rPr>
              <a:t>что</a:t>
            </a:r>
            <a:br>
              <a:rPr lang="ru-RU" sz="2000" dirty="0" smtClean="0">
                <a:solidFill>
                  <a:srgbClr val="000000"/>
                </a:solidFill>
                <a:latin typeface="Cambria" panose="02040503050406030204" pitchFamily="18" charset="0"/>
              </a:rPr>
            </a:br>
            <a:r>
              <a:rPr lang="ru-RU" dirty="0" smtClean="0">
                <a:solidFill>
                  <a:srgbClr val="000000"/>
                </a:solidFill>
                <a:latin typeface="Cambria" panose="02040503050406030204" pitchFamily="18" charset="0"/>
              </a:rPr>
              <a:t>25</a:t>
            </a:r>
            <a:r>
              <a:rPr lang="ru-RU" dirty="0">
                <a:solidFill>
                  <a:srgbClr val="000000"/>
                </a:solidFill>
                <a:latin typeface="Cambria" panose="02040503050406030204" pitchFamily="18" charset="0"/>
              </a:rPr>
              <a:t>% населения города N содержат дома кошку, </a:t>
            </a:r>
            <a:r>
              <a:rPr lang="ru-RU" dirty="0" smtClean="0">
                <a:solidFill>
                  <a:srgbClr val="000000"/>
                </a:solidFill>
                <a:latin typeface="Cambria" panose="02040503050406030204" pitchFamily="18" charset="0"/>
              </a:rPr>
              <a:t/>
            </a:r>
            <a:br>
              <a:rPr lang="ru-RU" dirty="0" smtClean="0">
                <a:solidFill>
                  <a:srgbClr val="000000"/>
                </a:solidFill>
                <a:latin typeface="Cambria" panose="02040503050406030204" pitchFamily="18" charset="0"/>
              </a:rPr>
            </a:br>
            <a:r>
              <a:rPr lang="ru-RU" dirty="0" smtClean="0">
                <a:solidFill>
                  <a:srgbClr val="000000"/>
                </a:solidFill>
                <a:latin typeface="Cambria" panose="02040503050406030204" pitchFamily="18" charset="0"/>
              </a:rPr>
              <a:t>10</a:t>
            </a:r>
            <a:r>
              <a:rPr lang="ru-RU" dirty="0">
                <a:solidFill>
                  <a:srgbClr val="000000"/>
                </a:solidFill>
                <a:latin typeface="Cambria" panose="02040503050406030204" pitchFamily="18" charset="0"/>
              </a:rPr>
              <a:t>% воспитывают собаку</a:t>
            </a:r>
            <a:r>
              <a:rPr lang="ru-RU" dirty="0" smtClean="0">
                <a:solidFill>
                  <a:srgbClr val="000000"/>
                </a:solidFill>
                <a:latin typeface="Cambria" panose="02040503050406030204" pitchFamily="18" charset="0"/>
              </a:rPr>
              <a:t>,</a:t>
            </a:r>
            <a:br>
              <a:rPr lang="ru-RU" dirty="0" smtClean="0">
                <a:solidFill>
                  <a:srgbClr val="000000"/>
                </a:solidFill>
                <a:latin typeface="Cambria" panose="02040503050406030204" pitchFamily="18" charset="0"/>
              </a:rPr>
            </a:br>
            <a:r>
              <a:rPr lang="ru-RU" dirty="0" smtClean="0">
                <a:solidFill>
                  <a:srgbClr val="000000"/>
                </a:solidFill>
                <a:latin typeface="Cambria" panose="02040503050406030204" pitchFamily="18" charset="0"/>
              </a:rPr>
              <a:t> </a:t>
            </a:r>
            <a:r>
              <a:rPr lang="ru-RU" dirty="0">
                <a:solidFill>
                  <a:srgbClr val="000000"/>
                </a:solidFill>
                <a:latin typeface="Cambria" panose="02040503050406030204" pitchFamily="18" charset="0"/>
              </a:rPr>
              <a:t>6% жителей содержат и кошку, и собаку, </a:t>
            </a:r>
            <a:r>
              <a:rPr lang="ru-RU" dirty="0" smtClean="0">
                <a:solidFill>
                  <a:srgbClr val="000000"/>
                </a:solidFill>
                <a:latin typeface="Cambria" panose="02040503050406030204" pitchFamily="18" charset="0"/>
              </a:rPr>
              <a:t/>
            </a:r>
            <a:br>
              <a:rPr lang="ru-RU" dirty="0" smtClean="0">
                <a:solidFill>
                  <a:srgbClr val="000000"/>
                </a:solidFill>
                <a:latin typeface="Cambria" panose="02040503050406030204" pitchFamily="18" charset="0"/>
              </a:rPr>
            </a:br>
            <a:r>
              <a:rPr lang="ru-RU" dirty="0" smtClean="0">
                <a:solidFill>
                  <a:srgbClr val="000000"/>
                </a:solidFill>
                <a:latin typeface="Cambria" panose="02040503050406030204" pitchFamily="18" charset="0"/>
              </a:rPr>
              <a:t>14</a:t>
            </a:r>
            <a:r>
              <a:rPr lang="ru-RU" dirty="0">
                <a:solidFill>
                  <a:srgbClr val="000000"/>
                </a:solidFill>
                <a:latin typeface="Cambria" panose="02040503050406030204" pitchFamily="18" charset="0"/>
              </a:rPr>
              <a:t>% жителей содержат другие виды домашних животных, остальные жители не имеют питомцев. </a:t>
            </a:r>
          </a:p>
          <a:p>
            <a:r>
              <a:rPr lang="ru-RU" dirty="0">
                <a:solidFill>
                  <a:srgbClr val="000000"/>
                </a:solidFill>
                <a:latin typeface="Cambria" panose="02040503050406030204" pitchFamily="18" charset="0"/>
              </a:rPr>
              <a:t>Составьте круговую диаграмму по приведённым выше данным. </a:t>
            </a:r>
            <a:endParaRPr lang="ru-RU" dirty="0"/>
          </a:p>
        </p:txBody>
      </p:sp>
    </p:spTree>
    <p:extLst>
      <p:ext uri="{BB962C8B-B14F-4D97-AF65-F5344CB8AC3E}">
        <p14:creationId xmlns:p14="http://schemas.microsoft.com/office/powerpoint/2010/main" val="63835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0152" y="639258"/>
            <a:ext cx="6383222" cy="830997"/>
          </a:xfrm>
          <a:prstGeom prst="rect">
            <a:avLst/>
          </a:prstGeom>
          <a:noFill/>
        </p:spPr>
        <p:txBody>
          <a:bodyPr wrap="none" lIns="91440" tIns="45720" rIns="91440" bIns="45720">
            <a:spAutoFit/>
          </a:bodyPr>
          <a:lstStyle/>
          <a:p>
            <a:r>
              <a:rPr lang="ru-RU" sz="1600" b="1" cap="none" spc="0" dirty="0" smtClean="0">
                <a:ln w="0"/>
                <a:solidFill>
                  <a:schemeClr val="accent3">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Круговая диаграмма – это способ </a:t>
            </a:r>
            <a:br>
              <a:rPr lang="ru-RU" sz="1600" b="1" cap="none" spc="0" dirty="0" smtClean="0">
                <a:ln w="0"/>
                <a:solidFill>
                  <a:schemeClr val="accent3">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r>
              <a:rPr lang="ru-RU" sz="1600" b="1" cap="none" spc="0" dirty="0" smtClean="0">
                <a:ln w="0"/>
                <a:solidFill>
                  <a:schemeClr val="accent3">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отображения информации в виде круга, разделенного на секторы. </a:t>
            </a:r>
          </a:p>
          <a:p>
            <a:r>
              <a:rPr lang="ru-RU" sz="1600" b="1" cap="none" spc="0" dirty="0" smtClean="0">
                <a:ln w="0"/>
                <a:solidFill>
                  <a:schemeClr val="accent3">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Величина сектора соответствует доли от общей суммы.</a:t>
            </a:r>
            <a:endParaRPr lang="ru-RU" sz="1600" b="1" cap="none" spc="0" dirty="0">
              <a:ln w="0"/>
              <a:solidFill>
                <a:schemeClr val="accent3">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52" y="1470254"/>
            <a:ext cx="4578536" cy="3479318"/>
          </a:xfrm>
          <a:prstGeom prst="rect">
            <a:avLst/>
          </a:prstGeom>
        </p:spPr>
      </p:pic>
      <p:graphicFrame>
        <p:nvGraphicFramePr>
          <p:cNvPr id="7" name="Диаграмма 6"/>
          <p:cNvGraphicFramePr>
            <a:graphicFrameLocks/>
          </p:cNvGraphicFramePr>
          <p:nvPr>
            <p:extLst>
              <p:ext uri="{D42A27DB-BD31-4B8C-83A1-F6EECF244321}">
                <p14:modId xmlns:p14="http://schemas.microsoft.com/office/powerpoint/2010/main" val="4050655605"/>
              </p:ext>
            </p:extLst>
          </p:nvPr>
        </p:nvGraphicFramePr>
        <p:xfrm>
          <a:off x="7946264" y="1636556"/>
          <a:ext cx="3377463" cy="3313016"/>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963176" y="4949572"/>
            <a:ext cx="9317082" cy="83099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Ответьте на вопросы: </a:t>
            </a:r>
            <a:r>
              <a:rPr lang="ru-RU" sz="1600" dirty="0">
                <a:latin typeface="Times New Roman" panose="02020603050405020304" pitchFamily="18" charset="0"/>
                <a:cs typeface="Times New Roman" panose="02020603050405020304" pitchFamily="18" charset="0"/>
              </a:rPr>
              <a:t>Какой вид представления данных вам кажется наиболее удобным для небольшого количества данных? Какой вид более удобный для сравнения данных? Какой вид четко показывает, какую часть занимает данная категория данных от целого? </a:t>
            </a:r>
          </a:p>
        </p:txBody>
      </p:sp>
      <p:graphicFrame>
        <p:nvGraphicFramePr>
          <p:cNvPr id="10" name="Диаграмма 9"/>
          <p:cNvGraphicFramePr>
            <a:graphicFrameLocks/>
          </p:cNvGraphicFramePr>
          <p:nvPr>
            <p:extLst>
              <p:ext uri="{D42A27DB-BD31-4B8C-83A1-F6EECF244321}">
                <p14:modId xmlns:p14="http://schemas.microsoft.com/office/powerpoint/2010/main" val="2452024055"/>
              </p:ext>
            </p:extLst>
          </p:nvPr>
        </p:nvGraphicFramePr>
        <p:xfrm>
          <a:off x="5051377" y="2021983"/>
          <a:ext cx="3102199" cy="2927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4878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rotWithShape="1">
          <a:blip r:embed="rId2">
            <a:extLst>
              <a:ext uri="{28A0092B-C50C-407E-A947-70E740481C1C}">
                <a14:useLocalDpi xmlns:a14="http://schemas.microsoft.com/office/drawing/2010/main" val="0"/>
              </a:ext>
            </a:extLst>
          </a:blip>
          <a:srcRect l="830"/>
          <a:stretch/>
        </p:blipFill>
        <p:spPr>
          <a:xfrm>
            <a:off x="1718387" y="928700"/>
            <a:ext cx="8294711" cy="4077269"/>
          </a:xfrm>
          <a:prstGeom prst="rect">
            <a:avLst/>
          </a:prstGeom>
        </p:spPr>
      </p:pic>
      <p:sp>
        <p:nvSpPr>
          <p:cNvPr id="5" name="Прямоугольник 4"/>
          <p:cNvSpPr/>
          <p:nvPr/>
        </p:nvSpPr>
        <p:spPr>
          <a:xfrm>
            <a:off x="684952" y="5208259"/>
            <a:ext cx="7956771" cy="1015663"/>
          </a:xfrm>
          <a:prstGeom prst="rect">
            <a:avLst/>
          </a:prstGeom>
          <a:noFill/>
        </p:spPr>
        <p:txBody>
          <a:bodyPr wrap="square" lIns="91440" tIns="45720" rIns="91440" bIns="45720">
            <a:spAutoFit/>
          </a:bodyPr>
          <a:lstStyle/>
          <a:p>
            <a:r>
              <a:rPr lang="ru-RU" sz="2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Ответ:</a:t>
            </a:r>
            <a:br>
              <a:rPr lang="ru-RU" sz="2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 3</a:t>
            </a:r>
            <a:br>
              <a:rPr lang="ru-RU" sz="2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 2</a:t>
            </a:r>
            <a:endParaRPr lang="ru-RU"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875765" y="740726"/>
            <a:ext cx="8667480" cy="5529462"/>
          </a:xfrm>
          <a:prstGeom prst="rect">
            <a:avLst/>
          </a:prstGeom>
        </p:spPr>
        <p:txBody>
          <a:bodyPr wrap="square">
            <a:spAutoFit/>
          </a:bodyPr>
          <a:lstStyle/>
          <a:p>
            <a:pPr algn="ct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Алгоритм построения круговой диаграммы</a:t>
            </a:r>
            <a:r>
              <a:rPr lang="ru-RU" b="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b="1" dirty="0" smtClean="0">
                <a:latin typeface="Calibri" panose="020F0502020204030204" pitchFamily="34" charset="0"/>
                <a:ea typeface="Calibri" panose="020F0502020204030204" pitchFamily="34" charset="0"/>
                <a:cs typeface="Times New Roman" panose="02020603050405020304" pitchFamily="18" charset="0"/>
              </a:rPr>
              <a:t>Для </a:t>
            </a:r>
            <a:r>
              <a:rPr lang="ru-RU" b="1" dirty="0">
                <a:latin typeface="Calibri" panose="020F0502020204030204" pitchFamily="34" charset="0"/>
                <a:ea typeface="Calibri" panose="020F0502020204030204" pitchFamily="34" charset="0"/>
                <a:cs typeface="Times New Roman" panose="02020603050405020304" pitchFamily="18" charset="0"/>
              </a:rPr>
              <a:t>работы вам потребуются циркуль, линейка и транспортир.</a:t>
            </a:r>
            <a:br>
              <a:rPr lang="ru-RU" b="1"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1.</a:t>
            </a:r>
            <a:r>
              <a:rPr lang="ru-RU" dirty="0">
                <a:latin typeface="Calibri" panose="020F0502020204030204" pitchFamily="34" charset="0"/>
                <a:ea typeface="Calibri" panose="020F0502020204030204" pitchFamily="34" charset="0"/>
                <a:cs typeface="Times New Roman" panose="02020603050405020304" pitchFamily="18" charset="0"/>
              </a:rPr>
              <a:t> Найдите общую сумму данных по всем категориям, которые хотите представить в диаграмме.</a:t>
            </a:r>
            <a:br>
              <a:rPr lang="ru-RU"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2.</a:t>
            </a:r>
            <a:r>
              <a:rPr lang="ru-RU" dirty="0">
                <a:latin typeface="Calibri" panose="020F0502020204030204" pitchFamily="34" charset="0"/>
                <a:ea typeface="Calibri" panose="020F0502020204030204" pitchFamily="34" charset="0"/>
                <a:cs typeface="Times New Roman" panose="02020603050405020304" pitchFamily="18" charset="0"/>
              </a:rPr>
              <a:t> Для получения доли каждой категории от целого, разделите каждое данное на общую сумму. </a:t>
            </a:r>
            <a:br>
              <a:rPr lang="ru-RU"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3.</a:t>
            </a:r>
            <a:r>
              <a:rPr lang="ru-RU" dirty="0">
                <a:latin typeface="Calibri" panose="020F0502020204030204" pitchFamily="34" charset="0"/>
                <a:ea typeface="Calibri" panose="020F0502020204030204" pitchFamily="34" charset="0"/>
                <a:cs typeface="Times New Roman" panose="02020603050405020304" pitchFamily="18" charset="0"/>
              </a:rPr>
              <a:t> Вычислите угол между двумя сторонами каждого сектора диаграммы, для чего умножьте полученную долю на 360˚. Десятичные дроби следует округлить до целого. </a:t>
            </a:r>
            <a:br>
              <a:rPr lang="ru-RU"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4.</a:t>
            </a:r>
            <a:r>
              <a:rPr lang="ru-RU" dirty="0">
                <a:latin typeface="Calibri" panose="020F0502020204030204" pitchFamily="34" charset="0"/>
                <a:ea typeface="Calibri" panose="020F0502020204030204" pitchFamily="34" charset="0"/>
                <a:cs typeface="Times New Roman" panose="02020603050405020304" pitchFamily="18" charset="0"/>
              </a:rPr>
              <a:t> Сумма полученных градусных мер всех категорий должна составить 360˚, т.е. целое. </a:t>
            </a:r>
            <a:br>
              <a:rPr lang="ru-RU"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5.</a:t>
            </a:r>
            <a:r>
              <a:rPr lang="ru-RU" dirty="0">
                <a:latin typeface="Calibri" panose="020F0502020204030204" pitchFamily="34" charset="0"/>
                <a:ea typeface="Calibri" panose="020F0502020204030204" pitchFamily="34" charset="0"/>
                <a:cs typeface="Times New Roman" panose="02020603050405020304" pitchFamily="18" charset="0"/>
              </a:rPr>
              <a:t> Постройте окружность с помощью циркуля. Обозначьте точкой центр окружности. С помощью линейки проведите радиус вертикально вверх. Первый сектор начинается с вертикали (с 12.00, если сравнить диаграмму с циферблатом часов).</a:t>
            </a:r>
            <a:br>
              <a:rPr lang="ru-RU" dirty="0">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t>
            </a:r>
            <a:r>
              <a:rPr lang="ru-RU" b="1" dirty="0">
                <a:latin typeface="Calibri" panose="020F0502020204030204" pitchFamily="34" charset="0"/>
                <a:ea typeface="Calibri" panose="020F0502020204030204" pitchFamily="34" charset="0"/>
                <a:cs typeface="Times New Roman" panose="02020603050405020304" pitchFamily="18" charset="0"/>
              </a:rPr>
              <a:t>6.</a:t>
            </a:r>
            <a:r>
              <a:rPr lang="ru-RU" dirty="0">
                <a:latin typeface="Calibri" panose="020F0502020204030204" pitchFamily="34" charset="0"/>
                <a:ea typeface="Calibri" panose="020F0502020204030204" pitchFamily="34" charset="0"/>
                <a:cs typeface="Times New Roman" panose="02020603050405020304" pitchFamily="18" charset="0"/>
              </a:rPr>
              <a:t> Далее с помощью транспортира откладывайте углы (заданной градусной меры) с вершиной в центре окружности, продвигаясь по или против часовой стрелки. Для упорядочивания данных лучше откладывать секторы от большего к меньшему. </a:t>
            </a:r>
            <a:br>
              <a:rPr lang="ru-RU"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7.</a:t>
            </a:r>
            <a:r>
              <a:rPr lang="ru-RU" dirty="0">
                <a:latin typeface="Calibri" panose="020F0502020204030204" pitchFamily="34" charset="0"/>
                <a:ea typeface="Calibri" panose="020F0502020204030204" pitchFamily="34" charset="0"/>
                <a:cs typeface="Times New Roman" panose="02020603050405020304" pitchFamily="18" charset="0"/>
              </a:rPr>
              <a:t> При необходимости можно раскрасить каждый сектор в разные цвета. Описание может быть, как вне круга, так и внутри соответствующего сектора, что более удобно.</a:t>
            </a:r>
            <a:br>
              <a:rPr lang="ru-RU" dirty="0">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Описание диаграммы называется </a:t>
            </a:r>
            <a:r>
              <a:rPr lang="ru-RU" b="1" dirty="0" smtClean="0">
                <a:latin typeface="Calibri" panose="020F0502020204030204" pitchFamily="34" charset="0"/>
                <a:ea typeface="Calibri" panose="020F0502020204030204" pitchFamily="34" charset="0"/>
                <a:cs typeface="Times New Roman" panose="02020603050405020304" pitchFamily="18" charset="0"/>
              </a:rPr>
              <a:t>легендой. </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04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05" y="1652485"/>
            <a:ext cx="10041795" cy="3771285"/>
          </a:xfrm>
          <a:prstGeom prst="rect">
            <a:avLst/>
          </a:prstGeom>
        </p:spPr>
      </p:pic>
      <p:sp>
        <p:nvSpPr>
          <p:cNvPr id="3" name="Прямоугольник 2"/>
          <p:cNvSpPr/>
          <p:nvPr/>
        </p:nvSpPr>
        <p:spPr>
          <a:xfrm>
            <a:off x="981205" y="696131"/>
            <a:ext cx="10542740" cy="685059"/>
          </a:xfrm>
          <a:prstGeom prst="rect">
            <a:avLst/>
          </a:prstGeom>
        </p:spPr>
        <p:txBody>
          <a:bodyPr wrap="square">
            <a:spAutoFit/>
          </a:bodyPr>
          <a:lstStyle/>
          <a:p>
            <a:pPr>
              <a:lnSpc>
                <a:spcPct val="107000"/>
              </a:lnSpc>
              <a:spcAft>
                <a:spcPts val="80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Пример 1</a:t>
            </a:r>
            <a:r>
              <a:rPr lang="ru-RU" dirty="0" smtClean="0">
                <a:latin typeface="Times New Roman" panose="02020603050405020304" pitchFamily="18" charset="0"/>
                <a:ea typeface="Calibri" panose="020F0502020204030204" pitchFamily="34" charset="0"/>
                <a:cs typeface="Times New Roman" panose="02020603050405020304" pitchFamily="18" charset="0"/>
              </a:rPr>
              <a:t> В таблице 19 </a:t>
            </a:r>
            <a:r>
              <a:rPr lang="ru-RU" dirty="0">
                <a:latin typeface="Times New Roman" panose="02020603050405020304" pitchFamily="18" charset="0"/>
                <a:ea typeface="Calibri" panose="020F0502020204030204" pitchFamily="34" charset="0"/>
                <a:cs typeface="Times New Roman" panose="02020603050405020304" pitchFamily="18" charset="0"/>
              </a:rPr>
              <a:t>даны сведения о всех океанах Земли. Постройте круговую диаграмму, показывающую </a:t>
            </a:r>
            <a:r>
              <a:rPr lang="ru-RU" dirty="0" smtClean="0">
                <a:latin typeface="Times New Roman" panose="02020603050405020304" pitchFamily="18" charset="0"/>
                <a:ea typeface="Calibri" panose="020F0502020204030204" pitchFamily="34" charset="0"/>
                <a:cs typeface="Times New Roman" panose="02020603050405020304" pitchFamily="18" charset="0"/>
              </a:rPr>
              <a:t>долю каждого океана в общей площади поверхности всех океанов.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38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538" y="1758693"/>
            <a:ext cx="9620465" cy="3740233"/>
          </a:xfrm>
          <a:prstGeom prst="rect">
            <a:avLst/>
          </a:prstGeom>
        </p:spPr>
      </p:pic>
      <p:sp>
        <p:nvSpPr>
          <p:cNvPr id="4" name="Прямоугольник 3"/>
          <p:cNvSpPr/>
          <p:nvPr/>
        </p:nvSpPr>
        <p:spPr>
          <a:xfrm>
            <a:off x="901874" y="739692"/>
            <a:ext cx="10471759" cy="685059"/>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В таблице 20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представлены </a:t>
            </a:r>
            <a:r>
              <a:rPr lang="ru-RU" dirty="0">
                <a:latin typeface="Times New Roman" panose="02020603050405020304" pitchFamily="18" charset="0"/>
                <a:ea typeface="Calibri" panose="020F0502020204030204" pitchFamily="34" charset="0"/>
                <a:cs typeface="Times New Roman" panose="02020603050405020304" pitchFamily="18" charset="0"/>
              </a:rPr>
              <a:t>результаты вычислений:</a:t>
            </a:r>
            <a:r>
              <a:rPr lang="ru-RU" baseline="30000"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доля общей площади поверхности  в </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и угол сектора на диаграмме в градусах.</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492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3931881358"/>
              </p:ext>
            </p:extLst>
          </p:nvPr>
        </p:nvGraphicFramePr>
        <p:xfrm>
          <a:off x="1582778" y="1055319"/>
          <a:ext cx="9252235" cy="479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458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rotWithShape="1">
          <a:blip r:embed="rId2">
            <a:extLst>
              <a:ext uri="{28A0092B-C50C-407E-A947-70E740481C1C}">
                <a14:useLocalDpi xmlns:a14="http://schemas.microsoft.com/office/drawing/2010/main" val="0"/>
              </a:ext>
            </a:extLst>
          </a:blip>
          <a:srcRect r="902" b="1290"/>
          <a:stretch/>
        </p:blipFill>
        <p:spPr>
          <a:xfrm>
            <a:off x="1276113" y="1288703"/>
            <a:ext cx="9609005" cy="3834442"/>
          </a:xfrm>
          <a:prstGeom prst="rect">
            <a:avLst/>
          </a:prstGeom>
        </p:spPr>
      </p:pic>
      <p:sp>
        <p:nvSpPr>
          <p:cNvPr id="3" name="Прямоугольник 2"/>
          <p:cNvSpPr/>
          <p:nvPr/>
        </p:nvSpPr>
        <p:spPr>
          <a:xfrm>
            <a:off x="1374497" y="5589545"/>
            <a:ext cx="1927387" cy="388696"/>
          </a:xfrm>
          <a:prstGeom prst="rect">
            <a:avLst/>
          </a:prstGeom>
        </p:spPr>
        <p:txBody>
          <a:bodyPr wrap="non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Ответ: </a:t>
            </a:r>
            <a:r>
              <a:rPr lang="ru-RU"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dirty="0">
                <a:latin typeface="Times New Roman" panose="02020603050405020304" pitchFamily="18" charset="0"/>
                <a:ea typeface="Calibri" panose="020F0502020204030204" pitchFamily="34" charset="0"/>
                <a:cs typeface="Times New Roman" panose="02020603050405020304" pitchFamily="18" charset="0"/>
              </a:rPr>
              <a:t> 400 книг</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76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169" y="697264"/>
            <a:ext cx="8642958" cy="4532752"/>
          </a:xfrm>
          <a:prstGeom prst="rect">
            <a:avLst/>
          </a:prstGeom>
        </p:spPr>
      </p:pic>
      <p:sp>
        <p:nvSpPr>
          <p:cNvPr id="3" name="Прямоугольник 2"/>
          <p:cNvSpPr/>
          <p:nvPr/>
        </p:nvSpPr>
        <p:spPr>
          <a:xfrm>
            <a:off x="1788169" y="5502125"/>
            <a:ext cx="6096000" cy="685059"/>
          </a:xfrm>
          <a:prstGeom prst="rect">
            <a:avLst/>
          </a:prstGeom>
        </p:spPr>
        <p:txBody>
          <a:bodyPr>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Ответ: а) Свердловская область</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            б) </a:t>
            </a:r>
            <a:r>
              <a:rPr lang="ru-RU"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dirty="0">
                <a:latin typeface="Times New Roman" panose="02020603050405020304" pitchFamily="18" charset="0"/>
                <a:ea typeface="Calibri" panose="020F0502020204030204" pitchFamily="34" charset="0"/>
                <a:cs typeface="Times New Roman" panose="02020603050405020304" pitchFamily="18" charset="0"/>
              </a:rPr>
              <a:t>25%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986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417</TotalTime>
  <Words>264</Words>
  <Application>Microsoft Office PowerPoint</Application>
  <PresentationFormat>Широкоэкранный</PresentationFormat>
  <Paragraphs>31</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Calibri</vt:lpstr>
      <vt:lpstr>Cambria</vt:lpstr>
      <vt:lpstr>Garamond</vt:lpstr>
      <vt:lpstr>Symbol</vt:lpstr>
      <vt:lpstr>Times New Roman</vt:lpstr>
      <vt:lpstr>Натуральные материалы</vt:lpstr>
      <vt:lpstr>Круговые диаграммы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Круговые диаграммы</dc:title>
  <dc:creator>Фаязова</dc:creator>
  <cp:lastModifiedBy>ПК</cp:lastModifiedBy>
  <cp:revision>24</cp:revision>
  <dcterms:created xsi:type="dcterms:W3CDTF">2024-10-31T05:26:03Z</dcterms:created>
  <dcterms:modified xsi:type="dcterms:W3CDTF">2024-11-07T10:24:04Z</dcterms:modified>
</cp:coreProperties>
</file>