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39"/>
  </p:notesMasterIdLst>
  <p:sldIdLst>
    <p:sldId id="313" r:id="rId7"/>
    <p:sldId id="281" r:id="rId8"/>
    <p:sldId id="317" r:id="rId9"/>
    <p:sldId id="314" r:id="rId10"/>
    <p:sldId id="316" r:id="rId11"/>
    <p:sldId id="296" r:id="rId12"/>
    <p:sldId id="282" r:id="rId13"/>
    <p:sldId id="261" r:id="rId14"/>
    <p:sldId id="311" r:id="rId15"/>
    <p:sldId id="318" r:id="rId16"/>
    <p:sldId id="303" r:id="rId17"/>
    <p:sldId id="319" r:id="rId18"/>
    <p:sldId id="292" r:id="rId19"/>
    <p:sldId id="293" r:id="rId20"/>
    <p:sldId id="298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320" r:id="rId29"/>
    <p:sldId id="294" r:id="rId30"/>
    <p:sldId id="307" r:id="rId31"/>
    <p:sldId id="309" r:id="rId32"/>
    <p:sldId id="321" r:id="rId33"/>
    <p:sldId id="322" r:id="rId34"/>
    <p:sldId id="290" r:id="rId35"/>
    <p:sldId id="295" r:id="rId36"/>
    <p:sldId id="304" r:id="rId37"/>
    <p:sldId id="305" r:id="rId3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006600"/>
    <a:srgbClr val="0000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6D0F348-6235-48EB-8A2A-AF8488BD4E71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3ED394B-8852-4540-872C-966A5294F8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5950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FA12754-20C5-4BBB-BCF3-2E9670AD4FB5}" type="slidenum">
              <a:rPr lang="ru-RU" altLang="ru-RU"/>
              <a:pPr/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882DA9-6A19-454B-84DF-09DE1BE12B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7222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777356-DC5C-4A64-BB71-24F11C21A7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056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BF80C-3E18-43FB-8D04-B248BBB26A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944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626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D3A398-801A-4550-9859-9915DCB9E2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3879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E27957-B7B9-4533-B5D1-8960E790D964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DD13B6C-6D44-4CDB-B799-9F6C92D1AC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8550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EEB829-12CE-4222-82BF-56A3EAD8FA47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0435DB8-D374-4E27-9352-3DEDA9A372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8293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7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0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4753EEC-4B93-400B-87BB-5952C218741C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696D69E-A055-42F8-85E3-94E8308582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7789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49B7A4A-5677-45C1-9DA1-3C1774364E99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8BB7413-B03A-48D3-840D-D50A465967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4811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BC09194-C89A-4028-A709-46CC594CB949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102FC34-1F4C-44C1-A018-E8BF9FD54B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1122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E98636-9B19-4BA7-A8C5-E3AD00CDD82F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04DCB2A-6462-426C-9342-3389BF7580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2157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C4AEB1A-87C5-4D79-9FD3-A40E1861C1FF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EBA9C06-6473-41AB-BDB6-1F58AE1957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479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E1514-C407-4D95-88DF-9C1AA5E29F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184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6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FE1A22E-3DDE-4FC9-AD2F-C6AF2FB9F191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6F0622B-13B2-4B1B-8887-61904F4D0E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3137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64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A2ADAE-1C2F-4ACF-90E1-726922B4A8E0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C9A9F92-E9D6-4F58-9C73-6E3248339E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4389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20669D-4B09-4E4C-BF2B-875DABB96525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B113E8-8474-4D11-9031-895003C08B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9336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EC7E59-8AF8-4E98-B3DB-8380DFA90DFC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78A16AD-1DBA-4B83-8C1E-7699C4CEBC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027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50C4C8-940E-4F20-AE46-BE2B64A4AD6D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5AFE29B-B830-41B4-B5C0-BD936279A6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609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450A0E8-0F89-4FAF-A672-2510B75A58F4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2082AEF-9F2B-4B3A-8F45-E0E6FDF832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0994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A0223F-9F02-41F1-9600-002F21CC0417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AC7EC19-D949-4843-AA78-DF13549338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7348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51DC94-0DB0-42BE-804C-5C596249D9F3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CB0EFAF-21AE-4264-8473-C99296FDAE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6329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EBED86-FBC2-40B8-9D61-A02C1DD0B924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0D22544-FD79-47F6-9DCE-11CCE32EC9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3197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F2323A-EA12-4CCA-A211-93F1E49B1821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947B408-65FF-472A-AE0E-415310A00D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782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405A1-7620-47CB-A703-A4B40E3DFE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222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7F3071C-DCE5-41F4-995A-0CD7C6BD531B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B398A51-15D1-4318-8431-47AE4CC6EF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4960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C5600F1-2775-459E-99BE-86137B942147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5C5D528-867C-4CA4-8CF8-5B6398537F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5058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037DAE-2BDC-4A45-B3F1-18BB3F1A86DB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8E08-7E0E-4DD8-A087-884A950E92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5839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1DCCF2F-EA31-4C16-9149-086010F6F85D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9BC2553-433F-4891-B5E6-C7BD466953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0938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75096E-6F0B-40B5-BF3D-166AB149ED14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5A23651-EA82-4ED5-94AA-72A787B72F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676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E01C9A-6373-4C7D-BC7B-B2E7D49004AD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E70F92B-A34F-4307-8D14-412E8DF82B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6578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5192CFF-6346-401D-8498-95D819AEE8E6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A967D26-F651-4C72-9B7B-014677CEFE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0479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1AB8986-835E-4912-A738-C93FBAA5FBCF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EE048E4-7C83-435D-9F15-CFE05A1571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6311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647C0F-C2DA-4153-86BE-D79F5B696A69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DE649BB-93B2-47A4-932D-390A02655A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8641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B86B36-9E60-402F-872A-2A44E57BDB8C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2CFA933-99B6-488A-8328-A186C47DFD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9641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47B0C-13D4-45D9-8BFF-B6A513C02F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1524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46C85AE-60C1-4522-8E4E-74EDE8675E24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7298562-198C-4841-82E9-E93B4C7F6A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1713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04CB8F-29E8-4B61-99C1-8342F1B0919F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DD4FE26-B726-4C3A-A821-D8160FB812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8434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029618-F2A4-4F36-B728-5F1FCEA0A095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1A98D4E-A3F5-4375-BFDA-F5CD57D9D2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3876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DBF368-11FD-4AB0-830C-43D2558F3A77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326E798-F23B-40F7-BD15-7969726AF3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318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EC8DA7-07A4-4936-A654-C42CDE9673FD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B35DA0F-96C5-4B93-80D8-D1E5241789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613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685581-1369-41C9-9D95-26AA9F6E8380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31C5E16-DBFA-4916-9AE1-195B6ED701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1779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CCFFBB-DD3B-4FEC-B2C2-F3245C001192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EE522C6-00C1-45D3-A966-334E5B10C4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0365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F9B97D-7FB2-4C5D-9B12-A7898C88A183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89FB357-56A2-4A48-9EC3-C9F9166BC9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9267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E96D49-C3B1-43B4-818D-AF966F4EE9C9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E2C9F53-0C1F-47E0-B71B-7B58987A27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1868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B33779-040E-410C-8457-4084B4BC0C4F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40E9313-6C38-4C2B-99EF-D96D3652C9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617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928627-A54A-4CF1-AEDE-31B911557B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06037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9E8945-05C5-4B5E-9491-DC1AC9538A60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124B60B-889F-468A-A66D-60B67A5BB3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54544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FE1BA9-5384-4E2D-A7FB-4340B9A25C57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BAB4ABF-95F6-44BE-A43E-270682D215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9017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775D38-0CF3-4803-91E1-C6AB225BCFA1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78612CB-5FE8-4FBD-A8BF-FDAED130C5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29636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C94694D-BCE1-4417-9B65-562F28E5FD6F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3EB86D2-11F4-4E1D-9363-ABB1EE0520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464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FE88F2C-EA0E-40F1-A49C-555A778D96A8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A13FDC1-AFF4-4C1D-8AEF-9DD7775595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86445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185598-5E4F-4BEC-953B-0925A137095D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F5505D9-775B-4826-B2BB-B555F0A0C6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984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B61338-0704-4929-A031-5EB1BC06E493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FE1A483-7C04-41DD-8E99-1AF96072D2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7065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C6325D0-290D-4A25-BEF2-7F60CEE41313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C428017-E341-407D-94D0-F944E10024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51273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CB1C31-9728-44BF-9BDC-9D618EECCD41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AA5B7F3-F921-4628-9447-BDD1013968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4867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A2B48F8-C0E7-4279-95F6-CF257BA56DAA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365CF8A-DF67-45E0-ABF5-A3D17805AB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104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51B79B-01D5-4D40-9ED7-0E4D90F289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36743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940FFC-BD76-4FD4-87B5-5E02A2C14233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7146718-9649-48A4-BB45-66700C0DA0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43095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1B59B3-068D-401E-A849-B1053F8A5608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3A76EA1-5234-4919-9289-722F843E79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09444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3BB16D1-8E34-4DBC-8D5C-A2C56A491537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0EF24F2-E12F-488D-A127-5E0B84943C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53102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3CC2101-3569-4DC3-83AC-0CED7767369D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C9EE98F-955C-45AC-9EE0-B79272BAE7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2969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78644A3-B7CA-4296-A6B5-AA3E96D02761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8101071-4D61-4B6F-96DD-06B657E323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96762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EE1B25-5AC9-4954-8C25-20F8AD3EB245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333D068-1667-4E3C-9AAF-C149284B13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09780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EAC1D4-C120-444B-AE39-983D5B8D6567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7B06198-2AF2-40DE-B534-82512CB079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8804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F5497C-8894-4E98-9DD1-31557C0547CC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D766D3C-4793-4A03-BFB1-5959072F50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647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3EC84-687F-433B-9D31-003109517F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072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587AEC-75D8-4587-9771-57B3FD0CC3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182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C29F7-A0C8-4380-BC4F-365D061AD1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26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9243163-2759-4B9E-8708-2F8362A7D9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F96A55F-3C10-4740-9DDA-BD3905619830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0495FDC-0AEF-4066-9A57-78898B7858B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41935CA-8FF4-4A11-B162-D2AAA5F4A5AD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87EE776-B238-4588-A85B-5F066B743D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6EABAAF-C8B9-48E6-A5DF-B9F020C6E814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A41F869-0AC5-421D-B8FC-2C70338834D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3242A192-9D25-4F04-98E0-38AFCAC1A91C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0DC8583-B40D-4233-A804-F1840B5F89C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0E5CC68A-1854-4FA0-8639-0CF37E8CDA6C}" type="datetimeFigureOut">
              <a:rPr lang="ru-RU"/>
              <a:pPr>
                <a:defRPr/>
              </a:pPr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C78B678-07BC-44CF-823A-0B61E5565FA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s://opiqkz.blob.core.windows.net/kitcontent/45ef6414-482d-4a37-84fb-97553c5b0efa/cca082f2-3c28-4c5d-a5d0-8c07a03866df/kyndja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9538"/>
            <a:ext cx="662940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1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2167" y="248904"/>
            <a:ext cx="6215062" cy="52387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КАТЕГОРИИ ЗАВИСИМЫХ КРЕСТЬЯН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7248" y="1711995"/>
            <a:ext cx="3357563" cy="8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72063" y="1720517"/>
            <a:ext cx="3357562" cy="791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23" y="1711995"/>
            <a:ext cx="3071812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ПОЗЕМЕЛЬНО ЗАВИСИМЫЕ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39836" y="1881063"/>
            <a:ext cx="3000375" cy="461963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ЛИЧНО ЗАВИСИМЫЕ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2285999" y="772779"/>
            <a:ext cx="500063" cy="92868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497931" y="772779"/>
            <a:ext cx="484187" cy="92868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29331" y="3581400"/>
            <a:ext cx="75469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defRPr/>
            </a:pPr>
            <a:r>
              <a:rPr lang="ru-RU" altLang="ru-RU" sz="2800" b="1" dirty="0" smtClean="0">
                <a:solidFill>
                  <a:schemeClr val="tx2"/>
                </a:solidFill>
              </a:rPr>
              <a:t>Распределить фразы на две группы:</a:t>
            </a:r>
            <a:endParaRPr lang="ru-RU" altLang="ru-RU" sz="28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ru-RU" altLang="ru-RU" sz="1600" b="1" dirty="0" smtClean="0">
                <a:solidFill>
                  <a:schemeClr val="tx2"/>
                </a:solidFill>
              </a:rPr>
              <a:t>Лично </a:t>
            </a:r>
            <a:r>
              <a:rPr lang="ru-RU" altLang="ru-RU" sz="1600" b="1" dirty="0" smtClean="0">
                <a:solidFill>
                  <a:schemeClr val="tx2"/>
                </a:solidFill>
              </a:rPr>
              <a:t>свободны, могли уйти от хозяина.</a:t>
            </a:r>
          </a:p>
          <a:p>
            <a:pPr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ru-RU" altLang="ru-RU" sz="1600" b="1" dirty="0" smtClean="0">
                <a:solidFill>
                  <a:schemeClr val="tx2"/>
                </a:solidFill>
              </a:rPr>
              <a:t>Лично несвободны, могли покидать господ только с их разрешения.</a:t>
            </a:r>
          </a:p>
          <a:p>
            <a:pPr marL="0" indent="0" eaLnBrk="1" hangingPunct="1">
              <a:spcBef>
                <a:spcPct val="20000"/>
              </a:spcBef>
              <a:defRPr/>
            </a:pPr>
            <a:r>
              <a:rPr lang="ru-RU" altLang="ru-RU" sz="1600" b="1" dirty="0" smtClean="0">
                <a:solidFill>
                  <a:schemeClr val="tx2"/>
                </a:solidFill>
              </a:rPr>
              <a:t>3. Чаще всего это бывшие рабы.</a:t>
            </a:r>
          </a:p>
          <a:p>
            <a:pPr marL="0" indent="0" eaLnBrk="1" hangingPunct="1">
              <a:spcBef>
                <a:spcPct val="20000"/>
              </a:spcBef>
              <a:defRPr/>
            </a:pPr>
            <a:r>
              <a:rPr lang="ru-RU" altLang="ru-RU" sz="1600" b="1" dirty="0" smtClean="0">
                <a:solidFill>
                  <a:schemeClr val="tx2"/>
                </a:solidFill>
              </a:rPr>
              <a:t>4. Жениться могли только с согласия господина.</a:t>
            </a:r>
          </a:p>
          <a:p>
            <a:pPr marL="0" indent="0" eaLnBrk="1" hangingPunct="1">
              <a:spcBef>
                <a:spcPct val="20000"/>
              </a:spcBef>
              <a:defRPr/>
            </a:pPr>
            <a:r>
              <a:rPr lang="ru-RU" altLang="ru-RU" sz="1600" b="1" dirty="0" smtClean="0">
                <a:solidFill>
                  <a:schemeClr val="tx2"/>
                </a:solidFill>
              </a:rPr>
              <a:t>5. Не могли уйти в монастырь.</a:t>
            </a:r>
          </a:p>
          <a:p>
            <a:pPr marL="0" indent="0" eaLnBrk="1" hangingPunct="1">
              <a:spcBef>
                <a:spcPct val="20000"/>
              </a:spcBef>
              <a:defRPr/>
            </a:pPr>
            <a:r>
              <a:rPr lang="ru-RU" altLang="ru-RU" sz="1600" b="1" dirty="0" smtClean="0">
                <a:solidFill>
                  <a:schemeClr val="tx2"/>
                </a:solidFill>
              </a:rPr>
              <a:t>6. Платили оброк за пользование землей.</a:t>
            </a:r>
          </a:p>
          <a:p>
            <a:pPr marL="0" indent="0" eaLnBrk="1" hangingPunct="1">
              <a:spcBef>
                <a:spcPct val="20000"/>
              </a:spcBef>
              <a:defRPr/>
            </a:pPr>
            <a:r>
              <a:rPr lang="ru-RU" altLang="ru-RU" sz="1600" b="1" dirty="0" smtClean="0">
                <a:solidFill>
                  <a:schemeClr val="tx2"/>
                </a:solidFill>
              </a:rPr>
              <a:t>7. Основная их повинность – барщина</a:t>
            </a:r>
            <a:r>
              <a:rPr lang="ru-RU" altLang="ru-RU" sz="1600" b="1" dirty="0" smtClean="0">
                <a:solidFill>
                  <a:schemeClr val="tx2"/>
                </a:solidFill>
              </a:rPr>
              <a:t>.</a:t>
            </a:r>
            <a:endParaRPr lang="ru-RU" altLang="ru-RU" sz="1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3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2167" y="248904"/>
            <a:ext cx="6215062" cy="52387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КАТЕГОРИИ ЗАВИСИМЫХ КРЕСТЬЯН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7248" y="1711995"/>
            <a:ext cx="3357563" cy="8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72063" y="1720517"/>
            <a:ext cx="3357562" cy="791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23" y="1711995"/>
            <a:ext cx="3071812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ПОЗЕМЕЛЬНО ЗАВИСИМЫЕ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39836" y="1881063"/>
            <a:ext cx="3000375" cy="461963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ЛИЧНО ЗАВИСИМЫЕ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2285999" y="772779"/>
            <a:ext cx="500063" cy="92868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497931" y="772779"/>
            <a:ext cx="484187" cy="92868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533400" y="2590800"/>
            <a:ext cx="3716338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1600" b="1" dirty="0">
                <a:solidFill>
                  <a:schemeClr val="tx2"/>
                </a:solidFill>
              </a:rPr>
              <a:t> Лично свободны, могли уйти от хозяина.</a:t>
            </a:r>
          </a:p>
          <a:p>
            <a:pPr eaLnBrk="1" hangingPunct="1">
              <a:buFontTx/>
              <a:buNone/>
            </a:pPr>
            <a:r>
              <a:rPr lang="ru-RU" altLang="ru-RU" sz="1600" b="1" dirty="0">
                <a:solidFill>
                  <a:schemeClr val="tx2"/>
                </a:solidFill>
              </a:rPr>
              <a:t>6. Платили оброк за пользование землей</a:t>
            </a:r>
            <a:r>
              <a:rPr lang="ru-RU" altLang="ru-RU" sz="1600" b="1" dirty="0" smtClean="0">
                <a:solidFill>
                  <a:schemeClr val="tx2"/>
                </a:solidFill>
              </a:rPr>
              <a:t>.</a:t>
            </a:r>
            <a:endParaRPr lang="ru-RU" altLang="ru-RU" sz="1600" b="1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4446670" y="2590800"/>
            <a:ext cx="446873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600" b="1" dirty="0">
                <a:solidFill>
                  <a:schemeClr val="tx2"/>
                </a:solidFill>
              </a:rPr>
              <a:t>2. Лично несвободны, могли покидать господ только с их разрешения.</a:t>
            </a:r>
          </a:p>
          <a:p>
            <a:pPr eaLnBrk="1" hangingPunct="1">
              <a:buFontTx/>
              <a:buNone/>
            </a:pPr>
            <a:r>
              <a:rPr lang="ru-RU" altLang="ru-RU" sz="1600" b="1" dirty="0">
                <a:solidFill>
                  <a:schemeClr val="tx2"/>
                </a:solidFill>
              </a:rPr>
              <a:t>3. Чаще всего это бывшие рабы.</a:t>
            </a:r>
          </a:p>
          <a:p>
            <a:pPr eaLnBrk="1" hangingPunct="1">
              <a:buFontTx/>
              <a:buNone/>
            </a:pPr>
            <a:r>
              <a:rPr lang="ru-RU" altLang="ru-RU" sz="1600" b="1" dirty="0">
                <a:solidFill>
                  <a:schemeClr val="tx2"/>
                </a:solidFill>
              </a:rPr>
              <a:t>4. Жениться могли только с согласия господина.</a:t>
            </a:r>
          </a:p>
          <a:p>
            <a:pPr eaLnBrk="1" hangingPunct="1">
              <a:buFontTx/>
              <a:buNone/>
            </a:pPr>
            <a:r>
              <a:rPr lang="ru-RU" altLang="ru-RU" sz="1600" b="1" dirty="0">
                <a:solidFill>
                  <a:schemeClr val="tx2"/>
                </a:solidFill>
              </a:rPr>
              <a:t>5. Не могли уйти в монастырь.</a:t>
            </a:r>
          </a:p>
          <a:p>
            <a:pPr eaLnBrk="1" hangingPunct="1">
              <a:buFontTx/>
              <a:buNone/>
            </a:pPr>
            <a:r>
              <a:rPr lang="ru-RU" altLang="ru-RU" sz="1600" b="1" dirty="0">
                <a:solidFill>
                  <a:schemeClr val="tx2"/>
                </a:solidFill>
              </a:rPr>
              <a:t>7. Основная их повинность – барщина</a:t>
            </a:r>
            <a:r>
              <a:rPr lang="ru-RU" altLang="ru-RU" sz="1600" b="1" dirty="0" smtClean="0">
                <a:solidFill>
                  <a:schemeClr val="tx2"/>
                </a:solidFill>
              </a:rPr>
              <a:t>.</a:t>
            </a:r>
            <a:endParaRPr lang="ru-RU" altLang="ru-RU" sz="1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895302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3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575" y="47625"/>
            <a:ext cx="3557588" cy="4953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tx1"/>
                </a:solidFill>
              </a:rPr>
              <a:t>Барщина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25938" y="88900"/>
            <a:ext cx="3101975" cy="63182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tx1"/>
                </a:solidFill>
              </a:rPr>
              <a:t>Дом феодала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813175" y="782638"/>
            <a:ext cx="1651000" cy="48736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953000" y="1217613"/>
            <a:ext cx="109538" cy="216376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813175" y="3381375"/>
            <a:ext cx="1663700" cy="7381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tx1"/>
                </a:solidFill>
              </a:rPr>
              <a:t>Земля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4648200"/>
            <a:ext cx="7162800" cy="21336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4800" b="1" dirty="0">
                <a:solidFill>
                  <a:srgbClr val="002060"/>
                </a:solidFill>
              </a:rPr>
              <a:t>Барщина</a:t>
            </a:r>
            <a:r>
              <a:rPr lang="ru-RU" sz="4400" b="1" dirty="0">
                <a:solidFill>
                  <a:schemeClr val="tx1"/>
                </a:solidFill>
              </a:rPr>
              <a:t> – все работы крестьян в хозяйстве помещика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325"/>
            <a:ext cx="8229600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ÐÐ°ÑÑÐ¸Ð½ÐºÐ¸ Ð¿Ð¾ Ð·Ð°Ð¿ÑÐ¾ÑÑ ÐÐ°ÑÑÐ¸Ð½Ð° ÐÐ±ÑÐ¾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600" y="152400"/>
            <a:ext cx="2471738" cy="8001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4400" b="1" dirty="0">
                <a:solidFill>
                  <a:schemeClr val="tx1"/>
                </a:solidFill>
              </a:rPr>
              <a:t>Оброк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77938" y="1390650"/>
            <a:ext cx="6418262" cy="2038350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4400" b="1" dirty="0">
                <a:solidFill>
                  <a:srgbClr val="002060"/>
                </a:solidFill>
              </a:rPr>
              <a:t>Оброк</a:t>
            </a:r>
            <a:r>
              <a:rPr lang="ru-RU" sz="3600" b="1" dirty="0">
                <a:solidFill>
                  <a:schemeClr val="tx1"/>
                </a:solidFill>
              </a:rPr>
              <a:t> – доля продуктов своего хозяйства, а также изготовленные изделия</a:t>
            </a:r>
            <a:r>
              <a:rPr lang="ru-RU" sz="36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7577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 dirty="0" smtClean="0"/>
          </a:p>
          <a:p>
            <a:endParaRPr lang="ru-RU" altLang="ru-RU" dirty="0" smtClean="0"/>
          </a:p>
          <a:p>
            <a:endParaRPr lang="ru-RU" altLang="ru-RU" dirty="0" smtClean="0"/>
          </a:p>
          <a:p>
            <a:r>
              <a:rPr lang="ru-RU" altLang="ru-RU" b="1" dirty="0" smtClean="0"/>
              <a:t>Пашню пахали,</a:t>
            </a:r>
          </a:p>
        </p:txBody>
      </p:sp>
      <p:pic>
        <p:nvPicPr>
          <p:cNvPr id="75780" name="Picture 2" descr="http://900igr.net/up/datai/81541/0012-01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838200"/>
            <a:ext cx="8916987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0400" y="152400"/>
            <a:ext cx="332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Физкультминутка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1600200"/>
            <a:ext cx="7391400" cy="4343400"/>
          </a:xfrm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 marL="0" indent="0">
              <a:buFontTx/>
              <a:buNone/>
              <a:defRPr/>
            </a:pPr>
            <a:r>
              <a:rPr lang="ru-RU" b="1" dirty="0" smtClean="0"/>
              <a:t>Да хлеб засевали,</a:t>
            </a:r>
          </a:p>
          <a:p>
            <a:pPr marL="0" indent="0">
              <a:buFontTx/>
              <a:buNone/>
              <a:defRPr/>
            </a:pPr>
            <a:r>
              <a:rPr lang="ru-RU" b="1" dirty="0" smtClean="0"/>
              <a:t>И в рыхлую землю бросали зерно.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28600"/>
            <a:ext cx="284421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7782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7239000" cy="1752600"/>
          </a:xfrm>
        </p:spPr>
        <p:txBody>
          <a:bodyPr/>
          <a:lstStyle/>
          <a:p>
            <a:endParaRPr lang="ru-RU" altLang="ru-RU" smtClean="0"/>
          </a:p>
          <a:p>
            <a:r>
              <a:rPr lang="ru-RU" altLang="ru-RU" b="1" smtClean="0"/>
              <a:t>Готовую жатву подрежут серпами,</a:t>
            </a: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10565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z="3200" b="1" smtClean="0"/>
              <a:t>В снопы перевяжут,</a:t>
            </a:r>
          </a:p>
        </p:txBody>
      </p:sp>
      <p:pic>
        <p:nvPicPr>
          <p:cNvPr id="788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0"/>
            <a:ext cx="51038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6451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4800600" cy="65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z="3200" b="1" smtClean="0"/>
              <a:t>На ригу свезут, просушат,</a:t>
            </a:r>
          </a:p>
        </p:txBody>
      </p:sp>
      <p:sp>
        <p:nvSpPr>
          <p:cNvPr id="7987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61595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z="3200" b="1" smtClean="0"/>
              <a:t>Колотят, колотят цепами,</a:t>
            </a:r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514600"/>
            <a:ext cx="3189288" cy="2392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58483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0" y="1371600"/>
            <a:ext cx="6553200" cy="4724400"/>
          </a:xfrm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 smtClean="0"/>
          </a:p>
          <a:p>
            <a:pPr marL="0" indent="0">
              <a:buFontTx/>
              <a:buNone/>
              <a:defRPr/>
            </a:pPr>
            <a:endParaRPr lang="ru-RU" dirty="0" smtClean="0"/>
          </a:p>
          <a:p>
            <a:pPr marL="0" indent="0">
              <a:buFontTx/>
              <a:buNone/>
              <a:defRPr/>
            </a:pPr>
            <a:r>
              <a:rPr lang="ru-RU" b="1" dirty="0" smtClean="0"/>
              <a:t>На мельнице смелют</a:t>
            </a:r>
          </a:p>
          <a:p>
            <a:pPr marL="0" indent="0">
              <a:buFontTx/>
              <a:buNone/>
              <a:defRPr/>
            </a:pPr>
            <a:r>
              <a:rPr lang="ru-RU" b="1" dirty="0" smtClean="0"/>
              <a:t>И хлеб испекут.</a:t>
            </a:r>
            <a:endParaRPr lang="ru-RU" b="1" dirty="0"/>
          </a:p>
          <a:p>
            <a:pPr marL="0" indent="0">
              <a:buFontTx/>
              <a:buNone/>
              <a:defRPr/>
            </a:pPr>
            <a:endParaRPr lang="ru-RU" dirty="0"/>
          </a:p>
        </p:txBody>
      </p:sp>
      <p:pic>
        <p:nvPicPr>
          <p:cNvPr id="819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1313"/>
            <a:ext cx="41910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86700" cy="5492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Работа с документом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85800"/>
            <a:ext cx="8305800" cy="5791200"/>
          </a:xfrm>
        </p:spPr>
        <p:txBody>
          <a:bodyPr rtlCol="0">
            <a:normAutofit fontScale="550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b="1" i="1" dirty="0" smtClean="0"/>
              <a:t>          «</a:t>
            </a:r>
            <a:r>
              <a:rPr lang="ru-RU" sz="3200" b="1" i="1" dirty="0"/>
              <a:t>Крестьянин </a:t>
            </a:r>
            <a:r>
              <a:rPr lang="ru-RU" sz="3200" b="1" i="1" dirty="0" err="1"/>
              <a:t>Видрад</a:t>
            </a:r>
            <a:r>
              <a:rPr lang="ru-RU" sz="3200" b="1" i="1" dirty="0"/>
              <a:t> имеет полный надел земли. Он отдает за него одну свинью, фунт льна, 3 кур, 18 яиц; ежегодно возит по полтелеги винограда в мае и октябре; доставляет 5 телег навоза со своего хозяйства; 12 раз привозит по охапке дров (указана  величина охапки); печет хлеб и варит вино. Согласно обычаю в течение недели пасет в лесу свиней. В течение трех дней еженедельно в течение всего года обрабатывает участок господского поля (указан размер участка). В жатву убирает на нем урожай, а во время сенокоса косит стог сена, работает в барской усадьбе. А его жена должна ткать холщовую одежду. Вместо военного сбора он отрабатывает с телегой и быками с мая по август» («Из описаний владений одного монастыря» </a:t>
            </a:r>
            <a:r>
              <a:rPr lang="en-US" sz="3200" b="1" i="1" dirty="0"/>
              <a:t>X</a:t>
            </a:r>
            <a:r>
              <a:rPr lang="ru-RU" sz="3200" b="1" i="1" dirty="0"/>
              <a:t> в</a:t>
            </a:r>
            <a:r>
              <a:rPr lang="ru-RU" sz="3200" b="1" i="1" dirty="0" smtClean="0"/>
              <a:t>.).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2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/>
              <a:t>Можно ли на основании документа сказать,  было ли у крестьян свое хозяйство?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/>
              <a:t>Какие повинности </a:t>
            </a:r>
            <a:r>
              <a:rPr lang="ru-RU" b="1" dirty="0" err="1"/>
              <a:t>Видрада</a:t>
            </a:r>
            <a:r>
              <a:rPr lang="ru-RU" b="1" dirty="0"/>
              <a:t> составляют барщину и оброк? Подчеркните разными цветами (или обозначьте разными линиями), что относится к барщине, а что – к оброку. </a:t>
            </a:r>
            <a:endParaRPr lang="ru-RU" b="1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13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videouroki.net/videouroki/conspekty/istvsem6/14-sriednieviekovaia-dierievnia-i-ieie-obitatieli.files/image0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52400"/>
            <a:ext cx="8188325" cy="655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52400"/>
            <a:ext cx="2252663" cy="6524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Чересполосица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571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Крестьянская община</a:t>
            </a:r>
            <a:endParaRPr lang="ru-RU" sz="4000" dirty="0">
              <a:solidFill>
                <a:srgbClr val="0000CC"/>
              </a:solidFill>
            </a:endParaRPr>
          </a:p>
        </p:txBody>
      </p:sp>
      <p:pic>
        <p:nvPicPr>
          <p:cNvPr id="4" name="Picture 8" descr="Рисунок4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928688"/>
            <a:ext cx="7954962" cy="4176712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625" y="5105400"/>
            <a:ext cx="8358188" cy="1538288"/>
          </a:xfrm>
          <a:solidFill>
            <a:schemeClr val="bg1"/>
          </a:solidFill>
          <a:ln w="7620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buClr>
                <a:schemeClr val="bg2"/>
              </a:buClr>
            </a:pPr>
            <a:r>
              <a:rPr lang="ru-RU" altLang="ru-RU" sz="2800" b="1" smtClean="0"/>
              <a:t>Все крестьяне входили в общину, ведавшую хозяйственными делами. Все дела в общине решались сообща, на общем сходе.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49281" y="914400"/>
            <a:ext cx="8513617" cy="547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Ведала хозяйственными делами.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Объявляла войну и заключала мир.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Поддерживала порядок на своей территории.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Укрывала преступников.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Поровну распределяла все полученные продукты питания между крестьянами. 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Поровну распределяла участки земли, создавая равные условия для ведения хозяйства.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Помогала беднякам выплачивать налоги.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Опекала вдов и сирот.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Полностью подчинялась господину.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b="1" dirty="0" smtClean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8149" y="65377"/>
            <a:ext cx="8343900" cy="6556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Функции общины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49281" y="914400"/>
            <a:ext cx="8513617" cy="547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Ведала хозяйственными делами.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strike="sngStrike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Объявляла войну и заключала мир.</a:t>
            </a:r>
            <a:endParaRPr lang="ru-RU" sz="2400" b="1" strike="sngStrike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Поддерживала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порядок на своей территории.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strike="sngStrike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Укрывала преступников.</a:t>
            </a:r>
            <a:endParaRPr lang="ru-RU" sz="2400" b="1" strike="sngStrike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strike="sngStrike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Поровну распределяла все полученные продукты питания между крестьянами. </a:t>
            </a:r>
            <a:endParaRPr lang="ru-RU" sz="2400" b="1" strike="sngStrike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Поровну распределяла участки земли, создавая равные условия для ведения хозяйства.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Помогала беднякам выплачивать налоги.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Опекала вдов и сирот.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strike="sngStrike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Полностью подчинялась господину.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b="1" dirty="0" smtClean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8149" y="65377"/>
            <a:ext cx="8343900" cy="6556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Функции общины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68432" y="838200"/>
            <a:ext cx="8513617" cy="51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Ведала хозяйственными делами.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Поддерживала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порядок на своей территории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Разыскивала преступников.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Поровну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распределяла участки земли, создавая равные условия для ведения хозяйства.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Помогала беднякам выплачивать налоги.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Опекала вдов и сирот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Оказывала сопротивление господину, когда он пытался увеличить установленные размеры повинностей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Проводила празднества и игры.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Хранила обычаи.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38149" y="65377"/>
            <a:ext cx="8343900" cy="6556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Функции общины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47625"/>
            <a:ext cx="714375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1752600"/>
            <a:ext cx="1643062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4543425"/>
            <a:ext cx="1643063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1247775"/>
            <a:ext cx="1643063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ÐÐ°ÑÑÐ¸Ð½ÐºÐ¸ Ð¿Ð¾ Ð·Ð°Ð¿ÑÐ¾ÑÑ ÐÐµÑÐ½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20"/>
          <a:stretch>
            <a:fillRect/>
          </a:stretch>
        </p:blipFill>
        <p:spPr bwMode="auto">
          <a:xfrm>
            <a:off x="2025650" y="2351088"/>
            <a:ext cx="1336675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ÐÐ°ÑÑÐ¸Ð½ÐºÐ¸ Ð¿Ð¾ Ð·Ð°Ð¿ÑÐ¾ÑÑ Ð¡ÐºÐ¾Ñ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1627188"/>
            <a:ext cx="249078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242050" y="530225"/>
            <a:ext cx="2479675" cy="65722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Крестьянин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7158038" y="1187450"/>
            <a:ext cx="428625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8100" y="4465638"/>
            <a:ext cx="2452688" cy="712787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Крестьянин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624013" y="5178425"/>
            <a:ext cx="1119187" cy="4175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8100" y="904875"/>
            <a:ext cx="2479675" cy="655638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Крестьянин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609725" y="1576388"/>
            <a:ext cx="228600" cy="9763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ÐÐ°ÑÑÐ¸Ð½ÐºÐ¸ Ð¿Ð¾ Ð·Ð°Ð¿ÑÐ¾ÑÑ ÐÐµÑÐ½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20"/>
          <a:stretch>
            <a:fillRect/>
          </a:stretch>
        </p:blipFill>
        <p:spPr bwMode="auto">
          <a:xfrm>
            <a:off x="7331075" y="2190750"/>
            <a:ext cx="1336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низ 1"/>
          <p:cNvSpPr/>
          <p:nvPr/>
        </p:nvSpPr>
        <p:spPr>
          <a:xfrm rot="12801835">
            <a:off x="4730750" y="328613"/>
            <a:ext cx="857250" cy="271621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712114">
            <a:off x="3798888" y="1851025"/>
            <a:ext cx="2347912" cy="7969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prstClr val="white"/>
                </a:solidFill>
              </a:rPr>
              <a:t>Продажа</a:t>
            </a:r>
          </a:p>
        </p:txBody>
      </p:sp>
      <p:pic>
        <p:nvPicPr>
          <p:cNvPr id="20" name="Picture 4" descr="ÐÐ°ÑÑÐ¸Ð½ÐºÐ¸ Ð¿Ð¾ Ð·Ð°Ð¿ÑÐ¾ÑÑ ÐÐµÑÐ½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20"/>
          <a:stretch>
            <a:fillRect/>
          </a:stretch>
        </p:blipFill>
        <p:spPr bwMode="auto">
          <a:xfrm rot="1517678">
            <a:off x="3532188" y="2316163"/>
            <a:ext cx="1336675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ÐÐ°ÑÑÐ¸Ð½ÐºÐ¸ Ð¿Ð¾ Ð·Ð°Ð¿ÑÐ¾ÑÑ Ð¡ÐºÐ¾Ñ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5"/>
          <a:stretch>
            <a:fillRect/>
          </a:stretch>
        </p:blipFill>
        <p:spPr bwMode="auto">
          <a:xfrm>
            <a:off x="3798888" y="2617788"/>
            <a:ext cx="152876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Умножение 22"/>
          <p:cNvSpPr/>
          <p:nvPr/>
        </p:nvSpPr>
        <p:spPr>
          <a:xfrm>
            <a:off x="3062288" y="762000"/>
            <a:ext cx="3548062" cy="4140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24001" y="2064543"/>
            <a:ext cx="6705600" cy="166925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</a:rPr>
              <a:t>Натуральное хозяйство </a:t>
            </a:r>
            <a:r>
              <a:rPr lang="ru-RU" sz="2800" b="1" dirty="0">
                <a:solidFill>
                  <a:schemeClr val="tx1"/>
                </a:solidFill>
              </a:rPr>
              <a:t>–производство не для продажи, а для собственного потребления.</a:t>
            </a:r>
          </a:p>
        </p:txBody>
      </p:sp>
      <p:sp>
        <p:nvSpPr>
          <p:cNvPr id="89109" name="Прямоугольник 12"/>
          <p:cNvSpPr>
            <a:spLocks noChangeArrowheads="1"/>
          </p:cNvSpPr>
          <p:nvPr/>
        </p:nvSpPr>
        <p:spPr bwMode="auto">
          <a:xfrm>
            <a:off x="238125" y="11113"/>
            <a:ext cx="5956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>
                <a:solidFill>
                  <a:srgbClr val="002060"/>
                </a:solidFill>
                <a:latin typeface="Arial Black" pitchFamily="34" charset="0"/>
              </a:rPr>
              <a:t>Натуральное хозяйство</a:t>
            </a:r>
            <a:endParaRPr lang="ru-RU" altLang="ru-RU" sz="3600" b="1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1.25E-6 0.00023 C 0.00625 -0.00093 0.0125 -0.00162 0.01875 -0.00278 C 0.0224 -0.0037 0.03737 -0.01018 0.03906 -0.01111 C 0.04649 -0.01597 0.05352 -0.02245 0.06094 -0.02778 C 0.06341 -0.02986 0.06628 -0.03079 0.06875 -0.03333 C 0.0763 -0.04167 0.0832 -0.04861 0.09063 -0.05833 C 0.09271 -0.06111 0.09466 -0.06412 0.09688 -0.06667 C 0.09831 -0.06875 0.10013 -0.07014 0.10156 -0.07222 C 0.10938 -0.08495 0.1138 -0.09421 0.12031 -0.10833 C 0.12188 -0.11204 0.12344 -0.11574 0.125 -0.11944 C 0.12604 -0.12222 0.12682 -0.12523 0.12813 -0.12778 C 0.12943 -0.13102 0.13125 -0.13333 0.13281 -0.13611 C 0.13333 -0.13889 0.13333 -0.14236 0.13438 -0.14444 C 0.14271 -0.16296 0.13594 -0.13611 0.14219 -0.15833 C 0.14336 -0.16296 0.14401 -0.16782 0.14531 -0.17222 C 0.14714 -0.17986 0.14974 -0.18681 0.15156 -0.19444 C 0.15261 -0.19907 0.15352 -0.20393 0.15469 -0.20833 C 0.1556 -0.21227 0.1569 -0.21574 0.15781 -0.21944 C 0.15846 -0.22315 0.1586 -0.22708 0.15938 -0.23056 C 0.16016 -0.23449 0.16159 -0.23796 0.1625 -0.24167 C 0.16367 -0.24722 0.16563 -0.25833 0.16563 -0.2581 L 0.16563 -0.25833 " pathEditMode="relative" rAng="0" ptsTypes="AAAAAAAAAAAAAAAAAAA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46945E-18 L -2.91667E-6 -3.46945E-18 C -0.00573 0.00834 -0.01133 0.0169 -0.01718 0.025 C -0.01966 0.02801 -0.02252 0.03033 -0.025 0.03334 C -0.03086 0.03959 -0.03685 0.04537 -0.04218 0.05278 C -0.05065 0.06389 -0.04596 0.06019 -0.05625 0.06389 C -0.06159 0.06945 -0.06771 0.07639 -0.07343 0.08056 C -0.07968 0.08472 -0.08633 0.08634 -0.09218 0.09167 C -0.09427 0.09352 -0.09635 0.0956 -0.09843 0.09722 C -0.10156 0.09931 -0.10495 0.1 -0.10781 0.10278 C -0.11328 0.10741 -0.1181 0.11459 -0.12343 0.11945 C -0.12864 0.12408 -0.13411 0.12778 -0.13906 0.13334 C -0.14661 0.14121 -0.14804 0.14306 -0.15625 0.15 C -0.15885 0.15185 -0.16172 0.15301 -0.16406 0.15556 C -0.17031 0.16158 -0.17005 0.16435 -0.175 0.17222 C -0.1776 0.17593 -0.18034 0.1794 -0.18281 0.18334 C -0.1845 0.18588 -0.1862 0.18843 -0.1875 0.19167 C -0.18984 0.19676 -0.19375 0.20834 -0.19375 0.20834 C -0.19427 0.21204 -0.19466 0.21574 -0.19531 0.21945 C -0.19622 0.22315 -0.19817 0.22639 -0.19843 0.23056 C -0.20026 0.25047 -0.2 0.26898 -0.2 0.28889 L -0.2 0.28889 " pathEditMode="relative" ptsTypes="AAAAAAAAAAAAAAAAAAAA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https://farm6.staticflickr.com/5600/15499714378_29ed64947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04800"/>
            <a:ext cx="8977312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5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ÐÐ°ÑÑÐ¸Ð½ÐºÐ¸ Ð¿Ð¾ Ð·Ð°Ð¿ÑÐ¾ÑÑ Peasant House of the Middle 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0"/>
            <a:ext cx="8040687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2928938" y="2552700"/>
            <a:ext cx="2443162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4" name="Picture 12" descr="https://videouroki.net/videouroki/conspekty/istvsem6/14-sriednieviekovaia-dierievnia-i-ieie-obitatieli.files/image00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525463"/>
            <a:ext cx="36639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https://videouroki.net/videouroki/conspekty/istvsem6/14-sriednieviekovaia-dierievnia-i-ieie-obitatieli.files/image00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52400"/>
            <a:ext cx="743108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8588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Домашнее задание:</a:t>
            </a:r>
            <a:endParaRPr lang="ru-RU" b="1" dirty="0"/>
          </a:p>
        </p:txBody>
      </p:sp>
      <p:sp>
        <p:nvSpPr>
          <p:cNvPr id="931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286000"/>
            <a:ext cx="8153400" cy="1655763"/>
          </a:xfrm>
        </p:spPr>
        <p:txBody>
          <a:bodyPr/>
          <a:lstStyle/>
          <a:p>
            <a:pPr eaLnBrk="1" hangingPunct="1"/>
            <a:r>
              <a:rPr lang="ru-RU" altLang="ru-RU" sz="3600" b="1" dirty="0" smtClean="0"/>
              <a:t>§ 11, термины,</a:t>
            </a:r>
          </a:p>
          <a:p>
            <a:pPr eaLnBrk="1" hangingPunct="1"/>
            <a:r>
              <a:rPr lang="ru-RU" altLang="ru-RU" sz="3600" b="1" dirty="0" smtClean="0"/>
              <a:t>задание на выбор:</a:t>
            </a:r>
          </a:p>
          <a:p>
            <a:pPr eaLnBrk="1" hangingPunct="1"/>
            <a:r>
              <a:rPr lang="ru-RU" altLang="ru-RU" sz="3600" b="1" dirty="0" smtClean="0"/>
              <a:t>на «4» - ? (с.93) – 4 (</a:t>
            </a:r>
            <a:r>
              <a:rPr lang="ru-RU" altLang="ru-RU" sz="3600" b="1" dirty="0" smtClean="0"/>
              <a:t>устно),</a:t>
            </a:r>
            <a:endParaRPr lang="ru-RU" altLang="ru-RU" sz="3600" b="1" dirty="0" smtClean="0"/>
          </a:p>
          <a:p>
            <a:pPr eaLnBrk="1" hangingPunct="1"/>
            <a:r>
              <a:rPr lang="ru-RU" altLang="ru-RU" sz="3600" b="1" dirty="0" smtClean="0"/>
              <a:t>на «5» - составить рассказ «Один день из жизни крестьянина».</a:t>
            </a:r>
          </a:p>
          <a:p>
            <a:pPr eaLnBrk="1" hangingPunct="1"/>
            <a:endParaRPr lang="ru-RU" altLang="ru-RU" sz="3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421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4212" name="Picture 2" descr="https://bipbap.ru/wp-content/uploads/2018/01/0010-010-Spasibo-za-ur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28588"/>
            <a:ext cx="6343650" cy="655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5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838200"/>
            <a:ext cx="899859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5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6553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554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19063"/>
            <a:ext cx="4271962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131763"/>
            <a:ext cx="2895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581400"/>
            <a:ext cx="29654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10" descr="https://farm6.staticflickr.com/5600/15499714378_29ed649476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81463"/>
            <a:ext cx="3954463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5" descr="https://opiqkz.blob.core.windows.net/kitcontent/45ef6414-482d-4a37-84fb-97553c5b0efa/cca082f2-3c28-4c5d-a5d0-8c07a03866df/kyndja2_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1792288"/>
            <a:ext cx="2879725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6564" name="Picture 4" descr="Изменение размера Копия Средневековая деревня 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66700" y="228600"/>
            <a:ext cx="861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Средневековая деревня </a:t>
            </a:r>
          </a:p>
          <a:p>
            <a:pPr algn="ctr" eaLnBrk="1" hangingPunct="1"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ее обитатели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J0354376">
            <a:hlinkClick r:id="rId2" action="ppaction://hlinksldjump"/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72250"/>
            <a:ext cx="304800" cy="285750"/>
          </a:xfrm>
        </p:spPr>
      </p:pic>
      <p:pic>
        <p:nvPicPr>
          <p:cNvPr id="67587" name="Picture 3" descr="Средневековое поместье дл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0"/>
            <a:ext cx="5580062" cy="6858000"/>
          </a:xfrm>
        </p:spPr>
      </p:pic>
      <p:pic>
        <p:nvPicPr>
          <p:cNvPr id="9223" name="Picture 7" descr="Копия (2) Изменение размера Феод к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ADB896"/>
              </a:clrFrom>
              <a:clrTo>
                <a:srgbClr val="ADB8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0"/>
            <a:ext cx="7604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152400" y="457200"/>
            <a:ext cx="3429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u="sng" dirty="0"/>
              <a:t>Поместье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хозяйство феодала, в котором работали зависимые крестьяне.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u="sng" dirty="0"/>
              <a:t>Вотчина </a:t>
            </a:r>
            <a:endParaRPr lang="ru-RU" altLang="ru-RU" sz="2800" b="1" u="sng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/>
              <a:t>(«</a:t>
            </a:r>
            <a:r>
              <a:rPr lang="ru-RU" altLang="ru-RU" sz="2000" b="1" dirty="0"/>
              <a:t>от отца»)</a:t>
            </a:r>
            <a:r>
              <a:rPr lang="ru-RU" altLang="ru-RU" sz="2800" b="1" dirty="0"/>
              <a:t>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н</a:t>
            </a:r>
            <a:r>
              <a:rPr lang="ru-RU" altLang="ru-RU" sz="2400" b="1" dirty="0" smtClean="0"/>
              <a:t>аследственное </a:t>
            </a:r>
            <a:r>
              <a:rPr lang="ru-RU" altLang="ru-RU" sz="2400" b="1" dirty="0"/>
              <a:t>земельное владение феодала.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5334000"/>
            <a:ext cx="335280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ama Nueva" pitchFamily="2" charset="-52"/>
              </a:rPr>
              <a:t>«Нет земли без сеньора!»</a:t>
            </a:r>
          </a:p>
        </p:txBody>
      </p:sp>
      <p:sp>
        <p:nvSpPr>
          <p:cNvPr id="67592" name="Заголовок 1"/>
          <p:cNvSpPr>
            <a:spLocks noGrp="1"/>
          </p:cNvSpPr>
          <p:nvPr>
            <p:ph type="title"/>
          </p:nvPr>
        </p:nvSpPr>
        <p:spPr>
          <a:xfrm>
            <a:off x="2171700" y="931863"/>
            <a:ext cx="8229600" cy="1143000"/>
          </a:xfrm>
        </p:spPr>
        <p:txBody>
          <a:bodyPr/>
          <a:lstStyle/>
          <a:p>
            <a:endParaRPr lang="ru-RU" alt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686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718050"/>
            <a:ext cx="6400800" cy="175260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6861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991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1905000" y="1343025"/>
            <a:ext cx="1752600" cy="457200"/>
          </a:xfrm>
          <a:prstGeom prst="wedgeRectCallout">
            <a:avLst>
              <a:gd name="adj1" fmla="val 42754"/>
              <a:gd name="adj2" fmla="val 21875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/>
              <a:t>Хозяйственные постройки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204788" y="2517775"/>
            <a:ext cx="1752600" cy="457200"/>
          </a:xfrm>
          <a:prstGeom prst="wedgeRectCallout">
            <a:avLst>
              <a:gd name="adj1" fmla="val 81069"/>
              <a:gd name="adj2" fmla="val 1625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/>
              <a:t>Мастерские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486400" y="1114425"/>
            <a:ext cx="1752600" cy="457200"/>
          </a:xfrm>
          <a:prstGeom prst="wedgeRectCallout">
            <a:avLst>
              <a:gd name="adj1" fmla="val -51811"/>
              <a:gd name="adj2" fmla="val 1718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/>
              <a:t>Дом феодала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510213" y="2863850"/>
            <a:ext cx="1762125" cy="488950"/>
          </a:xfrm>
          <a:prstGeom prst="wedgeRectCallout">
            <a:avLst>
              <a:gd name="adj1" fmla="val -40017"/>
              <a:gd name="adj2" fmla="val 14920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/>
              <a:t>Скотный двор, </a:t>
            </a:r>
            <a:r>
              <a:rPr lang="ru-RU" sz="1400" b="1" dirty="0" smtClean="0"/>
              <a:t>птичник, псарня</a:t>
            </a:r>
            <a:endParaRPr lang="ru-RU" sz="1400" b="1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52400" y="3621088"/>
            <a:ext cx="1752600" cy="457200"/>
          </a:xfrm>
          <a:prstGeom prst="wedgeRectCallout">
            <a:avLst>
              <a:gd name="adj1" fmla="val 13406"/>
              <a:gd name="adj2" fmla="val 19062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/>
              <a:t>Мельница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2258</TotalTime>
  <Words>674</Words>
  <Application>Microsoft Office PowerPoint</Application>
  <PresentationFormat>Экран (4:3)</PresentationFormat>
  <Paragraphs>122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Оформление по умолчанию</vt:lpstr>
      <vt:lpstr>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В снопы перевяжут,</vt:lpstr>
      <vt:lpstr>        На ригу свезут, просушат,</vt:lpstr>
      <vt:lpstr>              Колотят, колотят цепами,</vt:lpstr>
      <vt:lpstr>               </vt:lpstr>
      <vt:lpstr> Работа с документом </vt:lpstr>
      <vt:lpstr>Презентация PowerPoint</vt:lpstr>
      <vt:lpstr>Крестьянская община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Кабинет-3</dc:creator>
  <cp:lastModifiedBy>User</cp:lastModifiedBy>
  <cp:revision>61</cp:revision>
  <cp:lastPrinted>1601-01-01T00:00:00Z</cp:lastPrinted>
  <dcterms:created xsi:type="dcterms:W3CDTF">1601-01-01T00:00:00Z</dcterms:created>
  <dcterms:modified xsi:type="dcterms:W3CDTF">2024-12-06T17:24:06Z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