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7" r:id="rId3"/>
    <p:sldId id="285" r:id="rId4"/>
    <p:sldId id="266" r:id="rId5"/>
    <p:sldId id="264" r:id="rId6"/>
    <p:sldId id="262" r:id="rId7"/>
    <p:sldId id="260" r:id="rId8"/>
    <p:sldId id="269" r:id="rId9"/>
    <p:sldId id="261" r:id="rId10"/>
    <p:sldId id="268" r:id="rId11"/>
    <p:sldId id="265" r:id="rId12"/>
    <p:sldId id="267" r:id="rId13"/>
    <p:sldId id="270" r:id="rId14"/>
    <p:sldId id="273" r:id="rId15"/>
    <p:sldId id="271" r:id="rId16"/>
    <p:sldId id="274" r:id="rId17"/>
    <p:sldId id="290" r:id="rId18"/>
    <p:sldId id="289" r:id="rId19"/>
    <p:sldId id="288" r:id="rId20"/>
    <p:sldId id="276" r:id="rId21"/>
    <p:sldId id="277" r:id="rId22"/>
    <p:sldId id="278" r:id="rId23"/>
    <p:sldId id="279" r:id="rId24"/>
    <p:sldId id="280" r:id="rId25"/>
    <p:sldId id="282" r:id="rId26"/>
    <p:sldId id="291" r:id="rId27"/>
  </p:sldIdLst>
  <p:sldSz cx="10477500" cy="7345363"/>
  <p:notesSz cx="6858000" cy="9144000"/>
  <p:defaultTextStyle>
    <a:defPPr>
      <a:defRPr lang="ru-RU"/>
    </a:defPPr>
    <a:lvl1pPr marL="0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84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367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551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735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918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102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285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469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02" y="-252"/>
      </p:cViewPr>
      <p:guideLst>
        <p:guide orient="horz" pos="2314"/>
        <p:guide pos="33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2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7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32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56"/>
            <a:ext cx="2357438" cy="6267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56"/>
            <a:ext cx="6897688" cy="6267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63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7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0" y="4720076"/>
            <a:ext cx="8905875" cy="145887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0" y="3113279"/>
            <a:ext cx="8905875" cy="160679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7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3875" y="1713919"/>
            <a:ext cx="4627563" cy="48476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6062" y="1713919"/>
            <a:ext cx="4627563" cy="48476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67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5" y="1644205"/>
            <a:ext cx="4629382" cy="68522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84" indent="0">
              <a:buNone/>
              <a:defRPr sz="2200" b="1"/>
            </a:lvl2pPr>
            <a:lvl3pPr marL="1018367" indent="0">
              <a:buNone/>
              <a:defRPr sz="2000" b="1"/>
            </a:lvl3pPr>
            <a:lvl4pPr marL="1527551" indent="0">
              <a:buNone/>
              <a:defRPr sz="1800" b="1"/>
            </a:lvl4pPr>
            <a:lvl5pPr marL="2036735" indent="0">
              <a:buNone/>
              <a:defRPr sz="1800" b="1"/>
            </a:lvl5pPr>
            <a:lvl6pPr marL="2545918" indent="0">
              <a:buNone/>
              <a:defRPr sz="1800" b="1"/>
            </a:lvl6pPr>
            <a:lvl7pPr marL="3055102" indent="0">
              <a:buNone/>
              <a:defRPr sz="1800" b="1"/>
            </a:lvl7pPr>
            <a:lvl8pPr marL="3564285" indent="0">
              <a:buNone/>
              <a:defRPr sz="1800" b="1"/>
            </a:lvl8pPr>
            <a:lvl9pPr marL="40734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875" y="2329432"/>
            <a:ext cx="4629382" cy="42320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5" y="1644205"/>
            <a:ext cx="4631201" cy="68522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84" indent="0">
              <a:buNone/>
              <a:defRPr sz="2200" b="1"/>
            </a:lvl2pPr>
            <a:lvl3pPr marL="1018367" indent="0">
              <a:buNone/>
              <a:defRPr sz="2000" b="1"/>
            </a:lvl3pPr>
            <a:lvl4pPr marL="1527551" indent="0">
              <a:buNone/>
              <a:defRPr sz="1800" b="1"/>
            </a:lvl4pPr>
            <a:lvl5pPr marL="2036735" indent="0">
              <a:buNone/>
              <a:defRPr sz="1800" b="1"/>
            </a:lvl5pPr>
            <a:lvl6pPr marL="2545918" indent="0">
              <a:buNone/>
              <a:defRPr sz="1800" b="1"/>
            </a:lvl6pPr>
            <a:lvl7pPr marL="3055102" indent="0">
              <a:buNone/>
              <a:defRPr sz="1800" b="1"/>
            </a:lvl7pPr>
            <a:lvl8pPr marL="3564285" indent="0">
              <a:buNone/>
              <a:defRPr sz="1800" b="1"/>
            </a:lvl8pPr>
            <a:lvl9pPr marL="40734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22425" y="2329432"/>
            <a:ext cx="4631201" cy="42320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1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2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88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6" y="292454"/>
            <a:ext cx="3447025" cy="124463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6411" y="292455"/>
            <a:ext cx="5857214" cy="62690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6" y="1537086"/>
            <a:ext cx="3447025" cy="5024433"/>
          </a:xfrm>
        </p:spPr>
        <p:txBody>
          <a:bodyPr/>
          <a:lstStyle>
            <a:lvl1pPr marL="0" indent="0">
              <a:buNone/>
              <a:defRPr sz="1600"/>
            </a:lvl1pPr>
            <a:lvl2pPr marL="509184" indent="0">
              <a:buNone/>
              <a:defRPr sz="1300"/>
            </a:lvl2pPr>
            <a:lvl3pPr marL="1018367" indent="0">
              <a:buNone/>
              <a:defRPr sz="1100"/>
            </a:lvl3pPr>
            <a:lvl4pPr marL="1527551" indent="0">
              <a:buNone/>
              <a:defRPr sz="1000"/>
            </a:lvl4pPr>
            <a:lvl5pPr marL="2036735" indent="0">
              <a:buNone/>
              <a:defRPr sz="1000"/>
            </a:lvl5pPr>
            <a:lvl6pPr marL="2545918" indent="0">
              <a:buNone/>
              <a:defRPr sz="1000"/>
            </a:lvl6pPr>
            <a:lvl7pPr marL="3055102" indent="0">
              <a:buNone/>
              <a:defRPr sz="1000"/>
            </a:lvl7pPr>
            <a:lvl8pPr marL="3564285" indent="0">
              <a:buNone/>
              <a:defRPr sz="1000"/>
            </a:lvl8pPr>
            <a:lvl9pPr marL="40734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91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4"/>
            <a:ext cx="6286500" cy="60701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600"/>
            </a:lvl1pPr>
            <a:lvl2pPr marL="509184" indent="0">
              <a:buNone/>
              <a:defRPr sz="3100"/>
            </a:lvl2pPr>
            <a:lvl3pPr marL="1018367" indent="0">
              <a:buNone/>
              <a:defRPr sz="2700"/>
            </a:lvl3pPr>
            <a:lvl4pPr marL="1527551" indent="0">
              <a:buNone/>
              <a:defRPr sz="2200"/>
            </a:lvl4pPr>
            <a:lvl5pPr marL="2036735" indent="0">
              <a:buNone/>
              <a:defRPr sz="2200"/>
            </a:lvl5pPr>
            <a:lvl6pPr marL="2545918" indent="0">
              <a:buNone/>
              <a:defRPr sz="2200"/>
            </a:lvl6pPr>
            <a:lvl7pPr marL="3055102" indent="0">
              <a:buNone/>
              <a:defRPr sz="2200"/>
            </a:lvl7pPr>
            <a:lvl8pPr marL="3564285" indent="0">
              <a:buNone/>
              <a:defRPr sz="2200"/>
            </a:lvl8pPr>
            <a:lvl9pPr marL="4073469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67"/>
            <a:ext cx="6286500" cy="862059"/>
          </a:xfrm>
        </p:spPr>
        <p:txBody>
          <a:bodyPr/>
          <a:lstStyle>
            <a:lvl1pPr marL="0" indent="0">
              <a:buNone/>
              <a:defRPr sz="1600"/>
            </a:lvl1pPr>
            <a:lvl2pPr marL="509184" indent="0">
              <a:buNone/>
              <a:defRPr sz="1300"/>
            </a:lvl2pPr>
            <a:lvl3pPr marL="1018367" indent="0">
              <a:buNone/>
              <a:defRPr sz="1100"/>
            </a:lvl3pPr>
            <a:lvl4pPr marL="1527551" indent="0">
              <a:buNone/>
              <a:defRPr sz="1000"/>
            </a:lvl4pPr>
            <a:lvl5pPr marL="2036735" indent="0">
              <a:buNone/>
              <a:defRPr sz="1000"/>
            </a:lvl5pPr>
            <a:lvl6pPr marL="2545918" indent="0">
              <a:buNone/>
              <a:defRPr sz="1000"/>
            </a:lvl6pPr>
            <a:lvl7pPr marL="3055102" indent="0">
              <a:buNone/>
              <a:defRPr sz="1000"/>
            </a:lvl7pPr>
            <a:lvl8pPr marL="3564285" indent="0">
              <a:buNone/>
              <a:defRPr sz="1000"/>
            </a:lvl8pPr>
            <a:lvl9pPr marL="40734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8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  <a:prstGeom prst="rect">
            <a:avLst/>
          </a:prstGeom>
        </p:spPr>
        <p:txBody>
          <a:bodyPr vert="horz" lIns="101837" tIns="50918" rIns="101837" bIns="509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5" y="1713919"/>
            <a:ext cx="9429750" cy="4847600"/>
          </a:xfrm>
          <a:prstGeom prst="rect">
            <a:avLst/>
          </a:prstGeom>
        </p:spPr>
        <p:txBody>
          <a:bodyPr vert="horz" lIns="101837" tIns="50918" rIns="101837" bIns="509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3875" y="6808064"/>
            <a:ext cx="2444750" cy="391073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E0257-F635-4CE2-8C49-044F1A87A7BE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9813" y="6808064"/>
            <a:ext cx="3317875" cy="391073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08875" y="6808064"/>
            <a:ext cx="2444750" cy="391073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255B8-D1CC-473D-8B54-C7FD901DC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4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36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88" indent="-381888" algn="l" defTabSz="101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423" indent="-318240" algn="l" defTabSz="1018367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959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143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326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510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94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77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061" indent="-254592" algn="l" defTabSz="101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84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67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51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735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918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102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85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469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361"/>
            <a:ext cx="10477500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549" y="-1432342"/>
            <a:ext cx="906690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9600" b="1" dirty="0" smtClean="0">
              <a:solidFill>
                <a:srgbClr val="FF0000"/>
              </a:solidFill>
              <a:latin typeface="Gabriola" panose="04040605051002020D02" pitchFamily="82" charset="0"/>
            </a:endParaRPr>
          </a:p>
          <a:p>
            <a:r>
              <a:rPr lang="ru-RU" sz="8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Путешествие </a:t>
            </a:r>
            <a:r>
              <a:rPr lang="ru-RU" sz="8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в прошлое.</a:t>
            </a:r>
            <a:endParaRPr lang="ru-RU" sz="80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7534" y="1974745"/>
            <a:ext cx="326243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Заборы</a:t>
            </a:r>
          </a:p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     и</a:t>
            </a:r>
          </a:p>
          <a:p>
            <a:r>
              <a:rPr lang="ru-RU" sz="96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</a:t>
            </a:r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орота.</a:t>
            </a:r>
            <a:endParaRPr lang="ru-RU" sz="96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8390" y="-143743"/>
            <a:ext cx="6645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</a:rPr>
              <a:t>Виртуальная экскурсия</a:t>
            </a:r>
            <a:endParaRPr lang="ru-RU" sz="4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" y="0"/>
            <a:ext cx="10454317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26760"/>
            <a:ext cx="10477500" cy="518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                    </a:t>
            </a: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Заплот- забор из горизонтальных деревянных досок </a:t>
            </a:r>
            <a:r>
              <a:rPr lang="ru-RU" sz="2400" dirty="0">
                <a:solidFill>
                  <a:srgbClr val="363636"/>
                </a:solidFill>
                <a:latin typeface="+mj-lt"/>
              </a:rPr>
              <a:t>.</a:t>
            </a:r>
            <a:endParaRPr lang="ru-RU" sz="2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762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0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26760"/>
            <a:ext cx="10477500" cy="518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                               Забор из веток – плетень.</a:t>
            </a:r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89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288"/>
            <a:ext cx="10477500" cy="733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26760"/>
            <a:ext cx="10477500" cy="518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                                      Камышовая изгородь</a:t>
            </a:r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8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477499" cy="734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26760"/>
            <a:ext cx="10477500" cy="9646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Каменные ограды строились из естественных камней , позднее из кирпича, или из обоих этих материалов вместе;</a:t>
            </a:r>
            <a:r>
              <a:rPr lang="ru-RU" sz="2700" dirty="0" smtClean="0"/>
              <a:t> стены.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424031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/>
          <a:stretch/>
        </p:blipFill>
        <p:spPr bwMode="auto">
          <a:xfrm>
            <a:off x="0" y="1"/>
            <a:ext cx="10477500" cy="66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06271"/>
            <a:ext cx="10477500" cy="12108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-apple-system"/>
              </a:rPr>
              <a:t>Появление гончарного мастерства позволило людям овладеть глиной и в последствии изобрести современные кирпичи. Уже в древности люди возводили заборы из кирпича.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7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757"/>
            <a:ext cx="10477500" cy="763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Ограда Новгородского Кремля 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80618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ata10.proshkolu.ru/content/media/pic/std/4000000/3077000/3076112-cef40e4a4a00098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/>
        </p:blipFill>
        <p:spPr bwMode="auto">
          <a:xfrm>
            <a:off x="0" y="144289"/>
            <a:ext cx="10351318" cy="70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0518" y="2722773"/>
            <a:ext cx="45255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ВОРОТА</a:t>
            </a:r>
            <a:endParaRPr lang="ru-RU" sz="120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5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7" y="90033"/>
            <a:ext cx="10491788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6262" y="902112"/>
            <a:ext cx="52387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  <a:t>То открыты, то закрыты,</a:t>
            </a:r>
            <a:b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  <a:t>Уж такая их работа.</a:t>
            </a:r>
            <a:b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  <a:t>Просто так и не войти,</a:t>
            </a:r>
            <a:b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  <a:t>Если заперты..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02646" y="3343413"/>
            <a:ext cx="6696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>Двор надежно ограждает,</a:t>
            </a:r>
            <a:b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>От чужих дом охраняет.</a:t>
            </a:r>
            <a:b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>Как приходишь — открываешь,</a:t>
            </a:r>
            <a:b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>На ночь крепко запираешь.</a:t>
            </a:r>
            <a:b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>И проверь после ухода,</a:t>
            </a:r>
            <a:b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>Точно ль ты закрыл ...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42011" y="144289"/>
            <a:ext cx="35205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srgbClr val="C0504D">
                    <a:lumMod val="75000"/>
                  </a:srgbClr>
                </a:solidFill>
                <a:latin typeface="Gabriola" panose="04040605051002020D02" pitchFamily="82" charset="0"/>
              </a:rPr>
              <a:t>«ЗАГАДКИ»</a:t>
            </a:r>
          </a:p>
        </p:txBody>
      </p:sp>
    </p:spTree>
    <p:extLst>
      <p:ext uri="{BB962C8B-B14F-4D97-AF65-F5344CB8AC3E}">
        <p14:creationId xmlns:p14="http://schemas.microsoft.com/office/powerpoint/2010/main" val="307656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trafaret-decor.ru/sites/default/files/2022-12/%D0%A2%D0%B0%D1%82%D0%B0%D1%80%D1%81%D0%BA%D0%B8%D0%B9%20%D1%84%D0%BE%D0%BD%20%281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" y="-71735"/>
            <a:ext cx="10486339" cy="73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238" y="388758"/>
            <a:ext cx="92890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С </a:t>
            </a: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незапамятных времен человек старался защитить себя </a:t>
            </a:r>
            <a:endParaRPr lang="ru-RU" sz="3600" b="1" dirty="0" smtClean="0">
              <a:solidFill>
                <a:srgbClr val="FF0000"/>
              </a:solidFill>
              <a:latin typeface="Gabriola" panose="04040605051002020D02" pitchFamily="82" charset="0"/>
            </a:endParaRPr>
          </a:p>
          <a:p>
            <a:pPr lvl="0"/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и </a:t>
            </a: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своё жилище от холода, диких зверей и набегов вражеских племён. Сначала он использовал камень, которым заваливал вход в пещеру.</a:t>
            </a:r>
            <a:b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Когда началось строительство поселений и городов, появились ограждения, затем стены и ворота в них.</a:t>
            </a:r>
            <a:b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Ворота всегда обладали несколькими функциями – оборонительной, защитной, торговой, но они же были и самым слабым звеном в защите стены. От их прочности зависела сохранность не только имущества, но и жизни тех, кто за ними укрывался. Если неприятель захватывал ворота, 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</a:t>
            </a:r>
          </a:p>
          <a:p>
            <a:pPr lvl="0"/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              дальше </a:t>
            </a: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город уже не мог устоять…</a:t>
            </a:r>
          </a:p>
        </p:txBody>
      </p:sp>
    </p:spTree>
    <p:extLst>
      <p:ext uri="{BB962C8B-B14F-4D97-AF65-F5344CB8AC3E}">
        <p14:creationId xmlns:p14="http://schemas.microsoft.com/office/powerpoint/2010/main" val="48658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35"/>
            <a:ext cx="10477500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12" y="5590718"/>
            <a:ext cx="10477500" cy="18263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Helvetica"/>
              </a:rPr>
              <a:t>      Образцом современных ворот  можно считать камень, которым древний человек загораживал вход в своё жилище, спасаясь от холода, диких зверей и набегов вражеских племен. </a:t>
            </a:r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https://trafaret-decor.ru/sites/default/files/2022-12/%D0%A2%D0%B0%D1%82%D0%B0%D1%80%D1%81%D0%BA%D0%B8%D0%B9%20%D1%84%D0%BE%D0%BD%20%281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" y="273"/>
            <a:ext cx="10486339" cy="73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2048" y="1103704"/>
            <a:ext cx="52387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0" dirty="0" smtClean="0">
                <a:solidFill>
                  <a:srgbClr val="00B050"/>
                </a:solidFill>
                <a:effectLst/>
                <a:latin typeface="Gabriola" panose="04040605051002020D02" pitchFamily="82" charset="0"/>
              </a:rPr>
              <a:t>Деревянный он, высокий</a:t>
            </a:r>
            <a:r>
              <a:rPr lang="ru-RU" sz="4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B050"/>
                </a:solidFill>
                <a:effectLst/>
                <a:latin typeface="Gabriola" panose="04040605051002020D02" pitchFamily="82" charset="0"/>
              </a:rPr>
              <a:t>Расписной, резной, широкий.</a:t>
            </a:r>
            <a:r>
              <a:rPr lang="ru-RU" sz="4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B050"/>
                </a:solidFill>
                <a:effectLst/>
                <a:latin typeface="Gabriola" panose="04040605051002020D02" pitchFamily="82" charset="0"/>
              </a:rPr>
              <a:t>Чтобы не пробрался вор</a:t>
            </a:r>
            <a:r>
              <a:rPr lang="ru-RU" sz="4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B050"/>
                </a:solidFill>
                <a:effectLst/>
                <a:latin typeface="Gabriola" panose="04040605051002020D02" pitchFamily="82" charset="0"/>
              </a:rPr>
              <a:t>Возле дома встал...</a:t>
            </a:r>
            <a:endParaRPr lang="ru-RU" sz="4000" b="1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70798" y="1008385"/>
            <a:ext cx="523875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Выполняет роль заслона,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Дверь имеет на замке.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Из металла, деревянный,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И с калиткой на крючке.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Вариантов очень много,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Ограждает здания он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От чужих людей прохожих.</a:t>
            </a:r>
            <a: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Ведь на то он и .........</a:t>
            </a:r>
            <a:endParaRPr lang="ru-RU" sz="4000" b="1" dirty="0">
              <a:solidFill>
                <a:srgbClr val="0070C0"/>
              </a:solidFill>
              <a:latin typeface="Gabriola" panose="04040605051002020D02" pitchFamily="8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4056" y="3816696"/>
            <a:ext cx="52387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0" dirty="0" smtClean="0">
                <a:solidFill>
                  <a:srgbClr val="FF0000"/>
                </a:solidFill>
                <a:effectLst/>
                <a:latin typeface="Gabriola" panose="04040605051002020D02" pitchFamily="82" charset="0"/>
              </a:rPr>
              <a:t>Колышки стоят все в ряд,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FF0000"/>
                </a:solidFill>
                <a:effectLst/>
                <a:latin typeface="Gabriola" panose="04040605051002020D02" pitchFamily="82" charset="0"/>
              </a:rPr>
              <a:t>Будто целый полк солдат.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FF0000"/>
                </a:solidFill>
                <a:effectLst/>
                <a:latin typeface="Gabriola" panose="04040605051002020D02" pitchFamily="82" charset="0"/>
              </a:rPr>
              <a:t>И сквозь них ты не пройдешь,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sz="4000" b="1" i="0" dirty="0" smtClean="0">
                <a:solidFill>
                  <a:srgbClr val="FF0000"/>
                </a:solidFill>
                <a:effectLst/>
                <a:latin typeface="Gabriola" panose="04040605051002020D02" pitchFamily="82" charset="0"/>
              </a:rPr>
              <a:t>Лишь в ворота попадешь…..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249613" y="72281"/>
            <a:ext cx="35862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  <a:t>«ЗАГАДКИ»</a:t>
            </a:r>
            <a:endParaRPr lang="ru-RU" sz="6600" b="1" dirty="0">
              <a:solidFill>
                <a:schemeClr val="accent2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6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              Резные ворота.</a:t>
            </a:r>
            <a:endParaRPr lang="ru-RU" sz="27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433154" cy="681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345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523095" cy="734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Тесовые ворота – Древняя Русь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27173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Деревянные ворота крепост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5"/>
          <a:stretch/>
        </p:blipFill>
        <p:spPr bwMode="auto">
          <a:xfrm>
            <a:off x="5344" y="273"/>
            <a:ext cx="10477500" cy="68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      Деревянные ворота крепости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46656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avatars.mds.yandex.net/i?id=72857983fbb2b7ba0e344bcf86cc6d802fc71631-8427500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" y="-143743"/>
            <a:ext cx="10477500" cy="74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                Замковые ворота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97672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f3.ppt-online.org/files3/slide/w/wro5zPhWI2jOZb8RFV916iBcEKtuXTxA4UpMk3/slide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0" cy="73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          Ворота рыцарского замка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939875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477500" cy="67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11371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</a:t>
            </a:r>
            <a:r>
              <a:rPr lang="ru-RU" sz="2800" b="0" i="0" dirty="0" smtClean="0">
                <a:effectLst/>
              </a:rPr>
              <a:t>                                     </a:t>
            </a:r>
            <a:r>
              <a:rPr lang="ru-RU" sz="2800" dirty="0" smtClean="0"/>
              <a:t>Древние кованые ворота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4110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"/>
            <a:ext cx="10480675" cy="734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2526" y="2302495"/>
            <a:ext cx="4193777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  </a:t>
            </a:r>
            <a:r>
              <a:rPr lang="ru-RU" sz="6600" b="1" dirty="0" smtClean="0">
                <a:solidFill>
                  <a:srgbClr val="FF0000"/>
                </a:solidFill>
              </a:rPr>
              <a:t>Спасибо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        за 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внимание!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4" y="273"/>
            <a:ext cx="10491788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8412" y="581555"/>
            <a:ext cx="95050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0" dirty="0" smtClean="0">
                <a:solidFill>
                  <a:srgbClr val="FF0000"/>
                </a:solidFill>
                <a:effectLst/>
                <a:latin typeface="Gabriola" panose="04040605051002020D02" pitchFamily="82" charset="0"/>
              </a:rPr>
              <a:t>        Забор это </a:t>
            </a:r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п</a:t>
            </a:r>
            <a:r>
              <a:rPr lang="ru-RU" sz="5400" b="1" i="0" dirty="0" smtClean="0">
                <a:solidFill>
                  <a:srgbClr val="FF0000"/>
                </a:solidFill>
                <a:effectLst/>
                <a:latin typeface="Gabriola" panose="04040605051002020D02" pitchFamily="82" charset="0"/>
              </a:rPr>
              <a:t>реграда, ограждение, строительное сооружение, ограничивающее территорию. Оно есть у каждого дома, учреждения.</a:t>
            </a:r>
            <a:r>
              <a:rPr lang="ru-RU" sz="5400" dirty="0">
                <a:solidFill>
                  <a:srgbClr val="363636"/>
                </a:solidFill>
                <a:latin typeface="Arial"/>
              </a:rPr>
              <a:t> </a:t>
            </a:r>
            <a:endParaRPr lang="ru-RU" sz="5400" dirty="0" smtClean="0">
              <a:solidFill>
                <a:srgbClr val="363636"/>
              </a:solidFill>
              <a:latin typeface="Arial"/>
            </a:endParaRPr>
          </a:p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Заборы</a:t>
            </a:r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, </a:t>
            </a:r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изначально предназначались ограждать </a:t>
            </a:r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и защищать </a:t>
            </a:r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территорию.</a:t>
            </a:r>
            <a:endParaRPr lang="ru-RU" sz="5400" b="1" i="0" dirty="0" smtClean="0">
              <a:solidFill>
                <a:srgbClr val="FF0000"/>
              </a:solidFill>
              <a:effectLst/>
              <a:latin typeface="Gabriola" panose="04040605051002020D02" pitchFamily="82" charset="0"/>
            </a:endParaRPr>
          </a:p>
          <a:p>
            <a:endParaRPr lang="ru-RU" sz="4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7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449"/>
            <a:ext cx="10693524" cy="576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46462" y="-33119"/>
            <a:ext cx="458170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ЗАБОРЫ</a:t>
            </a:r>
            <a:endParaRPr lang="ru-RU" sz="120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1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477500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03595"/>
            <a:ext cx="10477500" cy="8414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-apple-system"/>
              </a:rPr>
              <a:t>  Человек издревле старался оградить свою территорию по различным причинам: защитить себя и своих близких, пропитание и территорию.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7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7"/>
            <a:ext cx="10477500" cy="660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484642"/>
            <a:ext cx="10477500" cy="9338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>
                <a:solidFill>
                  <a:prstClr val="black"/>
                </a:solidFill>
              </a:rPr>
              <a:t>Первыми ограждениями, которыми древний человек ограждал свое  </a:t>
            </a:r>
          </a:p>
          <a:p>
            <a:r>
              <a:rPr lang="ru-RU" sz="2700" dirty="0" smtClean="0">
                <a:solidFill>
                  <a:prstClr val="black"/>
                </a:solidFill>
              </a:rPr>
              <a:t> </a:t>
            </a:r>
            <a:r>
              <a:rPr lang="ru-RU" sz="2700" dirty="0">
                <a:solidFill>
                  <a:prstClr val="black"/>
                </a:solidFill>
              </a:rPr>
              <a:t>жилище были земляные рвы, и только </a:t>
            </a:r>
            <a:r>
              <a:rPr lang="ru-RU" sz="2700" dirty="0" smtClean="0">
                <a:solidFill>
                  <a:prstClr val="black"/>
                </a:solidFill>
              </a:rPr>
              <a:t>позднее появились </a:t>
            </a:r>
            <a:r>
              <a:rPr lang="ru-RU" sz="2700" dirty="0">
                <a:solidFill>
                  <a:prstClr val="black"/>
                </a:solidFill>
              </a:rPr>
              <a:t>заборы.</a:t>
            </a:r>
          </a:p>
        </p:txBody>
      </p:sp>
    </p:spTree>
    <p:extLst>
      <p:ext uri="{BB962C8B-B14F-4D97-AF65-F5344CB8AC3E}">
        <p14:creationId xmlns:p14="http://schemas.microsoft.com/office/powerpoint/2010/main" val="268030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4898" r="3572" b="3880"/>
          <a:stretch/>
        </p:blipFill>
        <p:spPr bwMode="auto">
          <a:xfrm>
            <a:off x="0" y="0"/>
            <a:ext cx="10477500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452492"/>
            <a:ext cx="10477500" cy="9646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800" b="0" i="0" dirty="0" smtClean="0">
                <a:solidFill>
                  <a:srgbClr val="202122"/>
                </a:solidFill>
                <a:effectLst/>
                <a:latin typeface="Arial"/>
              </a:rPr>
              <a:t> Частокол -ограждение из ряда столбов, врытых или вбитых в землю вертикально вплотную друг к другу.</a:t>
            </a:r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39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0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26760"/>
            <a:ext cx="10477500" cy="533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                          Осек – забор из косо собранных брёвен.</a:t>
            </a:r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7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0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826760"/>
            <a:ext cx="10477500" cy="518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1837" tIns="50918" rIns="101837" bIns="50918">
            <a:spAutoFit/>
          </a:bodyPr>
          <a:lstStyle/>
          <a:p>
            <a:r>
              <a:rPr lang="ru-RU" sz="2700" dirty="0" smtClean="0">
                <a:solidFill>
                  <a:prstClr val="black"/>
                </a:solidFill>
              </a:rPr>
              <a:t>                            Прясло - жердевой забор , изгородь для скота.</a:t>
            </a:r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4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282</Words>
  <Application>Microsoft Office PowerPoint</Application>
  <PresentationFormat>Произвольный</PresentationFormat>
  <Paragraphs>42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Лиза</dc:creator>
  <cp:lastModifiedBy>Лиза</cp:lastModifiedBy>
  <cp:revision>33</cp:revision>
  <dcterms:created xsi:type="dcterms:W3CDTF">2023-04-09T09:08:05Z</dcterms:created>
  <dcterms:modified xsi:type="dcterms:W3CDTF">2024-12-01T18:48:24Z</dcterms:modified>
</cp:coreProperties>
</file>