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32"/>
  </p:notesMasterIdLst>
  <p:sldIdLst>
    <p:sldId id="256" r:id="rId2"/>
    <p:sldId id="284" r:id="rId3"/>
    <p:sldId id="309" r:id="rId4"/>
    <p:sldId id="259" r:id="rId5"/>
    <p:sldId id="260" r:id="rId6"/>
    <p:sldId id="258" r:id="rId7"/>
    <p:sldId id="261" r:id="rId8"/>
    <p:sldId id="262" r:id="rId9"/>
    <p:sldId id="263" r:id="rId10"/>
    <p:sldId id="265" r:id="rId11"/>
    <p:sldId id="285" r:id="rId12"/>
    <p:sldId id="286" r:id="rId13"/>
    <p:sldId id="288" r:id="rId14"/>
    <p:sldId id="289" r:id="rId15"/>
    <p:sldId id="291" r:id="rId16"/>
    <p:sldId id="293" r:id="rId17"/>
    <p:sldId id="308" r:id="rId18"/>
    <p:sldId id="292" r:id="rId19"/>
    <p:sldId id="295" r:id="rId20"/>
    <p:sldId id="294" r:id="rId21"/>
    <p:sldId id="297" r:id="rId22"/>
    <p:sldId id="298" r:id="rId23"/>
    <p:sldId id="303" r:id="rId24"/>
    <p:sldId id="299" r:id="rId25"/>
    <p:sldId id="300" r:id="rId26"/>
    <p:sldId id="301" r:id="rId27"/>
    <p:sldId id="296" r:id="rId28"/>
    <p:sldId id="304" r:id="rId29"/>
    <p:sldId id="302" r:id="rId30"/>
    <p:sldId id="264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3" userDrawn="1">
          <p15:clr>
            <a:srgbClr val="A4A3A4"/>
          </p15:clr>
        </p15:guide>
        <p15:guide id="2" pos="10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FE2"/>
    <a:srgbClr val="527F93"/>
    <a:srgbClr val="477F93"/>
    <a:srgbClr val="3B8089"/>
    <a:srgbClr val="B55B2C"/>
    <a:srgbClr val="BD5B2C"/>
    <a:srgbClr val="D7A072"/>
    <a:srgbClr val="D7A087"/>
    <a:srgbClr val="D7A07B"/>
    <a:srgbClr val="D7A5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2" autoAdjust="0"/>
  </p:normalViewPr>
  <p:slideViewPr>
    <p:cSldViewPr>
      <p:cViewPr varScale="1">
        <p:scale>
          <a:sx n="105" d="100"/>
          <a:sy n="105" d="100"/>
        </p:scale>
        <p:origin x="168" y="77"/>
      </p:cViewPr>
      <p:guideLst>
        <p:guide orient="horz" pos="713"/>
        <p:guide pos="1020"/>
      </p:guideLst>
    </p:cSldViewPr>
  </p:slideViewPr>
  <p:outlineViewPr>
    <p:cViewPr>
      <p:scale>
        <a:sx n="33" d="100"/>
        <a:sy n="33" d="100"/>
      </p:scale>
      <p:origin x="0" y="33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EBF24-B336-472C-B0AB-77AB70873F30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0050B-28D5-4816-A3AD-804A8DBDA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244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0050B-28D5-4816-A3AD-804A8DBDA84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18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68659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4209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457201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00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398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529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538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92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8983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995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75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42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370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222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125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6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57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637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305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334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audio" Target="../media/audio2.wav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852" y="1131590"/>
            <a:ext cx="9144000" cy="16065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Познавательная</a:t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ВИКТОРИНА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53040" y="3723878"/>
            <a:ext cx="3960440" cy="79208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</a:rPr>
              <a:t>воспитатель учебного курса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</a:rPr>
              <a:t>ФГКОУ «Петрозаводское ПКУ»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2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Семенова </a:t>
            </a:r>
            <a:r>
              <a:rPr lang="ru-RU" b="1" dirty="0" smtClean="0">
                <a:solidFill>
                  <a:srgbClr val="002060"/>
                </a:solidFill>
              </a:rPr>
              <a:t>Оксана Станиславовна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4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ксана Станиславовна\Documents\ППКУ\КОНКУРС\УРОК\Кадеты Вчера, Сегодня Завтра\Рисунок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29375">
                        <a14:foregroundMark x1="5510" y1="12857" x2="5510" y2="12857"/>
                        <a14:foregroundMark x1="13582" y1="17381" x2="13582" y2="17381"/>
                        <a14:foregroundMark x1="11486" y1="42381" x2="11486" y2="42381"/>
                        <a14:foregroundMark x1="13155" y1="11786" x2="13155" y2="11786"/>
                        <a14:foregroundMark x1="15017" y1="11190" x2="15017" y2="11190"/>
                        <a14:foregroundMark x1="6015" y1="40238" x2="6015" y2="40238"/>
                        <a14:foregroundMark x1="6248" y1="40238" x2="6248" y2="40238"/>
                        <a14:foregroundMark x1="5161" y1="41310" x2="5161" y2="41310"/>
                        <a14:foregroundMark x1="12262" y1="40833" x2="12262" y2="40833"/>
                        <a14:foregroundMark x1="14009" y1="41071" x2="14009" y2="41071"/>
                        <a14:foregroundMark x1="15289" y1="53214" x2="15289" y2="53214"/>
                        <a14:foregroundMark x1="13582" y1="51548" x2="13582" y2="51548"/>
                        <a14:foregroundMark x1="13737" y1="55238" x2="13737" y2="55238"/>
                        <a14:foregroundMark x1="14707" y1="51905" x2="14707" y2="51905"/>
                        <a14:foregroundMark x1="8149" y1="51071" x2="8149" y2="51071"/>
                        <a14:foregroundMark x1="7101" y1="50000" x2="7101" y2="50000"/>
                        <a14:foregroundMark x1="3609" y1="50595" x2="3609" y2="50595"/>
                        <a14:foregroundMark x1="6131" y1="51548" x2="6131" y2="51548"/>
                        <a14:foregroundMark x1="5782" y1="52143" x2="5782" y2="52143"/>
                        <a14:foregroundMark x1="4734" y1="51548" x2="4734" y2="51548"/>
                        <a14:foregroundMark x1="5122" y1="55119" x2="5122" y2="55119"/>
                        <a14:foregroundMark x1="5898" y1="55595" x2="5898" y2="55595"/>
                        <a14:foregroundMark x1="6713" y1="55238" x2="6713" y2="55238"/>
                        <a14:foregroundMark x1="7722" y1="56071" x2="7722" y2="56071"/>
                        <a14:foregroundMark x1="8498" y1="51071" x2="8498" y2="51071"/>
                        <a14:foregroundMark x1="3803" y1="55357" x2="3803" y2="55357"/>
                        <a14:foregroundMark x1="4734" y1="56667" x2="4734" y2="56667"/>
                        <a14:backgroundMark x1="2988" y1="7619" x2="2988" y2="7619"/>
                        <a14:backgroundMark x1="4540" y1="50595" x2="4540" y2="50595"/>
                        <a14:backgroundMark x1="5510" y1="51071" x2="5510" y2="51071"/>
                        <a14:backgroundMark x1="7955" y1="51071" x2="7955" y2="51071"/>
                        <a14:backgroundMark x1="3570" y1="54881" x2="3570" y2="54881"/>
                        <a14:backgroundMark x1="4424" y1="55833" x2="4424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71059"/>
          <a:stretch/>
        </p:blipFill>
        <p:spPr bwMode="auto">
          <a:xfrm>
            <a:off x="14000" y="1347614"/>
            <a:ext cx="3353355" cy="377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pastvu.com/_p/a/k/p/w/kpwt0hw2cl0vxm9fv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9"/>
          <a:stretch/>
        </p:blipFill>
        <p:spPr bwMode="auto">
          <a:xfrm>
            <a:off x="6084168" y="1499667"/>
            <a:ext cx="3059832" cy="36253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7"/>
          <p:cNvSpPr>
            <a:spLocks noChangeArrowheads="1"/>
          </p:cNvSpPr>
          <p:nvPr/>
        </p:nvSpPr>
        <p:spPr bwMode="auto">
          <a:xfrm>
            <a:off x="1907704" y="168639"/>
            <a:ext cx="4911531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ru-RU" altLang="ru-RU" sz="2000" b="1" dirty="0" smtClean="0">
                <a:solidFill>
                  <a:srgbClr val="002060"/>
                </a:solidFill>
                <a:latin typeface="Tahoma" pitchFamily="34" charset="0"/>
              </a:rPr>
              <a:t>История российского </a:t>
            </a:r>
            <a:r>
              <a:rPr lang="ru-RU" altLang="ru-RU" sz="2000" b="1" dirty="0" err="1" smtClean="0">
                <a:solidFill>
                  <a:srgbClr val="002060"/>
                </a:solidFill>
                <a:latin typeface="Tahoma" pitchFamily="34" charset="0"/>
              </a:rPr>
              <a:t>кадетства</a:t>
            </a:r>
            <a:r>
              <a:rPr lang="ru-RU" altLang="ru-RU" sz="2000" b="1" dirty="0" smtClean="0">
                <a:solidFill>
                  <a:srgbClr val="002060"/>
                </a:solidFill>
                <a:latin typeface="Tahoma" pitchFamily="34" charset="0"/>
              </a:rPr>
              <a:t> начинается с 1701 года</a:t>
            </a:r>
            <a:endParaRPr lang="ru-RU" altLang="ru-RU" sz="2000" b="1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99664" y="969732"/>
            <a:ext cx="283401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25 января </a:t>
            </a:r>
            <a:r>
              <a:rPr lang="ru-RU" sz="1400" dirty="0" smtClean="0">
                <a:solidFill>
                  <a:srgbClr val="002060"/>
                </a:solidFill>
              </a:rPr>
              <a:t>по указу Петра 1 в Москве была открыта «Школа математических и навигационных </a:t>
            </a:r>
            <a:r>
              <a:rPr lang="ru-RU" sz="1400" dirty="0">
                <a:solidFill>
                  <a:srgbClr val="002060"/>
                </a:solidFill>
              </a:rPr>
              <a:t>наук», </a:t>
            </a:r>
            <a:r>
              <a:rPr lang="ru-RU" sz="1400" dirty="0" smtClean="0">
                <a:solidFill>
                  <a:srgbClr val="002060"/>
                </a:solidFill>
              </a:rPr>
              <a:t>которая размещалась </a:t>
            </a:r>
            <a:r>
              <a:rPr lang="ru-RU" sz="1400" dirty="0">
                <a:solidFill>
                  <a:srgbClr val="002060"/>
                </a:solidFill>
              </a:rPr>
              <a:t>в Сухаревской </a:t>
            </a:r>
            <a:r>
              <a:rPr lang="ru-RU" sz="1400" dirty="0" smtClean="0">
                <a:solidFill>
                  <a:srgbClr val="002060"/>
                </a:solidFill>
              </a:rPr>
              <a:t>башне Московского Кремля.</a:t>
            </a: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Позднее </a:t>
            </a:r>
            <a:r>
              <a:rPr lang="ru-RU" sz="1400" dirty="0">
                <a:solidFill>
                  <a:srgbClr val="002060"/>
                </a:solidFill>
              </a:rPr>
              <a:t>были открыты </a:t>
            </a:r>
            <a:r>
              <a:rPr lang="ru-RU" sz="1400" dirty="0" smtClean="0">
                <a:solidFill>
                  <a:srgbClr val="002060"/>
                </a:solidFill>
              </a:rPr>
              <a:t>Инженерная </a:t>
            </a:r>
            <a:r>
              <a:rPr lang="ru-RU" sz="1400" dirty="0">
                <a:solidFill>
                  <a:srgbClr val="002060"/>
                </a:solidFill>
              </a:rPr>
              <a:t>и </a:t>
            </a:r>
            <a:r>
              <a:rPr lang="ru-RU" sz="1400" dirty="0" smtClean="0">
                <a:solidFill>
                  <a:srgbClr val="002060"/>
                </a:solidFill>
              </a:rPr>
              <a:t>Артиллерийская школы.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17941" y="3431945"/>
            <a:ext cx="28513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День образования </a:t>
            </a:r>
            <a:r>
              <a:rPr lang="ru-RU" sz="1400" b="1" dirty="0" err="1">
                <a:solidFill>
                  <a:srgbClr val="002060"/>
                </a:solidFill>
              </a:rPr>
              <a:t>Навигацкой</a:t>
            </a:r>
            <a:r>
              <a:rPr lang="ru-RU" sz="1400" b="1" dirty="0">
                <a:solidFill>
                  <a:srgbClr val="002060"/>
                </a:solidFill>
              </a:rPr>
              <a:t> школы </a:t>
            </a:r>
            <a:r>
              <a:rPr lang="ru-RU" sz="1400" dirty="0">
                <a:solidFill>
                  <a:srgbClr val="002060"/>
                </a:solidFill>
              </a:rPr>
              <a:t>принят в качестве  </a:t>
            </a:r>
            <a:r>
              <a:rPr lang="ru-RU" sz="1400" dirty="0" smtClean="0">
                <a:solidFill>
                  <a:srgbClr val="002060"/>
                </a:solidFill>
              </a:rPr>
              <a:t>одной из памятных дат кадетского </a:t>
            </a:r>
            <a:r>
              <a:rPr lang="ru-RU" sz="1400" dirty="0">
                <a:solidFill>
                  <a:srgbClr val="002060"/>
                </a:solidFill>
              </a:rPr>
              <a:t>движения </a:t>
            </a:r>
            <a:r>
              <a:rPr lang="ru-RU" sz="1400" dirty="0" smtClean="0">
                <a:solidFill>
                  <a:srgbClr val="002060"/>
                </a:solidFill>
              </a:rPr>
              <a:t>России.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6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r="10190" b="4266"/>
          <a:stretch>
            <a:fillRect/>
          </a:stretch>
        </p:blipFill>
        <p:spPr bwMode="auto">
          <a:xfrm>
            <a:off x="35496" y="1487616"/>
            <a:ext cx="5580112" cy="365588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Out_Tim" hidden="1"/>
          <p:cNvSpPr txBox="1">
            <a:spLocks noChangeArrowheads="1"/>
          </p:cNvSpPr>
          <p:nvPr/>
        </p:nvSpPr>
        <p:spPr bwMode="auto">
          <a:xfrm>
            <a:off x="8101013" y="4813697"/>
            <a:ext cx="647700" cy="221866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1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13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7415" name="Rectangle 48"/>
          <p:cNvSpPr>
            <a:spLocks noChangeArrowheads="1"/>
          </p:cNvSpPr>
          <p:nvPr/>
        </p:nvSpPr>
        <p:spPr bwMode="auto">
          <a:xfrm>
            <a:off x="7060841" y="3579862"/>
            <a:ext cx="159105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2400" dirty="0" smtClean="0">
                <a:solidFill>
                  <a:srgbClr val="002060"/>
                </a:solidFill>
                <a:latin typeface="Arial" charset="0"/>
              </a:rPr>
              <a:t>1831 год</a:t>
            </a:r>
            <a:endParaRPr lang="ru-RU" altLang="ru-RU" sz="24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7416" name="Rectangle 49"/>
          <p:cNvSpPr>
            <a:spLocks noChangeArrowheads="1"/>
          </p:cNvSpPr>
          <p:nvPr/>
        </p:nvSpPr>
        <p:spPr bwMode="auto">
          <a:xfrm>
            <a:off x="7060842" y="2931790"/>
            <a:ext cx="151904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2400" dirty="0" smtClean="0">
                <a:solidFill>
                  <a:srgbClr val="002060"/>
                </a:solidFill>
                <a:latin typeface="Arial" charset="0"/>
              </a:rPr>
              <a:t>1732 год</a:t>
            </a:r>
            <a:endParaRPr lang="ru-RU" altLang="ru-RU" sz="24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7417" name="Rectangle 50"/>
          <p:cNvSpPr>
            <a:spLocks noChangeArrowheads="1"/>
          </p:cNvSpPr>
          <p:nvPr/>
        </p:nvSpPr>
        <p:spPr bwMode="auto">
          <a:xfrm>
            <a:off x="7092280" y="1563638"/>
            <a:ext cx="155961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2400" dirty="0" smtClean="0">
                <a:solidFill>
                  <a:srgbClr val="002060"/>
                </a:solidFill>
                <a:latin typeface="Tahoma" pitchFamily="34" charset="0"/>
              </a:rPr>
              <a:t>1653 год</a:t>
            </a:r>
            <a:endParaRPr lang="ru-RU" altLang="ru-RU" sz="2400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17418" name="Rectangle 51"/>
          <p:cNvSpPr>
            <a:spLocks noChangeArrowheads="1"/>
          </p:cNvSpPr>
          <p:nvPr/>
        </p:nvSpPr>
        <p:spPr bwMode="auto">
          <a:xfrm>
            <a:off x="7060842" y="2247528"/>
            <a:ext cx="151904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2400" dirty="0" smtClean="0">
                <a:solidFill>
                  <a:srgbClr val="002060"/>
                </a:solidFill>
                <a:latin typeface="Tahoma" pitchFamily="34" charset="0"/>
              </a:rPr>
              <a:t>1701 год</a:t>
            </a:r>
            <a:endParaRPr lang="ru-RU" altLang="ru-RU" sz="2400" dirty="0">
              <a:solidFill>
                <a:srgbClr val="002060"/>
              </a:solidFill>
              <a:latin typeface="Tahoma" pitchFamily="34" charset="0"/>
            </a:endParaRPr>
          </a:p>
        </p:txBody>
      </p:sp>
      <p:grpSp>
        <p:nvGrpSpPr>
          <p:cNvPr id="17421" name="KAN_1"/>
          <p:cNvGrpSpPr>
            <a:grpSpLocks/>
          </p:cNvGrpSpPr>
          <p:nvPr/>
        </p:nvGrpSpPr>
        <p:grpSpPr bwMode="auto">
          <a:xfrm>
            <a:off x="6347642" y="2311102"/>
            <a:ext cx="647703" cy="296466"/>
            <a:chOff x="521" y="1309"/>
            <a:chExt cx="408" cy="249"/>
          </a:xfrm>
        </p:grpSpPr>
        <p:sp>
          <p:nvSpPr>
            <p:cNvPr id="2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2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3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7446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7423" name="KAN_3"/>
          <p:cNvGrpSpPr>
            <a:grpSpLocks/>
          </p:cNvGrpSpPr>
          <p:nvPr/>
        </p:nvGrpSpPr>
        <p:grpSpPr bwMode="auto">
          <a:xfrm>
            <a:off x="6348014" y="2959174"/>
            <a:ext cx="647700" cy="296466"/>
            <a:chOff x="521" y="1309"/>
            <a:chExt cx="408" cy="249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3</a:t>
              </a: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1</a:t>
              </a:r>
            </a:p>
          </p:txBody>
        </p:sp>
        <p:sp>
          <p:nvSpPr>
            <p:cNvPr id="10" name="Oval 9">
              <a:hlinkClick r:id="rId4" action="ppaction://hlinksldjump">
                <a:snd r:embed="rId5" name="chimes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7436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425" name="Rectangle 47"/>
          <p:cNvSpPr>
            <a:spLocks noChangeArrowheads="1"/>
          </p:cNvSpPr>
          <p:nvPr/>
        </p:nvSpPr>
        <p:spPr bwMode="auto">
          <a:xfrm>
            <a:off x="467544" y="325925"/>
            <a:ext cx="5023064" cy="116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ru-RU" altLang="ru-RU" sz="2000" b="1" dirty="0">
                <a:solidFill>
                  <a:srgbClr val="002060"/>
                </a:solidFill>
                <a:latin typeface="Tahoma" pitchFamily="34" charset="0"/>
              </a:rPr>
              <a:t>В каком году в России был создан первый кадетский корпус?</a:t>
            </a:r>
          </a:p>
        </p:txBody>
      </p:sp>
      <p:grpSp>
        <p:nvGrpSpPr>
          <p:cNvPr id="57" name="KAN_1"/>
          <p:cNvGrpSpPr>
            <a:grpSpLocks/>
          </p:cNvGrpSpPr>
          <p:nvPr/>
        </p:nvGrpSpPr>
        <p:grpSpPr bwMode="auto">
          <a:xfrm>
            <a:off x="6348011" y="3607246"/>
            <a:ext cx="647703" cy="296466"/>
            <a:chOff x="521" y="1309"/>
            <a:chExt cx="408" cy="249"/>
          </a:xfrm>
        </p:grpSpPr>
        <p:sp>
          <p:nvSpPr>
            <p:cNvPr id="58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4</a:t>
              </a:r>
            </a:p>
          </p:txBody>
        </p:sp>
        <p:sp>
          <p:nvSpPr>
            <p:cNvPr id="59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60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2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5" name="KAN_1"/>
          <p:cNvGrpSpPr>
            <a:grpSpLocks/>
          </p:cNvGrpSpPr>
          <p:nvPr/>
        </p:nvGrpSpPr>
        <p:grpSpPr bwMode="auto">
          <a:xfrm>
            <a:off x="6347642" y="1663029"/>
            <a:ext cx="628988" cy="296466"/>
            <a:chOff x="521" y="1309"/>
            <a:chExt cx="408" cy="249"/>
          </a:xfrm>
        </p:grpSpPr>
        <p:sp>
          <p:nvSpPr>
            <p:cNvPr id="69" name="Oval 10">
              <a:hlinkClick r:id="" action="ppaction://macro?name=Obr_FP"/>
            </p:cNvPr>
            <p:cNvSpPr>
              <a:spLocks noChangeArrowheads="1"/>
            </p:cNvSpPr>
            <p:nvPr/>
          </p:nvSpPr>
          <p:spPr bwMode="auto">
            <a:xfrm>
              <a:off x="579" y="1365"/>
              <a:ext cx="136" cy="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ru-RU" altLang="ru-RU" dirty="0">
                <a:latin typeface="Arial" charset="0"/>
              </a:endParaRPr>
            </a:p>
          </p:txBody>
        </p:sp>
        <p:sp>
          <p:nvSpPr>
            <p:cNvPr id="66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1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67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68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0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929359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33692"/>
            <a:ext cx="56166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В соответствии с Указом </a:t>
            </a:r>
            <a:r>
              <a:rPr lang="ru-RU" sz="1400" b="1" dirty="0">
                <a:solidFill>
                  <a:srgbClr val="002060"/>
                </a:solidFill>
              </a:rPr>
              <a:t>императрицы Анны </a:t>
            </a:r>
            <a:r>
              <a:rPr lang="ru-RU" sz="1400" b="1" dirty="0" smtClean="0">
                <a:solidFill>
                  <a:srgbClr val="002060"/>
                </a:solidFill>
              </a:rPr>
              <a:t>Иоанновны 17 февраля 1732 </a:t>
            </a:r>
            <a:r>
              <a:rPr lang="ru-RU" sz="1400" b="1" dirty="0">
                <a:solidFill>
                  <a:srgbClr val="002060"/>
                </a:solidFill>
              </a:rPr>
              <a:t>года </a:t>
            </a:r>
            <a:r>
              <a:rPr lang="ru-RU" sz="1400" b="1" dirty="0" smtClean="0">
                <a:solidFill>
                  <a:srgbClr val="002060"/>
                </a:solidFill>
              </a:rPr>
              <a:t>состоялось открытие первого кадетского корпуса</a:t>
            </a:r>
            <a:r>
              <a:rPr lang="ru-RU" sz="1400" b="1" dirty="0" smtClean="0">
                <a:solidFill>
                  <a:srgbClr val="002060"/>
                </a:solidFill>
              </a:rPr>
              <a:t>.</a:t>
            </a: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Под </a:t>
            </a:r>
            <a:r>
              <a:rPr lang="ru-RU" sz="1400" b="1" dirty="0">
                <a:solidFill>
                  <a:srgbClr val="002060"/>
                </a:solidFill>
              </a:rPr>
              <a:t>его размещение </a:t>
            </a:r>
            <a:r>
              <a:rPr lang="ru-RU" sz="1400" b="1" dirty="0" smtClean="0">
                <a:solidFill>
                  <a:srgbClr val="002060"/>
                </a:solidFill>
              </a:rPr>
              <a:t>был передан</a:t>
            </a:r>
            <a:r>
              <a:rPr lang="ru-RU" sz="1400" b="1" dirty="0">
                <a:solidFill>
                  <a:srgbClr val="002060"/>
                </a:solidFill>
              </a:rPr>
              <a:t> Меншиковский дворец на Васильевском </a:t>
            </a:r>
            <a:r>
              <a:rPr lang="ru-RU" sz="1400" b="1" dirty="0" smtClean="0">
                <a:solidFill>
                  <a:srgbClr val="002060"/>
                </a:solidFill>
              </a:rPr>
              <a:t>острове в г</a:t>
            </a:r>
            <a:r>
              <a:rPr lang="ru-RU" sz="1400" b="1" dirty="0" smtClean="0">
                <a:solidFill>
                  <a:srgbClr val="002060"/>
                </a:solidFill>
              </a:rPr>
              <a:t>. Санкт-Петербурге</a:t>
            </a:r>
            <a:r>
              <a:rPr lang="ru-RU" sz="1400" b="1" dirty="0" smtClean="0">
                <a:solidFill>
                  <a:srgbClr val="002060"/>
                </a:solidFill>
              </a:rPr>
              <a:t>, </a:t>
            </a:r>
            <a:r>
              <a:rPr lang="ru-RU" sz="1400" b="1" dirty="0">
                <a:solidFill>
                  <a:srgbClr val="002060"/>
                </a:solidFill>
              </a:rPr>
              <a:t>построенный в 1710-1721 </a:t>
            </a:r>
            <a:r>
              <a:rPr lang="ru-RU" sz="1400" b="1" dirty="0" smtClean="0">
                <a:solidFill>
                  <a:srgbClr val="002060"/>
                </a:solidFill>
              </a:rPr>
              <a:t>годах.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upload.wikimedia.org/wikipedia/commons/d/db/%D0%92%D0%B8%D0%B4_%D0%BD%D0%B0_%D0%9C%D0%B5%D0%BD%D1%88%D0%B8%D0%BA%D0%BE%D0%B2%D1%81%D0%BA%D0%B8%D0%B9_%D0%B4%D0%B2%D0%BE%D1%80%D0%B5%D1%86_%D1%81%D0%BE_%D1%81%D1%82%D0%BE%D1%80%D0%BE%D0%BD%D1%8B_%D0%90%D0%B4%D0%BC%D0%B8%D1%80%D0%B0%D0%BB%D1%82%D0%B5%D0%B9%D1%81%D0%BA%D0%BE%D0%B9_%D0%BD%D0%B0%D0%B1%D0%B5%D1%80%D0%B5%D0%B6%D0%BD%D0%BE%D0%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7"/>
          <a:stretch/>
        </p:blipFill>
        <p:spPr bwMode="auto">
          <a:xfrm>
            <a:off x="0" y="1834130"/>
            <a:ext cx="5652120" cy="33234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atherineasquithgallery.com/uploads/posts/2021-02/1613545883_21-p-belii-chelovechek-dlya-prezentatsii-prozra-2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1694"/>
            <a:ext cx="1691680" cy="16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19254"/>
            <a:ext cx="2736304" cy="37941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23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88" y="1512886"/>
            <a:ext cx="4948396" cy="36388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Out_Tim" hidden="1"/>
          <p:cNvSpPr txBox="1">
            <a:spLocks noChangeArrowheads="1"/>
          </p:cNvSpPr>
          <p:nvPr/>
        </p:nvSpPr>
        <p:spPr bwMode="auto">
          <a:xfrm>
            <a:off x="8101013" y="4813697"/>
            <a:ext cx="647700" cy="221866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1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13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7425" name="Rectangle 47"/>
          <p:cNvSpPr>
            <a:spLocks noChangeArrowheads="1"/>
          </p:cNvSpPr>
          <p:nvPr/>
        </p:nvSpPr>
        <p:spPr bwMode="auto">
          <a:xfrm>
            <a:off x="467544" y="456214"/>
            <a:ext cx="5688632" cy="90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altLang="ru-RU" sz="2000" b="1" dirty="0" smtClean="0">
                <a:solidFill>
                  <a:srgbClr val="002060"/>
                </a:solidFill>
                <a:latin typeface="Tahoma" pitchFamily="34" charset="0"/>
              </a:rPr>
              <a:t>Кто был инициатором создания </a:t>
            </a:r>
            <a:r>
              <a:rPr lang="ru-RU" altLang="ru-RU" sz="2000" b="1" dirty="0">
                <a:solidFill>
                  <a:srgbClr val="002060"/>
                </a:solidFill>
                <a:latin typeface="Tahoma" pitchFamily="34" charset="0"/>
              </a:rPr>
              <a:t>первого кадетского корпуса в </a:t>
            </a:r>
            <a:r>
              <a:rPr lang="ru-RU" altLang="ru-RU" sz="2000" b="1" dirty="0" smtClean="0">
                <a:solidFill>
                  <a:srgbClr val="002060"/>
                </a:solidFill>
                <a:latin typeface="Tahoma" pitchFamily="34" charset="0"/>
              </a:rPr>
              <a:t>царской </a:t>
            </a:r>
            <a:r>
              <a:rPr lang="ru-RU" altLang="ru-RU" sz="2000" b="1" dirty="0">
                <a:solidFill>
                  <a:srgbClr val="002060"/>
                </a:solidFill>
                <a:latin typeface="Tahoma" pitchFamily="34" charset="0"/>
              </a:rPr>
              <a:t>России</a:t>
            </a:r>
            <a:r>
              <a:rPr lang="ru-RU" altLang="ru-RU" sz="2000" b="1" dirty="0" smtClean="0">
                <a:solidFill>
                  <a:srgbClr val="002060"/>
                </a:solidFill>
                <a:latin typeface="Tahoma" pitchFamily="34" charset="0"/>
              </a:rPr>
              <a:t>?</a:t>
            </a:r>
            <a:endParaRPr lang="ru-RU" altLang="ru-RU" sz="2000" b="1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33" name="Rectangle 48"/>
          <p:cNvSpPr>
            <a:spLocks noChangeArrowheads="1"/>
          </p:cNvSpPr>
          <p:nvPr/>
        </p:nvSpPr>
        <p:spPr bwMode="auto">
          <a:xfrm>
            <a:off x="6148902" y="3873663"/>
            <a:ext cx="3014253" cy="81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88" indent="-1588">
              <a:lnSpc>
                <a:spcPct val="90000"/>
              </a:lnSpc>
              <a:spcBef>
                <a:spcPct val="20000"/>
              </a:spcBef>
            </a:pPr>
            <a:r>
              <a:rPr lang="ru-RU" altLang="ru-RU" sz="2000" dirty="0" smtClean="0">
                <a:solidFill>
                  <a:srgbClr val="002060"/>
                </a:solidFill>
                <a:latin typeface="Arial" charset="0"/>
              </a:rPr>
              <a:t>Суворов</a:t>
            </a:r>
          </a:p>
          <a:p>
            <a:pPr marL="1588" indent="-1588">
              <a:lnSpc>
                <a:spcPct val="90000"/>
              </a:lnSpc>
              <a:spcBef>
                <a:spcPct val="20000"/>
              </a:spcBef>
            </a:pPr>
            <a:r>
              <a:rPr lang="ru-RU" altLang="ru-RU" sz="2000" dirty="0" smtClean="0">
                <a:solidFill>
                  <a:srgbClr val="002060"/>
                </a:solidFill>
                <a:latin typeface="Arial" charset="0"/>
              </a:rPr>
              <a:t>Александр </a:t>
            </a:r>
            <a:r>
              <a:rPr lang="ru-RU" altLang="ru-RU" sz="2000" dirty="0" smtClean="0">
                <a:solidFill>
                  <a:srgbClr val="002060"/>
                </a:solidFill>
                <a:latin typeface="Arial" charset="0"/>
              </a:rPr>
              <a:t>Васильевич</a:t>
            </a:r>
            <a:endParaRPr lang="ru-RU" altLang="ru-RU" sz="20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4" name="Rectangle 49"/>
          <p:cNvSpPr>
            <a:spLocks noChangeArrowheads="1"/>
          </p:cNvSpPr>
          <p:nvPr/>
        </p:nvSpPr>
        <p:spPr bwMode="auto">
          <a:xfrm>
            <a:off x="6156176" y="3125323"/>
            <a:ext cx="2376264" cy="79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altLang="ru-RU" sz="2000" dirty="0" err="1" smtClean="0">
                <a:solidFill>
                  <a:srgbClr val="002060"/>
                </a:solidFill>
                <a:latin typeface="Arial" charset="0"/>
              </a:rPr>
              <a:t>Ягужинский</a:t>
            </a:r>
            <a:endParaRPr lang="ru-RU" altLang="ru-RU" sz="2000" dirty="0">
              <a:solidFill>
                <a:srgbClr val="00206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altLang="ru-RU" sz="2000" dirty="0" smtClean="0">
                <a:solidFill>
                  <a:srgbClr val="002060"/>
                </a:solidFill>
                <a:latin typeface="Arial" charset="0"/>
              </a:rPr>
              <a:t>Павел </a:t>
            </a:r>
            <a:r>
              <a:rPr lang="ru-RU" altLang="ru-RU" sz="2000" dirty="0" smtClean="0">
                <a:solidFill>
                  <a:srgbClr val="002060"/>
                </a:solidFill>
                <a:latin typeface="Arial" charset="0"/>
              </a:rPr>
              <a:t>Иванович</a:t>
            </a:r>
          </a:p>
        </p:txBody>
      </p:sp>
      <p:sp>
        <p:nvSpPr>
          <p:cNvPr id="35" name="Rectangle 50"/>
          <p:cNvSpPr>
            <a:spLocks noChangeArrowheads="1"/>
          </p:cNvSpPr>
          <p:nvPr/>
        </p:nvSpPr>
        <p:spPr bwMode="auto">
          <a:xfrm>
            <a:off x="6179591" y="1758229"/>
            <a:ext cx="230425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2000" dirty="0">
                <a:solidFill>
                  <a:srgbClr val="002060"/>
                </a:solidFill>
                <a:latin typeface="Tahoma" pitchFamily="34" charset="0"/>
              </a:rPr>
              <a:t>Петр </a:t>
            </a:r>
            <a:r>
              <a:rPr lang="en-US" altLang="ru-RU" sz="2000" dirty="0">
                <a:solidFill>
                  <a:srgbClr val="002060"/>
                </a:solidFill>
                <a:latin typeface="Tahoma" pitchFamily="34" charset="0"/>
              </a:rPr>
              <a:t>I</a:t>
            </a:r>
            <a:endParaRPr lang="ru-RU" altLang="ru-RU" sz="2000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36" name="Rectangle 51"/>
          <p:cNvSpPr>
            <a:spLocks noChangeArrowheads="1"/>
          </p:cNvSpPr>
          <p:nvPr/>
        </p:nvSpPr>
        <p:spPr bwMode="auto">
          <a:xfrm>
            <a:off x="6179591" y="2310609"/>
            <a:ext cx="2204026" cy="69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2000" dirty="0" smtClean="0">
                <a:solidFill>
                  <a:srgbClr val="002060"/>
                </a:solidFill>
                <a:latin typeface="Tahoma" pitchFamily="34" charset="0"/>
              </a:rPr>
              <a:t>Императрица </a:t>
            </a:r>
            <a:endParaRPr lang="ru-RU" altLang="ru-RU" sz="2000" dirty="0" smtClean="0">
              <a:solidFill>
                <a:srgbClr val="002060"/>
              </a:solidFill>
              <a:latin typeface="Tahoma" pitchFamily="34" charset="0"/>
            </a:endParaRPr>
          </a:p>
          <a:p>
            <a:pPr eaLnBrk="1" hangingPunct="1"/>
            <a:r>
              <a:rPr lang="ru-RU" altLang="ru-RU" sz="2000" dirty="0" smtClean="0">
                <a:solidFill>
                  <a:srgbClr val="002060"/>
                </a:solidFill>
                <a:latin typeface="Tahoma" pitchFamily="34" charset="0"/>
              </a:rPr>
              <a:t>Анна </a:t>
            </a:r>
            <a:r>
              <a:rPr lang="ru-RU" altLang="ru-RU" sz="2000" dirty="0" err="1">
                <a:solidFill>
                  <a:srgbClr val="002060"/>
                </a:solidFill>
                <a:latin typeface="Tahoma" pitchFamily="34" charset="0"/>
              </a:rPr>
              <a:t>Иоановна</a:t>
            </a:r>
            <a:endParaRPr lang="ru-RU" altLang="ru-RU" sz="2000" dirty="0">
              <a:solidFill>
                <a:srgbClr val="002060"/>
              </a:solidFill>
              <a:latin typeface="Tahoma" pitchFamily="34" charset="0"/>
            </a:endParaRPr>
          </a:p>
        </p:txBody>
      </p:sp>
      <p:grpSp>
        <p:nvGrpSpPr>
          <p:cNvPr id="76" name="KAN_1"/>
          <p:cNvGrpSpPr>
            <a:grpSpLocks/>
          </p:cNvGrpSpPr>
          <p:nvPr/>
        </p:nvGrpSpPr>
        <p:grpSpPr bwMode="auto">
          <a:xfrm>
            <a:off x="5467408" y="2597317"/>
            <a:ext cx="647703" cy="296466"/>
            <a:chOff x="521" y="1309"/>
            <a:chExt cx="408" cy="249"/>
          </a:xfrm>
        </p:grpSpPr>
        <p:sp>
          <p:nvSpPr>
            <p:cNvPr id="77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2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8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79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1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2" name="KAN_3"/>
          <p:cNvGrpSpPr>
            <a:grpSpLocks/>
          </p:cNvGrpSpPr>
          <p:nvPr/>
        </p:nvGrpSpPr>
        <p:grpSpPr bwMode="auto">
          <a:xfrm>
            <a:off x="5474548" y="3291830"/>
            <a:ext cx="647700" cy="296466"/>
            <a:chOff x="521" y="1309"/>
            <a:chExt cx="408" cy="249"/>
          </a:xfrm>
        </p:grpSpPr>
        <p:sp>
          <p:nvSpPr>
            <p:cNvPr id="83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3</a:t>
              </a:r>
            </a:p>
          </p:txBody>
        </p:sp>
        <p:sp>
          <p:nvSpPr>
            <p:cNvPr id="84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1</a:t>
              </a:r>
            </a:p>
          </p:txBody>
        </p:sp>
        <p:sp>
          <p:nvSpPr>
            <p:cNvPr id="85" name="Oval 9">
              <a:hlinkClick r:id="rId4" action="ppaction://hlinksldjump">
                <a:snd r:embed="rId5" name="chimes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7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8" name="KAN_1"/>
          <p:cNvGrpSpPr>
            <a:grpSpLocks/>
          </p:cNvGrpSpPr>
          <p:nvPr/>
        </p:nvGrpSpPr>
        <p:grpSpPr bwMode="auto">
          <a:xfrm>
            <a:off x="5464654" y="4087925"/>
            <a:ext cx="647703" cy="296466"/>
            <a:chOff x="521" y="1309"/>
            <a:chExt cx="408" cy="249"/>
          </a:xfrm>
        </p:grpSpPr>
        <p:sp>
          <p:nvSpPr>
            <p:cNvPr id="89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4</a:t>
              </a:r>
            </a:p>
          </p:txBody>
        </p:sp>
        <p:sp>
          <p:nvSpPr>
            <p:cNvPr id="90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91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3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4" name="KAN_1"/>
          <p:cNvGrpSpPr>
            <a:grpSpLocks/>
          </p:cNvGrpSpPr>
          <p:nvPr/>
        </p:nvGrpSpPr>
        <p:grpSpPr bwMode="auto">
          <a:xfrm>
            <a:off x="5474548" y="1828689"/>
            <a:ext cx="647703" cy="296466"/>
            <a:chOff x="521" y="1309"/>
            <a:chExt cx="408" cy="249"/>
          </a:xfrm>
        </p:grpSpPr>
        <p:sp>
          <p:nvSpPr>
            <p:cNvPr id="95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1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96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97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9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2960402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48064" y="1026475"/>
            <a:ext cx="3672408" cy="336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b="1" dirty="0">
                <a:solidFill>
                  <a:srgbClr val="002060"/>
                </a:solidFill>
                <a:latin typeface="+mj-lt"/>
              </a:rPr>
              <a:t>Инициатива создания в России кадетских корпусов для дворян принадлежала графу </a:t>
            </a:r>
            <a:r>
              <a:rPr lang="ru-RU" altLang="ru-RU" sz="1400" b="1" dirty="0" smtClean="0">
                <a:solidFill>
                  <a:srgbClr val="002060"/>
                </a:solidFill>
                <a:latin typeface="+mj-lt"/>
              </a:rPr>
              <a:t>Петру Ивановичу </a:t>
            </a:r>
            <a:r>
              <a:rPr lang="ru-RU" altLang="ru-RU" sz="1400" b="1" dirty="0" err="1" smtClean="0">
                <a:solidFill>
                  <a:srgbClr val="002060"/>
                </a:solidFill>
                <a:latin typeface="+mj-lt"/>
              </a:rPr>
              <a:t>Ягужинскому</a:t>
            </a:r>
            <a:r>
              <a:rPr lang="ru-RU" altLang="ru-RU" sz="1400" b="1" dirty="0" smtClean="0">
                <a:solidFill>
                  <a:srgbClr val="002060"/>
                </a:solidFill>
                <a:latin typeface="+mj-lt"/>
              </a:rPr>
              <a:t>. сподвижнику </a:t>
            </a:r>
            <a:r>
              <a:rPr lang="ru-RU" altLang="ru-RU" sz="1400" b="1" dirty="0">
                <a:solidFill>
                  <a:srgbClr val="002060"/>
                </a:solidFill>
                <a:latin typeface="+mj-lt"/>
              </a:rPr>
              <a:t>Петра I</a:t>
            </a:r>
            <a:r>
              <a:rPr lang="ru-RU" altLang="ru-RU" sz="1400" b="1" dirty="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endParaRPr lang="ru-RU" altLang="ru-RU" sz="1400" b="1" dirty="0" smtClean="0">
              <a:solidFill>
                <a:srgbClr val="002060"/>
              </a:solidFill>
              <a:latin typeface="+mj-lt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b="1" dirty="0" smtClean="0">
                <a:solidFill>
                  <a:srgbClr val="002060"/>
                </a:solidFill>
                <a:latin typeface="+mj-lt"/>
              </a:rPr>
              <a:t>Сначала были открыты классы, названные «Рыцарской академией», а затем учрежден корпус, который назвали Сухопутный шляхетский кадетский корпус.</a:t>
            </a: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endParaRPr lang="ru-RU" altLang="ru-RU" sz="1400" b="1" dirty="0" smtClean="0">
              <a:solidFill>
                <a:srgbClr val="002060"/>
              </a:solidFill>
              <a:latin typeface="+mj-lt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b="1" dirty="0" smtClean="0">
                <a:solidFill>
                  <a:srgbClr val="002060"/>
                </a:solidFill>
                <a:latin typeface="+mj-lt"/>
              </a:rPr>
              <a:t>Генерал-фельдмаршал Христофор </a:t>
            </a:r>
            <a:r>
              <a:rPr lang="ru-RU" altLang="ru-RU" sz="1400" b="1" dirty="0">
                <a:solidFill>
                  <a:srgbClr val="002060"/>
                </a:solidFill>
                <a:latin typeface="+mj-lt"/>
              </a:rPr>
              <a:t>Антонович </a:t>
            </a:r>
            <a:r>
              <a:rPr lang="ru-RU" altLang="ru-RU" sz="1400" b="1" dirty="0" smtClean="0">
                <a:solidFill>
                  <a:srgbClr val="002060"/>
                </a:solidFill>
                <a:latin typeface="+mj-lt"/>
              </a:rPr>
              <a:t>Миних был назначен первым генерал-директором корпуса.</a:t>
            </a:r>
          </a:p>
        </p:txBody>
      </p:sp>
      <p:pic>
        <p:nvPicPr>
          <p:cNvPr id="2056" name="Picture 8" descr="https://catherineasquithgallery.com/uploads/posts/2021-02/1613545883_21-p-belii-chelovechek-dlya-prezentatsii-prozra-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40" y="195486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5526"/>
            <a:ext cx="2083505" cy="27493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040" y="3392978"/>
            <a:ext cx="2304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 smtClean="0">
                <a:solidFill>
                  <a:srgbClr val="002060"/>
                </a:solidFill>
                <a:latin typeface="Arial" charset="0"/>
              </a:rPr>
              <a:t>П.И. </a:t>
            </a:r>
            <a:r>
              <a:rPr lang="ru-RU" altLang="ru-RU" sz="1200" dirty="0" err="1" smtClean="0">
                <a:solidFill>
                  <a:srgbClr val="002060"/>
                </a:solidFill>
                <a:latin typeface="Arial" charset="0"/>
              </a:rPr>
              <a:t>Ягужинский</a:t>
            </a:r>
            <a:endParaRPr lang="ru-RU" altLang="ru-RU" sz="1200" dirty="0" smtClean="0">
              <a:solidFill>
                <a:srgbClr val="002060"/>
              </a:solidFill>
              <a:latin typeface="Arial" charset="0"/>
            </a:endParaRPr>
          </a:p>
          <a:p>
            <a:pPr algn="ctr"/>
            <a:r>
              <a:rPr lang="ru-RU" sz="1200" dirty="0">
                <a:solidFill>
                  <a:srgbClr val="002060"/>
                </a:solidFill>
              </a:rPr>
              <a:t>граф, русский государственный деятель и </a:t>
            </a:r>
            <a:r>
              <a:rPr lang="ru-RU" sz="1200" dirty="0" smtClean="0">
                <a:solidFill>
                  <a:srgbClr val="002060"/>
                </a:solidFill>
              </a:rPr>
              <a:t>дипломат, </a:t>
            </a:r>
            <a:r>
              <a:rPr lang="ru-RU" sz="1200" dirty="0">
                <a:solidFill>
                  <a:srgbClr val="002060"/>
                </a:solidFill>
              </a:rPr>
              <a:t>кабинет-министр, сподвижник </a:t>
            </a:r>
            <a:r>
              <a:rPr lang="ru-RU" sz="1200" dirty="0" smtClean="0">
                <a:solidFill>
                  <a:srgbClr val="002060"/>
                </a:solidFill>
              </a:rPr>
              <a:t>Петра </a:t>
            </a:r>
            <a:r>
              <a:rPr lang="en-US" sz="1200" dirty="0" smtClean="0">
                <a:solidFill>
                  <a:srgbClr val="002060"/>
                </a:solidFill>
              </a:rPr>
              <a:t>I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46" y="555526"/>
            <a:ext cx="2051716" cy="27493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95173" y="3392978"/>
            <a:ext cx="21981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 smtClean="0">
                <a:solidFill>
                  <a:srgbClr val="002060"/>
                </a:solidFill>
                <a:latin typeface="Arial" charset="0"/>
              </a:rPr>
              <a:t>Х.А. Миних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</a:rPr>
              <a:t>граф, военный и государственный деятель, генерал-фельдмаршал</a:t>
            </a:r>
          </a:p>
        </p:txBody>
      </p:sp>
    </p:spTree>
    <p:extLst>
      <p:ext uri="{BB962C8B-B14F-4D97-AF65-F5344CB8AC3E}">
        <p14:creationId xmlns:p14="http://schemas.microsoft.com/office/powerpoint/2010/main" val="53569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Out_Tim" hidden="1"/>
          <p:cNvSpPr txBox="1">
            <a:spLocks noChangeArrowheads="1"/>
          </p:cNvSpPr>
          <p:nvPr/>
        </p:nvSpPr>
        <p:spPr bwMode="auto">
          <a:xfrm>
            <a:off x="8101013" y="4813697"/>
            <a:ext cx="647700" cy="221866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1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13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7425" name="Rectangle 47"/>
          <p:cNvSpPr>
            <a:spLocks noChangeArrowheads="1"/>
          </p:cNvSpPr>
          <p:nvPr/>
        </p:nvSpPr>
        <p:spPr bwMode="auto">
          <a:xfrm>
            <a:off x="1403929" y="301097"/>
            <a:ext cx="4911531" cy="73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ahoma" pitchFamily="34" charset="0"/>
              </a:rPr>
              <a:t>Что, в переводе с французского, обозначает слово «кадет»?</a:t>
            </a:r>
          </a:p>
        </p:txBody>
      </p:sp>
      <p:grpSp>
        <p:nvGrpSpPr>
          <p:cNvPr id="76" name="KAN_1"/>
          <p:cNvGrpSpPr>
            <a:grpSpLocks/>
          </p:cNvGrpSpPr>
          <p:nvPr/>
        </p:nvGrpSpPr>
        <p:grpSpPr bwMode="auto">
          <a:xfrm>
            <a:off x="5337745" y="3000808"/>
            <a:ext cx="647703" cy="296466"/>
            <a:chOff x="521" y="1309"/>
            <a:chExt cx="408" cy="249"/>
          </a:xfrm>
        </p:grpSpPr>
        <p:sp>
          <p:nvSpPr>
            <p:cNvPr id="77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3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8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79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1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8" name="KAN_1"/>
          <p:cNvGrpSpPr>
            <a:grpSpLocks/>
          </p:cNvGrpSpPr>
          <p:nvPr/>
        </p:nvGrpSpPr>
        <p:grpSpPr bwMode="auto">
          <a:xfrm>
            <a:off x="5357524" y="3648880"/>
            <a:ext cx="647703" cy="296466"/>
            <a:chOff x="521" y="1309"/>
            <a:chExt cx="408" cy="249"/>
          </a:xfrm>
        </p:grpSpPr>
        <p:sp>
          <p:nvSpPr>
            <p:cNvPr id="89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4</a:t>
              </a:r>
            </a:p>
          </p:txBody>
        </p:sp>
        <p:sp>
          <p:nvSpPr>
            <p:cNvPr id="90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91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3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4" name="KAN_1"/>
          <p:cNvGrpSpPr>
            <a:grpSpLocks/>
          </p:cNvGrpSpPr>
          <p:nvPr/>
        </p:nvGrpSpPr>
        <p:grpSpPr bwMode="auto">
          <a:xfrm>
            <a:off x="5341863" y="1704664"/>
            <a:ext cx="647703" cy="296466"/>
            <a:chOff x="521" y="1309"/>
            <a:chExt cx="408" cy="249"/>
          </a:xfrm>
        </p:grpSpPr>
        <p:sp>
          <p:nvSpPr>
            <p:cNvPr id="95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1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96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97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9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" name="Rectangle 48"/>
          <p:cNvSpPr>
            <a:spLocks noChangeArrowheads="1"/>
          </p:cNvSpPr>
          <p:nvPr/>
        </p:nvSpPr>
        <p:spPr bwMode="auto">
          <a:xfrm>
            <a:off x="6113957" y="3585306"/>
            <a:ext cx="170242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2400" dirty="0">
                <a:solidFill>
                  <a:srgbClr val="002060"/>
                </a:solidFill>
                <a:latin typeface="Arial" charset="0"/>
              </a:rPr>
              <a:t>военный</a:t>
            </a:r>
          </a:p>
        </p:txBody>
      </p:sp>
      <p:sp>
        <p:nvSpPr>
          <p:cNvPr id="38" name="Rectangle 49"/>
          <p:cNvSpPr>
            <a:spLocks noChangeArrowheads="1"/>
          </p:cNvSpPr>
          <p:nvPr/>
        </p:nvSpPr>
        <p:spPr bwMode="auto">
          <a:xfrm>
            <a:off x="6084168" y="1652132"/>
            <a:ext cx="292598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2400" dirty="0">
                <a:solidFill>
                  <a:srgbClr val="002060"/>
                </a:solidFill>
                <a:latin typeface="Arial" charset="0"/>
              </a:rPr>
              <a:t>маленький капитан</a:t>
            </a:r>
          </a:p>
        </p:txBody>
      </p:sp>
      <p:sp>
        <p:nvSpPr>
          <p:cNvPr id="39" name="Rectangle 50"/>
          <p:cNvSpPr>
            <a:spLocks noChangeArrowheads="1"/>
          </p:cNvSpPr>
          <p:nvPr/>
        </p:nvSpPr>
        <p:spPr bwMode="auto">
          <a:xfrm>
            <a:off x="6113957" y="2248345"/>
            <a:ext cx="177385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2400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младший</a:t>
            </a:r>
          </a:p>
        </p:txBody>
      </p:sp>
      <p:sp>
        <p:nvSpPr>
          <p:cNvPr id="40" name="Rectangle 51"/>
          <p:cNvSpPr>
            <a:spLocks noChangeArrowheads="1"/>
          </p:cNvSpPr>
          <p:nvPr/>
        </p:nvSpPr>
        <p:spPr bwMode="auto">
          <a:xfrm>
            <a:off x="6117468" y="2901416"/>
            <a:ext cx="1436649" cy="39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2400" dirty="0">
                <a:solidFill>
                  <a:srgbClr val="002060"/>
                </a:solidFill>
                <a:latin typeface="Tahoma" pitchFamily="34" charset="0"/>
              </a:rPr>
              <a:t>ученик</a:t>
            </a:r>
          </a:p>
        </p:txBody>
      </p:sp>
      <p:pic>
        <p:nvPicPr>
          <p:cNvPr id="7170" name="Picture 2" descr="http://safe-rgs.ru/uploads/posts/2016-12/1482912818_6437845729_617fb001fd_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11492"/>
          <a:stretch/>
        </p:blipFill>
        <p:spPr bwMode="auto">
          <a:xfrm>
            <a:off x="7775" y="1203598"/>
            <a:ext cx="3851920" cy="38798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KAN_1"/>
          <p:cNvGrpSpPr>
            <a:grpSpLocks/>
          </p:cNvGrpSpPr>
          <p:nvPr/>
        </p:nvGrpSpPr>
        <p:grpSpPr bwMode="auto">
          <a:xfrm>
            <a:off x="5321869" y="2352140"/>
            <a:ext cx="647703" cy="296466"/>
            <a:chOff x="521" y="1309"/>
            <a:chExt cx="408" cy="249"/>
          </a:xfrm>
        </p:grpSpPr>
        <p:sp>
          <p:nvSpPr>
            <p:cNvPr id="44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2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45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46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8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5" name="Rectangle 47"/>
          <p:cNvSpPr>
            <a:spLocks noChangeArrowheads="1"/>
          </p:cNvSpPr>
          <p:nvPr/>
        </p:nvSpPr>
        <p:spPr bwMode="auto">
          <a:xfrm>
            <a:off x="1451770" y="2531149"/>
            <a:ext cx="3859695" cy="1635232"/>
          </a:xfrm>
          <a:prstGeom prst="rect">
            <a:avLst/>
          </a:prstGeom>
          <a:solidFill>
            <a:schemeClr val="bg2"/>
          </a:solidFill>
          <a:ln w="25400">
            <a:solidFill>
              <a:srgbClr val="FF0000"/>
            </a:solidFill>
          </a:ln>
          <a:extLst/>
        </p:spPr>
        <p:txBody>
          <a:bodyPr anchor="ctr"/>
          <a:lstStyle/>
          <a:p>
            <a:pPr algn="ctr"/>
            <a:r>
              <a:rPr lang="ru-RU" altLang="ru-RU" sz="2000" b="1" dirty="0" smtClean="0">
                <a:solidFill>
                  <a:srgbClr val="002060"/>
                </a:solidFill>
                <a:latin typeface="Tahoma" pitchFamily="34" charset="0"/>
              </a:rPr>
              <a:t>Не совсем верно!</a:t>
            </a:r>
          </a:p>
          <a:p>
            <a:pPr algn="ctr"/>
            <a:r>
              <a:rPr lang="ru-RU" altLang="ru-RU" sz="2000" b="1" dirty="0" smtClean="0">
                <a:solidFill>
                  <a:srgbClr val="002060"/>
                </a:solidFill>
                <a:latin typeface="Tahoma" pitchFamily="34" charset="0"/>
              </a:rPr>
              <a:t>«маленький капитан», это перевод слова </a:t>
            </a:r>
            <a:r>
              <a:rPr lang="ru-RU" altLang="ru-RU" sz="2000" b="1" dirty="0">
                <a:solidFill>
                  <a:srgbClr val="002060"/>
                </a:solidFill>
                <a:latin typeface="Tahoma" pitchFamily="34" charset="0"/>
              </a:rPr>
              <a:t>«</a:t>
            </a:r>
            <a:r>
              <a:rPr lang="ru-RU" altLang="ru-RU" sz="2000" b="1" dirty="0" smtClean="0">
                <a:solidFill>
                  <a:srgbClr val="002060"/>
                </a:solidFill>
                <a:latin typeface="Tahoma" pitchFamily="34" charset="0"/>
              </a:rPr>
              <a:t>кадет»</a:t>
            </a:r>
          </a:p>
          <a:p>
            <a:pPr algn="ctr"/>
            <a:r>
              <a:rPr lang="ru-RU" altLang="ru-RU" sz="2000" b="1" dirty="0" smtClean="0">
                <a:solidFill>
                  <a:srgbClr val="002060"/>
                </a:solidFill>
                <a:latin typeface="Tahoma" pitchFamily="34" charset="0"/>
              </a:rPr>
              <a:t>с гасконского языка</a:t>
            </a:r>
            <a:endParaRPr lang="ru-RU" altLang="ru-RU" sz="2000" b="1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42" name="Picture 8" descr="https://catherineasquithgallery.com/uploads/posts/2021-02/1613545883_21-p-belii-chelovechek-dlya-prezentatsii-prozra-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46" y="2351857"/>
            <a:ext cx="2370311" cy="237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752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8"/>
          <a:stretch/>
        </p:blipFill>
        <p:spPr bwMode="auto">
          <a:xfrm>
            <a:off x="-36512" y="985190"/>
            <a:ext cx="3224265" cy="418200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Out_Tim" hidden="1"/>
          <p:cNvSpPr txBox="1">
            <a:spLocks noChangeArrowheads="1"/>
          </p:cNvSpPr>
          <p:nvPr/>
        </p:nvSpPr>
        <p:spPr bwMode="auto">
          <a:xfrm>
            <a:off x="8101013" y="4813697"/>
            <a:ext cx="647700" cy="221866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1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13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7425" name="Rectangle 47"/>
          <p:cNvSpPr>
            <a:spLocks noChangeArrowheads="1"/>
          </p:cNvSpPr>
          <p:nvPr/>
        </p:nvSpPr>
        <p:spPr bwMode="auto">
          <a:xfrm>
            <a:off x="1872901" y="60740"/>
            <a:ext cx="5688632" cy="78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altLang="ru-RU" sz="2000" b="1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С какого возраста в </a:t>
            </a:r>
            <a:r>
              <a:rPr lang="ru-RU" altLang="ru-RU" sz="20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царской России набирали </a:t>
            </a:r>
            <a:r>
              <a:rPr lang="ru-RU" altLang="ru-RU" sz="2000" b="1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детей в кадетские корпуса?</a:t>
            </a:r>
          </a:p>
        </p:txBody>
      </p:sp>
      <p:grpSp>
        <p:nvGrpSpPr>
          <p:cNvPr id="76" name="KAN_1"/>
          <p:cNvGrpSpPr>
            <a:grpSpLocks/>
          </p:cNvGrpSpPr>
          <p:nvPr/>
        </p:nvGrpSpPr>
        <p:grpSpPr bwMode="auto">
          <a:xfrm>
            <a:off x="6773713" y="2747553"/>
            <a:ext cx="647703" cy="296466"/>
            <a:chOff x="521" y="1309"/>
            <a:chExt cx="408" cy="249"/>
          </a:xfrm>
        </p:grpSpPr>
        <p:sp>
          <p:nvSpPr>
            <p:cNvPr id="77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3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8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79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1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8" name="KAN_1"/>
          <p:cNvGrpSpPr>
            <a:grpSpLocks/>
          </p:cNvGrpSpPr>
          <p:nvPr/>
        </p:nvGrpSpPr>
        <p:grpSpPr bwMode="auto">
          <a:xfrm>
            <a:off x="6757460" y="3395625"/>
            <a:ext cx="647703" cy="296466"/>
            <a:chOff x="521" y="1309"/>
            <a:chExt cx="408" cy="249"/>
          </a:xfrm>
        </p:grpSpPr>
        <p:sp>
          <p:nvSpPr>
            <p:cNvPr id="89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4</a:t>
              </a:r>
            </a:p>
          </p:txBody>
        </p:sp>
        <p:sp>
          <p:nvSpPr>
            <p:cNvPr id="90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91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3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4" name="KAN_1"/>
          <p:cNvGrpSpPr>
            <a:grpSpLocks/>
          </p:cNvGrpSpPr>
          <p:nvPr/>
        </p:nvGrpSpPr>
        <p:grpSpPr bwMode="auto">
          <a:xfrm>
            <a:off x="6757460" y="2139702"/>
            <a:ext cx="647703" cy="296466"/>
            <a:chOff x="521" y="1309"/>
            <a:chExt cx="408" cy="249"/>
          </a:xfrm>
        </p:grpSpPr>
        <p:sp>
          <p:nvSpPr>
            <p:cNvPr id="95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2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96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97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9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" name="Rectangle 48"/>
          <p:cNvSpPr>
            <a:spLocks noChangeArrowheads="1"/>
          </p:cNvSpPr>
          <p:nvPr/>
        </p:nvSpPr>
        <p:spPr bwMode="auto">
          <a:xfrm>
            <a:off x="7588633" y="3332051"/>
            <a:ext cx="122161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12 лет</a:t>
            </a:r>
            <a:endParaRPr lang="ru-RU" altLang="ru-RU" sz="2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8" name="Rectangle 49"/>
          <p:cNvSpPr>
            <a:spLocks noChangeArrowheads="1"/>
          </p:cNvSpPr>
          <p:nvPr/>
        </p:nvSpPr>
        <p:spPr bwMode="auto">
          <a:xfrm>
            <a:off x="7586753" y="2116274"/>
            <a:ext cx="10591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7 лет</a:t>
            </a:r>
            <a:endParaRPr lang="ru-RU" altLang="ru-RU" sz="2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9" name="Rectangle 50"/>
          <p:cNvSpPr>
            <a:spLocks noChangeArrowheads="1"/>
          </p:cNvSpPr>
          <p:nvPr/>
        </p:nvSpPr>
        <p:spPr bwMode="auto">
          <a:xfrm>
            <a:off x="7608225" y="1459843"/>
            <a:ext cx="103769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5 лет</a:t>
            </a:r>
            <a:endParaRPr lang="ru-RU" altLang="ru-RU" sz="2400" dirty="0">
              <a:solidFill>
                <a:schemeClr val="bg2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40" name="Rectangle 51"/>
          <p:cNvSpPr>
            <a:spLocks noChangeArrowheads="1"/>
          </p:cNvSpPr>
          <p:nvPr/>
        </p:nvSpPr>
        <p:spPr bwMode="auto">
          <a:xfrm>
            <a:off x="7592144" y="2648161"/>
            <a:ext cx="1053777" cy="39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9 лет</a:t>
            </a:r>
            <a:endParaRPr lang="ru-RU" altLang="ru-RU" sz="2400" dirty="0">
              <a:solidFill>
                <a:schemeClr val="bg2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237291" y="951138"/>
            <a:ext cx="362849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Полный курс занимал 15 лет и включал в себя не только занятия посвященные военной стратегии и тактике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endParaRPr lang="ru-RU" sz="1400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Круг предметов, изучаемых мальчиками, был необычайно широк.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Преподавателями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кадет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были не простые учителя, а офицеры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Тех мальчиков, которые делали успехи в учебе,  поощряли, отпуская в театры или, что воспитанникам нравилось еще больше, в гости к преподавателям. Это называлось сходить «на пироги»</a:t>
            </a:r>
          </a:p>
          <a:p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2" name="Picture 8" descr="https://catherineasquithgallery.com/uploads/posts/2021-02/1613545883_21-p-belii-chelovechek-dlya-prezentatsii-prozra-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027" y="2525220"/>
            <a:ext cx="2307548" cy="230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KAN_1"/>
          <p:cNvGrpSpPr>
            <a:grpSpLocks/>
          </p:cNvGrpSpPr>
          <p:nvPr/>
        </p:nvGrpSpPr>
        <p:grpSpPr bwMode="auto">
          <a:xfrm>
            <a:off x="6757460" y="1563638"/>
            <a:ext cx="647703" cy="296466"/>
            <a:chOff x="521" y="1309"/>
            <a:chExt cx="408" cy="249"/>
          </a:xfrm>
        </p:grpSpPr>
        <p:sp>
          <p:nvSpPr>
            <p:cNvPr id="43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1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44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45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7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28948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843558"/>
            <a:ext cx="37444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2">
                    <a:lumMod val="75000"/>
                  </a:schemeClr>
                </a:solidFill>
              </a:rPr>
              <a:t>Императорская семья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всегда благоволила </a:t>
            </a:r>
            <a:r>
              <a:rPr lang="ru-RU" sz="1400" b="1" dirty="0">
                <a:solidFill>
                  <a:schemeClr val="bg2">
                    <a:lumMod val="75000"/>
                  </a:schemeClr>
                </a:solidFill>
              </a:rPr>
              <a:t>«маленьким капитанам» на протяжении всей истории </a:t>
            </a:r>
            <a:r>
              <a:rPr lang="ru-RU" sz="1400" b="1" dirty="0" err="1">
                <a:solidFill>
                  <a:schemeClr val="bg2">
                    <a:lumMod val="75000"/>
                  </a:schemeClr>
                </a:solidFill>
              </a:rPr>
              <a:t>кадетства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. </a:t>
            </a:r>
          </a:p>
          <a:p>
            <a:endParaRPr lang="ru-RU" sz="14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Например, по </a:t>
            </a:r>
            <a:r>
              <a:rPr lang="ru-RU" sz="1400" b="1" dirty="0">
                <a:solidFill>
                  <a:schemeClr val="bg2">
                    <a:lumMod val="75000"/>
                  </a:schemeClr>
                </a:solidFill>
              </a:rPr>
              <a:t>приказу Елизаветы Петровны специально для Первого кадетского корпуса была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построена и освящена </a:t>
            </a:r>
            <a:r>
              <a:rPr lang="ru-RU" sz="1400" b="1" dirty="0">
                <a:solidFill>
                  <a:schemeClr val="bg2">
                    <a:lumMod val="75000"/>
                  </a:schemeClr>
                </a:solidFill>
              </a:rPr>
              <a:t>домовая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церковь, которая просуществовала вплоть до революции.  Императрица своими руками вышивала золотом </a:t>
            </a:r>
            <a:r>
              <a:rPr lang="ru-RU" sz="1400" b="1" dirty="0">
                <a:solidFill>
                  <a:schemeClr val="bg2">
                    <a:lumMod val="75000"/>
                  </a:schemeClr>
                </a:solidFill>
              </a:rPr>
              <a:t>в подарок новому храму ризы для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 священнослужителей. </a:t>
            </a:r>
            <a:endParaRPr lang="ru-RU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b="9819"/>
          <a:stretch/>
        </p:blipFill>
        <p:spPr bwMode="auto">
          <a:xfrm>
            <a:off x="4144898" y="339502"/>
            <a:ext cx="4971266" cy="341070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86415" y="3795886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Храм Первого кадетского корпуса (фото 1903 г.)</a:t>
            </a:r>
          </a:p>
        </p:txBody>
      </p:sp>
    </p:spTree>
    <p:extLst>
      <p:ext uri="{BB962C8B-B14F-4D97-AF65-F5344CB8AC3E}">
        <p14:creationId xmlns:p14="http://schemas.microsoft.com/office/powerpoint/2010/main" val="240855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Out_Tim" hidden="1"/>
          <p:cNvSpPr txBox="1">
            <a:spLocks noChangeArrowheads="1"/>
          </p:cNvSpPr>
          <p:nvPr/>
        </p:nvSpPr>
        <p:spPr bwMode="auto">
          <a:xfrm>
            <a:off x="8101013" y="4813697"/>
            <a:ext cx="647700" cy="221866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1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13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7425" name="Rectangle 47"/>
          <p:cNvSpPr>
            <a:spLocks noChangeArrowheads="1"/>
          </p:cNvSpPr>
          <p:nvPr/>
        </p:nvSpPr>
        <p:spPr bwMode="auto">
          <a:xfrm>
            <a:off x="1803297" y="224444"/>
            <a:ext cx="7233199" cy="159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altLang="ru-RU" sz="2000" b="1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Кому из знаменитых выпускников кадетского </a:t>
            </a:r>
            <a:r>
              <a:rPr lang="ru-RU" altLang="ru-RU" sz="20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корпуса </a:t>
            </a:r>
            <a:r>
              <a:rPr lang="ru-RU" altLang="ru-RU" sz="2000" b="1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принадлежат </a:t>
            </a:r>
            <a:r>
              <a:rPr lang="ru-RU" altLang="ru-RU" sz="20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слова</a:t>
            </a:r>
            <a:r>
              <a:rPr lang="ru-RU" altLang="ru-RU" sz="20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:</a:t>
            </a:r>
          </a:p>
          <a:p>
            <a:pPr algn="ctr"/>
            <a:endParaRPr lang="ru-RU" altLang="ru-RU" sz="2000" b="1" dirty="0" smtClean="0">
              <a:solidFill>
                <a:schemeClr val="bg2">
                  <a:lumMod val="75000"/>
                </a:schemeClr>
              </a:solidFill>
              <a:latin typeface="Tahoma" pitchFamily="34" charset="0"/>
            </a:endParaRPr>
          </a:p>
          <a:p>
            <a:pPr algn="ctr"/>
            <a:r>
              <a:rPr lang="ru-RU" altLang="ru-RU" sz="1600" i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Я </a:t>
            </a:r>
            <a:r>
              <a:rPr lang="ru-RU" altLang="ru-RU" sz="1600" i="1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получил и чины, и ленты, и раны; но лучшею наградою почитаю то, когда обо мне говорят — он настоящий русский солдат…»</a:t>
            </a:r>
            <a:endParaRPr lang="ru-RU" altLang="ru-RU" sz="2000" i="1" dirty="0">
              <a:solidFill>
                <a:schemeClr val="bg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endParaRPr lang="ru-RU" altLang="ru-RU" sz="1600" b="1" dirty="0">
              <a:solidFill>
                <a:schemeClr val="bg2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6456036" y="3203608"/>
            <a:ext cx="2377585" cy="4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Иван Кутузов</a:t>
            </a:r>
            <a:endParaRPr lang="ru-RU" altLang="ru-RU" sz="2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87" name="Rectangle 49"/>
          <p:cNvSpPr>
            <a:spLocks noChangeArrowheads="1"/>
          </p:cNvSpPr>
          <p:nvPr/>
        </p:nvSpPr>
        <p:spPr bwMode="auto">
          <a:xfrm>
            <a:off x="6516216" y="4567641"/>
            <a:ext cx="252028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Владимир Даль</a:t>
            </a:r>
            <a:endParaRPr lang="ru-RU" altLang="ru-RU" sz="2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88" name="Rectangle 50"/>
          <p:cNvSpPr>
            <a:spLocks noChangeArrowheads="1"/>
          </p:cNvSpPr>
          <p:nvPr/>
        </p:nvSpPr>
        <p:spPr bwMode="auto">
          <a:xfrm>
            <a:off x="6496366" y="2499990"/>
            <a:ext cx="239611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2400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Федор Ушаков</a:t>
            </a:r>
          </a:p>
        </p:txBody>
      </p:sp>
      <p:sp>
        <p:nvSpPr>
          <p:cNvPr id="89" name="Rectangle 51"/>
          <p:cNvSpPr>
            <a:spLocks noChangeArrowheads="1"/>
          </p:cNvSpPr>
          <p:nvPr/>
        </p:nvSpPr>
        <p:spPr bwMode="auto">
          <a:xfrm>
            <a:off x="6459854" y="3868142"/>
            <a:ext cx="257664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Петр Нахимов</a:t>
            </a:r>
            <a:endParaRPr lang="ru-RU" altLang="ru-RU" sz="2400" dirty="0">
              <a:solidFill>
                <a:schemeClr val="bg2">
                  <a:lumMod val="75000"/>
                </a:schemeClr>
              </a:solidFill>
              <a:latin typeface="Tahoma" pitchFamily="34" charset="0"/>
            </a:endParaRPr>
          </a:p>
        </p:txBody>
      </p:sp>
      <p:pic>
        <p:nvPicPr>
          <p:cNvPr id="9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4" t="3447" r="7995" b="24479"/>
          <a:stretch/>
        </p:blipFill>
        <p:spPr bwMode="auto">
          <a:xfrm>
            <a:off x="3583" y="1424096"/>
            <a:ext cx="1606761" cy="18606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" y="3272105"/>
            <a:ext cx="1604340" cy="187840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5" name="KAN_1"/>
          <p:cNvGrpSpPr>
            <a:grpSpLocks/>
          </p:cNvGrpSpPr>
          <p:nvPr/>
        </p:nvGrpSpPr>
        <p:grpSpPr bwMode="auto">
          <a:xfrm>
            <a:off x="5673465" y="4631215"/>
            <a:ext cx="647703" cy="296466"/>
            <a:chOff x="521" y="1309"/>
            <a:chExt cx="408" cy="249"/>
          </a:xfrm>
        </p:grpSpPr>
        <p:sp>
          <p:nvSpPr>
            <p:cNvPr id="96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4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97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98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0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1" name="KAN_3"/>
          <p:cNvGrpSpPr>
            <a:grpSpLocks/>
          </p:cNvGrpSpPr>
          <p:nvPr/>
        </p:nvGrpSpPr>
        <p:grpSpPr bwMode="auto">
          <a:xfrm>
            <a:off x="5647999" y="3279506"/>
            <a:ext cx="647700" cy="296466"/>
            <a:chOff x="521" y="1309"/>
            <a:chExt cx="408" cy="249"/>
          </a:xfrm>
        </p:grpSpPr>
        <p:sp>
          <p:nvSpPr>
            <p:cNvPr id="102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2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03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1</a:t>
              </a:r>
            </a:p>
          </p:txBody>
        </p:sp>
        <p:sp>
          <p:nvSpPr>
            <p:cNvPr id="104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6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7" name="KAN_1"/>
          <p:cNvGrpSpPr>
            <a:grpSpLocks/>
          </p:cNvGrpSpPr>
          <p:nvPr/>
        </p:nvGrpSpPr>
        <p:grpSpPr bwMode="auto">
          <a:xfrm>
            <a:off x="5652120" y="2561373"/>
            <a:ext cx="647703" cy="296466"/>
            <a:chOff x="521" y="1309"/>
            <a:chExt cx="408" cy="249"/>
          </a:xfrm>
        </p:grpSpPr>
        <p:sp>
          <p:nvSpPr>
            <p:cNvPr id="108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1</a:t>
              </a:r>
            </a:p>
          </p:txBody>
        </p:sp>
        <p:sp>
          <p:nvSpPr>
            <p:cNvPr id="109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110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12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3" name="KAN_1"/>
          <p:cNvGrpSpPr>
            <a:grpSpLocks/>
          </p:cNvGrpSpPr>
          <p:nvPr/>
        </p:nvGrpSpPr>
        <p:grpSpPr bwMode="auto">
          <a:xfrm>
            <a:off x="5667766" y="3962553"/>
            <a:ext cx="647703" cy="296466"/>
            <a:chOff x="521" y="1309"/>
            <a:chExt cx="408" cy="249"/>
          </a:xfrm>
        </p:grpSpPr>
        <p:sp>
          <p:nvSpPr>
            <p:cNvPr id="114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3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15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116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18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23728" y="1415941"/>
            <a:ext cx="655272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МОЛОДЦЫ!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ВЫ ЗАМЕТИЛИ ОШИБКУ!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090"/>
          <a:stretch/>
        </p:blipFill>
        <p:spPr bwMode="auto">
          <a:xfrm>
            <a:off x="1594767" y="3266295"/>
            <a:ext cx="1609081" cy="18750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14191" r="27686" b="32743"/>
          <a:stretch/>
        </p:blipFill>
        <p:spPr bwMode="auto">
          <a:xfrm>
            <a:off x="3203281" y="3291830"/>
            <a:ext cx="1584743" cy="1836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8" descr="https://catherineasquithgallery.com/uploads/posts/2021-02/1613545883_21-p-belii-chelovechek-dlya-prezentatsii-prozra-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01" y="2066974"/>
            <a:ext cx="2549633" cy="254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806963" y="530039"/>
            <a:ext cx="3298200" cy="4397642"/>
            <a:chOff x="5595537" y="1026763"/>
            <a:chExt cx="2699792" cy="4006828"/>
          </a:xfrm>
        </p:grpSpPr>
        <p:sp>
          <p:nvSpPr>
            <p:cNvPr id="40" name="Rectangle 48"/>
            <p:cNvSpPr>
              <a:spLocks noChangeArrowheads="1"/>
            </p:cNvSpPr>
            <p:nvPr/>
          </p:nvSpPr>
          <p:spPr bwMode="auto">
            <a:xfrm>
              <a:off x="5595537" y="4556116"/>
              <a:ext cx="2699792" cy="47747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/>
            <a:lstStyle/>
            <a:p>
              <a:pPr marL="342900" indent="-342900"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ru-RU" altLang="ru-RU" sz="1400" b="1" dirty="0" smtClean="0">
                  <a:solidFill>
                    <a:schemeClr val="tx2">
                      <a:lumMod val="50000"/>
                    </a:schemeClr>
                  </a:solidFill>
                  <a:latin typeface="Arial" charset="0"/>
                </a:rPr>
                <a:t>Михаил Илларионович</a:t>
              </a:r>
            </a:p>
            <a:p>
              <a:pPr marL="342900" indent="-342900"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ru-RU" altLang="ru-RU" sz="1400" b="1" dirty="0" smtClean="0">
                  <a:solidFill>
                    <a:schemeClr val="tx2">
                      <a:lumMod val="50000"/>
                    </a:schemeClr>
                  </a:solidFill>
                  <a:latin typeface="Arial" charset="0"/>
                </a:rPr>
                <a:t>КУТУЗОВ</a:t>
              </a:r>
            </a:p>
          </p:txBody>
        </p:sp>
        <p:pic>
          <p:nvPicPr>
            <p:cNvPr id="11268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92" t="12968" r="16751" b="12977"/>
            <a:stretch/>
          </p:blipFill>
          <p:spPr bwMode="auto">
            <a:xfrm>
              <a:off x="5595537" y="1026763"/>
              <a:ext cx="2699792" cy="352285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5128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0"/>
          <a:stretch/>
        </p:blipFill>
        <p:spPr bwMode="auto">
          <a:xfrm>
            <a:off x="5753059" y="1268852"/>
            <a:ext cx="3390942" cy="38605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Out_Tim" hidden="1"/>
          <p:cNvSpPr txBox="1">
            <a:spLocks noChangeArrowheads="1"/>
          </p:cNvSpPr>
          <p:nvPr/>
        </p:nvSpPr>
        <p:spPr bwMode="auto">
          <a:xfrm>
            <a:off x="8101013" y="4813697"/>
            <a:ext cx="647700" cy="221866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1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1300">
              <a:solidFill>
                <a:schemeClr val="hlink"/>
              </a:solidFill>
              <a:latin typeface="Arial" charset="0"/>
            </a:endParaRPr>
          </a:p>
        </p:txBody>
      </p:sp>
      <p:grpSp>
        <p:nvGrpSpPr>
          <p:cNvPr id="17421" name="KAN_1"/>
          <p:cNvGrpSpPr>
            <a:grpSpLocks/>
          </p:cNvGrpSpPr>
          <p:nvPr/>
        </p:nvGrpSpPr>
        <p:grpSpPr bwMode="auto">
          <a:xfrm>
            <a:off x="4423019" y="2649857"/>
            <a:ext cx="647703" cy="296466"/>
            <a:chOff x="521" y="1309"/>
            <a:chExt cx="408" cy="249"/>
          </a:xfrm>
        </p:grpSpPr>
        <p:sp>
          <p:nvSpPr>
            <p:cNvPr id="2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46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6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423" name="KAN_3"/>
          <p:cNvGrpSpPr>
            <a:grpSpLocks/>
          </p:cNvGrpSpPr>
          <p:nvPr/>
        </p:nvGrpSpPr>
        <p:grpSpPr bwMode="auto">
          <a:xfrm>
            <a:off x="4427984" y="4032699"/>
            <a:ext cx="647700" cy="296466"/>
            <a:chOff x="521" y="1309"/>
            <a:chExt cx="408" cy="249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36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6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425" name="Rectangle 47"/>
          <p:cNvSpPr>
            <a:spLocks noChangeArrowheads="1"/>
          </p:cNvSpPr>
          <p:nvPr/>
        </p:nvSpPr>
        <p:spPr bwMode="auto">
          <a:xfrm>
            <a:off x="107504" y="412354"/>
            <a:ext cx="5573547" cy="116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altLang="ru-RU" sz="20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В период с 1917 по 1922 годы, многие кадетские корпуса были вынуждены эмигрировать и  </a:t>
            </a:r>
            <a:r>
              <a:rPr lang="ru-RU" altLang="ru-RU" sz="2000" b="1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появились за границей</a:t>
            </a:r>
            <a:r>
              <a:rPr lang="ru-RU" altLang="ru-RU" sz="20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. Почему?</a:t>
            </a:r>
            <a:endParaRPr lang="ru-RU" altLang="ru-RU" sz="2000" i="1" dirty="0">
              <a:solidFill>
                <a:schemeClr val="bg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57" name="KAN_1"/>
          <p:cNvGrpSpPr>
            <a:grpSpLocks/>
          </p:cNvGrpSpPr>
          <p:nvPr/>
        </p:nvGrpSpPr>
        <p:grpSpPr bwMode="auto">
          <a:xfrm>
            <a:off x="4431786" y="3317654"/>
            <a:ext cx="647703" cy="296466"/>
            <a:chOff x="521" y="1309"/>
            <a:chExt cx="408" cy="249"/>
          </a:xfrm>
        </p:grpSpPr>
        <p:sp>
          <p:nvSpPr>
            <p:cNvPr id="58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59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60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6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5" name="KAN_1"/>
          <p:cNvGrpSpPr>
            <a:grpSpLocks/>
          </p:cNvGrpSpPr>
          <p:nvPr/>
        </p:nvGrpSpPr>
        <p:grpSpPr bwMode="auto">
          <a:xfrm>
            <a:off x="4431787" y="2001785"/>
            <a:ext cx="647703" cy="296466"/>
            <a:chOff x="521" y="1309"/>
            <a:chExt cx="408" cy="249"/>
          </a:xfrm>
        </p:grpSpPr>
        <p:sp>
          <p:nvSpPr>
            <p:cNvPr id="66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68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6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4" name="Rectangle 48"/>
          <p:cNvSpPr>
            <a:spLocks noChangeArrowheads="1"/>
          </p:cNvSpPr>
          <p:nvPr/>
        </p:nvSpPr>
        <p:spPr bwMode="auto">
          <a:xfrm>
            <a:off x="53394" y="3337790"/>
            <a:ext cx="446449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endParaRPr lang="ru-RU" altLang="ru-RU" sz="16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49"/>
          <p:cNvSpPr>
            <a:spLocks noChangeArrowheads="1"/>
          </p:cNvSpPr>
          <p:nvPr/>
        </p:nvSpPr>
        <p:spPr bwMode="auto">
          <a:xfrm>
            <a:off x="190390" y="3985451"/>
            <a:ext cx="4387696" cy="44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16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Начались гонения кадет и воспитателей</a:t>
            </a:r>
            <a:endParaRPr lang="ru-RU" altLang="ru-RU" sz="16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50"/>
          <p:cNvSpPr>
            <a:spLocks noChangeArrowheads="1"/>
          </p:cNvSpPr>
          <p:nvPr/>
        </p:nvSpPr>
        <p:spPr bwMode="auto">
          <a:xfrm>
            <a:off x="211865" y="1955340"/>
            <a:ext cx="441038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16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Изменились политические условия</a:t>
            </a:r>
            <a:endParaRPr lang="ru-RU" altLang="ru-RU" sz="16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187846" y="2618992"/>
            <a:ext cx="446449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16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Началась гражданская война</a:t>
            </a:r>
            <a:endParaRPr lang="ru-RU" altLang="ru-RU" sz="16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" descr="https://cont.ws/uploads/pic/2021/1/scale_1200%20%281393%2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" name="Rectangle 51"/>
          <p:cNvSpPr>
            <a:spLocks noChangeArrowheads="1"/>
          </p:cNvSpPr>
          <p:nvPr/>
        </p:nvSpPr>
        <p:spPr bwMode="auto">
          <a:xfrm>
            <a:off x="183524" y="3308493"/>
            <a:ext cx="472359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16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 хотели подчиняться новой власти</a:t>
            </a:r>
            <a:endParaRPr lang="ru-RU" altLang="ru-RU" sz="16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7" name="Picture 8" descr="https://catherineasquithgallery.com/uploads/posts/2021-02/1613545883_21-p-belii-chelovechek-dlya-prezentatsii-prozra-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907" y="2450901"/>
            <a:ext cx="581029" cy="5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 descr="https://catherineasquithgallery.com/uploads/posts/2021-02/1613545883_21-p-belii-chelovechek-dlya-prezentatsii-prozra-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28" y="3056603"/>
            <a:ext cx="581029" cy="5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8" descr="https://catherineasquithgallery.com/uploads/posts/2021-02/1613545883_21-p-belii-chelovechek-dlya-prezentatsii-prozra-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506" y="3825109"/>
            <a:ext cx="581029" cy="5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https://catherineasquithgallery.com/uploads/posts/2021-02/1613545883_21-p-belii-chelovechek-dlya-prezentatsii-prozra-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99" y="1779662"/>
            <a:ext cx="581029" cy="5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052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18552" y="1870392"/>
            <a:ext cx="5045204" cy="110251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Определяем</a:t>
            </a:r>
            <a:r>
              <a:rPr lang="ru-RU" sz="5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5400" b="1" dirty="0" smtClean="0">
                <a:solidFill>
                  <a:srgbClr val="002060"/>
                </a:solidFill>
              </a:rPr>
              <a:t>тему</a:t>
            </a:r>
            <a:r>
              <a:rPr lang="ru-RU" sz="5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5400" b="1" dirty="0" smtClean="0">
                <a:solidFill>
                  <a:srgbClr val="002060"/>
                </a:solidFill>
              </a:rPr>
              <a:t>викторины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4908" y="2427734"/>
            <a:ext cx="5045204" cy="110251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947" y="459899"/>
            <a:ext cx="3296206" cy="393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91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87616" y="1131590"/>
            <a:ext cx="3456384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 1917 г. в России насчитывалось 29 кадетских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корпусов, и два привилегированных: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Пажеский и Морской корпуса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.</a:t>
            </a: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endParaRPr lang="ru-RU" altLang="ru-RU" sz="1400" dirty="0" smtClean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После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1917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года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жизнь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кадетского движения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изменилась в корне. Новая власть попыталась преобразовать все императорские кадетские корпуса в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военные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гимназии с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ликвидацией прежней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кадетской атрибутики, традиций, идеологии.</a:t>
            </a: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Многие кадеты и преподаватели верные своему Государю и данной клятве не приняли новое Временное правительство.</a:t>
            </a: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4669"/>
          <a:stretch/>
        </p:blipFill>
        <p:spPr bwMode="auto">
          <a:xfrm>
            <a:off x="0" y="339502"/>
            <a:ext cx="5508104" cy="391207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10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99991" y="1216271"/>
            <a:ext cx="4445091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Некоторые кадетские корпуса были расформированы, а часть из них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вынуждена была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покинуть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Россию.</a:t>
            </a: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endParaRPr lang="ru-RU" altLang="ru-RU" sz="1400" dirty="0" smtClean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Кадеты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младшего возраста были эвакуированы из страны через Крым и Дальний Восток. </a:t>
            </a:r>
            <a:endParaRPr lang="ru-RU" altLang="ru-RU" sz="1400" dirty="0" smtClean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Многие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кадеты выпускных курсов ушли на фронт Гражданской войны и воевали в частях Белой армии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.</a:t>
            </a: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ходе Гражданской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войны (1917-1922 г.) более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2000 кадет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оказались за границей и уже там продолжили свою учебу.</a:t>
            </a:r>
          </a:p>
        </p:txBody>
      </p:sp>
      <p:pic>
        <p:nvPicPr>
          <p:cNvPr id="2050" name="Picture 2" descr="C:\Users\Оксана Станиславовна\Documents\ППКУ\КОНКУРС\УРОК\Кадеты Вчера, Сегодня Завтра\Рисунок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24" l="26931" r="59721">
                        <a14:foregroundMark x1="32557" y1="39881" x2="32557" y2="39881"/>
                        <a14:foregroundMark x1="30695" y1="38929" x2="30811" y2="38929"/>
                        <a14:foregroundMark x1="30384" y1="15119" x2="30384" y2="15119"/>
                        <a14:foregroundMark x1="46643" y1="4405" x2="46643" y2="4405"/>
                        <a14:foregroundMark x1="47187" y1="40476" x2="47187" y2="40476"/>
                        <a14:foregroundMark x1="48428" y1="41429" x2="48428" y2="41429"/>
                        <a14:foregroundMark x1="48816" y1="39048" x2="48816" y2="39048"/>
                        <a14:foregroundMark x1="39426" y1="11548" x2="39426" y2="11548"/>
                        <a14:foregroundMark x1="40085" y1="12143" x2="40085" y2="12143"/>
                        <a14:foregroundMark x1="38494" y1="19286" x2="38494" y2="19286"/>
                        <a14:foregroundMark x1="47924" y1="39524" x2="47924" y2="39524"/>
                        <a14:foregroundMark x1="38300" y1="23214" x2="38300" y2="23214"/>
                        <a14:foregroundMark x1="38339" y1="16429" x2="38339" y2="16429"/>
                        <a14:foregroundMark x1="41327" y1="7500" x2="41327" y2="7500"/>
                        <a14:foregroundMark x1="41017" y1="7143" x2="41017" y2="7143"/>
                        <a14:foregroundMark x1="41133" y1="7024" x2="41133" y2="7024"/>
                        <a14:backgroundMark x1="57742" y1="45714" x2="57742" y2="45714"/>
                        <a14:backgroundMark x1="57392" y1="45714" x2="57392" y2="45714"/>
                        <a14:backgroundMark x1="57625" y1="47976" x2="57625" y2="47976"/>
                        <a14:backgroundMark x1="57392" y1="72619" x2="57392" y2="72619"/>
                        <a14:backgroundMark x1="38999" y1="19881" x2="38999" y2="19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6" r="40228"/>
          <a:stretch/>
        </p:blipFill>
        <p:spPr bwMode="auto">
          <a:xfrm>
            <a:off x="-36512" y="843558"/>
            <a:ext cx="4484427" cy="42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1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4" y="0"/>
            <a:ext cx="4211959" cy="315897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Out_Tim" hidden="1"/>
          <p:cNvSpPr txBox="1">
            <a:spLocks noChangeArrowheads="1"/>
          </p:cNvSpPr>
          <p:nvPr/>
        </p:nvSpPr>
        <p:spPr bwMode="auto">
          <a:xfrm>
            <a:off x="8101013" y="4813697"/>
            <a:ext cx="647700" cy="221866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1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13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7425" name="Rectangle 47"/>
          <p:cNvSpPr>
            <a:spLocks noChangeArrowheads="1"/>
          </p:cNvSpPr>
          <p:nvPr/>
        </p:nvSpPr>
        <p:spPr bwMode="auto">
          <a:xfrm>
            <a:off x="4116700" y="1170360"/>
            <a:ext cx="4623499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altLang="ru-RU" sz="20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Возрождать </a:t>
            </a:r>
            <a:r>
              <a:rPr lang="ru-RU" altLang="ru-RU" sz="2000" b="1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кадетские </a:t>
            </a:r>
            <a:r>
              <a:rPr lang="ru-RU" altLang="ru-RU" sz="20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корпуса стали уже в </a:t>
            </a:r>
            <a:r>
              <a:rPr lang="ru-RU" altLang="ru-RU" sz="2000" b="1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СССР.</a:t>
            </a:r>
            <a:endParaRPr lang="ru-RU" altLang="ru-RU" sz="2000" b="1" dirty="0" smtClean="0">
              <a:solidFill>
                <a:schemeClr val="bg2">
                  <a:lumMod val="75000"/>
                </a:schemeClr>
              </a:solidFill>
              <a:latin typeface="Tahoma" pitchFamily="34" charset="0"/>
            </a:endParaRPr>
          </a:p>
          <a:p>
            <a:pPr algn="ctr"/>
            <a:r>
              <a:rPr lang="ru-RU" altLang="ru-RU" sz="20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В каком году?</a:t>
            </a:r>
          </a:p>
        </p:txBody>
      </p:sp>
      <p:sp>
        <p:nvSpPr>
          <p:cNvPr id="33" name="Rectangle 48"/>
          <p:cNvSpPr>
            <a:spLocks noChangeArrowheads="1"/>
          </p:cNvSpPr>
          <p:nvPr/>
        </p:nvSpPr>
        <p:spPr bwMode="auto">
          <a:xfrm>
            <a:off x="7549094" y="4579292"/>
            <a:ext cx="1224136" cy="45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88" indent="-1588">
              <a:lnSpc>
                <a:spcPct val="90000"/>
              </a:lnSpc>
              <a:spcBef>
                <a:spcPct val="20000"/>
              </a:spcBef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1950 год</a:t>
            </a:r>
            <a:endParaRPr lang="ru-RU" altLang="ru-RU" sz="20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4" name="Rectangle 49"/>
          <p:cNvSpPr>
            <a:spLocks noChangeArrowheads="1"/>
          </p:cNvSpPr>
          <p:nvPr/>
        </p:nvSpPr>
        <p:spPr bwMode="auto">
          <a:xfrm>
            <a:off x="7524328" y="3939902"/>
            <a:ext cx="124890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1943 год</a:t>
            </a:r>
            <a:endParaRPr lang="ru-RU" altLang="ru-RU" sz="20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5" name="Rectangle 50"/>
          <p:cNvSpPr>
            <a:spLocks noChangeArrowheads="1"/>
          </p:cNvSpPr>
          <p:nvPr/>
        </p:nvSpPr>
        <p:spPr bwMode="auto">
          <a:xfrm>
            <a:off x="7524328" y="2571750"/>
            <a:ext cx="139291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1940 год</a:t>
            </a:r>
            <a:endParaRPr lang="ru-RU" altLang="ru-RU" sz="2000" dirty="0">
              <a:solidFill>
                <a:schemeClr val="bg2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36" name="Rectangle 51"/>
          <p:cNvSpPr>
            <a:spLocks noChangeArrowheads="1"/>
          </p:cNvSpPr>
          <p:nvPr/>
        </p:nvSpPr>
        <p:spPr bwMode="auto">
          <a:xfrm>
            <a:off x="7552550" y="3215481"/>
            <a:ext cx="136469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1942 год</a:t>
            </a:r>
            <a:endParaRPr lang="ru-RU" altLang="ru-RU" sz="2000" dirty="0">
              <a:solidFill>
                <a:schemeClr val="bg2">
                  <a:lumMod val="75000"/>
                </a:schemeClr>
              </a:solidFill>
              <a:latin typeface="Tahoma" pitchFamily="34" charset="0"/>
            </a:endParaRPr>
          </a:p>
        </p:txBody>
      </p:sp>
      <p:grpSp>
        <p:nvGrpSpPr>
          <p:cNvPr id="76" name="KAN_1"/>
          <p:cNvGrpSpPr>
            <a:grpSpLocks/>
          </p:cNvGrpSpPr>
          <p:nvPr/>
        </p:nvGrpSpPr>
        <p:grpSpPr bwMode="auto">
          <a:xfrm>
            <a:off x="6832470" y="3283148"/>
            <a:ext cx="647703" cy="296466"/>
            <a:chOff x="521" y="1309"/>
            <a:chExt cx="408" cy="249"/>
          </a:xfrm>
        </p:grpSpPr>
        <p:sp>
          <p:nvSpPr>
            <p:cNvPr id="77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2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8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79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1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8" name="KAN_1"/>
          <p:cNvGrpSpPr>
            <a:grpSpLocks/>
          </p:cNvGrpSpPr>
          <p:nvPr/>
        </p:nvGrpSpPr>
        <p:grpSpPr bwMode="auto">
          <a:xfrm>
            <a:off x="6832839" y="4579292"/>
            <a:ext cx="647703" cy="296466"/>
            <a:chOff x="521" y="1309"/>
            <a:chExt cx="408" cy="249"/>
          </a:xfrm>
        </p:grpSpPr>
        <p:sp>
          <p:nvSpPr>
            <p:cNvPr id="89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4</a:t>
              </a:r>
            </a:p>
          </p:txBody>
        </p:sp>
        <p:sp>
          <p:nvSpPr>
            <p:cNvPr id="90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91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3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4" name="KAN_1"/>
          <p:cNvGrpSpPr>
            <a:grpSpLocks/>
          </p:cNvGrpSpPr>
          <p:nvPr/>
        </p:nvGrpSpPr>
        <p:grpSpPr bwMode="auto">
          <a:xfrm>
            <a:off x="6813756" y="2635076"/>
            <a:ext cx="647703" cy="296466"/>
            <a:chOff x="521" y="1309"/>
            <a:chExt cx="408" cy="249"/>
          </a:xfrm>
        </p:grpSpPr>
        <p:sp>
          <p:nvSpPr>
            <p:cNvPr id="95" name="Rectangle 7"/>
            <p:cNvSpPr>
              <a:spLocks noChangeArrowheads="1"/>
            </p:cNvSpPr>
            <p:nvPr/>
          </p:nvSpPr>
          <p:spPr bwMode="auto">
            <a:xfrm>
              <a:off x="521" y="1309"/>
              <a:ext cx="408" cy="2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1</a:t>
              </a:r>
              <a:endPara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96" name="Oval 8"/>
            <p:cNvSpPr>
              <a:spLocks noChangeArrowheads="1"/>
            </p:cNvSpPr>
            <p:nvPr/>
          </p:nvSpPr>
          <p:spPr bwMode="auto">
            <a:xfrm>
              <a:off x="533" y="132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2313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">
                  <a:latin typeface="Arial" charset="0"/>
                </a:rPr>
                <a:t>0</a:t>
              </a:r>
            </a:p>
          </p:txBody>
        </p:sp>
        <p:sp>
          <p:nvSpPr>
            <p:cNvPr id="97" name="Oval 9"/>
            <p:cNvSpPr>
              <a:spLocks noChangeArrowheads="1"/>
            </p:cNvSpPr>
            <p:nvPr/>
          </p:nvSpPr>
          <p:spPr bwMode="auto">
            <a:xfrm>
              <a:off x="556" y="1343"/>
              <a:ext cx="181" cy="18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2313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9" name="Metka" hidden="1">
              <a:hlinkClick r:id="" action="ppaction://macro?name=Obr_FP"/>
            </p:cNvPr>
            <p:cNvSpPr>
              <a:spLocks/>
            </p:cNvSpPr>
            <p:nvPr/>
          </p:nvSpPr>
          <p:spPr bwMode="auto">
            <a:xfrm>
              <a:off x="601" y="1388"/>
              <a:ext cx="91" cy="91"/>
            </a:xfrm>
            <a:custGeom>
              <a:avLst/>
              <a:gdLst>
                <a:gd name="T0" fmla="*/ 0 w 2176"/>
                <a:gd name="T1" fmla="*/ 0 h 2179"/>
                <a:gd name="T2" fmla="*/ 0 w 2176"/>
                <a:gd name="T3" fmla="*/ 0 h 2179"/>
                <a:gd name="T4" fmla="*/ 0 w 2176"/>
                <a:gd name="T5" fmla="*/ 0 h 2179"/>
                <a:gd name="T6" fmla="*/ 0 w 2176"/>
                <a:gd name="T7" fmla="*/ 0 h 2179"/>
                <a:gd name="T8" fmla="*/ 0 w 2176"/>
                <a:gd name="T9" fmla="*/ 0 h 2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6"/>
                <a:gd name="T16" fmla="*/ 0 h 2179"/>
                <a:gd name="T17" fmla="*/ 2176 w 2176"/>
                <a:gd name="T18" fmla="*/ 2179 h 2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6" h="2179">
                  <a:moveTo>
                    <a:pt x="1090" y="2"/>
                  </a:moveTo>
                  <a:cubicBezTo>
                    <a:pt x="1708" y="4"/>
                    <a:pt x="2176" y="479"/>
                    <a:pt x="2176" y="1088"/>
                  </a:cubicBezTo>
                  <a:cubicBezTo>
                    <a:pt x="2176" y="1697"/>
                    <a:pt x="1720" y="2169"/>
                    <a:pt x="1090" y="2174"/>
                  </a:cubicBezTo>
                  <a:cubicBezTo>
                    <a:pt x="460" y="2179"/>
                    <a:pt x="8" y="1689"/>
                    <a:pt x="4" y="1088"/>
                  </a:cubicBezTo>
                  <a:cubicBezTo>
                    <a:pt x="0" y="487"/>
                    <a:pt x="472" y="0"/>
                    <a:pt x="1090" y="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25" y="2446717"/>
            <a:ext cx="3905949" cy="269678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Oval 9">
            <a:hlinkClick r:id="" action="ppaction://noaction">
              <a:snd r:embed="rId5" name="chimes.wav"/>
            </a:hlinkClick>
          </p:cNvPr>
          <p:cNvSpPr>
            <a:spLocks noChangeArrowheads="1"/>
          </p:cNvSpPr>
          <p:nvPr/>
        </p:nvSpPr>
        <p:spPr bwMode="auto">
          <a:xfrm>
            <a:off x="6869320" y="3969086"/>
            <a:ext cx="287338" cy="215503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2313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Arial" charset="0"/>
            </a:endParaRPr>
          </a:p>
        </p:txBody>
      </p:sp>
      <p:sp>
        <p:nvSpPr>
          <p:cNvPr id="39" name="Rectangl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813756" y="3948523"/>
            <a:ext cx="647700" cy="29646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40" name="Oval 9">
            <a:hlinkClick r:id="rId6" action="ppaction://hlinksldjump">
              <a:snd r:embed="rId5" name="chimes.wav"/>
            </a:hlinkClick>
          </p:cNvPr>
          <p:cNvSpPr>
            <a:spLocks noChangeArrowheads="1"/>
          </p:cNvSpPr>
          <p:nvPr/>
        </p:nvSpPr>
        <p:spPr bwMode="auto">
          <a:xfrm>
            <a:off x="6869319" y="3989004"/>
            <a:ext cx="287338" cy="215503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2313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373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833" b="99722" l="2083" r="36979">
                        <a14:foregroundMark x1="7187" y1="24583" x2="7187" y2="24583"/>
                        <a14:foregroundMark x1="13750" y1="28333" x2="13750" y2="28333"/>
                        <a14:foregroundMark x1="24063" y1="27222" x2="24063" y2="27222"/>
                        <a14:foregroundMark x1="31250" y1="29167" x2="31250" y2="29167"/>
                        <a14:foregroundMark x1="32292" y1="38194" x2="32292" y2="38194"/>
                        <a14:foregroundMark x1="22604" y1="38194" x2="22604" y2="38194"/>
                        <a14:foregroundMark x1="7396" y1="58194" x2="7396" y2="58194"/>
                        <a14:foregroundMark x1="17292" y1="60556" x2="17292" y2="60556"/>
                        <a14:foregroundMark x1="23958" y1="61806" x2="23958" y2="61806"/>
                        <a14:foregroundMark x1="30833" y1="64028" x2="30833" y2="64028"/>
                        <a14:foregroundMark x1="5833" y1="88056" x2="5833" y2="88056"/>
                        <a14:foregroundMark x1="22813" y1="45278" x2="22813" y2="45278"/>
                        <a14:foregroundMark x1="25938" y1="46944" x2="25938" y2="46944"/>
                        <a14:foregroundMark x1="28958" y1="52083" x2="28958" y2="52083"/>
                        <a14:foregroundMark x1="9375" y1="82778" x2="9375" y2="82778"/>
                        <a14:foregroundMark x1="3646" y1="55417" x2="3646" y2="55417"/>
                        <a14:foregroundMark x1="34375" y1="35833" x2="34375" y2="35833"/>
                        <a14:foregroundMark x1="34688" y1="55972" x2="34688" y2="55972"/>
                        <a14:foregroundMark x1="3958" y1="73750" x2="3958" y2="73750"/>
                        <a14:backgroundMark x1="11563" y1="18056" x2="11563" y2="18056"/>
                        <a14:backgroundMark x1="31563" y1="76111" x2="31563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8" t="16090" r="62971"/>
          <a:stretch/>
        </p:blipFill>
        <p:spPr bwMode="auto">
          <a:xfrm>
            <a:off x="35496" y="1110342"/>
            <a:ext cx="2242457" cy="403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94" b="98333" l="37396" r="84271">
                        <a14:foregroundMark x1="67292" y1="71944" x2="67292" y2="71944"/>
                        <a14:foregroundMark x1="58333" y1="68889" x2="58333" y2="68889"/>
                        <a14:foregroundMark x1="53854" y1="69167" x2="53854" y2="69167"/>
                        <a14:foregroundMark x1="51250" y1="58056" x2="51250" y2="58056"/>
                        <a14:foregroundMark x1="42917" y1="65278" x2="42917" y2="65278"/>
                        <a14:foregroundMark x1="50000" y1="55278" x2="50000" y2="55278"/>
                        <a14:foregroundMark x1="50417" y1="68333" x2="50417" y2="68333"/>
                        <a14:foregroundMark x1="55521" y1="48750" x2="55521" y2="48750"/>
                        <a14:foregroundMark x1="52083" y1="47778" x2="52083" y2="47778"/>
                        <a14:foregroundMark x1="52604" y1="47917" x2="52604" y2="47917"/>
                        <a14:foregroundMark x1="61250" y1="48333" x2="61250" y2="48333"/>
                        <a14:foregroundMark x1="66979" y1="48750" x2="66979" y2="48750"/>
                        <a14:foregroundMark x1="64792" y1="50694" x2="64792" y2="50694"/>
                        <a14:foregroundMark x1="61042" y1="50139" x2="61042" y2="50139"/>
                        <a14:foregroundMark x1="58333" y1="50139" x2="58333" y2="50139"/>
                        <a14:foregroundMark x1="57500" y1="50278" x2="57500" y2="50278"/>
                        <a14:foregroundMark x1="55313" y1="50556" x2="55313" y2="50556"/>
                        <a14:foregroundMark x1="55313" y1="50000" x2="55313" y2="50000"/>
                        <a14:foregroundMark x1="54792" y1="50694" x2="54792" y2="50694"/>
                        <a14:foregroundMark x1="53333" y1="64722" x2="53333" y2="64722"/>
                        <a14:foregroundMark x1="53854" y1="64444" x2="53854" y2="64444"/>
                        <a14:foregroundMark x1="53958" y1="72500" x2="53958" y2="72500"/>
                        <a14:foregroundMark x1="48438" y1="67917" x2="48438" y2="67917"/>
                        <a14:foregroundMark x1="48542" y1="72222" x2="48542" y2="72222"/>
                        <a14:foregroundMark x1="48229" y1="65833" x2="48229" y2="6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60" t="52143" r="15172"/>
          <a:stretch/>
        </p:blipFill>
        <p:spPr bwMode="auto">
          <a:xfrm>
            <a:off x="4932040" y="1563638"/>
            <a:ext cx="4281264" cy="323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70750" y="915566"/>
            <a:ext cx="2710410" cy="317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21 августа 1943 года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Иосифу Сталину принесли на подпись приказ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о создании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сталинских и нахимовских училищ.</a:t>
            </a: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endParaRPr lang="ru-RU" altLang="ru-RU" sz="1400" dirty="0" smtClean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Сталин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приписал на приказе,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-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«по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типу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старых кадетских корпусов» и заменил одно название на «Суворовские».</a:t>
            </a: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endParaRPr lang="ru-RU" altLang="ru-RU" sz="1400" dirty="0" smtClean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err="1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И.В.Сталин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 считал,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что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имя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Суворова, чьи победы повлияли на судьбу государства, для Отечества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бесценно.</a:t>
            </a:r>
          </a:p>
        </p:txBody>
      </p:sp>
      <p:pic>
        <p:nvPicPr>
          <p:cNvPr id="7" name="Picture 8" descr="https://catherineasquithgallery.com/uploads/posts/2021-02/1613545883_21-p-belii-chelovechek-dlya-prezentatsii-prozra-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73125"/>
            <a:ext cx="938755" cy="9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05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64629" y="1531927"/>
            <a:ext cx="3679371" cy="196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.</a:t>
            </a: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 первый год открыли 9 военных училищ. В 1944 году было набрано 3000 воспитанников при 60000 кандидатов.</a:t>
            </a: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endParaRPr lang="ru-RU" altLang="ru-RU" sz="1400" dirty="0" smtClean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числе первых суворовцев были Коля Гастелло – сын Героя Советского Союза летчика Николая Гастелло, Артур и Валя Чапаевы – внуки легендарного начдива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" y="627534"/>
            <a:ext cx="5328862" cy="34704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93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771550"/>
            <a:ext cx="4176464" cy="379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 первые наборы суворовских училищ попадали не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только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мальчишки, потерявшие родителей, но и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сыновья полка, которые успели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повоевать с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фашистами.</a:t>
            </a: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Первым воспитанником Харьковского суворовского училища стал Костя Кравчук (12 лет),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награжденный орденом Боевого Красного Знамени за спасение двух боевых знамен частей Красной Армии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.</a:t>
            </a: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endParaRPr lang="ru-RU" altLang="ru-RU" sz="1400" dirty="0" smtClean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Воспитанником Тульского суворовского военного училища стал шестилетний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гвардии рядовой Серёжа </a:t>
            </a:r>
            <a:r>
              <a:rPr lang="ru-RU" altLang="ru-RU" sz="1400" dirty="0" err="1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Алёшков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. Вместе со своим подразделением маленький солдат участвовал в обороне Сталинграда. И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был награжден медалью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«За боевые заслуги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»</a:t>
            </a: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endParaRPr lang="ru-RU" altLang="ru-RU" sz="1400" dirty="0" smtClean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8194" name="Picture 2" descr="https://avatars.mds.yandex.net/get-zen_doc/3431006/pub_5ed557813a03150e9b1af400_5ed5587fd84b4b08fd79e8a5/scale_2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01827"/>
            <a:ext cx="2448198" cy="32714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01827"/>
            <a:ext cx="2235877" cy="327140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95803" y="4173232"/>
            <a:ext cx="2448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Костя Кравчук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90186" y="4173232"/>
            <a:ext cx="2040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Серёжа </a:t>
            </a:r>
            <a:r>
              <a:rPr lang="ru-RU" altLang="ru-RU" dirty="0" err="1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Алёшков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4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70715" y="803725"/>
            <a:ext cx="3973285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 набор Курского суворовского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училища 1945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года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был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принят сын полка 70-й стрелковой дивизии Иван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Сергиенко (16 лет)</a:t>
            </a: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endParaRPr lang="ru-RU" altLang="ru-RU" sz="1400" dirty="0" smtClean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училище он приехал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по  рекомендации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маршала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Жукова.</a:t>
            </a: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endParaRPr lang="ru-RU" altLang="ru-RU" sz="1400" dirty="0" smtClean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Награжден орденом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Славы III степени за действия в составе разведгруппы при форсировании Буга,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орденом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Красной Звезды за бой на </a:t>
            </a:r>
            <a:r>
              <a:rPr lang="ru-RU" altLang="ru-RU" sz="1400" dirty="0" err="1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Зееловских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 высотах,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медалями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"За освобождение Варшавы", "За взятие Берлина", "За победу над Германией"</a:t>
            </a:r>
            <a:endParaRPr lang="ru-RU" altLang="ru-RU" sz="1400" dirty="0" smtClean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endParaRPr lang="ru-RU" altLang="ru-RU" sz="800" dirty="0" smtClean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Ваня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Сергиенко на фронте повстречался с писателем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Валентином Катаевым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. Их беседа и история Вани легла в основу знаменитой повести «Сын полка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».</a:t>
            </a: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4" t="15710" r="30420"/>
          <a:stretch/>
        </p:blipFill>
        <p:spPr bwMode="auto">
          <a:xfrm>
            <a:off x="107503" y="843558"/>
            <a:ext cx="2343934" cy="309634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1" t="9862" r="6515"/>
          <a:stretch/>
        </p:blipFill>
        <p:spPr bwMode="auto">
          <a:xfrm>
            <a:off x="2627784" y="843558"/>
            <a:ext cx="2470922" cy="309634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26251" y="4188716"/>
            <a:ext cx="3003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Иван Петрович Сергиенко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ксана Станиславовна\Documents\ППКУ\КОНКУРС\УРОК\презентация\красная площадь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690" b="3385"/>
          <a:stretch/>
        </p:blipFill>
        <p:spPr bwMode="auto">
          <a:xfrm>
            <a:off x="4139952" y="1191149"/>
            <a:ext cx="5004048" cy="39523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339502"/>
            <a:ext cx="54006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b="1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24 июня 1945 года в Москве на Красной площади </a:t>
            </a:r>
            <a:r>
              <a:rPr lang="ru-RU" altLang="ru-RU" sz="1600" b="1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800 суворовцев впервые приняли участие в Параде Победы.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7654"/>
            <a:ext cx="3964090" cy="2571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43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452" y="411510"/>
            <a:ext cx="432653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На сегодняшний день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системе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среднего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военного образования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действуют уже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33 </a:t>
            </a:r>
            <a:r>
              <a:rPr lang="ru-RU" altLang="ru-RU" sz="1400" dirty="0" err="1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довузовских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 образовательных организаций МО РФ: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7 президентских кадетских училищ;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12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суворовских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училищ;</a:t>
            </a: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9 кадетских корпусов:</a:t>
            </a:r>
          </a:p>
          <a:p>
            <a:pPr marL="719138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- 2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пансиона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воспитанниц;</a:t>
            </a: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marL="719138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- 2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военных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корпуса;</a:t>
            </a: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marL="719138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- морской корпус;</a:t>
            </a:r>
          </a:p>
          <a:p>
            <a:pPr marL="719138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- казачий корпус;</a:t>
            </a:r>
          </a:p>
          <a:p>
            <a:pPr marL="719138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- инженерная школа;</a:t>
            </a:r>
          </a:p>
          <a:p>
            <a:pPr marL="719138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- спортивная школа;</a:t>
            </a: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marL="719138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- школа IT-технологий;</a:t>
            </a: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1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нахимовское морское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училище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      (имеющее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5 филиалов);</a:t>
            </a:r>
          </a:p>
        </p:txBody>
      </p:sp>
      <p:pic>
        <p:nvPicPr>
          <p:cNvPr id="1032" name="Picture 8" descr="https://luckclub.ru/images/luckclub/2020/07/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544" y="703851"/>
            <a:ext cx="4427984" cy="166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3011" y="4263567"/>
            <a:ext cx="2952327" cy="480131"/>
          </a:xfrm>
          <a:prstGeom prst="rect">
            <a:avLst/>
          </a:prstGeom>
          <a:ln>
            <a:solidFill>
              <a:schemeClr val="accent1">
                <a:alpha val="85000"/>
              </a:schemeClr>
            </a:solidFill>
            <a:round/>
          </a:ln>
        </p:spPr>
        <p:txBody>
          <a:bodyPr wrap="square">
            <a:spAutoFit/>
          </a:bodyPr>
          <a:lstStyle/>
          <a:p>
            <a:pPr indent="11113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П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одобные учреждения есть в МЧС РФ, СК РФ, МВД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РФ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и пр.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8" b="10127"/>
          <a:stretch/>
        </p:blipFill>
        <p:spPr>
          <a:xfrm>
            <a:off x="4166573" y="3387"/>
            <a:ext cx="4994582" cy="32884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07" y="2571750"/>
            <a:ext cx="3865239" cy="25894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02678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5616" y="642884"/>
            <a:ext cx="5328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bg2">
                    <a:lumMod val="75000"/>
                  </a:schemeClr>
                </a:solidFill>
              </a:rPr>
              <a:t>«</a:t>
            </a:r>
            <a:r>
              <a:rPr lang="ru-RU" b="1" i="1" dirty="0">
                <a:solidFill>
                  <a:schemeClr val="bg2">
                    <a:lumMod val="75000"/>
                  </a:schemeClr>
                </a:solidFill>
              </a:rPr>
              <a:t>Воспитание благородного юношества есть первейшее и наилучшее средство к</a:t>
            </a:r>
          </a:p>
          <a:p>
            <a:r>
              <a:rPr lang="ru-RU" b="1" i="1" dirty="0">
                <a:solidFill>
                  <a:schemeClr val="bg2">
                    <a:lumMod val="75000"/>
                  </a:schemeClr>
                </a:solidFill>
              </a:rPr>
              <a:t>заведению хороших офицеров»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1601966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chemeClr val="bg2">
                    <a:lumMod val="75000"/>
                  </a:schemeClr>
                </a:solidFill>
              </a:rPr>
              <a:t>Федор </a:t>
            </a:r>
            <a:r>
              <a:rPr lang="ru-RU" sz="1400" b="1" i="1" dirty="0">
                <a:solidFill>
                  <a:schemeClr val="bg2">
                    <a:lumMod val="75000"/>
                  </a:schemeClr>
                </a:solidFill>
              </a:rPr>
              <a:t>Федорович </a:t>
            </a:r>
            <a:r>
              <a:rPr lang="ru-RU" sz="1400" b="1" i="1" dirty="0" smtClean="0">
                <a:solidFill>
                  <a:schemeClr val="bg2">
                    <a:lumMod val="75000"/>
                  </a:schemeClr>
                </a:solidFill>
              </a:rPr>
              <a:t>Ушаков</a:t>
            </a:r>
            <a:endParaRPr lang="ru-RU" sz="14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Оксана Станиславовна\Documents\ППКУ\КОНКУРС\УРОК\Кадеты Вчера, Сегодня Завтра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24" l="0" r="100000">
                        <a14:foregroundMark x1="6713" y1="15238" x2="6713" y2="15238"/>
                        <a14:foregroundMark x1="14358" y1="12381" x2="14358" y2="12381"/>
                        <a14:foregroundMark x1="29763" y1="18929" x2="29763" y2="18929"/>
                        <a14:foregroundMark x1="30462" y1="15238" x2="30462" y2="15238"/>
                        <a14:foregroundMark x1="47536" y1="7143" x2="47536" y2="7143"/>
                        <a14:foregroundMark x1="62747" y1="14167" x2="62747" y2="14167"/>
                        <a14:foregroundMark x1="71129" y1="5000" x2="71129" y2="5000"/>
                        <a14:foregroundMark x1="81917" y1="18452" x2="81917" y2="18452"/>
                        <a14:foregroundMark x1="78502" y1="28095" x2="78502" y2="28095"/>
                        <a14:foregroundMark x1="96508" y1="13690" x2="96275" y2="13690"/>
                        <a14:foregroundMark x1="76096" y1="20000" x2="76096" y2="20000"/>
                        <a14:foregroundMark x1="78502" y1="22381" x2="78502" y2="22381"/>
                        <a14:foregroundMark x1="87893" y1="19167" x2="87893" y2="19167"/>
                        <a14:foregroundMark x1="87621" y1="12857" x2="87621" y2="12857"/>
                        <a14:foregroundMark x1="87039" y1="33095" x2="87039" y2="33095"/>
                        <a14:foregroundMark x1="89794" y1="34405" x2="89794" y2="34405"/>
                        <a14:foregroundMark x1="77765" y1="40952" x2="77765" y2="40952"/>
                        <a14:foregroundMark x1="81917" y1="42262" x2="81917" y2="42262"/>
                        <a14:foregroundMark x1="79666" y1="39643" x2="79666" y2="39643"/>
                        <a14:foregroundMark x1="40085" y1="25476" x2="40085" y2="25476"/>
                        <a14:foregroundMark x1="40745" y1="18095" x2="40745" y2="18095"/>
                        <a14:foregroundMark x1="40590" y1="12381" x2="40590" y2="12381"/>
                        <a14:foregroundMark x1="40745" y1="8452" x2="40745" y2="8452"/>
                        <a14:foregroundMark x1="38494" y1="19167" x2="38494" y2="19167"/>
                        <a14:foregroundMark x1="32868" y1="43214" x2="32868" y2="43214"/>
                        <a14:foregroundMark x1="30617" y1="42500" x2="30617" y2="42500"/>
                        <a14:foregroundMark x1="28211" y1="40119" x2="28211" y2="40119"/>
                        <a14:foregroundMark x1="17346" y1="39643" x2="17346" y2="39643"/>
                        <a14:foregroundMark x1="24874" y1="60595" x2="24874" y2="60595"/>
                        <a14:foregroundMark x1="25301" y1="53214" x2="25301" y2="53214"/>
                        <a14:foregroundMark x1="21731" y1="71071" x2="21731" y2="71071"/>
                        <a14:foregroundMark x1="13853" y1="54286" x2="13853" y2="54286"/>
                        <a14:foregroundMark x1="30772" y1="51667" x2="30772" y2="51667"/>
                        <a14:foregroundMark x1="47458" y1="51667" x2="47458" y2="51667"/>
                        <a14:foregroundMark x1="80559" y1="54762" x2="80559" y2="54762"/>
                        <a14:foregroundMark x1="7218" y1="50357" x2="7218" y2="50357"/>
                        <a14:foregroundMark x1="64222" y1="28095" x2="64222" y2="28095"/>
                        <a14:foregroundMark x1="79511" y1="12857" x2="79511" y2="12857"/>
                        <a14:foregroundMark x1="93946" y1="18095" x2="93946" y2="18095"/>
                        <a14:foregroundMark x1="4618" y1="50833" x2="4618" y2="50833"/>
                        <a14:foregroundMark x1="4307" y1="56310" x2="4307" y2="56310"/>
                        <a14:foregroundMark x1="3648" y1="50119" x2="3454" y2="50119"/>
                        <a14:foregroundMark x1="3298" y1="56071" x2="3298" y2="56071"/>
                        <a14:foregroundMark x1="8265" y1="57143" x2="8265" y2="57143"/>
                        <a14:foregroundMark x1="8382" y1="50833" x2="8382" y2="50833"/>
                        <a14:foregroundMark x1="3066" y1="51667" x2="3066" y2="51667"/>
                        <a14:foregroundMark x1="82150" y1="22024" x2="82150" y2="22024"/>
                        <a14:foregroundMark x1="8615" y1="40595" x2="8615" y2="40595"/>
                        <a14:foregroundMark x1="83663" y1="62381" x2="83663" y2="62381"/>
                        <a14:foregroundMark x1="90376" y1="63690" x2="90376" y2="63690"/>
                        <a14:foregroundMark x1="31781" y1="13810" x2="31781" y2="13810"/>
                        <a14:foregroundMark x1="7218" y1="56310" x2="7218" y2="56310"/>
                        <a14:foregroundMark x1="5898" y1="57738" x2="5898" y2="57738"/>
                        <a14:foregroundMark x1="4967" y1="55119" x2="4967" y2="55119"/>
                        <a14:foregroundMark x1="6131" y1="50833" x2="6131" y2="50833"/>
                        <a14:backgroundMark x1="22972" y1="72381" x2="22972" y2="72381"/>
                        <a14:backgroundMark x1="37175" y1="47738" x2="37175" y2="47738"/>
                        <a14:backgroundMark x1="87039" y1="82857" x2="87039" y2="82857"/>
                        <a14:backgroundMark x1="6830" y1="52500" x2="6830" y2="52500"/>
                        <a14:backgroundMark x1="6558" y1="51310" x2="6558" y2="51310"/>
                        <a14:backgroundMark x1="4424" y1="52976" x2="4424" y2="52976"/>
                        <a14:backgroundMark x1="3492" y1="53214" x2="3492" y2="53214"/>
                        <a14:backgroundMark x1="4346" y1="55833" x2="4346" y2="55833"/>
                        <a14:backgroundMark x1="3492" y1="55595" x2="3492" y2="55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39702"/>
            <a:ext cx="9180512" cy="291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4068" y="3461114"/>
            <a:ext cx="972108" cy="508405"/>
          </a:xfrm>
          <a:prstGeom prst="rect">
            <a:avLst/>
          </a:prstGeom>
          <a:solidFill>
            <a:srgbClr val="F8D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644" y="3461114"/>
            <a:ext cx="10801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b="1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КАДЕТЫ РОССИИ</a:t>
            </a:r>
            <a:endParaRPr lang="ru-RU" sz="1100" b="1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5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267494"/>
            <a:ext cx="5688632" cy="74247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Исторические Факты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4908" y="2427734"/>
            <a:ext cx="5045204" cy="110251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717364"/>
            <a:ext cx="5688632" cy="49858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Для </a:t>
            </a:r>
            <a:r>
              <a:rPr lang="ru-RU" sz="1800" b="1" dirty="0" smtClean="0">
                <a:solidFill>
                  <a:srgbClr val="002060"/>
                </a:solidFill>
              </a:rPr>
              <a:t>определения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</a:rPr>
              <a:t> темы викторины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9512" y="1275606"/>
            <a:ext cx="5832648" cy="3312368"/>
          </a:xfrm>
          <a:prstGeom prst="rect">
            <a:avLst/>
          </a:prstGeom>
          <a:solidFill>
            <a:schemeClr val="tx1">
              <a:alpha val="51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</a:rPr>
              <a:t>их история </a:t>
            </a:r>
            <a:r>
              <a:rPr lang="ru-RU" sz="1200" b="1" dirty="0">
                <a:solidFill>
                  <a:schemeClr val="bg2">
                    <a:lumMod val="75000"/>
                  </a:schemeClr>
                </a:solidFill>
              </a:rPr>
              <a:t>начинается с 1701 года, еще со времен Петра </a:t>
            </a:r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</a:rPr>
              <a:t>первого;</a:t>
            </a:r>
          </a:p>
          <a:p>
            <a:endParaRPr lang="ru-RU" sz="12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</a:rPr>
              <a:t>дворянские </a:t>
            </a:r>
            <a:r>
              <a:rPr lang="ru-RU" sz="1200" b="1" dirty="0">
                <a:solidFill>
                  <a:schemeClr val="bg2">
                    <a:lumMod val="75000"/>
                  </a:schemeClr>
                </a:solidFill>
              </a:rPr>
              <a:t>дети могли ими стать уже с 5 </a:t>
            </a:r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</a:rPr>
              <a:t>лет;</a:t>
            </a:r>
          </a:p>
          <a:p>
            <a:pPr marL="171450" indent="-171450">
              <a:buFontTx/>
              <a:buChar char="-"/>
            </a:pPr>
            <a:endParaRPr lang="ru-RU" sz="12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</a:rPr>
              <a:t>тех</a:t>
            </a:r>
            <a:r>
              <a:rPr lang="ru-RU" sz="1200" b="1" dirty="0">
                <a:solidFill>
                  <a:schemeClr val="bg2">
                    <a:lumMod val="75000"/>
                  </a:schemeClr>
                </a:solidFill>
              </a:rPr>
              <a:t>, кто достигал хороших результатов, отправляли «на пироги</a:t>
            </a:r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</a:rPr>
              <a:t>»;</a:t>
            </a:r>
          </a:p>
          <a:p>
            <a:pPr marL="171450" indent="-171450">
              <a:buFontTx/>
              <a:buChar char="-"/>
            </a:pPr>
            <a:endParaRPr lang="ru-RU" sz="1200" b="1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</a:rPr>
              <a:t>после </a:t>
            </a:r>
            <a:r>
              <a:rPr lang="ru-RU" sz="1200" b="1" dirty="0">
                <a:solidFill>
                  <a:schemeClr val="bg2">
                    <a:lumMod val="75000"/>
                  </a:schemeClr>
                </a:solidFill>
              </a:rPr>
              <a:t>революции, во время гражданской войны они пропали в России и появились за </a:t>
            </a:r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</a:rPr>
              <a:t>границей;</a:t>
            </a:r>
          </a:p>
          <a:p>
            <a:pPr marL="171450" indent="-171450">
              <a:buFontTx/>
              <a:buChar char="-"/>
            </a:pPr>
            <a:endParaRPr lang="ru-RU" sz="12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200" b="1" dirty="0">
                <a:solidFill>
                  <a:schemeClr val="bg2">
                    <a:lumMod val="75000"/>
                  </a:schemeClr>
                </a:solidFill>
              </a:rPr>
              <a:t>у</a:t>
            </a:r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</a:rPr>
              <a:t>же </a:t>
            </a:r>
            <a:r>
              <a:rPr lang="ru-RU" sz="1200" b="1" dirty="0">
                <a:solidFill>
                  <a:schemeClr val="bg2">
                    <a:lumMod val="75000"/>
                  </a:schemeClr>
                </a:solidFill>
              </a:rPr>
              <a:t>в советское время, 24 июня 1945 года в Москве на Красной площади они вымокли с головы до пят, но не только от </a:t>
            </a:r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</a:rPr>
              <a:t>дождя;</a:t>
            </a:r>
          </a:p>
          <a:p>
            <a:pPr marL="171450" indent="-171450">
              <a:buFontTx/>
              <a:buChar char="-"/>
            </a:pPr>
            <a:endParaRPr lang="ru-RU" sz="12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</a:rPr>
              <a:t>Сейчас, Ими могут стать те, кто хочет связать свою судьбу с защитой родины и отечества.</a:t>
            </a:r>
            <a:endParaRPr lang="ru-RU" sz="1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947" y="459899"/>
            <a:ext cx="3296206" cy="393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9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1131590"/>
            <a:ext cx="619268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сегодня я узнал...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было трудно…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я понял, что…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я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смог…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было интересно узнать, что…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меня удивило…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я бы хотел узнать больше о…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67494"/>
            <a:ext cx="4176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</a:rPr>
              <a:t>ПРОДОЛЖИ ФРАЗУ:</a:t>
            </a:r>
            <a:endParaRPr lang="ru-RU" sz="28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ru-RU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3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23528" y="987574"/>
            <a:ext cx="8712968" cy="3104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800" dirty="0" smtClean="0">
                <a:solidFill>
                  <a:srgbClr val="002060"/>
                </a:solidFill>
              </a:rPr>
              <a:t>КАДЕТЫ</a:t>
            </a:r>
            <a:endParaRPr lang="ru-RU" sz="8800" dirty="0" smtClean="0">
              <a:solidFill>
                <a:srgbClr val="002060"/>
              </a:solidFill>
            </a:endParaRPr>
          </a:p>
          <a:p>
            <a:r>
              <a:rPr lang="ru-RU" sz="5400" dirty="0" smtClean="0">
                <a:solidFill>
                  <a:srgbClr val="002060"/>
                </a:solidFill>
              </a:rPr>
              <a:t>ВЧЕРА, СЕГОДНЯ, ЗАВТРА</a:t>
            </a:r>
            <a:endParaRPr lang="ru-RU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2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4825" y="3204000"/>
            <a:ext cx="21962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(1730 – 1800) Выпускник Сухопутного кадетского </a:t>
            </a:r>
            <a:r>
              <a:rPr lang="ru-RU" sz="1000" b="1" dirty="0" smtClean="0">
                <a:solidFill>
                  <a:srgbClr val="002060"/>
                </a:solidFill>
              </a:rPr>
              <a:t>корпуса.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Генералиссимус </a:t>
            </a:r>
            <a:r>
              <a:rPr lang="ru-RU" sz="1000" b="1" dirty="0">
                <a:solidFill>
                  <a:srgbClr val="002060"/>
                </a:solidFill>
              </a:rPr>
              <a:t>(1799</a:t>
            </a:r>
            <a:r>
              <a:rPr lang="ru-RU" sz="1000" b="1" dirty="0" smtClean="0">
                <a:solidFill>
                  <a:srgbClr val="002060"/>
                </a:solidFill>
              </a:rPr>
              <a:t>),</a:t>
            </a:r>
          </a:p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русский </a:t>
            </a:r>
            <a:r>
              <a:rPr lang="ru-RU" sz="1000" b="1" dirty="0">
                <a:solidFill>
                  <a:srgbClr val="002060"/>
                </a:solidFill>
              </a:rPr>
              <a:t>полководец, </a:t>
            </a:r>
            <a:r>
              <a:rPr lang="ru-RU" sz="1000" b="1" dirty="0" smtClean="0">
                <a:solidFill>
                  <a:srgbClr val="002060"/>
                </a:solidFill>
              </a:rPr>
              <a:t>основоположник русской военной теории, кавалер </a:t>
            </a:r>
            <a:r>
              <a:rPr lang="ru-RU" sz="1000" b="1" dirty="0">
                <a:solidFill>
                  <a:srgbClr val="002060"/>
                </a:solidFill>
              </a:rPr>
              <a:t>всех российских орденов своего </a:t>
            </a:r>
            <a:r>
              <a:rPr lang="ru-RU" sz="1000" b="1" dirty="0" smtClean="0">
                <a:solidFill>
                  <a:srgbClr val="002060"/>
                </a:solidFill>
              </a:rPr>
              <a:t>времени, </a:t>
            </a:r>
            <a:r>
              <a:rPr lang="ru-RU" sz="1000" b="1" dirty="0">
                <a:solidFill>
                  <a:srgbClr val="002060"/>
                </a:solidFill>
              </a:rPr>
              <a:t>автор первого русского военного </a:t>
            </a:r>
            <a:r>
              <a:rPr lang="ru-RU" sz="1000" b="1" dirty="0" smtClean="0">
                <a:solidFill>
                  <a:srgbClr val="002060"/>
                </a:solidFill>
              </a:rPr>
              <a:t>словаря.</a:t>
            </a:r>
            <a:endParaRPr lang="ru-RU" sz="1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829" y="271800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СУВОРОВ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Александр Васильевич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5876" y="3204000"/>
            <a:ext cx="21962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(1745–1817) — выпускник Морского кадетского корпуса</a:t>
            </a:r>
            <a:r>
              <a:rPr lang="ru-RU" sz="10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000" b="1" dirty="0">
                <a:solidFill>
                  <a:srgbClr val="002060"/>
                </a:solidFill>
              </a:rPr>
              <a:t>Русский флотоводец, адмирал (1799), командующий Черноморским флотом (1790—1792). В 2001 году Русской православной церковью причислен к лику святых как праведный </a:t>
            </a:r>
            <a:r>
              <a:rPr lang="ru-RU" sz="1000" b="1" dirty="0" smtClean="0">
                <a:solidFill>
                  <a:srgbClr val="002060"/>
                </a:solidFill>
              </a:rPr>
              <a:t>воин.</a:t>
            </a:r>
            <a:endParaRPr lang="ru-RU" sz="1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5876" y="2717999"/>
            <a:ext cx="2196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УШАКОВ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Федор </a:t>
            </a:r>
            <a:r>
              <a:rPr lang="ru-RU" sz="1200" b="1" dirty="0">
                <a:solidFill>
                  <a:srgbClr val="002060"/>
                </a:solidFill>
              </a:rPr>
              <a:t>Федорович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5" t="13731" r="8165" b="24563"/>
          <a:stretch/>
        </p:blipFill>
        <p:spPr bwMode="auto">
          <a:xfrm>
            <a:off x="827584" y="556497"/>
            <a:ext cx="1800000" cy="2104315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4" t="3447" r="7995" b="24479"/>
          <a:stretch/>
        </p:blipFill>
        <p:spPr bwMode="auto">
          <a:xfrm>
            <a:off x="3635896" y="533275"/>
            <a:ext cx="1800000" cy="2119204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2050" name="Picture 2"/>
          <p:cNvPicPr preferRelativeResize="0"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" t="-1" r="9996" b="43708"/>
          <a:stretch/>
        </p:blipFill>
        <p:spPr bwMode="auto">
          <a:xfrm>
            <a:off x="6492005" y="558000"/>
            <a:ext cx="1824411" cy="216000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6336196" y="3204000"/>
            <a:ext cx="2196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(</a:t>
            </a:r>
            <a:r>
              <a:rPr lang="ru-RU" sz="1000" b="1" dirty="0" smtClean="0">
                <a:solidFill>
                  <a:srgbClr val="002060"/>
                </a:solidFill>
              </a:rPr>
              <a:t>1779–1852) </a:t>
            </a:r>
            <a:r>
              <a:rPr lang="ru-RU" sz="1000" b="1" dirty="0">
                <a:solidFill>
                  <a:srgbClr val="002060"/>
                </a:solidFill>
              </a:rPr>
              <a:t>— выпускник Морского кадетского корпуса</a:t>
            </a:r>
            <a:r>
              <a:rPr lang="ru-RU" sz="10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Выдающийся мореплаватель, первооткрыватель Антарктиды, адмирал Российского Императорского флота.</a:t>
            </a:r>
            <a:endParaRPr lang="ru-RU" sz="10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30964" y="2718000"/>
            <a:ext cx="220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БЕЛЛИНСГАУЗЕН</a:t>
            </a:r>
            <a:endParaRPr lang="ru-RU" sz="1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Фадей </a:t>
            </a:r>
            <a:r>
              <a:rPr lang="ru-RU" sz="1200" b="1" dirty="0" err="1" smtClean="0">
                <a:solidFill>
                  <a:srgbClr val="002060"/>
                </a:solidFill>
              </a:rPr>
              <a:t>Фадеевич</a:t>
            </a:r>
            <a:endParaRPr lang="ru-RU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 preferRelativeResize="0"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1" t="14346" r="15721" b="24272"/>
          <a:stretch/>
        </p:blipFill>
        <p:spPr bwMode="auto">
          <a:xfrm>
            <a:off x="827582" y="556307"/>
            <a:ext cx="1800000" cy="215582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3276008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(1770–1846) — выпускник Морского кадетского </a:t>
            </a:r>
            <a:r>
              <a:rPr lang="ru-RU" sz="1000" b="1" dirty="0" smtClean="0">
                <a:solidFill>
                  <a:srgbClr val="002060"/>
                </a:solidFill>
              </a:rPr>
              <a:t>корпуса.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000" b="1" dirty="0">
                <a:solidFill>
                  <a:srgbClr val="002060"/>
                </a:solidFill>
              </a:rPr>
              <a:t>Прославленный российский </a:t>
            </a:r>
            <a:r>
              <a:rPr lang="ru-RU" sz="1000" b="1" dirty="0" smtClean="0">
                <a:solidFill>
                  <a:srgbClr val="002060"/>
                </a:solidFill>
              </a:rPr>
              <a:t>мореплаватель, адмирал</a:t>
            </a:r>
            <a:r>
              <a:rPr lang="ru-RU" sz="1000" b="1" dirty="0">
                <a:solidFill>
                  <a:srgbClr val="002060"/>
                </a:solidFill>
              </a:rPr>
              <a:t>. Руководитель первой русской кругосветной </a:t>
            </a:r>
            <a:r>
              <a:rPr lang="ru-RU" sz="1000" b="1" dirty="0" smtClean="0">
                <a:solidFill>
                  <a:srgbClr val="002060"/>
                </a:solidFill>
              </a:rPr>
              <a:t>экспедиции. </a:t>
            </a:r>
            <a:r>
              <a:rPr lang="ru-RU" sz="1000" b="1" dirty="0">
                <a:solidFill>
                  <a:srgbClr val="002060"/>
                </a:solidFill>
              </a:rPr>
              <a:t>О</a:t>
            </a:r>
            <a:r>
              <a:rPr lang="ru-RU" sz="1000" b="1" dirty="0" smtClean="0">
                <a:solidFill>
                  <a:srgbClr val="002060"/>
                </a:solidFill>
              </a:rPr>
              <a:t>н нанес </a:t>
            </a:r>
            <a:r>
              <a:rPr lang="ru-RU" sz="1000" b="1" dirty="0">
                <a:solidFill>
                  <a:srgbClr val="002060"/>
                </a:solidFill>
              </a:rPr>
              <a:t>на карту большую часть побережья острова Сахалин.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2790008"/>
            <a:ext cx="21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КРУЗЕНШТЕРН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Иван </a:t>
            </a:r>
            <a:r>
              <a:rPr lang="ru-RU" sz="1200" b="1" dirty="0">
                <a:solidFill>
                  <a:srgbClr val="002060"/>
                </a:solidFill>
              </a:rPr>
              <a:t>Федорович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2200" y="3276008"/>
            <a:ext cx="2196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(1802–1855) — выпускник Морского </a:t>
            </a:r>
            <a:r>
              <a:rPr lang="ru-RU" sz="1000" b="1" dirty="0" smtClean="0">
                <a:solidFill>
                  <a:srgbClr val="002060"/>
                </a:solidFill>
              </a:rPr>
              <a:t>кадетского.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Адмирал, выдающийся флотоводец, </a:t>
            </a:r>
            <a:r>
              <a:rPr lang="ru-RU" sz="1000" b="1" dirty="0">
                <a:solidFill>
                  <a:srgbClr val="002060"/>
                </a:solidFill>
              </a:rPr>
              <a:t>талантливый офицер и </a:t>
            </a:r>
            <a:r>
              <a:rPr lang="ru-RU" sz="1000" b="1" dirty="0" smtClean="0">
                <a:solidFill>
                  <a:srgbClr val="002060"/>
                </a:solidFill>
              </a:rPr>
              <a:t>руководитель.</a:t>
            </a:r>
            <a:endParaRPr lang="ru-RU" sz="10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4208" y="279000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НАХИМОВ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Павел </a:t>
            </a:r>
            <a:r>
              <a:rPr lang="ru-RU" sz="1200" b="1" dirty="0">
                <a:solidFill>
                  <a:srgbClr val="002060"/>
                </a:solidFill>
              </a:rPr>
              <a:t>Степанович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090"/>
          <a:stretch/>
        </p:blipFill>
        <p:spPr bwMode="auto">
          <a:xfrm>
            <a:off x="6588424" y="555526"/>
            <a:ext cx="1800000" cy="216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 preferRelativeResize="0"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12468" b="45152"/>
          <a:stretch/>
        </p:blipFill>
        <p:spPr bwMode="auto">
          <a:xfrm>
            <a:off x="3635896" y="558000"/>
            <a:ext cx="1800200" cy="216023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491880" y="279000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ГОЛЕНИЩЕВ-КУТУЗОВ</a:t>
            </a:r>
            <a:endParaRPr lang="ru-RU" sz="1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Михаил Илларионович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55876" y="3276008"/>
            <a:ext cx="2196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(</a:t>
            </a:r>
            <a:r>
              <a:rPr lang="ru-RU" sz="1000" b="1" dirty="0" smtClean="0">
                <a:solidFill>
                  <a:srgbClr val="002060"/>
                </a:solidFill>
              </a:rPr>
              <a:t>1745-1813) </a:t>
            </a:r>
            <a:r>
              <a:rPr lang="ru-RU" sz="1000" b="1" dirty="0">
                <a:solidFill>
                  <a:srgbClr val="002060"/>
                </a:solidFill>
              </a:rPr>
              <a:t>— выпускник </a:t>
            </a:r>
            <a:r>
              <a:rPr lang="ru-RU" sz="1000" b="1" dirty="0" smtClean="0">
                <a:solidFill>
                  <a:srgbClr val="002060"/>
                </a:solidFill>
              </a:rPr>
              <a:t>Соединенной </a:t>
            </a:r>
            <a:r>
              <a:rPr lang="ru-RU" sz="1000" b="1" dirty="0" err="1" smtClean="0">
                <a:solidFill>
                  <a:srgbClr val="002060"/>
                </a:solidFill>
              </a:rPr>
              <a:t>Артеллерийской</a:t>
            </a:r>
            <a:r>
              <a:rPr lang="ru-RU" sz="1000" b="1" dirty="0" smtClean="0">
                <a:solidFill>
                  <a:srgbClr val="002060"/>
                </a:solidFill>
              </a:rPr>
              <a:t> и Инженерной школы.</a:t>
            </a:r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Русский полководец, основоположник русской военной теории. Генерал-фельдмаршал (1794), генералиссимус (1799).</a:t>
            </a:r>
            <a:endParaRPr lang="ru-R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1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9" t="14204" r="25565" b="32730"/>
          <a:stretch/>
        </p:blipFill>
        <p:spPr bwMode="auto">
          <a:xfrm>
            <a:off x="827584" y="555766"/>
            <a:ext cx="1800000" cy="216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3204000"/>
            <a:ext cx="2124115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2060"/>
                </a:solidFill>
              </a:rPr>
              <a:t>(1801–1872) — выпускник Морского кадетского корпуса</a:t>
            </a:r>
            <a:r>
              <a:rPr lang="ru-RU" sz="105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sz="105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050" b="1" dirty="0">
                <a:solidFill>
                  <a:srgbClr val="002060"/>
                </a:solidFill>
              </a:rPr>
              <a:t>Русский писатель, </a:t>
            </a:r>
            <a:r>
              <a:rPr lang="ru-RU" sz="1050" b="1" dirty="0" smtClean="0">
                <a:solidFill>
                  <a:srgbClr val="002060"/>
                </a:solidFill>
              </a:rPr>
              <a:t>этнограф, </a:t>
            </a:r>
            <a:r>
              <a:rPr lang="ru-RU" sz="1050" b="1" dirty="0">
                <a:solidFill>
                  <a:srgbClr val="002060"/>
                </a:solidFill>
              </a:rPr>
              <a:t>собиратель фольклора, военный врач</a:t>
            </a:r>
            <a:r>
              <a:rPr lang="ru-RU" sz="1050" b="1" dirty="0" smtClean="0">
                <a:solidFill>
                  <a:srgbClr val="002060"/>
                </a:solidFill>
              </a:rPr>
              <a:t>.</a:t>
            </a:r>
            <a:endParaRPr lang="ru-RU" sz="105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2718000"/>
            <a:ext cx="212411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ДАЛЬ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Владимир </a:t>
            </a:r>
            <a:r>
              <a:rPr lang="ru-RU" sz="1200" b="1" dirty="0">
                <a:solidFill>
                  <a:srgbClr val="002060"/>
                </a:solidFill>
              </a:rPr>
              <a:t>Иванович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3527" y="2718000"/>
            <a:ext cx="2168593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РИМСКИЙ-КОРСАКОВ </a:t>
            </a:r>
            <a:r>
              <a:rPr lang="ru-RU" sz="1200" b="1" dirty="0">
                <a:solidFill>
                  <a:srgbClr val="002060"/>
                </a:solidFill>
              </a:rPr>
              <a:t>Николай Андреевич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0" y="3204000"/>
            <a:ext cx="219624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2060"/>
                </a:solidFill>
              </a:rPr>
              <a:t>(1872–1915) — выпускник 2-го Московского Императора Николая I кадетского </a:t>
            </a:r>
            <a:r>
              <a:rPr lang="ru-RU" sz="1050" b="1" dirty="0" smtClean="0">
                <a:solidFill>
                  <a:srgbClr val="002060"/>
                </a:solidFill>
              </a:rPr>
              <a:t>корпуса.</a:t>
            </a:r>
          </a:p>
          <a:p>
            <a:pPr algn="ctr"/>
            <a:endParaRPr lang="ru-RU" sz="105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050" b="1" dirty="0">
                <a:solidFill>
                  <a:srgbClr val="002060"/>
                </a:solidFill>
              </a:rPr>
              <a:t>Выдающийся русский композитор и пианист.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4208" y="2718000"/>
            <a:ext cx="2088232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СКРЯБИН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Александр </a:t>
            </a:r>
            <a:r>
              <a:rPr lang="ru-RU" sz="1200" b="1" dirty="0">
                <a:solidFill>
                  <a:srgbClr val="002060"/>
                </a:solidFill>
              </a:rPr>
              <a:t>Николаевич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55876" y="3204000"/>
            <a:ext cx="21962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2060"/>
                </a:solidFill>
              </a:rPr>
              <a:t>(1844—1908), Выпускник петербургского Морского корпуса</a:t>
            </a:r>
            <a:r>
              <a:rPr lang="ru-RU" sz="1050" b="1" dirty="0" smtClean="0">
                <a:solidFill>
                  <a:srgbClr val="002060"/>
                </a:solidFill>
              </a:rPr>
              <a:t>. </a:t>
            </a:r>
          </a:p>
          <a:p>
            <a:pPr algn="ctr"/>
            <a:endParaRPr lang="ru-RU" sz="105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050" b="1" dirty="0" smtClean="0">
                <a:solidFill>
                  <a:srgbClr val="002060"/>
                </a:solidFill>
              </a:rPr>
              <a:t>Композитор</a:t>
            </a:r>
            <a:r>
              <a:rPr lang="ru-RU" sz="1050" b="1" dirty="0">
                <a:solidFill>
                  <a:srgbClr val="002060"/>
                </a:solidFill>
              </a:rPr>
              <a:t>, дирижёр, </a:t>
            </a:r>
            <a:r>
              <a:rPr lang="ru-RU" sz="1050" b="1" dirty="0" smtClean="0">
                <a:solidFill>
                  <a:srgbClr val="002060"/>
                </a:solidFill>
              </a:rPr>
              <a:t>педагог.</a:t>
            </a:r>
            <a:endParaRPr lang="ru-RU" sz="1050" b="1" dirty="0">
              <a:solidFill>
                <a:srgbClr val="002060"/>
              </a:solidFill>
            </a:endParaRPr>
          </a:p>
        </p:txBody>
      </p:sp>
      <p:pic>
        <p:nvPicPr>
          <p:cNvPr id="3080" name="Picture 8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1695" r="21555" b="46132"/>
          <a:stretch/>
        </p:blipFill>
        <p:spPr bwMode="auto">
          <a:xfrm>
            <a:off x="3636096" y="555444"/>
            <a:ext cx="1800000" cy="216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0" t="6231" r="21018" b="43023"/>
          <a:stretch/>
        </p:blipFill>
        <p:spPr bwMode="auto">
          <a:xfrm>
            <a:off x="6588424" y="555012"/>
            <a:ext cx="1800000" cy="216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44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1540" y="3204000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(</a:t>
            </a:r>
            <a:r>
              <a:rPr lang="ru-RU" sz="1000" b="1" dirty="0">
                <a:solidFill>
                  <a:srgbClr val="002060"/>
                </a:solidFill>
              </a:rPr>
              <a:t>1849–1902) — выпускник Воронежского Великого князя Михаила Павловича кадетского корпуса</a:t>
            </a:r>
            <a:r>
              <a:rPr lang="ru-RU" sz="10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Выдающийся </a:t>
            </a:r>
            <a:r>
              <a:rPr lang="ru-RU" sz="1000" b="1" dirty="0">
                <a:solidFill>
                  <a:srgbClr val="002060"/>
                </a:solidFill>
              </a:rPr>
              <a:t>русский конструктор-оружейник, </a:t>
            </a:r>
            <a:r>
              <a:rPr lang="ru-RU" sz="1000" b="1" dirty="0" smtClean="0">
                <a:solidFill>
                  <a:srgbClr val="002060"/>
                </a:solidFill>
              </a:rPr>
              <a:t>генерал-майор.</a:t>
            </a:r>
          </a:p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В 1891 г. создал </a:t>
            </a:r>
            <a:r>
              <a:rPr lang="ru-RU" sz="1000" b="1" dirty="0">
                <a:solidFill>
                  <a:srgbClr val="002060"/>
                </a:solidFill>
              </a:rPr>
              <a:t>и </a:t>
            </a:r>
            <a:r>
              <a:rPr lang="ru-RU" sz="1000" b="1" dirty="0" smtClean="0">
                <a:solidFill>
                  <a:srgbClr val="002060"/>
                </a:solidFill>
              </a:rPr>
              <a:t>организовал </a:t>
            </a:r>
            <a:r>
              <a:rPr lang="ru-RU" sz="1000" b="1" dirty="0">
                <a:solidFill>
                  <a:srgbClr val="002060"/>
                </a:solidFill>
              </a:rPr>
              <a:t>производства легендарной  </a:t>
            </a:r>
            <a:r>
              <a:rPr lang="ru-RU" sz="1000" b="1" dirty="0" smtClean="0">
                <a:solidFill>
                  <a:srgbClr val="002060"/>
                </a:solidFill>
              </a:rPr>
              <a:t>трехлинейной винтовки.</a:t>
            </a:r>
            <a:endParaRPr lang="ru-RU" sz="1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564" y="2718000"/>
            <a:ext cx="2124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МОСИН</a:t>
            </a:r>
            <a:endParaRPr lang="ru-RU" sz="1200" dirty="0" smtClean="0">
              <a:solidFill>
                <a:srgbClr val="00206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Сергей </a:t>
            </a:r>
            <a:r>
              <a:rPr lang="ru-RU" sz="1200" b="1" dirty="0">
                <a:solidFill>
                  <a:srgbClr val="002060"/>
                </a:solidFill>
              </a:rPr>
              <a:t>Иванович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0900" y="2718000"/>
            <a:ext cx="21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КАРБЫШЕВ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Дмитрий</a:t>
            </a:r>
            <a:r>
              <a:rPr lang="ru-RU" sz="1200" dirty="0">
                <a:solidFill>
                  <a:srgbClr val="002060"/>
                </a:solidFill>
              </a:rPr>
              <a:t> </a:t>
            </a:r>
            <a:r>
              <a:rPr lang="ru-RU" sz="1200" b="1" dirty="0" smtClean="0">
                <a:solidFill>
                  <a:srgbClr val="002060"/>
                </a:solidFill>
              </a:rPr>
              <a:t>Михайлович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3849" y="3204000"/>
            <a:ext cx="27363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(1887-1914)</a:t>
            </a:r>
          </a:p>
          <a:p>
            <a:pPr algn="ctr"/>
            <a:r>
              <a:rPr lang="ru-RU" sz="1000" b="1" dirty="0">
                <a:solidFill>
                  <a:srgbClr val="002060"/>
                </a:solidFill>
              </a:rPr>
              <a:t>Выпускник Нижегородского графа Аракчеева кадетского </a:t>
            </a:r>
            <a:r>
              <a:rPr lang="ru-RU" sz="1000" b="1" dirty="0" smtClean="0">
                <a:solidFill>
                  <a:srgbClr val="002060"/>
                </a:solidFill>
              </a:rPr>
              <a:t>корпуса. 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Русский </a:t>
            </a:r>
            <a:r>
              <a:rPr lang="ru-RU" sz="1000" b="1" dirty="0">
                <a:solidFill>
                  <a:srgbClr val="002060"/>
                </a:solidFill>
              </a:rPr>
              <a:t>военный лётчик, георгиевский кавалер, штабс-капитан. Основоположник высшего </a:t>
            </a:r>
            <a:r>
              <a:rPr lang="ru-RU" sz="1000" b="1" dirty="0" smtClean="0">
                <a:solidFill>
                  <a:srgbClr val="002060"/>
                </a:solidFill>
              </a:rPr>
              <a:t>пилотажа.</a:t>
            </a:r>
            <a:endParaRPr lang="ru-RU" sz="1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3888" y="271800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НЕСТЕРОВ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Петр </a:t>
            </a:r>
            <a:r>
              <a:rPr lang="ru-RU" sz="1200" b="1" dirty="0">
                <a:solidFill>
                  <a:srgbClr val="002060"/>
                </a:solidFill>
              </a:rPr>
              <a:t>Николаевич 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8204" y="3204000"/>
            <a:ext cx="2196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(1880-1945)</a:t>
            </a:r>
          </a:p>
          <a:p>
            <a:pPr algn="ctr"/>
            <a:r>
              <a:rPr lang="ru-RU" sz="1000" b="1" dirty="0">
                <a:solidFill>
                  <a:srgbClr val="002060"/>
                </a:solidFill>
              </a:rPr>
              <a:t>выпускник Сибирского кадетского </a:t>
            </a:r>
            <a:r>
              <a:rPr lang="ru-RU" sz="1000" b="1" dirty="0" smtClean="0">
                <a:solidFill>
                  <a:srgbClr val="002060"/>
                </a:solidFill>
              </a:rPr>
              <a:t>корпуса.</a:t>
            </a:r>
          </a:p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Русский </a:t>
            </a:r>
            <a:r>
              <a:rPr lang="ru-RU" sz="1000" b="1" dirty="0">
                <a:solidFill>
                  <a:srgbClr val="002060"/>
                </a:solidFill>
              </a:rPr>
              <a:t>и советский </a:t>
            </a:r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фортификатор</a:t>
            </a:r>
            <a:r>
              <a:rPr lang="ru-RU" sz="1000" b="1" dirty="0">
                <a:solidFill>
                  <a:srgbClr val="002060"/>
                </a:solidFill>
              </a:rPr>
              <a:t>, крупнейший советский учёный — военный инженер. Генерал-лейтенант инженерных </a:t>
            </a:r>
            <a:r>
              <a:rPr lang="ru-RU" sz="1000" b="1" dirty="0" smtClean="0">
                <a:solidFill>
                  <a:srgbClr val="002060"/>
                </a:solidFill>
              </a:rPr>
              <a:t>войск.</a:t>
            </a:r>
          </a:p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Герой Советского Союза </a:t>
            </a:r>
            <a:endParaRPr lang="ru-RU" sz="10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t="682" r="13589" b="15169"/>
          <a:stretch/>
        </p:blipFill>
        <p:spPr bwMode="auto">
          <a:xfrm>
            <a:off x="791580" y="550053"/>
            <a:ext cx="1800000" cy="216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4"/>
          <a:stretch/>
        </p:blipFill>
        <p:spPr bwMode="auto">
          <a:xfrm>
            <a:off x="6552220" y="555766"/>
            <a:ext cx="1800000" cy="216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s://www.avsim.su/forum/uploads/monthly_2017_09/17395003902_4f816c9239_o.jpg.e8e1257593074a96b6a295b97b5e1645.jpg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t="12046" r="18853" b="31172"/>
          <a:stretch/>
        </p:blipFill>
        <p:spPr bwMode="auto">
          <a:xfrm>
            <a:off x="3708104" y="549334"/>
            <a:ext cx="1800000" cy="21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4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47864" y="3239567"/>
            <a:ext cx="24645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(</a:t>
            </a:r>
            <a:r>
              <a:rPr lang="ru-RU" sz="1000" b="1" dirty="0" smtClean="0">
                <a:solidFill>
                  <a:srgbClr val="002060"/>
                </a:solidFill>
              </a:rPr>
              <a:t>1942)</a:t>
            </a:r>
          </a:p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Выпускник </a:t>
            </a:r>
            <a:r>
              <a:rPr lang="ru-RU" sz="1000" b="1" dirty="0">
                <a:solidFill>
                  <a:srgbClr val="002060"/>
                </a:solidFill>
              </a:rPr>
              <a:t>Ташкентского суворовского военного училища</a:t>
            </a:r>
            <a:r>
              <a:rPr lang="ru-RU" sz="10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000" b="1" dirty="0">
                <a:solidFill>
                  <a:srgbClr val="002060"/>
                </a:solidFill>
              </a:rPr>
              <a:t>Летчик-космонавт СССР, дважды Герой Советского Союза, </a:t>
            </a:r>
            <a:r>
              <a:rPr lang="ru-RU" sz="1000" b="1" dirty="0" smtClean="0">
                <a:solidFill>
                  <a:srgbClr val="002060"/>
                </a:solidFill>
              </a:rPr>
              <a:t>генерал-майор авиации.</a:t>
            </a:r>
            <a:endParaRPr lang="ru-RU" sz="1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2717507"/>
            <a:ext cx="2300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ДЖАНИБЕКОВ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Владимир </a:t>
            </a:r>
            <a:r>
              <a:rPr lang="ru-RU" sz="1200" b="1" dirty="0">
                <a:solidFill>
                  <a:srgbClr val="002060"/>
                </a:solidFill>
              </a:rPr>
              <a:t>Александрович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2718000"/>
            <a:ext cx="21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ДУРОВ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Борис </a:t>
            </a:r>
            <a:r>
              <a:rPr lang="ru-RU" sz="1200" b="1" dirty="0">
                <a:solidFill>
                  <a:srgbClr val="002060"/>
                </a:solidFill>
              </a:rPr>
              <a:t>Валентинович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6176" y="3219822"/>
            <a:ext cx="26014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(1935 - 2021)</a:t>
            </a:r>
          </a:p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Выпускник Саратовского</a:t>
            </a:r>
          </a:p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суворовского </a:t>
            </a:r>
            <a:r>
              <a:rPr lang="ru-RU" sz="1000" b="1" dirty="0">
                <a:solidFill>
                  <a:srgbClr val="002060"/>
                </a:solidFill>
              </a:rPr>
              <a:t>военного </a:t>
            </a:r>
            <a:r>
              <a:rPr lang="ru-RU" sz="1000" b="1" dirty="0" smtClean="0">
                <a:solidFill>
                  <a:srgbClr val="002060"/>
                </a:solidFill>
              </a:rPr>
              <a:t>училища.</a:t>
            </a:r>
          </a:p>
          <a:p>
            <a:pPr algn="ctr"/>
            <a:r>
              <a:rPr lang="ru-RU" sz="1000" b="1" dirty="0" smtClean="0">
                <a:solidFill>
                  <a:srgbClr val="002060"/>
                </a:solidFill>
              </a:rPr>
              <a:t>Советский тяжелоатлет, Олимпийский чемпион, </a:t>
            </a:r>
            <a:r>
              <a:rPr lang="ru-RU" sz="1000" b="1" dirty="0">
                <a:solidFill>
                  <a:srgbClr val="002060"/>
                </a:solidFill>
              </a:rPr>
              <a:t>4-кратный чемпион </a:t>
            </a:r>
            <a:r>
              <a:rPr lang="ru-RU" sz="1000" b="1" dirty="0" smtClean="0">
                <a:solidFill>
                  <a:srgbClr val="002060"/>
                </a:solidFill>
              </a:rPr>
              <a:t>мира, установил </a:t>
            </a:r>
            <a:r>
              <a:rPr lang="ru-RU" sz="1000" b="1" dirty="0">
                <a:solidFill>
                  <a:srgbClr val="002060"/>
                </a:solidFill>
              </a:rPr>
              <a:t>31 рекорд мира и 41 рекорд </a:t>
            </a:r>
            <a:r>
              <a:rPr lang="ru-RU" sz="1000" b="1" dirty="0" smtClean="0">
                <a:solidFill>
                  <a:srgbClr val="002060"/>
                </a:solidFill>
              </a:rPr>
              <a:t>СССР, </a:t>
            </a:r>
            <a:r>
              <a:rPr lang="ru-RU" sz="1000" b="1" dirty="0">
                <a:solidFill>
                  <a:srgbClr val="002060"/>
                </a:solidFill>
              </a:rPr>
              <a:t>русский писатель, российский политический </a:t>
            </a:r>
            <a:r>
              <a:rPr lang="ru-RU" sz="1000" b="1" dirty="0" smtClean="0">
                <a:solidFill>
                  <a:srgbClr val="002060"/>
                </a:solidFill>
              </a:rPr>
              <a:t>деятель.</a:t>
            </a:r>
            <a:endParaRPr lang="ru-RU" sz="1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4208" y="271800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ВЛАСОВ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Юрий Петрович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3256990"/>
            <a:ext cx="208804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(</a:t>
            </a:r>
            <a:r>
              <a:rPr lang="ru-RU" sz="1000" b="1" dirty="0" smtClean="0">
                <a:solidFill>
                  <a:srgbClr val="002060"/>
                </a:solidFill>
              </a:rPr>
              <a:t>1937-2007)</a:t>
            </a:r>
            <a:endParaRPr lang="ru-RU" sz="1000" b="1" dirty="0">
              <a:solidFill>
                <a:srgbClr val="002060"/>
              </a:solidFill>
            </a:endParaRPr>
          </a:p>
          <a:p>
            <a:pPr algn="ctr"/>
            <a:r>
              <a:rPr lang="ru-RU" sz="1000" b="1" dirty="0">
                <a:solidFill>
                  <a:srgbClr val="002060"/>
                </a:solidFill>
              </a:rPr>
              <a:t>Выпускник Казанского </a:t>
            </a:r>
            <a:r>
              <a:rPr lang="ru-RU" sz="1000" b="1" dirty="0" smtClean="0">
                <a:solidFill>
                  <a:srgbClr val="002060"/>
                </a:solidFill>
              </a:rPr>
              <a:t>суворовского военного училища.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000" b="1" dirty="0">
                <a:solidFill>
                  <a:srgbClr val="002060"/>
                </a:solidFill>
              </a:rPr>
              <a:t>Советский и российский сценарист и кинорежиссёр. Снял 17 фильмов, среди них «Повесть о чекисте», «Гранитные острова»,  «Пираты 20-го века</a:t>
            </a:r>
            <a:r>
              <a:rPr lang="ru-RU" sz="1000" b="1" dirty="0" smtClean="0">
                <a:solidFill>
                  <a:srgbClr val="002060"/>
                </a:solidFill>
              </a:rPr>
              <a:t>».</a:t>
            </a:r>
            <a:endParaRPr lang="ru-RU" sz="10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8" t="5859" r="28029"/>
          <a:stretch/>
        </p:blipFill>
        <p:spPr bwMode="auto">
          <a:xfrm>
            <a:off x="755576" y="567328"/>
            <a:ext cx="1800000" cy="216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://itd1.mycdn.me/image?id=883672895345&amp;t=20&amp;plc=MOBILE&amp;tkn=*niucJ-0pFcH5Z_UNY5v8f4-VGRA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r="2464" b="14243"/>
          <a:stretch/>
        </p:blipFill>
        <p:spPr bwMode="auto">
          <a:xfrm>
            <a:off x="3707904" y="555526"/>
            <a:ext cx="1800000" cy="21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ressball.by/images/stories/2021/02/20210215110830.jpg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9" t="2233" r="5857" b="32923"/>
          <a:stretch/>
        </p:blipFill>
        <p:spPr bwMode="auto">
          <a:xfrm>
            <a:off x="6588224" y="590364"/>
            <a:ext cx="1800000" cy="21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89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2219</TotalTime>
  <Words>1497</Words>
  <Application>Microsoft Office PowerPoint</Application>
  <PresentationFormat>Экран (16:9)</PresentationFormat>
  <Paragraphs>298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Franklin Gothic Heavy</vt:lpstr>
      <vt:lpstr>Tahoma</vt:lpstr>
      <vt:lpstr>Wingdings 3</vt:lpstr>
      <vt:lpstr>Сектор</vt:lpstr>
      <vt:lpstr>Познавательная ВИКТОРИНА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ОТКРЫТЫЙ УРОК</dc:title>
  <dc:creator>Оксана Станиславовна</dc:creator>
  <cp:lastModifiedBy>Дарья</cp:lastModifiedBy>
  <cp:revision>669</cp:revision>
  <dcterms:created xsi:type="dcterms:W3CDTF">2021-09-23T21:26:32Z</dcterms:created>
  <dcterms:modified xsi:type="dcterms:W3CDTF">2024-12-10T21:03:06Z</dcterms:modified>
</cp:coreProperties>
</file>