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69" r:id="rId2"/>
    <p:sldId id="277" r:id="rId3"/>
    <p:sldId id="256" r:id="rId4"/>
    <p:sldId id="270" r:id="rId5"/>
    <p:sldId id="257" r:id="rId6"/>
    <p:sldId id="271" r:id="rId7"/>
    <p:sldId id="272" r:id="rId8"/>
    <p:sldId id="273" r:id="rId9"/>
    <p:sldId id="260" r:id="rId10"/>
    <p:sldId id="261" r:id="rId11"/>
    <p:sldId id="262" r:id="rId12"/>
    <p:sldId id="264" r:id="rId13"/>
    <p:sldId id="265" r:id="rId14"/>
    <p:sldId id="266" r:id="rId15"/>
    <p:sldId id="267" r:id="rId16"/>
    <p:sldId id="275" r:id="rId17"/>
    <p:sldId id="278" r:id="rId18"/>
    <p:sldId id="276" r:id="rId19"/>
    <p:sldId id="274" r:id="rId20"/>
    <p:sldId id="268" r:id="rId21"/>
  </p:sldIdLst>
  <p:sldSz cx="9144000" cy="5143500" type="screen16x9"/>
  <p:notesSz cx="6858000" cy="9144000"/>
  <p:embeddedFontLst>
    <p:embeddedFont>
      <p:font typeface="Bookman Old Style" pitchFamily="18" charset="0"/>
      <p:regular r:id="rId23"/>
      <p:bold r:id="rId24"/>
      <p:italic r:id="rId25"/>
      <p:boldItalic r:id="rId26"/>
    </p:embeddedFont>
    <p:embeddedFont>
      <p:font typeface="Lato" charset="0"/>
      <p:regular r:id="rId27"/>
      <p:bold r:id="rId28"/>
      <p:italic r:id="rId29"/>
      <p:boldItalic r:id="rId30"/>
    </p:embeddedFont>
    <p:embeddedFont>
      <p:font typeface="Comic Sans MS" pitchFamily="66" charset="0"/>
      <p:regular r:id="rId31"/>
      <p:bold r:id="rId32"/>
      <p:italic r:id="rId33"/>
      <p:boldItalic r:id="rId34"/>
    </p:embeddedFont>
    <p:embeddedFont>
      <p:font typeface="Raleway" charset="-52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7" d="100"/>
          <a:sy n="147" d="100"/>
        </p:scale>
        <p:origin x="-59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452133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8defa1840e_1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8defa1840e_1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9100056b6b_0_1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9100056b6b_0_1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8defa1840e_1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8defa1840e_1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8defa1840e_1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8defa1840e_1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8defa1840e_1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8defa1840e_1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8defa1840e_1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8defa1840e_1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8defa1840e_1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8defa1840e_1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8defa1840e_1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8defa1840e_1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8defa1840e_1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8defa1840e_1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450" y="214009"/>
            <a:ext cx="7688400" cy="2627041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latin typeface="Bookman Old Style" pitchFamily="18" charset="0"/>
              </a:rPr>
              <a:t>Словарная работа</a:t>
            </a:r>
            <a:br>
              <a:rPr lang="ru-RU" sz="1800" dirty="0">
                <a:latin typeface="Bookman Old Style" pitchFamily="18" charset="0"/>
              </a:rPr>
            </a:br>
            <a:r>
              <a:rPr lang="ru-RU" sz="1800" i="1" dirty="0">
                <a:latin typeface="Bookman Old Style" pitchFamily="18" charset="0"/>
              </a:rPr>
              <a:t>Запишите слова. Подчеркните в каждом слове только пропущенную букву: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0289" y="1663808"/>
            <a:ext cx="567771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>
                <a:latin typeface="Bookman Old Style" pitchFamily="18" charset="0"/>
              </a:rPr>
              <a:t>…</a:t>
            </a:r>
            <a:r>
              <a:rPr lang="ru-RU" sz="2000" dirty="0" err="1">
                <a:latin typeface="Bookman Old Style" pitchFamily="18" charset="0"/>
              </a:rPr>
              <a:t>утбол</a:t>
            </a:r>
            <a:endParaRPr lang="ru-RU" sz="2000" dirty="0">
              <a:latin typeface="Bookman Old Style" pitchFamily="18" charset="0"/>
            </a:endParaRPr>
          </a:p>
          <a:p>
            <a:pPr>
              <a:defRPr/>
            </a:pPr>
            <a:r>
              <a:rPr lang="ru-RU" sz="2000" dirty="0" err="1">
                <a:latin typeface="Bookman Old Style" pitchFamily="18" charset="0"/>
              </a:rPr>
              <a:t>сп</a:t>
            </a:r>
            <a:r>
              <a:rPr lang="ru-RU" sz="2000" dirty="0">
                <a:latin typeface="Bookman Old Style" pitchFamily="18" charset="0"/>
              </a:rPr>
              <a:t>…</a:t>
            </a:r>
            <a:r>
              <a:rPr lang="ru-RU" sz="2000" dirty="0" err="1">
                <a:latin typeface="Bookman Old Style" pitchFamily="18" charset="0"/>
              </a:rPr>
              <a:t>ртсмен</a:t>
            </a:r>
            <a:endParaRPr lang="ru-RU" sz="2000" dirty="0">
              <a:latin typeface="Bookman Old Style" pitchFamily="18" charset="0"/>
            </a:endParaRPr>
          </a:p>
          <a:p>
            <a:pPr>
              <a:defRPr/>
            </a:pPr>
            <a:r>
              <a:rPr lang="ru-RU" sz="2000" dirty="0">
                <a:latin typeface="Bookman Old Style" pitchFamily="18" charset="0"/>
              </a:rPr>
              <a:t>до </a:t>
            </a:r>
            <a:r>
              <a:rPr lang="ru-RU" sz="2000" dirty="0" err="1">
                <a:latin typeface="Bookman Old Style" pitchFamily="18" charset="0"/>
              </a:rPr>
              <a:t>свида</a:t>
            </a:r>
            <a:r>
              <a:rPr lang="ru-RU" sz="2000" dirty="0">
                <a:latin typeface="Bookman Old Style" pitchFamily="18" charset="0"/>
              </a:rPr>
              <a:t>…</a:t>
            </a:r>
            <a:r>
              <a:rPr lang="ru-RU" sz="2000" dirty="0" err="1">
                <a:latin typeface="Bookman Old Style" pitchFamily="18" charset="0"/>
              </a:rPr>
              <a:t>ия</a:t>
            </a:r>
            <a:endParaRPr lang="ru-RU" sz="2000" dirty="0">
              <a:latin typeface="Bookman Old Style" pitchFamily="18" charset="0"/>
            </a:endParaRPr>
          </a:p>
          <a:p>
            <a:pPr>
              <a:defRPr/>
            </a:pPr>
            <a:r>
              <a:rPr lang="ru-RU" sz="2000" dirty="0">
                <a:latin typeface="Bookman Old Style" pitchFamily="18" charset="0"/>
              </a:rPr>
              <a:t>баск…</a:t>
            </a:r>
            <a:r>
              <a:rPr lang="ru-RU" sz="2000" dirty="0" err="1">
                <a:latin typeface="Bookman Old Style" pitchFamily="18" charset="0"/>
              </a:rPr>
              <a:t>тбол</a:t>
            </a:r>
            <a:endParaRPr lang="ru-RU" sz="2000" dirty="0">
              <a:latin typeface="Bookman Old Style" pitchFamily="18" charset="0"/>
            </a:endParaRPr>
          </a:p>
          <a:p>
            <a:pPr>
              <a:defRPr/>
            </a:pPr>
            <a:r>
              <a:rPr lang="ru-RU" sz="2000" dirty="0" err="1">
                <a:latin typeface="Bookman Old Style" pitchFamily="18" charset="0"/>
              </a:rPr>
              <a:t>парашю</a:t>
            </a:r>
            <a:r>
              <a:rPr lang="ru-RU" sz="2000" dirty="0">
                <a:latin typeface="Bookman Old Style" pitchFamily="18" charset="0"/>
              </a:rPr>
              <a:t>…</a:t>
            </a:r>
          </a:p>
          <a:p>
            <a:pPr>
              <a:defRPr/>
            </a:pPr>
            <a:r>
              <a:rPr lang="ru-RU" sz="2000" dirty="0">
                <a:latin typeface="Bookman Old Style" pitchFamily="18" charset="0"/>
              </a:rPr>
              <a:t>г…</a:t>
            </a:r>
            <a:r>
              <a:rPr lang="ru-RU" sz="2000" dirty="0" err="1">
                <a:latin typeface="Bookman Old Style" pitchFamily="18" charset="0"/>
              </a:rPr>
              <a:t>мнастика</a:t>
            </a:r>
            <a:endParaRPr lang="ru-RU" sz="2000" dirty="0">
              <a:latin typeface="Bookman Old Style" pitchFamily="18" charset="0"/>
            </a:endParaRPr>
          </a:p>
          <a:p>
            <a:pPr>
              <a:defRPr/>
            </a:pPr>
            <a:r>
              <a:rPr lang="ru-RU" sz="2000" dirty="0">
                <a:latin typeface="Bookman Old Style" pitchFamily="18" charset="0"/>
              </a:rPr>
              <a:t>хо…</a:t>
            </a:r>
            <a:r>
              <a:rPr lang="ru-RU" sz="2000" dirty="0" err="1">
                <a:latin typeface="Bookman Old Style" pitchFamily="18" charset="0"/>
              </a:rPr>
              <a:t>кей</a:t>
            </a:r>
            <a:endParaRPr lang="ru-RU" sz="2000" dirty="0">
              <a:latin typeface="Bookman Old Style" pitchFamily="18" charset="0"/>
            </a:endParaRPr>
          </a:p>
          <a:p>
            <a:pPr>
              <a:defRPr/>
            </a:pPr>
            <a:r>
              <a:rPr lang="ru-RU" sz="2000" dirty="0">
                <a:latin typeface="Bookman Old Style" pitchFamily="18" charset="0"/>
              </a:rPr>
              <a:t>м…</a:t>
            </a:r>
            <a:r>
              <a:rPr lang="ru-RU" sz="2000" dirty="0" err="1">
                <a:latin typeface="Bookman Old Style" pitchFamily="18" charset="0"/>
              </a:rPr>
              <a:t>тч</a:t>
            </a: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37106" y="1524000"/>
            <a:ext cx="1452664" cy="3137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>Ф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>О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>Н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>Е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>Т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>И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>К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Bookman Old Style" pitchFamily="18" charset="0"/>
              </a:rPr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285347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9822" y="685650"/>
            <a:ext cx="6724356" cy="377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 txBox="1">
            <a:spLocks noGrp="1"/>
          </p:cNvSpPr>
          <p:nvPr>
            <p:ph type="title"/>
          </p:nvPr>
        </p:nvSpPr>
        <p:spPr>
          <a:xfrm>
            <a:off x="1579950" y="685650"/>
            <a:ext cx="5984100" cy="37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Проверьте себя!</a:t>
            </a:r>
            <a:endParaRPr sz="21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000" b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Посчитайте количество слогов в словах: </a:t>
            </a:r>
            <a:r>
              <a:rPr lang="ru" sz="2000" b="0" i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примерять, кожевник, ухоженный, заботиться, приставка, столица, мокрый, приглашение, оранжевые.</a:t>
            </a:r>
            <a:r>
              <a:rPr lang="ru" sz="2000" b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3900">
              <a:solidFill>
                <a:schemeClr val="dk1"/>
              </a:solidFill>
            </a:endParaRPr>
          </a:p>
        </p:txBody>
      </p:sp>
      <p:pic>
        <p:nvPicPr>
          <p:cNvPr id="121" name="Google Shape;12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1425" y="2345425"/>
            <a:ext cx="2902575" cy="2798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/>
          <p:cNvSpPr txBox="1"/>
          <p:nvPr/>
        </p:nvSpPr>
        <p:spPr>
          <a:xfrm>
            <a:off x="1835650" y="3631300"/>
            <a:ext cx="345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Lato"/>
                <a:ea typeface="Lato"/>
                <a:cs typeface="Lato"/>
                <a:sym typeface="Lato"/>
              </a:rPr>
              <a:t>3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2180950" y="3631300"/>
            <a:ext cx="345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Lato"/>
                <a:ea typeface="Lato"/>
                <a:cs typeface="Lato"/>
                <a:sym typeface="Lato"/>
              </a:rPr>
              <a:t>3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4" name="Google Shape;124;p18"/>
          <p:cNvSpPr txBox="1"/>
          <p:nvPr/>
        </p:nvSpPr>
        <p:spPr>
          <a:xfrm>
            <a:off x="2526250" y="3631300"/>
            <a:ext cx="345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Lato"/>
                <a:ea typeface="Lato"/>
                <a:cs typeface="Lato"/>
                <a:sym typeface="Lato"/>
              </a:rPr>
              <a:t>4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5" name="Google Shape;125;p18"/>
          <p:cNvSpPr txBox="1"/>
          <p:nvPr/>
        </p:nvSpPr>
        <p:spPr>
          <a:xfrm>
            <a:off x="2871550" y="3631300"/>
            <a:ext cx="345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Lato"/>
                <a:ea typeface="Lato"/>
                <a:cs typeface="Lato"/>
                <a:sym typeface="Lato"/>
              </a:rPr>
              <a:t>4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6" name="Google Shape;126;p18"/>
          <p:cNvSpPr txBox="1"/>
          <p:nvPr/>
        </p:nvSpPr>
        <p:spPr>
          <a:xfrm>
            <a:off x="3216850" y="3631300"/>
            <a:ext cx="345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Lato"/>
                <a:ea typeface="Lato"/>
                <a:cs typeface="Lato"/>
                <a:sym typeface="Lato"/>
              </a:rPr>
              <a:t>3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7" name="Google Shape;127;p18"/>
          <p:cNvSpPr txBox="1"/>
          <p:nvPr/>
        </p:nvSpPr>
        <p:spPr>
          <a:xfrm>
            <a:off x="3562150" y="3631300"/>
            <a:ext cx="345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Lato"/>
                <a:ea typeface="Lato"/>
                <a:cs typeface="Lato"/>
                <a:sym typeface="Lato"/>
              </a:rPr>
              <a:t>3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8" name="Google Shape;128;p18"/>
          <p:cNvSpPr txBox="1"/>
          <p:nvPr/>
        </p:nvSpPr>
        <p:spPr>
          <a:xfrm>
            <a:off x="3907450" y="3631300"/>
            <a:ext cx="345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Lato"/>
                <a:ea typeface="Lato"/>
                <a:cs typeface="Lato"/>
                <a:sym typeface="Lato"/>
              </a:rPr>
              <a:t>2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9" name="Google Shape;129;p18"/>
          <p:cNvSpPr txBox="1"/>
          <p:nvPr/>
        </p:nvSpPr>
        <p:spPr>
          <a:xfrm>
            <a:off x="4252750" y="3631300"/>
            <a:ext cx="345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Lato"/>
                <a:ea typeface="Lato"/>
                <a:cs typeface="Lato"/>
                <a:sym typeface="Lato"/>
              </a:rPr>
              <a:t>5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0" name="Google Shape;130;p18"/>
          <p:cNvSpPr txBox="1"/>
          <p:nvPr/>
        </p:nvSpPr>
        <p:spPr>
          <a:xfrm>
            <a:off x="4598050" y="3631300"/>
            <a:ext cx="345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Lato"/>
                <a:ea typeface="Lato"/>
                <a:cs typeface="Lato"/>
                <a:sym typeface="Lato"/>
              </a:rPr>
              <a:t>5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>
            <a:spLocks noGrp="1"/>
          </p:cNvSpPr>
          <p:nvPr>
            <p:ph type="title"/>
          </p:nvPr>
        </p:nvSpPr>
        <p:spPr>
          <a:xfrm>
            <a:off x="780875" y="271025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/>
              <a:t>Гласные звуки и </a:t>
            </a:r>
            <a:r>
              <a:rPr lang="ru" sz="2300">
                <a:solidFill>
                  <a:srgbClr val="FF9900"/>
                </a:solidFill>
              </a:rPr>
              <a:t>ударение </a:t>
            </a:r>
            <a:endParaRPr sz="2300">
              <a:solidFill>
                <a:srgbClr val="FF99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200"/>
          </a:p>
        </p:txBody>
      </p:sp>
      <p:sp>
        <p:nvSpPr>
          <p:cNvPr id="136" name="Google Shape;136;p19"/>
          <p:cNvSpPr txBox="1">
            <a:spLocks noGrp="1"/>
          </p:cNvSpPr>
          <p:nvPr>
            <p:ph type="body" idx="1"/>
          </p:nvPr>
        </p:nvSpPr>
        <p:spPr>
          <a:xfrm>
            <a:off x="780875" y="2623175"/>
            <a:ext cx="7688400" cy="1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 dirty="0">
                <a:solidFill>
                  <a:srgbClr val="FF99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Ударение </a:t>
            </a:r>
            <a:r>
              <a:rPr lang="ru" sz="1500" dirty="0">
                <a:latin typeface="Comic Sans MS"/>
                <a:ea typeface="Comic Sans MS"/>
                <a:cs typeface="Comic Sans MS"/>
                <a:sym typeface="Comic Sans MS"/>
              </a:rPr>
              <a:t>в русском языке может падать на любой из существующих </a:t>
            </a:r>
            <a:r>
              <a:rPr lang="ru" sz="1500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гласных звуков</a:t>
            </a:r>
            <a:r>
              <a:rPr lang="ru" sz="1500" dirty="0">
                <a:latin typeface="Comic Sans MS"/>
                <a:ea typeface="Comic Sans MS"/>
                <a:cs typeface="Comic Sans MS"/>
                <a:sym typeface="Comic Sans MS"/>
              </a:rPr>
              <a:t>. В </a:t>
            </a:r>
            <a:r>
              <a:rPr lang="ru" sz="1500" b="1" i="1" dirty="0">
                <a:latin typeface="Comic Sans MS"/>
                <a:ea typeface="Comic Sans MS"/>
                <a:cs typeface="Comic Sans MS"/>
                <a:sym typeface="Comic Sans MS"/>
              </a:rPr>
              <a:t>безударном </a:t>
            </a:r>
            <a:r>
              <a:rPr lang="ru" sz="1500" dirty="0">
                <a:latin typeface="Comic Sans MS"/>
                <a:ea typeface="Comic Sans MS"/>
                <a:cs typeface="Comic Sans MS"/>
                <a:sym typeface="Comic Sans MS"/>
              </a:rPr>
              <a:t>положении мы произносим звуки </a:t>
            </a:r>
            <a:r>
              <a:rPr lang="ru" sz="1500" b="1" i="1" dirty="0">
                <a:latin typeface="Comic Sans MS"/>
                <a:ea typeface="Comic Sans MS"/>
                <a:cs typeface="Comic Sans MS"/>
                <a:sym typeface="Comic Sans MS"/>
              </a:rPr>
              <a:t>слабее</a:t>
            </a:r>
            <a:r>
              <a:rPr lang="ru" sz="1500" dirty="0">
                <a:latin typeface="Comic Sans MS"/>
                <a:ea typeface="Comic Sans MS"/>
                <a:cs typeface="Comic Sans MS"/>
                <a:sym typeface="Comic Sans MS"/>
              </a:rPr>
              <a:t>, чем под ударением, из-за чего они могут менять качества и звучать иначе.</a:t>
            </a:r>
            <a:endParaRPr sz="15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500" dirty="0">
                <a:latin typeface="Comic Sans MS"/>
                <a:ea typeface="Comic Sans MS"/>
                <a:cs typeface="Comic Sans MS"/>
                <a:sym typeface="Comic Sans MS"/>
              </a:rPr>
              <a:t>Интересно, что гласный звук </a:t>
            </a:r>
            <a:r>
              <a:rPr lang="ru" sz="1500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[о]</a:t>
            </a:r>
            <a:r>
              <a:rPr lang="ru" sz="1500" dirty="0">
                <a:latin typeface="Comic Sans MS"/>
                <a:ea typeface="Comic Sans MS"/>
                <a:cs typeface="Comic Sans MS"/>
                <a:sym typeface="Comic Sans MS"/>
              </a:rPr>
              <a:t> может быть </a:t>
            </a:r>
            <a:r>
              <a:rPr lang="ru" sz="1500" b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только ударным</a:t>
            </a:r>
            <a:r>
              <a:rPr lang="ru" sz="1500" dirty="0">
                <a:latin typeface="Comic Sans MS"/>
                <a:ea typeface="Comic Sans MS"/>
                <a:cs typeface="Comic Sans MS"/>
                <a:sym typeface="Comic Sans MS"/>
              </a:rPr>
              <a:t>. Из этого правила есть всего пара исключений: например, в слове </a:t>
            </a:r>
            <a:r>
              <a:rPr lang="ru" sz="1500" b="1" i="1" dirty="0" smtClean="0">
                <a:latin typeface="Comic Sans MS"/>
                <a:ea typeface="Comic Sans MS"/>
                <a:cs typeface="Comic Sans MS"/>
                <a:sym typeface="Comic Sans MS"/>
              </a:rPr>
              <a:t>КАКАО</a:t>
            </a:r>
            <a:r>
              <a:rPr lang="ru" sz="1500" dirty="0" smtClean="0"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ru" sz="1500" dirty="0">
                <a:latin typeface="Comic Sans MS"/>
                <a:ea typeface="Comic Sans MS"/>
                <a:cs typeface="Comic Sans MS"/>
                <a:sym typeface="Comic Sans MS"/>
              </a:rPr>
              <a:t>звук </a:t>
            </a:r>
            <a:r>
              <a:rPr lang="ru" sz="1500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[о]</a:t>
            </a:r>
            <a:r>
              <a:rPr lang="ru" sz="1500" dirty="0">
                <a:latin typeface="Comic Sans MS"/>
                <a:ea typeface="Comic Sans MS"/>
                <a:cs typeface="Comic Sans MS"/>
                <a:sym typeface="Comic Sans MS"/>
              </a:rPr>
              <a:t> в </a:t>
            </a:r>
            <a:r>
              <a:rPr lang="ru" sz="1500" b="1" i="1" dirty="0">
                <a:latin typeface="Comic Sans MS"/>
                <a:ea typeface="Comic Sans MS"/>
                <a:cs typeface="Comic Sans MS"/>
                <a:sym typeface="Comic Sans MS"/>
              </a:rPr>
              <a:t>безударном положении. </a:t>
            </a:r>
            <a:endParaRPr sz="1500" b="1" i="1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37" name="Google Shape;137;p19"/>
          <p:cNvPicPr preferRelativeResize="0"/>
          <p:nvPr/>
        </p:nvPicPr>
        <p:blipFill rotWithShape="1">
          <a:blip r:embed="rId3">
            <a:alphaModFix/>
          </a:blip>
          <a:srcRect l="20585" t="31023" r="43205" b="56053"/>
          <a:stretch/>
        </p:blipFill>
        <p:spPr>
          <a:xfrm>
            <a:off x="477650" y="813597"/>
            <a:ext cx="8142852" cy="1634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>
            <a:spLocks noGrp="1"/>
          </p:cNvSpPr>
          <p:nvPr>
            <p:ph type="title"/>
          </p:nvPr>
        </p:nvSpPr>
        <p:spPr>
          <a:xfrm>
            <a:off x="106140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400">
                <a:solidFill>
                  <a:schemeClr val="dk1"/>
                </a:solidFill>
                <a:highlight>
                  <a:schemeClr val="lt1"/>
                </a:highlight>
              </a:rPr>
              <a:t>Проверьте себя!</a:t>
            </a:r>
            <a:endParaRPr sz="44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pic>
        <p:nvPicPr>
          <p:cNvPr id="153" name="Google Shape;15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2300" y="44011"/>
            <a:ext cx="9144003" cy="4625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19963" y="2486013"/>
            <a:ext cx="1724025" cy="265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2"/>
          <p:cNvSpPr txBox="1">
            <a:spLocks noGrp="1"/>
          </p:cNvSpPr>
          <p:nvPr>
            <p:ph type="title"/>
          </p:nvPr>
        </p:nvSpPr>
        <p:spPr>
          <a:xfrm>
            <a:off x="729450" y="764100"/>
            <a:ext cx="7688400" cy="36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88">
                <a:highlight>
                  <a:schemeClr val="accent3"/>
                </a:highlight>
              </a:rPr>
              <a:t>Задание 1</a:t>
            </a:r>
            <a:endParaRPr sz="2588">
              <a:highlight>
                <a:schemeClr val="accent3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22">
                <a:solidFill>
                  <a:schemeClr val="accent3"/>
                </a:solidFill>
                <a:highlight>
                  <a:schemeClr val="lt1"/>
                </a:highlight>
              </a:rPr>
              <a:t>Перечислите все гласные звуки в этих словах:</a:t>
            </a:r>
            <a:endParaRPr sz="1922">
              <a:solidFill>
                <a:schemeClr val="accent3"/>
              </a:solidFill>
              <a:highlight>
                <a:schemeClr val="lt1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22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88" b="0">
                <a:latin typeface="Comic Sans MS"/>
                <a:ea typeface="Comic Sans MS"/>
                <a:cs typeface="Comic Sans MS"/>
                <a:sym typeface="Comic Sans MS"/>
              </a:rPr>
              <a:t>верещать     ярмарка     </a:t>
            </a:r>
            <a:endParaRPr sz="3088" b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88" b="0">
                <a:latin typeface="Comic Sans MS"/>
                <a:ea typeface="Comic Sans MS"/>
                <a:cs typeface="Comic Sans MS"/>
                <a:sym typeface="Comic Sans MS"/>
              </a:rPr>
              <a:t>радоваться     кукольная     </a:t>
            </a:r>
            <a:endParaRPr sz="3088" b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88" b="0">
                <a:latin typeface="Comic Sans MS"/>
                <a:ea typeface="Comic Sans MS"/>
                <a:cs typeface="Comic Sans MS"/>
                <a:sym typeface="Comic Sans MS"/>
              </a:rPr>
              <a:t>далекий     приятель     </a:t>
            </a:r>
            <a:endParaRPr sz="3088" b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88" b="0">
                <a:latin typeface="Comic Sans MS"/>
                <a:ea typeface="Comic Sans MS"/>
                <a:cs typeface="Comic Sans MS"/>
                <a:sym typeface="Comic Sans MS"/>
              </a:rPr>
              <a:t>голосование</a:t>
            </a:r>
            <a:endParaRPr sz="1400" b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60" name="Google Shape;16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6275" y="2977875"/>
            <a:ext cx="1708900" cy="183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2"/>
          <p:cNvSpPr txBox="1"/>
          <p:nvPr/>
        </p:nvSpPr>
        <p:spPr>
          <a:xfrm>
            <a:off x="3106675" y="1789925"/>
            <a:ext cx="82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[И, И, А]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2" name="Google Shape;162;p22"/>
          <p:cNvSpPr txBox="1"/>
          <p:nvPr/>
        </p:nvSpPr>
        <p:spPr>
          <a:xfrm>
            <a:off x="5337050" y="1789925"/>
            <a:ext cx="82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[А, А, А]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3" name="Google Shape;163;p22"/>
          <p:cNvSpPr txBox="1"/>
          <p:nvPr/>
        </p:nvSpPr>
        <p:spPr>
          <a:xfrm>
            <a:off x="3048225" y="2279925"/>
            <a:ext cx="102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[А, А, А, А]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4" name="Google Shape;164;p22"/>
          <p:cNvSpPr txBox="1"/>
          <p:nvPr/>
        </p:nvSpPr>
        <p:spPr>
          <a:xfrm>
            <a:off x="5446375" y="2279925"/>
            <a:ext cx="112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[У, А, А, А]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5" name="Google Shape;165;p22"/>
          <p:cNvSpPr txBox="1"/>
          <p:nvPr/>
        </p:nvSpPr>
        <p:spPr>
          <a:xfrm>
            <a:off x="3048225" y="2769925"/>
            <a:ext cx="82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[А, О, И]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6" name="Google Shape;166;p22"/>
          <p:cNvSpPr txBox="1"/>
          <p:nvPr/>
        </p:nvSpPr>
        <p:spPr>
          <a:xfrm>
            <a:off x="5236850" y="2769925"/>
            <a:ext cx="822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[И, А, И]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7" name="Google Shape;167;p22"/>
          <p:cNvSpPr txBox="1"/>
          <p:nvPr/>
        </p:nvSpPr>
        <p:spPr>
          <a:xfrm>
            <a:off x="3764750" y="3259925"/>
            <a:ext cx="147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[А, А, А, А, И, Э]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 txBox="1">
            <a:spLocks noGrp="1"/>
          </p:cNvSpPr>
          <p:nvPr>
            <p:ph type="title"/>
          </p:nvPr>
        </p:nvSpPr>
        <p:spPr>
          <a:xfrm>
            <a:off x="106140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 dirty="0">
                <a:highlight>
                  <a:schemeClr val="dk1"/>
                </a:highlight>
              </a:rPr>
              <a:t>Задание 2</a:t>
            </a:r>
            <a:endParaRPr sz="2600" dirty="0">
              <a:highlight>
                <a:schemeClr val="dk1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highlight>
                <a:schemeClr val="dk1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Назовите по </a:t>
            </a:r>
            <a:r>
              <a:rPr lang="ru" dirty="0" smtClean="0"/>
              <a:t>2 слова, </a:t>
            </a:r>
            <a:r>
              <a:rPr lang="ru" dirty="0"/>
              <a:t>в которых звуки [а], [и], [у] и [ы] были бы в ударном положении. </a:t>
            </a:r>
            <a:endParaRPr dirty="0"/>
          </a:p>
        </p:txBody>
      </p:sp>
      <p:pic>
        <p:nvPicPr>
          <p:cNvPr id="173" name="Google Shape;17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6425" y="3183600"/>
            <a:ext cx="1708900" cy="183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>
            <a:spLocks noGrp="1"/>
          </p:cNvSpPr>
          <p:nvPr>
            <p:ph type="title"/>
          </p:nvPr>
        </p:nvSpPr>
        <p:spPr>
          <a:xfrm>
            <a:off x="727800" y="774450"/>
            <a:ext cx="7688400" cy="35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highlight>
                  <a:schemeClr val="accent3"/>
                </a:highlight>
              </a:rPr>
              <a:t>Задание 3</a:t>
            </a:r>
            <a:endParaRPr sz="2500">
              <a:highlight>
                <a:schemeClr val="accent3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>
                <a:solidFill>
                  <a:schemeClr val="accent3"/>
                </a:solidFill>
                <a:highlight>
                  <a:schemeClr val="lt1"/>
                </a:highlight>
              </a:rPr>
              <a:t>Посчитайте количество слогов в словах ниже:</a:t>
            </a:r>
            <a:endParaRPr sz="1900">
              <a:solidFill>
                <a:schemeClr val="accent3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latin typeface="Comic Sans MS"/>
                <a:ea typeface="Comic Sans MS"/>
                <a:cs typeface="Comic Sans MS"/>
                <a:sym typeface="Comic Sans MS"/>
              </a:rPr>
              <a:t>невесомый</a:t>
            </a:r>
            <a:endParaRPr sz="25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latin typeface="Comic Sans MS"/>
                <a:ea typeface="Comic Sans MS"/>
                <a:cs typeface="Comic Sans MS"/>
                <a:sym typeface="Comic Sans MS"/>
              </a:rPr>
              <a:t>           восход</a:t>
            </a:r>
            <a:endParaRPr sz="25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latin typeface="Comic Sans MS"/>
                <a:ea typeface="Comic Sans MS"/>
                <a:cs typeface="Comic Sans MS"/>
                <a:sym typeface="Comic Sans MS"/>
              </a:rPr>
              <a:t>                   приключение</a:t>
            </a:r>
            <a:endParaRPr sz="25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latin typeface="Comic Sans MS"/>
                <a:ea typeface="Comic Sans MS"/>
                <a:cs typeface="Comic Sans MS"/>
                <a:sym typeface="Comic Sans MS"/>
              </a:rPr>
              <a:t>                                маляр</a:t>
            </a:r>
            <a:endParaRPr sz="25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latin typeface="Comic Sans MS"/>
                <a:ea typeface="Comic Sans MS"/>
                <a:cs typeface="Comic Sans MS"/>
                <a:sym typeface="Comic Sans MS"/>
              </a:rPr>
              <a:t>                                       увековечить                                                                               </a:t>
            </a:r>
            <a:endParaRPr sz="25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79" name="Google Shape;17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6275" y="2977875"/>
            <a:ext cx="1708900" cy="183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4"/>
          <p:cNvSpPr/>
          <p:nvPr/>
        </p:nvSpPr>
        <p:spPr>
          <a:xfrm>
            <a:off x="1172725" y="1954525"/>
            <a:ext cx="10275" cy="370325"/>
          </a:xfrm>
          <a:custGeom>
            <a:avLst/>
            <a:gdLst/>
            <a:ahLst/>
            <a:cxnLst/>
            <a:rect l="l" t="t" r="r" b="b"/>
            <a:pathLst>
              <a:path w="411" h="14813" extrusionOk="0">
                <a:moveTo>
                  <a:pt x="411" y="0"/>
                </a:moveTo>
                <a:cubicBezTo>
                  <a:pt x="411" y="4940"/>
                  <a:pt x="0" y="9873"/>
                  <a:pt x="0" y="14813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" name="Google Shape;181;p24"/>
          <p:cNvSpPr/>
          <p:nvPr/>
        </p:nvSpPr>
        <p:spPr>
          <a:xfrm>
            <a:off x="1500025" y="1954525"/>
            <a:ext cx="10275" cy="370325"/>
          </a:xfrm>
          <a:custGeom>
            <a:avLst/>
            <a:gdLst/>
            <a:ahLst/>
            <a:cxnLst/>
            <a:rect l="l" t="t" r="r" b="b"/>
            <a:pathLst>
              <a:path w="411" h="14813" extrusionOk="0">
                <a:moveTo>
                  <a:pt x="411" y="0"/>
                </a:moveTo>
                <a:cubicBezTo>
                  <a:pt x="411" y="4940"/>
                  <a:pt x="0" y="9873"/>
                  <a:pt x="0" y="14813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2" name="Google Shape;182;p24"/>
          <p:cNvSpPr/>
          <p:nvPr/>
        </p:nvSpPr>
        <p:spPr>
          <a:xfrm>
            <a:off x="1878725" y="1954525"/>
            <a:ext cx="10275" cy="370325"/>
          </a:xfrm>
          <a:custGeom>
            <a:avLst/>
            <a:gdLst/>
            <a:ahLst/>
            <a:cxnLst/>
            <a:rect l="l" t="t" r="r" b="b"/>
            <a:pathLst>
              <a:path w="411" h="14813" extrusionOk="0">
                <a:moveTo>
                  <a:pt x="411" y="0"/>
                </a:moveTo>
                <a:cubicBezTo>
                  <a:pt x="411" y="4940"/>
                  <a:pt x="0" y="9873"/>
                  <a:pt x="0" y="14813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3" name="Google Shape;183;p24"/>
          <p:cNvSpPr/>
          <p:nvPr/>
        </p:nvSpPr>
        <p:spPr>
          <a:xfrm>
            <a:off x="2864375" y="2324850"/>
            <a:ext cx="10275" cy="370325"/>
          </a:xfrm>
          <a:custGeom>
            <a:avLst/>
            <a:gdLst/>
            <a:ahLst/>
            <a:cxnLst/>
            <a:rect l="l" t="t" r="r" b="b"/>
            <a:pathLst>
              <a:path w="411" h="14813" extrusionOk="0">
                <a:moveTo>
                  <a:pt x="411" y="0"/>
                </a:moveTo>
                <a:cubicBezTo>
                  <a:pt x="411" y="4940"/>
                  <a:pt x="0" y="9873"/>
                  <a:pt x="0" y="14813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Google Shape;184;p24"/>
          <p:cNvSpPr/>
          <p:nvPr/>
        </p:nvSpPr>
        <p:spPr>
          <a:xfrm>
            <a:off x="4024875" y="2695175"/>
            <a:ext cx="10275" cy="370325"/>
          </a:xfrm>
          <a:custGeom>
            <a:avLst/>
            <a:gdLst/>
            <a:ahLst/>
            <a:cxnLst/>
            <a:rect l="l" t="t" r="r" b="b"/>
            <a:pathLst>
              <a:path w="411" h="14813" extrusionOk="0">
                <a:moveTo>
                  <a:pt x="411" y="0"/>
                </a:moveTo>
                <a:cubicBezTo>
                  <a:pt x="411" y="4940"/>
                  <a:pt x="0" y="9873"/>
                  <a:pt x="0" y="14813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5" name="Google Shape;185;p24"/>
          <p:cNvSpPr/>
          <p:nvPr/>
        </p:nvSpPr>
        <p:spPr>
          <a:xfrm>
            <a:off x="4681350" y="2695175"/>
            <a:ext cx="10275" cy="370325"/>
          </a:xfrm>
          <a:custGeom>
            <a:avLst/>
            <a:gdLst/>
            <a:ahLst/>
            <a:cxnLst/>
            <a:rect l="l" t="t" r="r" b="b"/>
            <a:pathLst>
              <a:path w="411" h="14813" extrusionOk="0">
                <a:moveTo>
                  <a:pt x="411" y="0"/>
                </a:moveTo>
                <a:cubicBezTo>
                  <a:pt x="411" y="4940"/>
                  <a:pt x="0" y="9873"/>
                  <a:pt x="0" y="14813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6" name="Google Shape;186;p24"/>
          <p:cNvSpPr/>
          <p:nvPr/>
        </p:nvSpPr>
        <p:spPr>
          <a:xfrm>
            <a:off x="5029225" y="2695175"/>
            <a:ext cx="10275" cy="370325"/>
          </a:xfrm>
          <a:custGeom>
            <a:avLst/>
            <a:gdLst/>
            <a:ahLst/>
            <a:cxnLst/>
            <a:rect l="l" t="t" r="r" b="b"/>
            <a:pathLst>
              <a:path w="411" h="14813" extrusionOk="0">
                <a:moveTo>
                  <a:pt x="411" y="0"/>
                </a:moveTo>
                <a:cubicBezTo>
                  <a:pt x="411" y="4940"/>
                  <a:pt x="0" y="9873"/>
                  <a:pt x="0" y="14813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7" name="Google Shape;187;p24"/>
          <p:cNvSpPr/>
          <p:nvPr/>
        </p:nvSpPr>
        <p:spPr>
          <a:xfrm>
            <a:off x="5377100" y="2695175"/>
            <a:ext cx="10275" cy="370325"/>
          </a:xfrm>
          <a:custGeom>
            <a:avLst/>
            <a:gdLst/>
            <a:ahLst/>
            <a:cxnLst/>
            <a:rect l="l" t="t" r="r" b="b"/>
            <a:pathLst>
              <a:path w="411" h="14813" extrusionOk="0">
                <a:moveTo>
                  <a:pt x="411" y="0"/>
                </a:moveTo>
                <a:cubicBezTo>
                  <a:pt x="411" y="4940"/>
                  <a:pt x="0" y="9873"/>
                  <a:pt x="0" y="14813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8" name="Google Shape;188;p24"/>
          <p:cNvSpPr/>
          <p:nvPr/>
        </p:nvSpPr>
        <p:spPr>
          <a:xfrm>
            <a:off x="5642625" y="3065500"/>
            <a:ext cx="10275" cy="370325"/>
          </a:xfrm>
          <a:custGeom>
            <a:avLst/>
            <a:gdLst/>
            <a:ahLst/>
            <a:cxnLst/>
            <a:rect l="l" t="t" r="r" b="b"/>
            <a:pathLst>
              <a:path w="411" h="14813" extrusionOk="0">
                <a:moveTo>
                  <a:pt x="411" y="0"/>
                </a:moveTo>
                <a:cubicBezTo>
                  <a:pt x="411" y="4940"/>
                  <a:pt x="0" y="9873"/>
                  <a:pt x="0" y="14813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9" name="Google Shape;189;p24"/>
          <p:cNvSpPr/>
          <p:nvPr/>
        </p:nvSpPr>
        <p:spPr>
          <a:xfrm>
            <a:off x="6371100" y="3435825"/>
            <a:ext cx="10275" cy="370325"/>
          </a:xfrm>
          <a:custGeom>
            <a:avLst/>
            <a:gdLst/>
            <a:ahLst/>
            <a:cxnLst/>
            <a:rect l="l" t="t" r="r" b="b"/>
            <a:pathLst>
              <a:path w="411" h="14813" extrusionOk="0">
                <a:moveTo>
                  <a:pt x="411" y="0"/>
                </a:moveTo>
                <a:cubicBezTo>
                  <a:pt x="411" y="4940"/>
                  <a:pt x="0" y="9873"/>
                  <a:pt x="0" y="14813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0" name="Google Shape;190;p24"/>
          <p:cNvSpPr/>
          <p:nvPr/>
        </p:nvSpPr>
        <p:spPr>
          <a:xfrm>
            <a:off x="6698350" y="3435825"/>
            <a:ext cx="10275" cy="370325"/>
          </a:xfrm>
          <a:custGeom>
            <a:avLst/>
            <a:gdLst/>
            <a:ahLst/>
            <a:cxnLst/>
            <a:rect l="l" t="t" r="r" b="b"/>
            <a:pathLst>
              <a:path w="411" h="14813" extrusionOk="0">
                <a:moveTo>
                  <a:pt x="411" y="0"/>
                </a:moveTo>
                <a:cubicBezTo>
                  <a:pt x="411" y="4940"/>
                  <a:pt x="0" y="9873"/>
                  <a:pt x="0" y="14813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1" name="Google Shape;191;p24"/>
          <p:cNvSpPr/>
          <p:nvPr/>
        </p:nvSpPr>
        <p:spPr>
          <a:xfrm>
            <a:off x="7025600" y="3435825"/>
            <a:ext cx="10275" cy="370325"/>
          </a:xfrm>
          <a:custGeom>
            <a:avLst/>
            <a:gdLst/>
            <a:ahLst/>
            <a:cxnLst/>
            <a:rect l="l" t="t" r="r" b="b"/>
            <a:pathLst>
              <a:path w="411" h="14813" extrusionOk="0">
                <a:moveTo>
                  <a:pt x="411" y="0"/>
                </a:moveTo>
                <a:cubicBezTo>
                  <a:pt x="411" y="4940"/>
                  <a:pt x="0" y="9873"/>
                  <a:pt x="0" y="14813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2" name="Google Shape;192;p24"/>
          <p:cNvSpPr/>
          <p:nvPr/>
        </p:nvSpPr>
        <p:spPr>
          <a:xfrm>
            <a:off x="7352850" y="3435825"/>
            <a:ext cx="10275" cy="370325"/>
          </a:xfrm>
          <a:custGeom>
            <a:avLst/>
            <a:gdLst/>
            <a:ahLst/>
            <a:cxnLst/>
            <a:rect l="l" t="t" r="r" b="b"/>
            <a:pathLst>
              <a:path w="411" h="14813" extrusionOk="0">
                <a:moveTo>
                  <a:pt x="411" y="0"/>
                </a:moveTo>
                <a:cubicBezTo>
                  <a:pt x="411" y="4940"/>
                  <a:pt x="0" y="9873"/>
                  <a:pt x="0" y="14813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если звук </a:t>
            </a:r>
            <a:r>
              <a:rPr lang="ru-RU" dirty="0">
                <a:solidFill>
                  <a:srgbClr val="C00000"/>
                </a:solidFill>
              </a:rPr>
              <a:t>А</a:t>
            </a:r>
            <a:r>
              <a:rPr lang="ru-RU" dirty="0"/>
              <a:t> в слове ударный     </a:t>
            </a:r>
            <a:r>
              <a:rPr lang="ru-RU" dirty="0">
                <a:solidFill>
                  <a:srgbClr val="002060"/>
                </a:solidFill>
              </a:rPr>
              <a:t>    +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/>
              <a:t>если звук </a:t>
            </a:r>
            <a:r>
              <a:rPr lang="ru-RU" dirty="0">
                <a:solidFill>
                  <a:srgbClr val="C00000"/>
                </a:solidFill>
              </a:rPr>
              <a:t>А</a:t>
            </a:r>
            <a:r>
              <a:rPr lang="ru-RU" dirty="0"/>
              <a:t> в слове безударный   </a:t>
            </a:r>
            <a:r>
              <a:rPr lang="ru-RU" sz="5400" dirty="0"/>
              <a:t> </a:t>
            </a:r>
            <a:r>
              <a:rPr lang="ru-RU" sz="5400" dirty="0">
                <a:solidFill>
                  <a:srgbClr val="002060"/>
                </a:solidFill>
              </a:rPr>
              <a:t>-</a:t>
            </a:r>
            <a:br>
              <a:rPr lang="ru-RU" sz="5400" dirty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5999" y="395591"/>
            <a:ext cx="471791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Самостоятельная работа. </a:t>
            </a:r>
            <a:r>
              <a:rPr lang="ru-RU" sz="2000" b="1" dirty="0" smtClean="0"/>
              <a:t>Диктант.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bg2">
                    <a:lumMod val="50000"/>
                  </a:schemeClr>
                </a:solidFill>
              </a:rPr>
            </a:br>
            <a:endParaRPr lang="ru-RU" dirty="0"/>
          </a:p>
        </p:txBody>
      </p:sp>
      <p:pic>
        <p:nvPicPr>
          <p:cNvPr id="4" name="Рисунок 3" descr="6.gif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0267" y="3495471"/>
            <a:ext cx="1624755" cy="1440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256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450" y="1348902"/>
            <a:ext cx="7688400" cy="149214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Диктант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ударный/безударный слог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201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>1. –</a:t>
            </a:r>
            <a:br>
              <a:rPr lang="ru-RU" sz="2200" dirty="0" smtClean="0"/>
            </a:br>
            <a:r>
              <a:rPr lang="ru-RU" sz="2200" dirty="0" smtClean="0"/>
              <a:t>2. +</a:t>
            </a:r>
            <a:br>
              <a:rPr lang="ru-RU" sz="2200" dirty="0" smtClean="0"/>
            </a:br>
            <a:r>
              <a:rPr lang="ru-RU" sz="2200" dirty="0" smtClean="0"/>
              <a:t>3. –</a:t>
            </a:r>
            <a:br>
              <a:rPr lang="ru-RU" sz="2200" dirty="0" smtClean="0"/>
            </a:br>
            <a:r>
              <a:rPr lang="ru-RU" sz="2200" dirty="0" smtClean="0"/>
              <a:t>4. – </a:t>
            </a:r>
            <a:br>
              <a:rPr lang="ru-RU" sz="2200" dirty="0" smtClean="0"/>
            </a:br>
            <a:r>
              <a:rPr lang="ru-RU" sz="2200" dirty="0" smtClean="0"/>
              <a:t>5. – </a:t>
            </a:r>
            <a:br>
              <a:rPr lang="ru-RU" sz="2200" dirty="0" smtClean="0"/>
            </a:br>
            <a:r>
              <a:rPr lang="ru-RU" sz="2200" dirty="0" smtClean="0"/>
              <a:t>6. –</a:t>
            </a:r>
            <a:br>
              <a:rPr lang="ru-RU" sz="2200" dirty="0" smtClean="0"/>
            </a:br>
            <a:r>
              <a:rPr lang="ru-RU" sz="2200" dirty="0" smtClean="0"/>
              <a:t>7. +</a:t>
            </a:r>
            <a:br>
              <a:rPr lang="ru-RU" sz="2200" dirty="0" smtClean="0"/>
            </a:br>
            <a:r>
              <a:rPr lang="ru-RU" sz="2200" dirty="0" smtClean="0"/>
              <a:t>8. –</a:t>
            </a:r>
            <a:br>
              <a:rPr lang="ru-RU" sz="2200" dirty="0" smtClean="0"/>
            </a:br>
            <a:r>
              <a:rPr lang="ru-RU" sz="2200" dirty="0" smtClean="0"/>
              <a:t>9. +</a:t>
            </a:r>
            <a:br>
              <a:rPr lang="ru-RU" sz="2200" dirty="0" smtClean="0"/>
            </a:br>
            <a:r>
              <a:rPr lang="ru-RU" sz="2200" dirty="0" smtClean="0"/>
              <a:t>10. –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6528" y="518810"/>
            <a:ext cx="49221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Самопроверка.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28288" y="2094697"/>
            <a:ext cx="38780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Критерии</a:t>
            </a:r>
            <a:r>
              <a:rPr lang="ru-RU" sz="2000" dirty="0"/>
              <a:t>: 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«5» </a:t>
            </a:r>
            <a:r>
              <a:rPr lang="ru-RU" sz="2000" dirty="0"/>
              <a:t>- 1 ошибка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«</a:t>
            </a:r>
            <a:r>
              <a:rPr lang="ru-RU" sz="2000" b="1" dirty="0">
                <a:solidFill>
                  <a:srgbClr val="C00000"/>
                </a:solidFill>
              </a:rPr>
              <a:t>4» </a:t>
            </a:r>
            <a:r>
              <a:rPr lang="ru-RU" sz="2000" dirty="0"/>
              <a:t>- 2-3 ошибки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«</a:t>
            </a:r>
            <a:r>
              <a:rPr lang="ru-RU" sz="2000" b="1" dirty="0">
                <a:solidFill>
                  <a:srgbClr val="C00000"/>
                </a:solidFill>
              </a:rPr>
              <a:t>3» </a:t>
            </a:r>
            <a:r>
              <a:rPr lang="ru-RU" sz="2000" dirty="0"/>
              <a:t>- 4-5 ошибок</a:t>
            </a:r>
          </a:p>
        </p:txBody>
      </p:sp>
    </p:spTree>
    <p:extLst>
      <p:ext uri="{BB962C8B-B14F-4D97-AF65-F5344CB8AC3E}">
        <p14:creationId xmlns:p14="http://schemas.microsoft.com/office/powerpoint/2010/main" val="284622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dirty="0"/>
              <a:t>Как называется раздел науки о языке, в котором изучаются звуки речи?</a:t>
            </a:r>
            <a:br>
              <a:rPr lang="ru-RU" dirty="0"/>
            </a:br>
            <a:r>
              <a:rPr lang="ru-RU" dirty="0"/>
              <a:t>На какие две группы делятся звуки речи?</a:t>
            </a:r>
            <a:br>
              <a:rPr lang="ru-RU" dirty="0"/>
            </a:br>
            <a:r>
              <a:rPr lang="ru-RU" dirty="0"/>
              <a:t>Сколько гласных букв?</a:t>
            </a:r>
            <a:br>
              <a:rPr lang="ru-RU" dirty="0"/>
            </a:br>
            <a:r>
              <a:rPr lang="ru-RU" dirty="0"/>
              <a:t>Сколько гласных звуков?</a:t>
            </a:r>
            <a:br>
              <a:rPr lang="ru-RU" dirty="0"/>
            </a:br>
            <a:r>
              <a:rPr lang="ru-RU" dirty="0"/>
              <a:t>Гласные звуки бывают…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749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449" y="810638"/>
            <a:ext cx="8291333" cy="203041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cap="all" dirty="0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cap="all" dirty="0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  <a:cs typeface="Times New Roman" pitchFamily="18" charset="0"/>
              </a:rPr>
            </a:br>
            <a:r>
              <a:rPr lang="ru-RU" sz="6000" cap="all" dirty="0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  <a:cs typeface="Times New Roman" pitchFamily="18" charset="0"/>
              </a:rPr>
              <a:t>ФОНЕТИКА</a:t>
            </a:r>
            <a:r>
              <a:rPr lang="ru-RU" cap="all" dirty="0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  <a:cs typeface="Times New Roman" pitchFamily="18" charset="0"/>
              </a:rPr>
              <a:t> (от</a:t>
            </a:r>
            <a:r>
              <a:rPr lang="ru-RU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  <a:cs typeface="Times New Roman" pitchFamily="18" charset="0"/>
              </a:rPr>
              <a:t> греческого слова </a:t>
            </a:r>
            <a:br>
              <a:rPr lang="ru-RU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  <a:cs typeface="Times New Roman" pitchFamily="18" charset="0"/>
              </a:rPr>
            </a:br>
            <a:r>
              <a:rPr lang="ru-RU" cap="all" dirty="0" err="1">
                <a:ln w="9000" cmpd="sng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  <a:cs typeface="Times New Roman" pitchFamily="18" charset="0"/>
              </a:rPr>
              <a:t>phone</a:t>
            </a:r>
            <a:r>
              <a:rPr lang="ru-RU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  <a:cs typeface="Times New Roman" pitchFamily="18" charset="0"/>
              </a:rPr>
              <a:t>`-</a:t>
            </a:r>
            <a:r>
              <a:rPr lang="en-US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  <a:cs typeface="Times New Roman" pitchFamily="18" charset="0"/>
              </a:rPr>
              <a:t>звук)</a:t>
            </a:r>
            <a:r>
              <a:rPr lang="ru-RU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  <a:cs typeface="Times New Roman" pitchFamily="18" charset="0"/>
              </a:rPr>
              <a:t/>
            </a:r>
            <a:br>
              <a:rPr lang="ru-RU" cap="all" dirty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363" y="3359285"/>
            <a:ext cx="2116779" cy="16934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45" y="129702"/>
            <a:ext cx="1998223" cy="199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91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5"/>
          <p:cNvSpPr txBox="1">
            <a:spLocks noGrp="1"/>
          </p:cNvSpPr>
          <p:nvPr>
            <p:ph type="title"/>
          </p:nvPr>
        </p:nvSpPr>
        <p:spPr>
          <a:xfrm>
            <a:off x="678025" y="16272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Запишите домашнее задание:</a:t>
            </a:r>
            <a:endParaRPr/>
          </a:p>
        </p:txBody>
      </p:sp>
      <p:sp>
        <p:nvSpPr>
          <p:cNvPr id="198" name="Google Shape;198;p25"/>
          <p:cNvSpPr txBox="1">
            <a:spLocks noGrp="1"/>
          </p:cNvSpPr>
          <p:nvPr>
            <p:ph type="body" idx="1"/>
          </p:nvPr>
        </p:nvSpPr>
        <p:spPr>
          <a:xfrm>
            <a:off x="780875" y="2233175"/>
            <a:ext cx="7688700" cy="10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000" b="1" dirty="0">
                <a:solidFill>
                  <a:schemeClr val="accent3"/>
                </a:solidFill>
                <a:latin typeface="Comic Sans MS"/>
                <a:ea typeface="Comic Sans MS"/>
                <a:cs typeface="Comic Sans MS"/>
                <a:sym typeface="Comic Sans MS"/>
              </a:rPr>
              <a:t>Выполните задания на </a:t>
            </a:r>
            <a:r>
              <a:rPr lang="ru" sz="2000" b="1" dirty="0" smtClean="0">
                <a:solidFill>
                  <a:schemeClr val="accent3"/>
                </a:solidFill>
                <a:latin typeface="Comic Sans MS"/>
                <a:ea typeface="Comic Sans MS"/>
                <a:cs typeface="Comic Sans MS"/>
                <a:sym typeface="Comic Sans MS"/>
              </a:rPr>
              <a:t>рабочем листе.</a:t>
            </a:r>
            <a:endParaRPr sz="2000" b="1" dirty="0">
              <a:solidFill>
                <a:schemeClr val="accent3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9" name="Google Shape;199;p25"/>
          <p:cNvSpPr txBox="1"/>
          <p:nvPr/>
        </p:nvSpPr>
        <p:spPr>
          <a:xfrm>
            <a:off x="1609350" y="416525"/>
            <a:ext cx="5925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Спасибо за урок!</a:t>
            </a:r>
            <a:endParaRPr sz="32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00" name="Google Shape;20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9063" y="3093800"/>
            <a:ext cx="3485875" cy="204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317769" y="1037617"/>
            <a:ext cx="8540885" cy="19495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4620" b="0" dirty="0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lang="ru" sz="4620" b="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</a:t>
            </a:r>
            <a:r>
              <a:rPr lang="ru" sz="4620" b="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Фонетика. Гласные </a:t>
            </a:r>
            <a:r>
              <a:rPr lang="ru" sz="4620" b="0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звуки и буквы, обозначающие </a:t>
            </a:r>
            <a:r>
              <a:rPr lang="ru" sz="4620" b="0" dirty="0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их.</a:t>
            </a:r>
            <a:endParaRPr sz="4620" b="0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87" name="Google Shape;8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1549" y="2848600"/>
            <a:ext cx="2812375" cy="229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7421" y="1322450"/>
            <a:ext cx="7730129" cy="19719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Цели: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знать….</a:t>
            </a:r>
            <a:br>
              <a:rPr lang="ru-RU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tx1">
                    <a:lumMod val="75000"/>
                  </a:schemeClr>
                </a:solidFill>
              </a:rPr>
              <a:t>уметь 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</a:rPr>
              <a:t>различать…</a:t>
            </a:r>
            <a:endParaRPr lang="ru-RU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4" name="Google Shape;108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62295" y="1494811"/>
            <a:ext cx="2508875" cy="3415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214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666666"/>
                </a:solidFill>
                <a:highlight>
                  <a:schemeClr val="lt1"/>
                </a:highlight>
                <a:latin typeface="Comic Sans MS"/>
                <a:ea typeface="Comic Sans MS"/>
                <a:cs typeface="Comic Sans MS"/>
                <a:sym typeface="Comic Sans MS"/>
              </a:rPr>
              <a:t>Что такое </a:t>
            </a:r>
            <a:r>
              <a:rPr lang="ru" i="1">
                <a:solidFill>
                  <a:srgbClr val="FF0000"/>
                </a:solidFill>
                <a:highlight>
                  <a:schemeClr val="lt1"/>
                </a:highlight>
                <a:latin typeface="Comic Sans MS"/>
                <a:ea typeface="Comic Sans MS"/>
                <a:cs typeface="Comic Sans MS"/>
                <a:sym typeface="Comic Sans MS"/>
              </a:rPr>
              <a:t>гласные </a:t>
            </a:r>
            <a:r>
              <a:rPr lang="ru">
                <a:solidFill>
                  <a:srgbClr val="666666"/>
                </a:solidFill>
                <a:highlight>
                  <a:schemeClr val="lt1"/>
                </a:highlight>
                <a:latin typeface="Comic Sans MS"/>
                <a:ea typeface="Comic Sans MS"/>
                <a:cs typeface="Comic Sans MS"/>
                <a:sym typeface="Comic Sans MS"/>
              </a:rPr>
              <a:t>буквы и звуки?</a:t>
            </a:r>
            <a:endParaRPr>
              <a:solidFill>
                <a:srgbClr val="666666"/>
              </a:solidFill>
              <a:highlight>
                <a:schemeClr val="lt1"/>
              </a:highlight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2"/>
          </p:nvPr>
        </p:nvSpPr>
        <p:spPr>
          <a:xfrm>
            <a:off x="4888050" y="493775"/>
            <a:ext cx="3837000" cy="47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4011"/>
              <a:buFont typeface="Arial"/>
              <a:buNone/>
            </a:pPr>
            <a:r>
              <a:rPr lang="ru" sz="3234" b="1" i="1">
                <a:solidFill>
                  <a:srgbClr val="FF0000"/>
                </a:solidFill>
                <a:highlight>
                  <a:schemeClr val="lt1"/>
                </a:highlight>
                <a:latin typeface="Comic Sans MS"/>
                <a:ea typeface="Comic Sans MS"/>
                <a:cs typeface="Comic Sans MS"/>
                <a:sym typeface="Comic Sans MS"/>
              </a:rPr>
              <a:t>Гласные звуки</a:t>
            </a:r>
            <a:r>
              <a:rPr lang="ru" sz="3234" b="1" i="1">
                <a:solidFill>
                  <a:schemeClr val="dk1"/>
                </a:solidFill>
                <a:highlight>
                  <a:schemeClr val="lt1"/>
                </a:highlight>
                <a:latin typeface="Comic Sans MS"/>
                <a:ea typeface="Comic Sans MS"/>
                <a:cs typeface="Comic Sans MS"/>
                <a:sym typeface="Comic Sans MS"/>
              </a:rPr>
              <a:t> — это те звуки, которые мы свободно передаем голосом. Отсюда и происходит их название: </a:t>
            </a:r>
            <a:r>
              <a:rPr lang="ru" sz="3234" b="1" i="1">
                <a:solidFill>
                  <a:srgbClr val="FF0000"/>
                </a:solidFill>
                <a:highlight>
                  <a:schemeClr val="lt1"/>
                </a:highlight>
                <a:latin typeface="Comic Sans MS"/>
                <a:ea typeface="Comic Sans MS"/>
                <a:cs typeface="Comic Sans MS"/>
                <a:sym typeface="Comic Sans MS"/>
              </a:rPr>
              <a:t>глас </a:t>
            </a:r>
            <a:r>
              <a:rPr lang="ru" sz="3234" b="1" i="1">
                <a:solidFill>
                  <a:schemeClr val="dk1"/>
                </a:solidFill>
                <a:highlight>
                  <a:schemeClr val="lt1"/>
                </a:highlight>
                <a:latin typeface="Comic Sans MS"/>
                <a:ea typeface="Comic Sans MS"/>
                <a:cs typeface="Comic Sans MS"/>
                <a:sym typeface="Comic Sans MS"/>
              </a:rPr>
              <a:t>означает </a:t>
            </a:r>
            <a:r>
              <a:rPr lang="ru" sz="3234" b="1" i="1">
                <a:solidFill>
                  <a:srgbClr val="FF0000"/>
                </a:solidFill>
                <a:highlight>
                  <a:schemeClr val="lt1"/>
                </a:highlight>
                <a:latin typeface="Comic Sans MS"/>
                <a:ea typeface="Comic Sans MS"/>
                <a:cs typeface="Comic Sans MS"/>
                <a:sym typeface="Comic Sans MS"/>
              </a:rPr>
              <a:t>«голос»</a:t>
            </a:r>
            <a:r>
              <a:rPr lang="ru" sz="3234" b="1" i="1">
                <a:solidFill>
                  <a:schemeClr val="dk1"/>
                </a:solidFill>
                <a:highlight>
                  <a:schemeClr val="lt1"/>
                </a:highlight>
                <a:latin typeface="Comic Sans MS"/>
                <a:ea typeface="Comic Sans MS"/>
                <a:cs typeface="Comic Sans MS"/>
                <a:sym typeface="Comic Sans MS"/>
              </a:rPr>
              <a:t>. При произнесении воздух выходит через рот и не создает шума, а от положения языка и губ зависит то, какой именно гласный звук мы произнесем. </a:t>
            </a:r>
            <a:endParaRPr sz="3234" b="1" i="1">
              <a:solidFill>
                <a:schemeClr val="dk1"/>
              </a:solidFill>
              <a:highlight>
                <a:schemeClr val="lt1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3925" y="2816550"/>
            <a:ext cx="1899675" cy="220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966" y="233465"/>
            <a:ext cx="7749884" cy="127756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Звуки речи</a:t>
            </a:r>
            <a:endParaRPr lang="ru-RU" dirty="0"/>
          </a:p>
        </p:txBody>
      </p:sp>
      <p:cxnSp>
        <p:nvCxnSpPr>
          <p:cNvPr id="3" name="Прямая со стрелкой 2"/>
          <p:cNvCxnSpPr/>
          <p:nvPr/>
        </p:nvCxnSpPr>
        <p:spPr>
          <a:xfrm rot="10800000" flipV="1">
            <a:off x="2792943" y="964389"/>
            <a:ext cx="1071570" cy="64294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>
            <a:off x="5285667" y="968981"/>
            <a:ext cx="857256" cy="64294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303507" y="1611924"/>
            <a:ext cx="14267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Bookman Old Style" pitchFamily="18" charset="0"/>
              </a:rPr>
              <a:t>ГЛАСНЫЕ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0988" y="1933114"/>
            <a:ext cx="342352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 dirty="0">
                <a:latin typeface="Bookman Old Style" pitchFamily="18" charset="0"/>
              </a:rPr>
              <a:t>Воздух свободно идёт через рот</a:t>
            </a:r>
          </a:p>
          <a:p>
            <a:pPr>
              <a:spcBef>
                <a:spcPct val="50000"/>
              </a:spcBef>
            </a:pPr>
            <a:r>
              <a:rPr lang="ru-RU" b="1" i="1" dirty="0">
                <a:latin typeface="Bookman Old Style" pitchFamily="18" charset="0"/>
              </a:rPr>
              <a:t>Нет препятствий разных,</a:t>
            </a:r>
          </a:p>
          <a:p>
            <a:pPr>
              <a:spcBef>
                <a:spcPct val="50000"/>
              </a:spcBef>
            </a:pPr>
            <a:r>
              <a:rPr lang="ru-RU" b="1" i="1" dirty="0">
                <a:latin typeface="Bookman Old Style" pitchFamily="18" charset="0"/>
              </a:rPr>
              <a:t>Голос участвует, голос зовёт,</a:t>
            </a:r>
          </a:p>
          <a:p>
            <a:pPr>
              <a:spcBef>
                <a:spcPct val="50000"/>
              </a:spcBef>
            </a:pPr>
            <a:r>
              <a:rPr lang="ru-RU" b="1" i="1" dirty="0">
                <a:latin typeface="Bookman Old Style" pitchFamily="18" charset="0"/>
              </a:rPr>
              <a:t>Звук получается гласный.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7966" y="3262008"/>
            <a:ext cx="2580906" cy="168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238672" y="1607331"/>
            <a:ext cx="1621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Bookman Old Style" pitchFamily="18" charset="0"/>
              </a:rPr>
              <a:t>СОГЛАСНЫЕ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07540" y="1933114"/>
            <a:ext cx="393646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 dirty="0">
                <a:latin typeface="Bookman Old Style" pitchFamily="18" charset="0"/>
              </a:rPr>
              <a:t>А согласные…согласны</a:t>
            </a:r>
          </a:p>
          <a:p>
            <a:pPr>
              <a:spcBef>
                <a:spcPct val="50000"/>
              </a:spcBef>
            </a:pPr>
            <a:r>
              <a:rPr lang="ru-RU" b="1" i="1" dirty="0">
                <a:latin typeface="Bookman Old Style" pitchFamily="18" charset="0"/>
              </a:rPr>
              <a:t>Шелестеть, шептать, скрипеть,</a:t>
            </a:r>
          </a:p>
          <a:p>
            <a:pPr>
              <a:spcBef>
                <a:spcPct val="50000"/>
              </a:spcBef>
            </a:pPr>
            <a:r>
              <a:rPr lang="ru-RU" b="1" i="1" dirty="0">
                <a:latin typeface="Bookman Old Style" pitchFamily="18" charset="0"/>
              </a:rPr>
              <a:t>Даже фыркать и шипеть, </a:t>
            </a:r>
          </a:p>
          <a:p>
            <a:pPr>
              <a:spcBef>
                <a:spcPct val="50000"/>
              </a:spcBef>
            </a:pPr>
            <a:r>
              <a:rPr lang="ru-RU" b="1" i="1" dirty="0">
                <a:latin typeface="Bookman Old Style" pitchFamily="18" charset="0"/>
              </a:rPr>
              <a:t>Но не хочется им петь.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5667" y="3236540"/>
            <a:ext cx="2263447" cy="1737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597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73549" y="123218"/>
            <a:ext cx="50518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Bookman Old Style" pitchFamily="18" charset="0"/>
              </a:rPr>
              <a:t>ГЛАСНЫЕ </a:t>
            </a:r>
            <a:r>
              <a:rPr lang="ru-RU" sz="2400" b="1" dirty="0">
                <a:solidFill>
                  <a:schemeClr val="bg1"/>
                </a:solidFill>
                <a:latin typeface="Bookman Old Style" pitchFamily="18" charset="0"/>
              </a:rPr>
              <a:t>ЗВУКИ </a:t>
            </a:r>
            <a:r>
              <a:rPr lang="ru-RU" sz="2400" b="1" dirty="0" smtClean="0">
                <a:solidFill>
                  <a:schemeClr val="bg1"/>
                </a:solidFill>
                <a:latin typeface="Bookman Old Style" pitchFamily="18" charset="0"/>
              </a:rPr>
              <a:t>РЕЧИ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1893" y="1329446"/>
            <a:ext cx="74064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50" dirty="0">
                <a:ln w="11430"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А  О  И  Ы  Э  У  Е  Ё  Ю Я(10) - буквы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Рисунок 34" descr="261571_html_m34aec25c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1150" y="3711575"/>
            <a:ext cx="1414463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0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97038" y="3571875"/>
            <a:ext cx="1430337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И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55950" y="3546475"/>
            <a:ext cx="1385888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33" descr="37580_html_3b45f6f9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76750" y="3554413"/>
            <a:ext cx="160020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30" descr="4f6ccd526a1cf97f79c101c174ce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99163" y="3533775"/>
            <a:ext cx="1611312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35" descr="img13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425446" y="3530330"/>
            <a:ext cx="1700212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Левая круглая скобка 10"/>
          <p:cNvSpPr/>
          <p:nvPr/>
        </p:nvSpPr>
        <p:spPr>
          <a:xfrm>
            <a:off x="473075" y="2476500"/>
            <a:ext cx="190500" cy="930275"/>
          </a:xfrm>
          <a:prstGeom prst="leftBracket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TextBox 24"/>
          <p:cNvSpPr txBox="1">
            <a:spLocks noChangeArrowheads="1"/>
          </p:cNvSpPr>
          <p:nvPr/>
        </p:nvSpPr>
        <p:spPr bwMode="auto">
          <a:xfrm>
            <a:off x="590550" y="2609850"/>
            <a:ext cx="5603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Bookman Old Style" pitchFamily="18" charset="0"/>
              </a:rPr>
              <a:t>А</a:t>
            </a:r>
            <a:endParaRPr lang="ru-RU" sz="40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13" name="Левая круглая скобка 12"/>
          <p:cNvSpPr/>
          <p:nvPr/>
        </p:nvSpPr>
        <p:spPr>
          <a:xfrm flipH="1">
            <a:off x="1095375" y="2497138"/>
            <a:ext cx="173038" cy="930275"/>
          </a:xfrm>
          <a:prstGeom prst="leftBracket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</p:txBody>
      </p:sp>
      <p:sp>
        <p:nvSpPr>
          <p:cNvPr id="15" name="TextBox 25"/>
          <p:cNvSpPr txBox="1">
            <a:spLocks noChangeArrowheads="1"/>
          </p:cNvSpPr>
          <p:nvPr/>
        </p:nvSpPr>
        <p:spPr bwMode="auto">
          <a:xfrm>
            <a:off x="1990725" y="2609850"/>
            <a:ext cx="5603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Bookman Old Style" pitchFamily="18" charset="0"/>
              </a:rPr>
              <a:t>О</a:t>
            </a:r>
          </a:p>
        </p:txBody>
      </p:sp>
      <p:sp>
        <p:nvSpPr>
          <p:cNvPr id="16" name="Левая круглая скобка 15"/>
          <p:cNvSpPr/>
          <p:nvPr/>
        </p:nvSpPr>
        <p:spPr>
          <a:xfrm>
            <a:off x="1863725" y="2438400"/>
            <a:ext cx="190500" cy="930275"/>
          </a:xfrm>
          <a:prstGeom prst="leftBracket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</p:txBody>
      </p:sp>
      <p:sp>
        <p:nvSpPr>
          <p:cNvPr id="17" name="Левая круглая скобка 16"/>
          <p:cNvSpPr/>
          <p:nvPr/>
        </p:nvSpPr>
        <p:spPr>
          <a:xfrm flipH="1">
            <a:off x="2471738" y="2443163"/>
            <a:ext cx="173037" cy="930275"/>
          </a:xfrm>
          <a:prstGeom prst="leftBracket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</p:txBody>
      </p:sp>
      <p:sp>
        <p:nvSpPr>
          <p:cNvPr id="18" name="TextBox 26"/>
          <p:cNvSpPr txBox="1">
            <a:spLocks noChangeArrowheads="1"/>
          </p:cNvSpPr>
          <p:nvPr/>
        </p:nvSpPr>
        <p:spPr bwMode="auto">
          <a:xfrm>
            <a:off x="3568700" y="2654300"/>
            <a:ext cx="3984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Bookman Old Style" pitchFamily="18" charset="0"/>
              </a:rPr>
              <a:t>И</a:t>
            </a:r>
          </a:p>
        </p:txBody>
      </p:sp>
      <p:sp>
        <p:nvSpPr>
          <p:cNvPr id="19" name="Левая круглая скобка 18"/>
          <p:cNvSpPr/>
          <p:nvPr/>
        </p:nvSpPr>
        <p:spPr>
          <a:xfrm>
            <a:off x="3362325" y="2487613"/>
            <a:ext cx="171450" cy="930275"/>
          </a:xfrm>
          <a:prstGeom prst="leftBracket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</p:txBody>
      </p:sp>
      <p:sp>
        <p:nvSpPr>
          <p:cNvPr id="20" name="Левая круглая скобка 19"/>
          <p:cNvSpPr/>
          <p:nvPr/>
        </p:nvSpPr>
        <p:spPr>
          <a:xfrm flipH="1">
            <a:off x="3962400" y="2501900"/>
            <a:ext cx="171450" cy="930275"/>
          </a:xfrm>
          <a:prstGeom prst="leftBracket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</p:txBody>
      </p:sp>
      <p:sp>
        <p:nvSpPr>
          <p:cNvPr id="21" name="TextBox 27"/>
          <p:cNvSpPr txBox="1">
            <a:spLocks noChangeArrowheads="1"/>
          </p:cNvSpPr>
          <p:nvPr/>
        </p:nvSpPr>
        <p:spPr bwMode="auto">
          <a:xfrm>
            <a:off x="4881563" y="2670175"/>
            <a:ext cx="39846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Bookman Old Style" pitchFamily="18" charset="0"/>
              </a:rPr>
              <a:t>Ы</a:t>
            </a:r>
          </a:p>
        </p:txBody>
      </p:sp>
      <p:sp>
        <p:nvSpPr>
          <p:cNvPr id="22" name="Левая круглая скобка 21"/>
          <p:cNvSpPr/>
          <p:nvPr/>
        </p:nvSpPr>
        <p:spPr>
          <a:xfrm>
            <a:off x="4689475" y="2511425"/>
            <a:ext cx="166688" cy="930275"/>
          </a:xfrm>
          <a:prstGeom prst="leftBracket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</p:txBody>
      </p:sp>
      <p:sp>
        <p:nvSpPr>
          <p:cNvPr id="23" name="Левая круглая скобка 22"/>
          <p:cNvSpPr/>
          <p:nvPr/>
        </p:nvSpPr>
        <p:spPr>
          <a:xfrm flipH="1">
            <a:off x="5289550" y="2487613"/>
            <a:ext cx="173038" cy="930275"/>
          </a:xfrm>
          <a:prstGeom prst="leftBracket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</p:txBody>
      </p:sp>
      <p:sp>
        <p:nvSpPr>
          <p:cNvPr id="24" name="TextBox 28"/>
          <p:cNvSpPr txBox="1">
            <a:spLocks noChangeArrowheads="1"/>
          </p:cNvSpPr>
          <p:nvPr/>
        </p:nvSpPr>
        <p:spPr bwMode="auto">
          <a:xfrm>
            <a:off x="6370638" y="2684463"/>
            <a:ext cx="4429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Bookman Old Style" pitchFamily="18" charset="0"/>
              </a:rPr>
              <a:t>Э</a:t>
            </a:r>
          </a:p>
        </p:txBody>
      </p:sp>
      <p:sp>
        <p:nvSpPr>
          <p:cNvPr id="25" name="Левая круглая скобка 24"/>
          <p:cNvSpPr/>
          <p:nvPr/>
        </p:nvSpPr>
        <p:spPr>
          <a:xfrm>
            <a:off x="6184900" y="2541588"/>
            <a:ext cx="190500" cy="930275"/>
          </a:xfrm>
          <a:prstGeom prst="leftBracket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</p:txBody>
      </p:sp>
      <p:sp>
        <p:nvSpPr>
          <p:cNvPr id="26" name="Левая круглая скобка 25"/>
          <p:cNvSpPr/>
          <p:nvPr/>
        </p:nvSpPr>
        <p:spPr>
          <a:xfrm flipH="1">
            <a:off x="6792913" y="2516188"/>
            <a:ext cx="173037" cy="930275"/>
          </a:xfrm>
          <a:prstGeom prst="leftBracket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</p:txBody>
      </p:sp>
      <p:sp>
        <p:nvSpPr>
          <p:cNvPr id="27" name="TextBox 29"/>
          <p:cNvSpPr txBox="1">
            <a:spLocks noChangeArrowheads="1"/>
          </p:cNvSpPr>
          <p:nvPr/>
        </p:nvSpPr>
        <p:spPr bwMode="auto">
          <a:xfrm>
            <a:off x="8037513" y="2670175"/>
            <a:ext cx="428625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Bookman Old Style" pitchFamily="18" charset="0"/>
              </a:rPr>
              <a:t>У</a:t>
            </a:r>
          </a:p>
        </p:txBody>
      </p:sp>
      <p:sp>
        <p:nvSpPr>
          <p:cNvPr id="28" name="Левая круглая скобка 27"/>
          <p:cNvSpPr/>
          <p:nvPr/>
        </p:nvSpPr>
        <p:spPr>
          <a:xfrm>
            <a:off x="7837488" y="2541588"/>
            <a:ext cx="190500" cy="930275"/>
          </a:xfrm>
          <a:prstGeom prst="leftBracket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</p:txBody>
      </p:sp>
      <p:sp>
        <p:nvSpPr>
          <p:cNvPr id="29" name="Левая круглая скобка 28"/>
          <p:cNvSpPr/>
          <p:nvPr/>
        </p:nvSpPr>
        <p:spPr>
          <a:xfrm flipH="1">
            <a:off x="8415338" y="2532063"/>
            <a:ext cx="173037" cy="930275"/>
          </a:xfrm>
          <a:prstGeom prst="leftBracket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8188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8" grpId="0"/>
      <p:bldP spid="21" grpId="0"/>
      <p:bldP spid="24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450" y="1322449"/>
            <a:ext cx="7688400" cy="227029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Bookman Old Style" pitchFamily="18" charset="0"/>
              </a:rPr>
              <a:t>Гласных букв – 10</a:t>
            </a:r>
            <a:br>
              <a:rPr lang="ru-RU" dirty="0">
                <a:latin typeface="Bookman Old Style" pitchFamily="18" charset="0"/>
              </a:rPr>
            </a:br>
            <a:r>
              <a:rPr lang="ru-RU" dirty="0">
                <a:latin typeface="Bookman Old Style" pitchFamily="18" charset="0"/>
              </a:rPr>
              <a:t> (Буквы </a:t>
            </a:r>
            <a:r>
              <a:rPr lang="ru-RU" u="sng" dirty="0">
                <a:solidFill>
                  <a:schemeClr val="tx2"/>
                </a:solidFill>
                <a:latin typeface="Bookman Old Style" pitchFamily="18" charset="0"/>
              </a:rPr>
              <a:t>Е,Ё,Ю,Я </a:t>
            </a:r>
            <a:r>
              <a:rPr lang="ru-RU" u="sng" dirty="0" smtClean="0">
                <a:solidFill>
                  <a:schemeClr val="tx2"/>
                </a:solidFill>
                <a:latin typeface="Bookman Old Style" pitchFamily="18" charset="0"/>
              </a:rPr>
              <a:t/>
            </a:r>
            <a:br>
              <a:rPr lang="ru-RU" u="sng" dirty="0" smtClean="0">
                <a:solidFill>
                  <a:schemeClr val="tx2"/>
                </a:solidFill>
                <a:latin typeface="Bookman Old Style" pitchFamily="18" charset="0"/>
              </a:rPr>
            </a:br>
            <a:r>
              <a:rPr lang="ru-RU" dirty="0" smtClean="0">
                <a:latin typeface="Bookman Old Style" pitchFamily="18" charset="0"/>
              </a:rPr>
              <a:t>звуками </a:t>
            </a:r>
            <a:r>
              <a:rPr lang="ru-RU" dirty="0" smtClean="0">
                <a:solidFill>
                  <a:srgbClr val="000066"/>
                </a:solidFill>
                <a:latin typeface="Bookman Old Style" pitchFamily="18" charset="0"/>
              </a:rPr>
              <a:t>не </a:t>
            </a:r>
            <a:r>
              <a:rPr lang="ru-RU" dirty="0">
                <a:solidFill>
                  <a:srgbClr val="000066"/>
                </a:solidFill>
                <a:latin typeface="Bookman Old Style" pitchFamily="18" charset="0"/>
              </a:rPr>
              <a:t>являются</a:t>
            </a:r>
            <a:r>
              <a:rPr lang="ru-RU" dirty="0">
                <a:latin typeface="Bookman Old Style" pitchFamily="18" charset="0"/>
              </a:rPr>
              <a:t>!)</a:t>
            </a:r>
            <a:br>
              <a:rPr lang="ru-RU" dirty="0">
                <a:latin typeface="Bookman Old Style" pitchFamily="18" charset="0"/>
              </a:rPr>
            </a:br>
            <a:r>
              <a:rPr lang="ru-RU" dirty="0">
                <a:latin typeface="Bookman Old Style" pitchFamily="18" charset="0"/>
              </a:rPr>
              <a:t>Гласных звуков – 6 </a:t>
            </a:r>
            <a:br>
              <a:rPr lang="ru-RU" dirty="0">
                <a:latin typeface="Bookman Old Style" pitchFamily="18" charset="0"/>
              </a:rPr>
            </a:br>
            <a:endParaRPr lang="ru-RU" dirty="0"/>
          </a:p>
        </p:txBody>
      </p:sp>
      <p:pic>
        <p:nvPicPr>
          <p:cNvPr id="3" name="Google Shape;102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8755" y="1283854"/>
            <a:ext cx="1453125" cy="1796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986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727650" y="6294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Как гласные звуки связаны со </a:t>
            </a:r>
            <a:r>
              <a:rPr lang="ru">
                <a:solidFill>
                  <a:schemeClr val="accent3"/>
                </a:solidFill>
              </a:rPr>
              <a:t>слогами</a:t>
            </a:r>
            <a:r>
              <a:rPr lang="ru">
                <a:solidFill>
                  <a:schemeClr val="dk1"/>
                </a:solidFill>
              </a:rPr>
              <a:t>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body" idx="1"/>
          </p:nvPr>
        </p:nvSpPr>
        <p:spPr>
          <a:xfrm>
            <a:off x="339475" y="1409325"/>
            <a:ext cx="8425200" cy="36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Гласные звуки</a:t>
            </a:r>
            <a:r>
              <a:rPr lang="ru" sz="1800" dirty="0">
                <a:latin typeface="Comic Sans MS"/>
                <a:ea typeface="Comic Sans MS"/>
                <a:cs typeface="Comic Sans MS"/>
                <a:sym typeface="Comic Sans MS"/>
              </a:rPr>
              <a:t> образуют слоги — звуковые отрезки слов, которые мы произносим одним выдохом. </a:t>
            </a:r>
            <a:endParaRPr sz="18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00" b="1" i="1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сколько в слове гласных — столько и слогов</a:t>
            </a:r>
            <a:endParaRPr sz="1800" b="1" i="1" dirty="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00" dirty="0">
                <a:latin typeface="Comic Sans MS"/>
                <a:ea typeface="Comic Sans MS"/>
                <a:cs typeface="Comic Sans MS"/>
                <a:sym typeface="Comic Sans MS"/>
              </a:rPr>
              <a:t>Например, в слове путешествие 5 гласных звуков: </a:t>
            </a:r>
            <a:r>
              <a:rPr lang="ru" sz="1800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[у], [и], [э], [и]</a:t>
            </a:r>
            <a:r>
              <a:rPr lang="ru" sz="1800" dirty="0">
                <a:latin typeface="Comic Sans MS"/>
                <a:ea typeface="Comic Sans MS"/>
                <a:cs typeface="Comic Sans MS"/>
                <a:sym typeface="Comic Sans MS"/>
              </a:rPr>
              <a:t> и </a:t>
            </a:r>
            <a:r>
              <a:rPr lang="ru" sz="1800" dirty="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[э]</a:t>
            </a:r>
            <a:r>
              <a:rPr lang="ru" sz="1800" dirty="0">
                <a:latin typeface="Comic Sans MS"/>
                <a:ea typeface="Comic Sans MS"/>
                <a:cs typeface="Comic Sans MS"/>
                <a:sym typeface="Comic Sans MS"/>
              </a:rPr>
              <a:t>. Это значит, что в нем 5 слогов: </a:t>
            </a:r>
            <a:r>
              <a:rPr lang="ru" sz="1800" dirty="0">
                <a:solidFill>
                  <a:srgbClr val="51A101"/>
                </a:solidFill>
                <a:latin typeface="Comic Sans MS"/>
                <a:ea typeface="Comic Sans MS"/>
                <a:cs typeface="Comic Sans MS"/>
                <a:sym typeface="Comic Sans MS"/>
              </a:rPr>
              <a:t>пу-те-ше-стви-е</a:t>
            </a:r>
            <a:r>
              <a:rPr lang="ru" sz="1800" dirty="0"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sz="18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endParaRPr sz="17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527</Words>
  <Application>Microsoft Office PowerPoint</Application>
  <PresentationFormat>Экран (16:9)</PresentationFormat>
  <Paragraphs>100</Paragraphs>
  <Slides>20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Bookman Old Style</vt:lpstr>
      <vt:lpstr>Lato</vt:lpstr>
      <vt:lpstr>Times New Roman</vt:lpstr>
      <vt:lpstr>Comic Sans MS</vt:lpstr>
      <vt:lpstr>Raleway</vt:lpstr>
      <vt:lpstr>Streamline</vt:lpstr>
      <vt:lpstr>Словарная работа Запишите слова. Подчеркните в каждом слове только пропущенную букву: </vt:lpstr>
      <vt:lpstr> ФОНЕТИКА (от греческого слова  phone`- звук) </vt:lpstr>
      <vt:lpstr>       Фонетика. Гласные звуки и буквы, обозначающие их.</vt:lpstr>
      <vt:lpstr>Цели: знать…. уметь различать…</vt:lpstr>
      <vt:lpstr>Что такое гласные буквы и звуки?</vt:lpstr>
      <vt:lpstr>Звуки речи</vt:lpstr>
      <vt:lpstr>Презентация PowerPoint</vt:lpstr>
      <vt:lpstr>Гласных букв – 10  (Буквы Е,Ё,Ю,Я  звуками не являются!) Гласных звуков – 6  </vt:lpstr>
      <vt:lpstr>Как гласные звуки связаны со слогами? </vt:lpstr>
      <vt:lpstr>Проверьте себя! Посчитайте количество слогов в словах: примерять, кожевник, ухоженный, заботиться, приставка, столица, мокрый, приглашение, оранжевые. </vt:lpstr>
      <vt:lpstr>Гласные звуки и ударение  </vt:lpstr>
      <vt:lpstr>Проверьте себя!</vt:lpstr>
      <vt:lpstr>Задание 1 Перечислите все гласные звуки в этих словах:   верещать     ярмарка      радоваться     кукольная      далекий     приятель      голосование</vt:lpstr>
      <vt:lpstr>Задание 2  Назовите по 2 слова, в которых звуки [а], [и], [у] и [ы] были бы в ударном положении. </vt:lpstr>
      <vt:lpstr>Задание 3 Посчитайте количество слогов в словах ниже:  невесомый            восход                    приключение                                 маляр                                        увековечить                                                                               </vt:lpstr>
      <vt:lpstr>если звук А в слове ударный         + если звук А в слове безударный    - </vt:lpstr>
      <vt:lpstr>Диктант ударный/безударный слог</vt:lpstr>
      <vt:lpstr>1. – 2. + 3. – 4. –  5. –  6. – 7. + 8. – 9. + 10. –  </vt:lpstr>
      <vt:lpstr>Как называется раздел науки о языке, в котором изучаются звуки речи? На какие две группы делятся звуки речи? Сколько гласных букв? Сколько гласных звуков? Гласные звуки бывают… </vt:lpstr>
      <vt:lpstr>Запишите домашнее задание: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Словарная работа Запишите слова. Подчеркните в каждом слове только пропущенную букву: </dc:title>
  <cp:lastModifiedBy>Nadezhda</cp:lastModifiedBy>
  <cp:revision>7</cp:revision>
  <dcterms:modified xsi:type="dcterms:W3CDTF">2024-11-02T13:18:43Z</dcterms:modified>
</cp:coreProperties>
</file>