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  <p:sldMasterId id="2147483664" r:id="rId3"/>
    <p:sldMasterId id="2147483665" r:id="rId4"/>
    <p:sldMasterId id="2147483666" r:id="rId5"/>
  </p:sldMasterIdLst>
  <p:notesMasterIdLst>
    <p:notesMasterId r:id="rId26"/>
  </p:notesMasterIdLst>
  <p:sldIdLst>
    <p:sldId id="274" r:id="rId6"/>
    <p:sldId id="280" r:id="rId7"/>
    <p:sldId id="273" r:id="rId8"/>
    <p:sldId id="328" r:id="rId9"/>
    <p:sldId id="317" r:id="rId10"/>
    <p:sldId id="318" r:id="rId11"/>
    <p:sldId id="320" r:id="rId12"/>
    <p:sldId id="319" r:id="rId13"/>
    <p:sldId id="321" r:id="rId14"/>
    <p:sldId id="307" r:id="rId15"/>
    <p:sldId id="261" r:id="rId16"/>
    <p:sldId id="326" r:id="rId17"/>
    <p:sldId id="327" r:id="rId18"/>
    <p:sldId id="314" r:id="rId19"/>
    <p:sldId id="325" r:id="rId20"/>
    <p:sldId id="267" r:id="rId21"/>
    <p:sldId id="329" r:id="rId22"/>
    <p:sldId id="324" r:id="rId23"/>
    <p:sldId id="322" r:id="rId24"/>
    <p:sldId id="272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F5D"/>
    <a:srgbClr val="39B1AE"/>
    <a:srgbClr val="329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927" autoAdjust="0"/>
  </p:normalViewPr>
  <p:slideViewPr>
    <p:cSldViewPr snapToGrid="0">
      <p:cViewPr varScale="1">
        <p:scale>
          <a:sx n="91" d="100"/>
          <a:sy n="91" d="100"/>
        </p:scale>
        <p:origin x="13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6762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CCDF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ftr" idx="11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dt" idx="10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ftr" idx="11"/>
          </p:nvPr>
        </p:nvSpPr>
        <p:spPr>
          <a:xfrm>
            <a:off x="457200" y="6248400"/>
            <a:ext cx="5573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 rot="5400000">
            <a:off x="5989637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 rot="5400000">
            <a:off x="2426494" y="-213519"/>
            <a:ext cx="4525962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8162" y="2594923"/>
            <a:ext cx="6771503" cy="147045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E185-EA17-4D4E-B145-7865663D73B4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21EE-11CC-4F9F-A44A-DEF7A427F2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8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E185-EA17-4D4E-B145-7865663D73B4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21EE-11CC-4F9F-A44A-DEF7A427F2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9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5E6E6E-A036-48E1-AA0E-B2D6CBF29B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0" y="1235075"/>
            <a:ext cx="9144000" cy="319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7" r:id="rId5"/>
    <p:sldLayoutId id="2147483668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8"/>
          <p:cNvSpPr txBox="1"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 txBox="1"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ftr" idx="11"/>
          </p:nvPr>
        </p:nvSpPr>
        <p:spPr>
          <a:xfrm>
            <a:off x="609600" y="6248400"/>
            <a:ext cx="5421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1400" b="1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/>
        </p:nvSpPr>
        <p:spPr>
          <a:xfrm>
            <a:off x="-9525" y="4572000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-9525" y="4664075"/>
            <a:ext cx="1463675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1544637" y="4654550"/>
            <a:ext cx="7599362" cy="712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1447800" y="0"/>
            <a:ext cx="100012" cy="6867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ftr" idx="11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6142037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6142037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39639D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dt" idx="10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ftr" idx="11"/>
          </p:nvPr>
        </p:nvSpPr>
        <p:spPr>
          <a:xfrm>
            <a:off x="457200" y="6248400"/>
            <a:ext cx="5573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ldNum" idx="12"/>
          </p:nvPr>
        </p:nvSpPr>
        <p:spPr>
          <a:xfrm rot="5400000">
            <a:off x="5989637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imp-world-r.narod.ru/articles/real/andrus1a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im-possible.info/images/articles/trident/shepard_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http://im-possible.info/images/articles/trident/fukuda_trident.jpg" TargetMode="Externa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tudes.ru/sketches/reutersvard-impossible-triangl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im-possible.info/images/articles/unruch/page35.gi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1439" y="1632567"/>
            <a:ext cx="7125109" cy="133718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Мир невозможных фигур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071670" y="3244645"/>
            <a:ext cx="6657964" cy="26132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  <a:defRPr/>
            </a:pPr>
            <a:endParaRPr lang="ru-RU" sz="20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r">
              <a:lnSpc>
                <a:spcPct val="110000"/>
              </a:lnSpc>
              <a:buNone/>
              <a:defRPr/>
            </a:pPr>
            <a:endParaRPr lang="ru-RU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r">
              <a:lnSpc>
                <a:spcPct val="110000"/>
              </a:lnSpc>
              <a:buNone/>
              <a:defRPr/>
            </a:pPr>
            <a:endParaRPr lang="ru-RU" sz="18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r">
              <a:lnSpc>
                <a:spcPct val="110000"/>
              </a:lnSpc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itchFamily="18" charset="0"/>
              </a:rPr>
              <a:t>учитель </a:t>
            </a:r>
            <a:r>
              <a:rPr lang="ru-RU" sz="1800" b="1" dirty="0">
                <a:latin typeface="Times New Roman" panose="02020603050405020304" pitchFamily="18" charset="0"/>
                <a:cs typeface="Times New Roman" pitchFamily="18" charset="0"/>
              </a:rPr>
              <a:t>математики </a:t>
            </a:r>
          </a:p>
          <a:p>
            <a:pPr marL="0" indent="0" algn="r">
              <a:lnSpc>
                <a:spcPct val="110000"/>
              </a:lnSpc>
              <a:buNone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itchFamily="18" charset="0"/>
              </a:rPr>
              <a:t>Агафонова Жанна Викторовна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652" y="1093958"/>
            <a:ext cx="8544233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48" tIns="45720" rIns="-9522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7706" y="632293"/>
            <a:ext cx="6738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№9»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77" y="3976568"/>
            <a:ext cx="2430361" cy="25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9900" y="5540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Tx/>
              <a:defRPr/>
            </a:pPr>
            <a:endParaRPr lang="ru-RU" sz="3600" kern="1200" dirty="0" smtClean="0">
              <a:solidFill>
                <a:srgbClr val="096D6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96D6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096D63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Google Shape;216;p28"/>
          <p:cNvSpPr txBox="1">
            <a:spLocks/>
          </p:cNvSpPr>
          <p:nvPr/>
        </p:nvSpPr>
        <p:spPr>
          <a:xfrm>
            <a:off x="0" y="176464"/>
            <a:ext cx="9000162" cy="37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9087" lvl="0" indent="-319087" algn="ctr">
              <a:lnSpc>
                <a:spcPct val="150000"/>
              </a:lnSpc>
              <a:buClr>
                <a:schemeClr val="accent2"/>
              </a:buClr>
              <a:buSzPts val="1500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i="1" dirty="0">
                <a:solidFill>
                  <a:schemeClr val="accent2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Невозможные фигуры </a:t>
            </a:r>
            <a:endParaRPr lang="ru-RU" sz="2800" i="1" dirty="0">
              <a:solidFill>
                <a:schemeClr val="accent2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69900" y="692818"/>
            <a:ext cx="822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Треугольник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Пенроуза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увековечен в городе Петре в Австралии.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был установлен в 1999 году и теперь все, проходя мимо, могут увидеть невозможную фигуру (высота 13,5 метров).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Но стоит изменить угол зрения, как треугольник из "невозможного" превращается в реальное и эстетически непривлекательное сооружение, не имеющее к треугольникам никакого отношения.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Perth_Impossible_Triangle.jpg"/>
          <p:cNvPicPr/>
          <p:nvPr/>
        </p:nvPicPr>
        <p:blipFill rotWithShape="1">
          <a:blip r:embed="rId2" cstate="print"/>
          <a:srcRect l="35332" r="42528" b="4444"/>
          <a:stretch/>
        </p:blipFill>
        <p:spPr>
          <a:xfrm>
            <a:off x="2859892" y="3843832"/>
            <a:ext cx="2805184" cy="2885556"/>
          </a:xfrm>
          <a:prstGeom prst="rect">
            <a:avLst/>
          </a:prstGeom>
        </p:spPr>
      </p:pic>
      <p:pic>
        <p:nvPicPr>
          <p:cNvPr id="19" name="Рисунок 18" descr="Perth_Impossible_Triangle.jpg"/>
          <p:cNvPicPr/>
          <p:nvPr/>
        </p:nvPicPr>
        <p:blipFill rotWithShape="1">
          <a:blip r:embed="rId2" cstate="print"/>
          <a:srcRect l="1" t="2334" r="68030"/>
          <a:stretch/>
        </p:blipFill>
        <p:spPr>
          <a:xfrm>
            <a:off x="5766677" y="4090957"/>
            <a:ext cx="3188378" cy="2638431"/>
          </a:xfrm>
          <a:prstGeom prst="rect">
            <a:avLst/>
          </a:prstGeom>
        </p:spPr>
      </p:pic>
      <p:pic>
        <p:nvPicPr>
          <p:cNvPr id="10" name="Рисунок 9" descr="Так выглядит Треугольник Пенроуза на самом деле"/>
          <p:cNvPicPr/>
          <p:nvPr/>
        </p:nvPicPr>
        <p:blipFill rotWithShape="1">
          <a:blip r:embed="rId3" cstate="print"/>
          <a:srcRect t="7535" b="5445"/>
          <a:stretch/>
        </p:blipFill>
        <p:spPr bwMode="auto">
          <a:xfrm>
            <a:off x="233732" y="3630588"/>
            <a:ext cx="2524559" cy="30988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495391" y="236012"/>
            <a:ext cx="8153400" cy="106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70C0"/>
              </a:buClr>
              <a:buSzPts val="4000"/>
            </a:pPr>
            <a:r>
              <a:rPr lang="ru-RU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Бесконечная лестница", </a:t>
            </a:r>
            <a:r>
              <a:rPr lang="ru-RU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Вечная лестница" </a:t>
            </a:r>
            <a:r>
              <a:rPr lang="ru-RU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или "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Лестница </a:t>
            </a:r>
            <a:r>
              <a:rPr lang="ru-RU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Пенроуза</a:t>
            </a:r>
            <a:r>
              <a:rPr lang="ru-RU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sz="28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STAIRS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15" y="3333135"/>
            <a:ext cx="2938693" cy="328397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94841" y="1986456"/>
            <a:ext cx="56020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tabLst>
                <a:tab pos="0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Её также называют </a:t>
            </a:r>
          </a:p>
          <a:p>
            <a:pPr marL="0" indent="0" algn="ctr">
              <a:buNone/>
              <a:tabLst>
                <a:tab pos="0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"непрерывно восходящей и нисходящей тропой".</a:t>
            </a:r>
          </a:p>
          <a:p>
            <a:pPr marL="0" indent="0" algn="ctr">
              <a:buNone/>
              <a:tabLst>
                <a:tab pos="0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Перед нами предстаёт лестница, ведущая, казалось бы, вверх или вниз, но при этом, человек, шагающий по ней, не поднимается и не опускается. Завершив свой визуальный маршрут, он окажется в начале пути.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5489359" cy="990600"/>
          </a:xfrm>
        </p:spPr>
        <p:txBody>
          <a:bodyPr/>
          <a:lstStyle/>
          <a:p>
            <a:pPr lvl="1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Невозможный трезубец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(Космическая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вилка)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festival.1september.ru/articles/102276/img11.jpg"/>
          <p:cNvPicPr/>
          <p:nvPr/>
        </p:nvPicPr>
        <p:blipFill rotWithShape="1">
          <a:blip r:embed="rId2" cstate="print"/>
          <a:srcRect b="61111"/>
          <a:stretch/>
        </p:blipFill>
        <p:spPr bwMode="auto">
          <a:xfrm>
            <a:off x="5715000" y="476250"/>
            <a:ext cx="3048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550" y="2133600"/>
            <a:ext cx="73818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пресловутый невозможный объект с тремя (или с двумя?) зубцами стал популярен у инженеров и любителей головоломок в 1964 году.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Первая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публикация, посвященная необычной фигуре, появилась в декабре 1964 года. Автор назвал ее "Скобой, состоящей из трех элементов".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2227" y="505220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практической точки зрения этот странный трезубец или механизм в виде скобы, абсолютно неприменим.</a:t>
            </a:r>
          </a:p>
        </p:txBody>
      </p:sp>
      <p:pic>
        <p:nvPicPr>
          <p:cNvPr id="6" name="Picture 6" descr="g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" y="5052209"/>
            <a:ext cx="3655466" cy="12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7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28600"/>
            <a:ext cx="8115300" cy="9906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Невозможные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ящики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600" y="1621140"/>
            <a:ext cx="5207000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"Сумасшедший ящик" – это вывернутый наизнанку каркас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куба. Непосредственным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предшественником "Сумасшедшего ящика" была "Невозможная коробка" (автор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Эшер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а ее предшественником в свою очередь стал куб </a:t>
            </a:r>
            <a:r>
              <a:rPr lang="ru-RU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Неккера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festival.1september.ru/articles/102276/img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600" y="647700"/>
            <a:ext cx="31369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s.myshared.ru/4/315932/slide_9.jpg"/>
          <p:cNvPicPr/>
          <p:nvPr/>
        </p:nvPicPr>
        <p:blipFill>
          <a:blip r:embed="rId3"/>
          <a:srcRect l="52111" t="35684" r="7047" b="12393"/>
          <a:stretch>
            <a:fillRect/>
          </a:stretch>
        </p:blipFill>
        <p:spPr bwMode="auto">
          <a:xfrm>
            <a:off x="3365499" y="4724401"/>
            <a:ext cx="1879601" cy="187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3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40" y="228600"/>
            <a:ext cx="8492359" cy="69631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1F5F5D"/>
                </a:solidFill>
                <a:latin typeface="Times New Roman" pitchFamily="18" charset="0"/>
                <a:cs typeface="Times New Roman" pitchFamily="18" charset="0"/>
              </a:rPr>
              <a:t>Американец Джерри </a:t>
            </a:r>
            <a:r>
              <a:rPr lang="ru-RU" sz="2400" b="1" dirty="0" err="1" smtClean="0">
                <a:solidFill>
                  <a:srgbClr val="1F5F5D"/>
                </a:solidFill>
                <a:latin typeface="Times New Roman" pitchFamily="18" charset="0"/>
                <a:cs typeface="Times New Roman" pitchFamily="18" charset="0"/>
              </a:rPr>
              <a:t>Андрус</a:t>
            </a:r>
            <a:r>
              <a:rPr lang="ru-RU" sz="2400" b="1" dirty="0" smtClean="0">
                <a:solidFill>
                  <a:srgbClr val="1F5F5D"/>
                </a:solidFill>
                <a:latin typeface="Times New Roman" pitchFamily="18" charset="0"/>
                <a:cs typeface="Times New Roman" pitchFamily="18" charset="0"/>
              </a:rPr>
              <a:t> увлекается созданием невозможных фигур в реальности. </a:t>
            </a:r>
            <a:endParaRPr lang="ru-RU" sz="2400" b="1" dirty="0">
              <a:solidFill>
                <a:srgbClr val="1F5F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p-world-r.narod.ru/articles/real/andrus1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16303" y="2835666"/>
            <a:ext cx="4173384" cy="31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4935" y="1767155"/>
            <a:ext cx="3637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1F5F5D"/>
                </a:solidFill>
                <a:latin typeface="Times New Roman" pitchFamily="18" charset="0"/>
                <a:cs typeface="Times New Roman" pitchFamily="18" charset="0"/>
              </a:rPr>
              <a:t>На рисунке  сфотографирована   конструкция   невозможного  ящика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14545" y="1795633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 smtClean="0">
                <a:solidFill>
                  <a:srgbClr val="1F5F5D"/>
                </a:solidFill>
                <a:latin typeface="Times New Roman" pitchFamily="18" charset="0"/>
                <a:cs typeface="Times New Roman" pitchFamily="18" charset="0"/>
              </a:rPr>
              <a:t>Так вот в чем секрет!</a:t>
            </a:r>
            <a:endParaRPr lang="ru-RU" sz="1800" b="1" dirty="0">
              <a:solidFill>
                <a:srgbClr val="1F5F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andrus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0629" y="2852772"/>
            <a:ext cx="4382804" cy="31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7069"/>
            <a:ext cx="8153400" cy="990600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рименение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невозможных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фигур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29102" y="786816"/>
            <a:ext cx="74203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 по всему миру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невозможные фигуры на своих картинах. Их можно увидеть повсюду: на обложках журналов и книг, в логотипах, в рекламе и даже в кинофильмах.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0" y="1146171"/>
            <a:ext cx="1864285" cy="1797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B1FBC1-7C89-5ED5-8A4B-CC8E77D1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25" y="3195145"/>
            <a:ext cx="4098052" cy="3387616"/>
          </a:xfrm>
          <a:prstGeom prst="rect">
            <a:avLst/>
          </a:prstGeom>
        </p:spPr>
      </p:pic>
      <p:pic>
        <p:nvPicPr>
          <p:cNvPr id="4" name="Рисунок 3" descr="Мебельные Галлюцинации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14536" r="2574" b="9295"/>
          <a:stretch/>
        </p:blipFill>
        <p:spPr bwMode="auto">
          <a:xfrm>
            <a:off x="1366051" y="2943624"/>
            <a:ext cx="3320249" cy="131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" y="4356812"/>
            <a:ext cx="4266283" cy="222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1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63"/>
            <a:ext cx="5391807" cy="19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 descr="Описание: http://im-possible.info/images/art/stamps/cong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572" y="3762439"/>
            <a:ext cx="2596646" cy="28638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6;p28"/>
          <p:cNvSpPr txBox="1">
            <a:spLocks noGrp="1"/>
          </p:cNvSpPr>
          <p:nvPr>
            <p:ph type="title"/>
          </p:nvPr>
        </p:nvSpPr>
        <p:spPr>
          <a:xfrm>
            <a:off x="-515008" y="390744"/>
            <a:ext cx="7083973" cy="35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en-US" sz="4000" b="1" i="0" u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1" i="1" u="none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</a:t>
            </a:r>
            <a:r>
              <a:rPr lang="ru-RU" sz="2700" b="1" i="1" u="none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рименение</a:t>
            </a:r>
            <a:r>
              <a:rPr lang="ru-RU" sz="2700" b="1" i="1" u="none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невозможных</a:t>
            </a:r>
            <a:br>
              <a:rPr lang="ru-RU" sz="2700" b="1" i="1" u="none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фигур</a:t>
            </a:r>
            <a:endParaRPr sz="27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8532" y="569257"/>
            <a:ext cx="3439533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3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Одна из марок была посвящена  </a:t>
            </a:r>
          </a:p>
          <a:p>
            <a:pPr lvl="0" algn="ctr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ts val="1500"/>
            </a:pPr>
            <a:endParaRPr lang="ru-RU" sz="2300" dirty="0" smtClean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lvl="0" algn="ctr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3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математическому конгрессу в Инсбруке (Австрия), проходившему в 1981г.</a:t>
            </a:r>
          </a:p>
          <a:p>
            <a:pPr lvl="0" algn="ctr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3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За основу взят </a:t>
            </a:r>
            <a:r>
              <a:rPr lang="ru-RU" sz="23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невозможный ящик </a:t>
            </a:r>
            <a:r>
              <a:rPr lang="ru-RU" sz="2300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Эшера</a:t>
            </a:r>
            <a:r>
              <a:rPr lang="ru-RU" sz="23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</a:t>
            </a:r>
            <a:endParaRPr lang="ru-RU" sz="2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193" y="3655491"/>
            <a:ext cx="5470339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 1982 году </a:t>
            </a:r>
          </a:p>
          <a:p>
            <a:pPr lvl="0" algn="ctr"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по заказу правительства Швеции</a:t>
            </a:r>
          </a:p>
          <a:p>
            <a:pPr lvl="0" algn="ctr"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Оскаром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Рутерсвардом</a:t>
            </a: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</a:p>
          <a:p>
            <a:pPr lvl="0" algn="ctr"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были выполнены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марки </a:t>
            </a:r>
          </a:p>
          <a:p>
            <a:pPr lvl="0" algn="ctr">
              <a:spcBef>
                <a:spcPts val="700"/>
              </a:spcBef>
              <a:buClr>
                <a:schemeClr val="accent2"/>
              </a:buClr>
              <a:buSzPts val="1500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 изображениями невозможных фигур.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76" y="-73572"/>
            <a:ext cx="4432739" cy="50176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Психолог </a:t>
            </a:r>
            <a:r>
              <a:rPr lang="ru-RU" alt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 </a:t>
            </a:r>
            <a:r>
              <a:rPr lang="ru-RU" altLang="ru-RU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Стенфорда</a:t>
            </a:r>
            <a:r>
              <a:rPr lang="ru-RU" alt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Роджер </a:t>
            </a:r>
            <a:r>
              <a:rPr lang="ru-RU" altLang="ru-RU" sz="24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Шепард</a:t>
            </a:r>
            <a:r>
              <a:rPr lang="ru-RU" alt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использовал </a:t>
            </a:r>
            <a:r>
              <a:rPr lang="ru-RU" alt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идею трезубца для своей картины невозможного слона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im-possible.info/images/articles/trident/shepard_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19" y="290388"/>
            <a:ext cx="4056992" cy="303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im-possible.info/images/articles/trident/fukuda_trident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76" y="3321270"/>
            <a:ext cx="3101342" cy="3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9470" y="4544245"/>
            <a:ext cx="50239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Шигео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Фукуда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1985 нарисовал невозможную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руками</a:t>
            </a:r>
            <a:endParaRPr lang="ru-RU" sz="28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491788"/>
            <a:ext cx="8040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Невозможные фигуры можно «создать»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из бумаги, вырезав развёртку и склеив её.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755"/>
          <a:stretch/>
        </p:blipFill>
        <p:spPr>
          <a:xfrm>
            <a:off x="609600" y="2366663"/>
            <a:ext cx="2622331" cy="4214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34" y="3067438"/>
            <a:ext cx="2333787" cy="3706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94" y="3414523"/>
            <a:ext cx="2493776" cy="25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14300"/>
            <a:ext cx="8153400" cy="990600"/>
          </a:xfrm>
        </p:spPr>
        <p:txBody>
          <a:bodyPr/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З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аключение</a:t>
            </a: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400" y="698500"/>
            <a:ext cx="8209112" cy="4495800"/>
          </a:xfrm>
        </p:spPr>
        <p:txBody>
          <a:bodyPr/>
          <a:lstStyle/>
          <a:p>
            <a:pPr marL="160020" lvl="0" indent="0" algn="ctr">
              <a:lnSpc>
                <a:spcPct val="15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«Невозможные фигуры» доказывают, что на листке бумаги можно создать то, чего в жизни сделать невозможно.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lvl="0" indent="0" algn="ctr">
              <a:lnSpc>
                <a:spcPct val="150000"/>
              </a:lnSpc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lvl="0" indent="0" algn="ctr">
              <a:lnSpc>
                <a:spcPct val="15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Но! 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нашей жизни нет ничего невозможного,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главное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знать под каким «углом»  смотреть!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indent="0" algn="ctr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8" b="7866"/>
          <a:stretch/>
        </p:blipFill>
        <p:spPr bwMode="auto">
          <a:xfrm>
            <a:off x="5215102" y="4517931"/>
            <a:ext cx="1791044" cy="2274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82" y="4517931"/>
            <a:ext cx="1994433" cy="2275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953" y="2592280"/>
            <a:ext cx="709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Видео </a:t>
            </a:r>
            <a:r>
              <a:rPr lang="ru-RU" b="1" i="1" dirty="0">
                <a:solidFill>
                  <a:srgbClr val="FF0000"/>
                </a:solidFill>
              </a:rPr>
              <a:t>о невозможном треугольнике </a:t>
            </a:r>
            <a:r>
              <a:rPr lang="ru-RU" b="1" i="1" dirty="0" smtClean="0">
                <a:solidFill>
                  <a:srgbClr val="FF0000"/>
                </a:solidFill>
              </a:rPr>
              <a:t>на сайте «Математические этюды» </a:t>
            </a:r>
            <a:r>
              <a:rPr lang="en-US" b="1" i="1" dirty="0" smtClean="0">
                <a:solidFill>
                  <a:srgbClr val="FF0000"/>
                </a:solidFill>
                <a:hlinkClick r:id="rId4"/>
              </a:rPr>
              <a:t>https://etudes.ru/sketches/reutersvard-impossible-triangle/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5409" y="814385"/>
            <a:ext cx="4075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АКТУАЛЬНОСТЬ </a:t>
            </a:r>
            <a:endParaRPr lang="ru-RU" sz="2800" i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9407" y="2776611"/>
            <a:ext cx="74546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знаю точно: невозможное возможно»,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пел Дмитрий Билан и он прав.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смогли же «невозможные фигуры» нарисовать на бумаге. Почему тогда эта зрительная иллюзия ломает наш мозг? Что с ними не так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разбираться вместе!</a:t>
            </a:r>
          </a:p>
        </p:txBody>
      </p:sp>
      <p:pic>
        <p:nvPicPr>
          <p:cNvPr id="6" name="Рисунок 5" descr="«Я знаю точно: невозможное возможно», – пел Дмитрий Билан и он прав. Ведь смогли же «невозможные фигуры» нарисовать на бумаге. Почему тогда эта зрительная иллюзия ломает наш мозг? Что с ними не так?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8498" r="4069" b="7394"/>
          <a:stretch/>
        </p:blipFill>
        <p:spPr bwMode="auto">
          <a:xfrm>
            <a:off x="567559" y="262759"/>
            <a:ext cx="3657600" cy="188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 sz="2800" b="1" i="1" u="none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СПАСИБО ЗА ВНИМАНИЕ</a:t>
            </a:r>
            <a:r>
              <a:rPr lang="en-US" sz="2800" b="1" i="1" u="none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!</a:t>
            </a:r>
            <a:endParaRPr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0" name="Google Shape;280;p36" descr="Картинки по запросу невозможные фигур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50" y="1757779"/>
            <a:ext cx="7596449" cy="434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0139" y="330949"/>
            <a:ext cx="8633861" cy="95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невозможных фигур и область их 	 	  применения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09100" y="2144328"/>
            <a:ext cx="8518357" cy="175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Изучить литературу по теме «Невозможные фигуры»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Составить классификацию  невозможных фигур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Выполнить макеты несуществующих фигур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010" y="1621108"/>
            <a:ext cx="2722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Задачи: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979" y="3910012"/>
            <a:ext cx="2652478" cy="2652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11520"/>
            <a:ext cx="8153400" cy="990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зрительные иллюзии.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невозможные фигуры.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304" y="2660929"/>
            <a:ext cx="8153400" cy="4495800"/>
          </a:xfrm>
        </p:spPr>
        <p:txBody>
          <a:bodyPr/>
          <a:lstStyle/>
          <a:p>
            <a:pPr marL="160020" indent="0">
              <a:buNone/>
            </a:pP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нашей жизни нет ничего невозможного,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знать, под каким углом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смотреть.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6" y="4217549"/>
            <a:ext cx="3405772" cy="22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5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«невозможные фигуры»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785689"/>
            <a:ext cx="8153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«Невозможные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фигуры» – это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нарисованные фигуры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 изображены на плоскости и создают 3D-эффект, но…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невозможно воссоздать в реальности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как фигуры геометрически неправильные и не воспринимаются нашим мозгом как возможные реальные фигуры, так как видны явные противоречия.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463" y="168165"/>
            <a:ext cx="7178566" cy="1050836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Невозможный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</a:t>
            </a:r>
            <a:b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«невозможная фигура» появилась совершенно случайно.</a:t>
            </a:r>
            <a:endParaRPr lang="ru-RU" sz="24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252250" y="1799894"/>
            <a:ext cx="6632029" cy="4918841"/>
          </a:xfrm>
        </p:spPr>
        <p:txBody>
          <a:bodyPr/>
          <a:lstStyle/>
          <a:p>
            <a:pPr marL="570231" lvl="1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Шведский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Оскар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Рутерсвард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 1934 году учился в гимназии, то скучая на уроках грамматики стал чертить карандашом кубики, и однажды они сложились в удивительный трёхмерный треугольник неправильной геометрической формы.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67200" y="4259314"/>
            <a:ext cx="4477407" cy="4114800"/>
          </a:xfrm>
        </p:spPr>
        <p:txBody>
          <a:bodyPr/>
          <a:lstStyle/>
          <a:p>
            <a:pPr marL="118110" indent="0">
              <a:buNone/>
            </a:pPr>
            <a:r>
              <a:rPr lang="ru-RU" sz="2200" dirty="0" smtClean="0">
                <a:solidFill>
                  <a:schemeClr val="accent2"/>
                </a:solidFill>
              </a:rPr>
              <a:t>	Вернее</a:t>
            </a:r>
            <a:r>
              <a:rPr lang="ru-RU" sz="2200" dirty="0">
                <a:solidFill>
                  <a:schemeClr val="accent2"/>
                </a:solidFill>
              </a:rPr>
              <a:t>, форма треугольника вроде бы правильная, но вот «что-то» не дает осознать, как же на самом деле расположены эти кубики в этом треугольнике.</a:t>
            </a:r>
          </a:p>
          <a:p>
            <a:endParaRPr lang="ru-RU" dirty="0"/>
          </a:p>
        </p:txBody>
      </p:sp>
      <p:pic>
        <p:nvPicPr>
          <p:cNvPr id="5" name="Рисунок 4" descr="На рисунке: самая первая «невозможная фигура», нарисованная Оскаром Рутерсвардом в 1934 году (черно-белая) и в цвете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79779" y="1219001"/>
            <a:ext cx="2764221" cy="27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а рисунке: самая первая «невозможная фигура», нарисованная Оскаром Рутерсвардом в 1934 году (черно-белая) и в цвете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0"/>
          <a:stretch/>
        </p:blipFill>
        <p:spPr bwMode="auto">
          <a:xfrm>
            <a:off x="852651" y="4259315"/>
            <a:ext cx="2551386" cy="2420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4365" y="78827"/>
            <a:ext cx="8424041" cy="4114800"/>
          </a:xfrm>
        </p:spPr>
        <p:txBody>
          <a:bodyPr/>
          <a:lstStyle/>
          <a:p>
            <a:pPr marL="118110" indent="0" algn="ctr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50-х годах прошлого столетия благодаря статье британского математика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110" indent="0" algn="ctr">
              <a:lnSpc>
                <a:spcPct val="150000"/>
              </a:lnSpc>
              <a:buNone/>
            </a:pP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Роджера </a:t>
            </a:r>
            <a:r>
              <a:rPr lang="ru-RU" sz="28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невозможные фигуры обрели широкую известность. В этой статье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описал невозможный треугольник и бесконечную лестницу. Обе эти фигуры носят сегодня его имя.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DFA78C12-5E8D-DF62-873F-FD489DF0CE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877" y="3909848"/>
            <a:ext cx="2617075" cy="2636999"/>
          </a:xfrm>
          <a:prstGeom prst="rect">
            <a:avLst/>
          </a:prstGeom>
        </p:spPr>
      </p:pic>
      <p:pic>
        <p:nvPicPr>
          <p:cNvPr id="6" name="Picture 7" descr="http://im-possible.info/images/articles/unruch/page35.gif"/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3167" r="5046" b="20000"/>
          <a:stretch/>
        </p:blipFill>
        <p:spPr bwMode="auto">
          <a:xfrm>
            <a:off x="3868463" y="3909848"/>
            <a:ext cx="5275537" cy="281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28601"/>
            <a:ext cx="8153400" cy="990600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Оскар </a:t>
            </a:r>
            <a:r>
              <a:rPr lang="ru-RU" sz="2800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Рутерсвард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2"/>
                </a:solidFill>
              </a:rPr>
              <a:t>позже писал:</a:t>
            </a:r>
            <a:br>
              <a:rPr lang="ru-RU" sz="2800" b="1" i="1" dirty="0">
                <a:solidFill>
                  <a:schemeClr val="accent2"/>
                </a:solidFill>
              </a:rPr>
            </a:br>
            <a:endParaRPr lang="ru-RU" sz="2800" b="1" i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779" y="806671"/>
            <a:ext cx="8300544" cy="344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1958 году &lt;…&gt; прочитал статью, в которой </a:t>
            </a:r>
            <a:endParaRPr lang="ru-RU" sz="2400" b="1" dirty="0" smtClean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Пенроузы</a:t>
            </a:r>
            <a:r>
              <a:rPr lang="ru-RU" sz="2400" b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описали несколько невозможных объектов. Только после этого я понял, что я открыл в детстве. До той поры я нарисовал порядка сотни невозможных объектов, и статья </a:t>
            </a:r>
            <a:r>
              <a:rPr lang="ru-RU" sz="2400" b="1" dirty="0" err="1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Пенроузов</a:t>
            </a:r>
            <a:r>
              <a:rPr lang="ru-RU" sz="2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вдохновила меня на исследования в данной области. На сегодняшний день (на 1986 год) я нарисовал примерно 2500 невозможных объектов.»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На рисунке: невозможная фигура «Структура три-на-семь», тип двусмысленных фигур, Оскар Рутерсвард, 1964 год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" y="4382815"/>
            <a:ext cx="4855779" cy="22381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434051" y="4534964"/>
            <a:ext cx="4572000" cy="1933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endParaRPr lang="ru-RU" dirty="0" smtClean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Невозможная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фигура </a:t>
            </a: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три-на-семь», </a:t>
            </a: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двусмысленных фигур, </a:t>
            </a: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Оскар </a:t>
            </a:r>
            <a:r>
              <a:rPr lang="ru-RU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Рутерсвард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1964 год.</a:t>
            </a:r>
            <a:endParaRPr lang="ru-RU" sz="2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623" y="291662"/>
            <a:ext cx="5697449" cy="990600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Удивительный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 –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трибар</a:t>
            </a:r>
            <a:endParaRPr lang="ru-RU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17" t="6165" r="4169"/>
          <a:stretch/>
        </p:blipFill>
        <p:spPr>
          <a:xfrm>
            <a:off x="210207" y="354724"/>
            <a:ext cx="2112579" cy="2168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24" y="705683"/>
            <a:ext cx="2364828" cy="20252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9903" y="2730946"/>
            <a:ext cx="82085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75"/>
              </a:spcAft>
            </a:pPr>
            <a:r>
              <a:rPr lang="ru-RU" sz="1800" i="1" dirty="0" smtClean="0">
                <a:solidFill>
                  <a:srgbClr val="7B7B7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первого взгляда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трибар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кажется просто изображением равностороннего треугольника. Но стороны, сходящиеся вверху рисунка, кажутся перпендикулярными. В тоже время левая и правая грани внизу тоже кажутся перпендикулярными. Если смотреть на каждую деталь отдельно, то она кажется реальной, но в общем эта фигура существовать не может. Она не деформирована, но при черчении были неправильно соединены правильные элементы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Попытавшись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мысленно расположить элементы рисунка в пространстве, мы наталкиваемся на противоречие. </a:t>
            </a:r>
          </a:p>
        </p:txBody>
      </p:sp>
    </p:spTree>
    <p:extLst>
      <p:ext uri="{BB962C8B-B14F-4D97-AF65-F5344CB8AC3E}">
        <p14:creationId xmlns:p14="http://schemas.microsoft.com/office/powerpoint/2010/main" val="37298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бычн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Обычн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Обычн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Обычн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426</Words>
  <Application>Microsoft Office PowerPoint</Application>
  <PresentationFormat>Экран (4:3)</PresentationFormat>
  <Paragraphs>83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Helvetica</vt:lpstr>
      <vt:lpstr>Noto Sans Symbols</vt:lpstr>
      <vt:lpstr>Times New Roman</vt:lpstr>
      <vt:lpstr>Twentieth Century</vt:lpstr>
      <vt:lpstr>Wingdings</vt:lpstr>
      <vt:lpstr>Обычная</vt:lpstr>
      <vt:lpstr>2_Обычная</vt:lpstr>
      <vt:lpstr>5_Обычная</vt:lpstr>
      <vt:lpstr>6_Обычная</vt:lpstr>
      <vt:lpstr>7_Обычная</vt:lpstr>
      <vt:lpstr>Мир невозможных фигур</vt:lpstr>
      <vt:lpstr>Презентация PowerPoint</vt:lpstr>
      <vt:lpstr>Цель:  изучение невозможных фигур и область их      применения</vt:lpstr>
      <vt:lpstr>  Предмет исследования: зрительные иллюзии.  Объект исследования: невозможные фигуры.</vt:lpstr>
      <vt:lpstr>Что такое «невозможные фигуры»</vt:lpstr>
      <vt:lpstr>Невозможный треугольник Первая «невозможная фигура» появилась совершенно случайно.</vt:lpstr>
      <vt:lpstr>Презентация PowerPoint</vt:lpstr>
      <vt:lpstr>Оскар Рутерсвард позже писал: </vt:lpstr>
      <vt:lpstr>   Удивительный треугольник –   трибар</vt:lpstr>
      <vt:lpstr>Презентация PowerPoint</vt:lpstr>
      <vt:lpstr>"Бесконечная лестница", "Вечная лестница" или "Лестница Пенроуза"</vt:lpstr>
      <vt:lpstr>Невозможный трезубец (Космическая вилка)</vt:lpstr>
      <vt:lpstr>Невозможные ящики</vt:lpstr>
      <vt:lpstr>Американец Джерри Андрус увлекается созданием невозможных фигур в реальности. </vt:lpstr>
      <vt:lpstr>Применение невозможных  фигур</vt:lpstr>
      <vt:lpstr> Применение невозможных фигур</vt:lpstr>
      <vt:lpstr>     Психолог из Стенфорда Роджер Шепард использовал идею трезубца для своей картины невозможного слона</vt:lpstr>
      <vt:lpstr>Своими руками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«СШ №34»   ИНФОРМАЦИОННЫЙ ПРОЕКТ  ПО МАТЕМАТИКЕ ТЕМА ПРОЕКТА:  НЕВОЗМОЖНЫЕ ФИГУРЫ В ЖИЗНИ</dc:title>
  <dc:creator>dadad ada</dc:creator>
  <cp:lastModifiedBy>dadad ada</cp:lastModifiedBy>
  <cp:revision>108</cp:revision>
  <dcterms:modified xsi:type="dcterms:W3CDTF">2024-11-02T00:16:45Z</dcterms:modified>
</cp:coreProperties>
</file>