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tHk0RidTXg" TargetMode="External"/><Relationship Id="rId2" Type="http://schemas.openxmlformats.org/officeDocument/2006/relationships/hyperlink" Target="https://youtu.be/vT92WHcoSTQ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max.club/wp-content/uploads/2019/06/Kartinki_Atmosfera_1_170722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6" y="188640"/>
            <a:ext cx="888712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8" y="620688"/>
            <a:ext cx="819733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429622"/>
            <a:ext cx="8823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0">
              <a:buNone/>
            </a:pPr>
            <a:r>
              <a:rPr lang="ru-RU" sz="2000" b="1" i="1" dirty="0">
                <a:solidFill>
                  <a:srgbClr val="0000CC"/>
                </a:solidFill>
                <a:latin typeface="Comic Sans MS" pitchFamily="66" charset="0"/>
              </a:rPr>
              <a:t>Решение. </a:t>
            </a:r>
            <a:r>
              <a:rPr lang="ru-RU" sz="2000" b="1" i="1" dirty="0">
                <a:latin typeface="Comic Sans MS" pitchFamily="66" charset="0"/>
              </a:rPr>
              <a:t>Первый манометр нам не подходит, так как предел его измерений меньше, чем требуемое значение. Третий не подходит в силу того, что предел его измерений сильно больше, чем нам нужно измерить. А второй прибор не обладает этими недостатками, следовательно, он подходит. Цена деления его равна 1 : 10 = 0,1 атм.</a:t>
            </a:r>
          </a:p>
          <a:p>
            <a:pPr marL="108000" indent="0">
              <a:buNone/>
            </a:pPr>
            <a:r>
              <a:rPr lang="ru-RU" sz="2000" b="1" i="1" dirty="0">
                <a:solidFill>
                  <a:srgbClr val="0000CC"/>
                </a:solidFill>
                <a:latin typeface="Comic Sans MS" pitchFamily="66" charset="0"/>
              </a:rPr>
              <a:t>Ответ: </a:t>
            </a:r>
            <a:r>
              <a:rPr lang="ru-RU" sz="2000" b="1" i="1" dirty="0">
                <a:latin typeface="Comic Sans MS" pitchFamily="66" charset="0"/>
              </a:rPr>
              <a:t>0,1.</a:t>
            </a:r>
          </a:p>
        </p:txBody>
      </p:sp>
    </p:spTree>
    <p:extLst>
      <p:ext uri="{BB962C8B-B14F-4D97-AF65-F5344CB8AC3E}">
        <p14:creationId xmlns:p14="http://schemas.microsoft.com/office/powerpoint/2010/main" val="9411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bg1"/>
                </a:solidFill>
                <a:latin typeface="Comic Sans MS" pitchFamily="66" charset="0"/>
              </a:rPr>
              <a:t>Задание 8</a:t>
            </a:r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836712"/>
                <a:ext cx="8496944" cy="5467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8000" indent="0">
                  <a:buNone/>
                </a:pPr>
                <a:r>
                  <a:rPr lang="ru-RU" sz="2800" b="1" i="1" dirty="0">
                    <a:latin typeface="Comic Sans MS" pitchFamily="66" charset="0"/>
                  </a:rPr>
                  <a:t>Рассчитайте силу, с которой воздух давит на поверхность стола, длина которого равна 1,2 м, ширина равна 0,5 м, атмосферное давление равно 100 кПа. Ответ дайте в килоньютонах (кН).</a:t>
                </a:r>
              </a:p>
              <a:p>
                <a:pPr marL="108000" indent="0">
                  <a:buNone/>
                </a:pPr>
                <a:r>
                  <a:rPr lang="ru-RU" sz="2800" b="1" i="1" dirty="0">
                    <a:solidFill>
                      <a:schemeClr val="bg1"/>
                    </a:solidFill>
                    <a:latin typeface="Comic Sans MS" pitchFamily="66" charset="0"/>
                  </a:rPr>
                  <a:t>Решение.</a:t>
                </a:r>
                <a:r>
                  <a:rPr lang="ru-RU" sz="2800" b="1" i="1" dirty="0">
                    <a:latin typeface="Comic Sans MS" pitchFamily="66" charset="0"/>
                  </a:rPr>
                  <a:t> Сила равна произведению давления на площадь поверхности: </a:t>
                </a:r>
                <a:r>
                  <a:rPr lang="en-US" sz="2800" b="1" i="1" dirty="0">
                    <a:latin typeface="Comic Sans MS" pitchFamily="66" charset="0"/>
                  </a:rPr>
                  <a:t>F=P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800" b="1" i="1">
                        <a:latin typeface="Comic Sans MS" pitchFamily="66" charset="0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2800" b="1" i="1">
                        <a:latin typeface="Comic Sans MS" pitchFamily="66" charset="0"/>
                        <a:ea typeface="Cambria Math"/>
                      </a:rPr>
                      <m:t>S</m:t>
                    </m:r>
                    <m:r>
                      <m:rPr>
                        <m:nor/>
                      </m:rPr>
                      <a:rPr lang="ru-RU" sz="2800" b="1" i="1">
                        <a:latin typeface="Comic Sans MS" pitchFamily="66" charset="0"/>
                        <a:ea typeface="Cambria Math"/>
                      </a:rPr>
                      <m:t>.</m:t>
                    </m:r>
                  </m:oMath>
                </a14:m>
                <a:r>
                  <a:rPr lang="ru-RU" sz="2800" b="1" i="1" dirty="0">
                    <a:latin typeface="Comic Sans MS" pitchFamily="66" charset="0"/>
                  </a:rPr>
                  <a:t> Площадь поверхности стола равна произведению его длины на ширину: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1">
                        <a:latin typeface="Comic Sans MS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i="1">
                        <a:latin typeface="Comic Sans MS" pitchFamily="66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i="1">
                        <a:latin typeface="Comic Sans MS" pitchFamily="66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1" i="1">
                        <a:latin typeface="Comic Sans MS" pitchFamily="66" charset="0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2800" b="1" i="1">
                        <a:latin typeface="Comic Sans MS" pitchFamily="66" charset="0"/>
                        <a:ea typeface="Cambria Math"/>
                      </a:rPr>
                      <m:t>b</m:t>
                    </m:r>
                    <m:r>
                      <m:rPr>
                        <m:nor/>
                      </m:rPr>
                      <a:rPr lang="en-US" sz="2800" b="1" i="1">
                        <a:latin typeface="Comic Sans MS" pitchFamily="66" charset="0"/>
                        <a:ea typeface="Cambria Math"/>
                      </a:rPr>
                      <m:t>=1,2</m:t>
                    </m:r>
                    <m:r>
                      <m:rPr>
                        <m:nor/>
                      </m:rPr>
                      <a:rPr lang="ru-RU" sz="2800" b="1" i="1">
                        <a:latin typeface="Comic Sans MS" pitchFamily="66" charset="0"/>
                        <a:ea typeface="Cambria Math"/>
                      </a:rPr>
                      <m:t>м∙0,5м=0,6</m:t>
                    </m:r>
                    <m:sSup>
                      <m:sSupPr>
                        <m:ctrlPr>
                          <a:rPr lang="ru-RU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2800" b="1" i="1">
                            <a:latin typeface="Comic Sans MS" pitchFamily="66" charset="0"/>
                            <a:ea typeface="Cambria Math"/>
                          </a:rPr>
                          <m:t>м</m:t>
                        </m:r>
                      </m:e>
                      <m:sup>
                        <m:r>
                          <m:rPr>
                            <m:nor/>
                          </m:rPr>
                          <a:rPr lang="ru-RU" sz="2800" b="1" i="1">
                            <a:latin typeface="Comic Sans MS" pitchFamily="66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800" b="1" i="1">
                        <a:latin typeface="Comic Sans MS" pitchFamily="66" charset="0"/>
                        <a:ea typeface="Cambria Math"/>
                      </a:rPr>
                      <m:t>.</m:t>
                    </m:r>
                  </m:oMath>
                </a14:m>
                <a:r>
                  <a:rPr lang="ru-RU" sz="2800" b="1" i="1" dirty="0">
                    <a:latin typeface="Comic Sans MS" pitchFamily="66" charset="0"/>
                  </a:rPr>
                  <a:t>  </a:t>
                </a:r>
              </a:p>
              <a:p>
                <a:pPr marL="108000" indent="0">
                  <a:buNone/>
                </a:pPr>
                <a:r>
                  <a:rPr lang="ru-RU" sz="2800" b="1" i="1" dirty="0">
                    <a:latin typeface="Comic Sans MS" pitchFamily="66" charset="0"/>
                  </a:rPr>
                  <a:t>Таким образом, </a:t>
                </a:r>
                <a:r>
                  <a:rPr lang="en-US" sz="2800" b="1" i="1" dirty="0">
                    <a:latin typeface="Comic Sans MS" pitchFamily="66" charset="0"/>
                  </a:rPr>
                  <a:t>F=100</a:t>
                </a:r>
                <a:r>
                  <a:rPr lang="ru-RU" sz="2800" b="1" i="1" dirty="0" err="1">
                    <a:latin typeface="Comic Sans MS" pitchFamily="66" charset="0"/>
                  </a:rPr>
                  <a:t>кП</a:t>
                </a:r>
                <a:r>
                  <a:rPr lang="ru-RU" sz="2800" b="1" i="1" dirty="0">
                    <a:latin typeface="Comic Sans MS" pitchFamily="66" charset="0"/>
                  </a:rPr>
                  <a:t>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800" b="1" i="1">
                        <a:latin typeface="Comic Sans MS" pitchFamily="66" charset="0"/>
                        <a:ea typeface="Cambria Math"/>
                      </a:rPr>
                      <m:t>∙0,6</m:t>
                    </m:r>
                    <m:sSup>
                      <m:sSupPr>
                        <m:ctrlPr>
                          <a:rPr lang="ru-RU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2800" b="1" i="1">
                            <a:latin typeface="Comic Sans MS" pitchFamily="66" charset="0"/>
                            <a:ea typeface="Cambria Math"/>
                          </a:rPr>
                          <m:t>м</m:t>
                        </m:r>
                      </m:e>
                      <m:sup>
                        <m:r>
                          <m:rPr>
                            <m:nor/>
                          </m:rPr>
                          <a:rPr lang="ru-RU" sz="2800" b="1" i="1">
                            <a:latin typeface="Comic Sans MS" pitchFamily="66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800" b="1" i="1">
                        <a:latin typeface="Comic Sans MS" pitchFamily="66" charset="0"/>
                        <a:ea typeface="Cambria Math"/>
                      </a:rPr>
                      <m:t>=60кН.</m:t>
                    </m:r>
                  </m:oMath>
                </a14:m>
                <a:r>
                  <a:rPr lang="ru-RU" sz="2800" b="1" i="1" dirty="0">
                    <a:latin typeface="Comic Sans MS" pitchFamily="66" charset="0"/>
                  </a:rPr>
                  <a:t> </a:t>
                </a:r>
              </a:p>
              <a:p>
                <a:pPr marL="108000" indent="0">
                  <a:buNone/>
                </a:pPr>
                <a:r>
                  <a:rPr lang="ru-RU" sz="2800" b="1" i="1" dirty="0">
                    <a:latin typeface="Comic Sans MS" pitchFamily="66" charset="0"/>
                  </a:rPr>
                  <a:t>Ответ: 60 </a:t>
                </a:r>
                <a:r>
                  <a:rPr lang="ru-RU" sz="2800" b="1" i="1" dirty="0" err="1">
                    <a:latin typeface="Comic Sans MS" pitchFamily="66" charset="0"/>
                  </a:rPr>
                  <a:t>кН.</a:t>
                </a:r>
                <a:endParaRPr lang="ru-RU" sz="2800" b="1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496944" cy="5467522"/>
              </a:xfrm>
              <a:prstGeom prst="rect">
                <a:avLst/>
              </a:prstGeom>
              <a:blipFill rotWithShape="1">
                <a:blip r:embed="rId2"/>
                <a:stretch>
                  <a:fillRect l="-143" t="-1115" r="-2726" b="-2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6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omic Sans MS" pitchFamily="66" charset="0"/>
              </a:rPr>
              <a:t>    Для </a:t>
            </a:r>
            <a:r>
              <a:rPr lang="ru-RU" sz="3200" b="1" i="1" dirty="0">
                <a:latin typeface="Comic Sans MS" pitchFamily="66" charset="0"/>
              </a:rPr>
              <a:t>каждой точки Земли существует свое нормальное атмосферное давление. Оно связано с высотой точки над уровнем моря. Если населенный пункт находится на высоте 200 метров (его абсолютная высота), то нормальное давление воздуха для этого населенного пункта будет равно:</a:t>
            </a:r>
          </a:p>
          <a:p>
            <a:r>
              <a:rPr lang="ru-RU" sz="3200" b="1" i="1" dirty="0" smtClean="0">
                <a:latin typeface="Comic Sans MS" pitchFamily="66" charset="0"/>
              </a:rPr>
              <a:t>    760 </a:t>
            </a:r>
            <a:r>
              <a:rPr lang="ru-RU" sz="3200" b="1" i="1" dirty="0">
                <a:latin typeface="Comic Sans MS" pitchFamily="66" charset="0"/>
              </a:rPr>
              <a:t>мм. рт. ст. – 20 мм. рт. ст. = 740 мм. рт. ст. Давление в 760 мм. рт. ст. является для него повышенным.</a:t>
            </a:r>
          </a:p>
        </p:txBody>
      </p:sp>
    </p:spTree>
    <p:extLst>
      <p:ext uri="{BB962C8B-B14F-4D97-AF65-F5344CB8AC3E}">
        <p14:creationId xmlns:p14="http://schemas.microsoft.com/office/powerpoint/2010/main" val="9456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680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Comic Sans MS" pitchFamily="66" charset="0"/>
              </a:rPr>
              <a:t>Задание.</a:t>
            </a:r>
          </a:p>
          <a:p>
            <a:r>
              <a:rPr lang="ru-RU" sz="3600" b="1" i="1" dirty="0">
                <a:latin typeface="Comic Sans MS" pitchFamily="66" charset="0"/>
              </a:rPr>
              <a:t>   Определите нормальное атмосферное давление для села Бурибай. Абсолютная высота  села Бурибай равна 337 метра над уровнем моря.</a:t>
            </a:r>
          </a:p>
          <a:p>
            <a:r>
              <a:rPr lang="ru-RU" sz="3600" b="1" i="1" dirty="0">
                <a:solidFill>
                  <a:schemeClr val="bg1"/>
                </a:solidFill>
                <a:latin typeface="Comic Sans MS" pitchFamily="66" charset="0"/>
              </a:rPr>
              <a:t>Решение.</a:t>
            </a:r>
          </a:p>
          <a:p>
            <a:r>
              <a:rPr lang="ru-RU" sz="3600" b="1" i="1" dirty="0">
                <a:latin typeface="Comic Sans MS" pitchFamily="66" charset="0"/>
              </a:rPr>
              <a:t>760 – ( 337:12</a:t>
            </a:r>
            <a:r>
              <a:rPr lang="ru-RU" sz="3600" b="1" i="1" dirty="0" smtClean="0">
                <a:latin typeface="Comic Sans MS" pitchFamily="66" charset="0"/>
              </a:rPr>
              <a:t>) = 732 мм</a:t>
            </a:r>
            <a:r>
              <a:rPr lang="ru-RU" sz="3600" b="1" i="1" dirty="0">
                <a:latin typeface="Comic Sans MS" pitchFamily="66" charset="0"/>
              </a:rPr>
              <a:t> (нормальное атмосферное давление для села  Бурибай.)</a:t>
            </a:r>
          </a:p>
        </p:txBody>
      </p:sp>
    </p:spTree>
    <p:extLst>
      <p:ext uri="{BB962C8B-B14F-4D97-AF65-F5344CB8AC3E}">
        <p14:creationId xmlns:p14="http://schemas.microsoft.com/office/powerpoint/2010/main" val="12405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351240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mic Sans MS" pitchFamily="66" charset="0"/>
              </a:rPr>
              <a:t>Задача</a:t>
            </a:r>
            <a:r>
              <a:rPr lang="ru-RU" b="1" i="1" dirty="0">
                <a:latin typeface="Comic Sans MS" pitchFamily="66" charset="0"/>
              </a:rPr>
              <a:t/>
            </a:r>
            <a:br>
              <a:rPr lang="ru-RU" b="1" i="1" dirty="0">
                <a:latin typeface="Comic Sans MS" pitchFamily="66" charset="0"/>
              </a:rPr>
            </a:br>
            <a:r>
              <a:rPr lang="ru-RU" b="1" i="1" dirty="0">
                <a:latin typeface="Comic Sans MS" pitchFamily="66" charset="0"/>
              </a:rPr>
              <a:t>Рассчитайте давление атмосферы в шахте глубиной 360 м, если на поверхности Земли давление 750 мм рт. ст. 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258129" cy="515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4860032" y="2060848"/>
                <a:ext cx="4176464" cy="3616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8000" indent="0">
                  <a:buNone/>
                </a:pPr>
                <a:r>
                  <a:rPr lang="ru-RU" b="1" i="1" dirty="0">
                    <a:solidFill>
                      <a:srgbClr val="0000CC"/>
                    </a:solidFill>
                    <a:latin typeface="Comic Sans MS" pitchFamily="66" charset="0"/>
                  </a:rPr>
                  <a:t>Решение.</a:t>
                </a:r>
              </a:p>
              <a:p>
                <a:pPr marL="108000" indent="0">
                  <a:buNone/>
                </a:pPr>
                <a:r>
                  <a:rPr lang="ru-RU" b="1" i="1" dirty="0">
                    <a:latin typeface="Comic Sans MS" pitchFamily="66" charset="0"/>
                  </a:rPr>
                  <a:t>   На каждые 12м спуска давление увеличивается на </a:t>
                </a:r>
                <a:endParaRPr lang="ru-RU" b="1" i="1" dirty="0" smtClean="0">
                  <a:latin typeface="Comic Sans MS" pitchFamily="66" charset="0"/>
                </a:endParaRPr>
              </a:p>
              <a:p>
                <a:pPr marL="108000" indent="0">
                  <a:buNone/>
                </a:pPr>
                <a:r>
                  <a:rPr lang="ru-RU" b="1" i="1" dirty="0" smtClean="0">
                    <a:latin typeface="Comic Sans MS" pitchFamily="66" charset="0"/>
                  </a:rPr>
                  <a:t>1 </a:t>
                </a:r>
                <a:r>
                  <a:rPr lang="ru-RU" b="1" i="1" dirty="0">
                    <a:latin typeface="Comic Sans MS" pitchFamily="66" charset="0"/>
                  </a:rPr>
                  <a:t>мм. рт. ст., таким образом при спуске на 360 м давление увеличивается на </a:t>
                </a:r>
                <a:endParaRPr lang="ru-RU" b="1" i="1" dirty="0" smtClean="0">
                  <a:latin typeface="Comic Sans MS" pitchFamily="66" charset="0"/>
                </a:endParaRPr>
              </a:p>
              <a:p>
                <a:pPr marL="10800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b="1" i="1">
                            <a:latin typeface="Comic Sans MS" pitchFamily="66" charset="0"/>
                          </a:rPr>
                          <m:t>360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b="1" i="1">
                            <a:latin typeface="Comic Sans MS" pitchFamily="66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ru-RU" b="1" i="1">
                        <a:latin typeface="Comic Sans MS" pitchFamily="66" charset="0"/>
                      </a:rPr>
                      <m:t>=30</m:t>
                    </m:r>
                  </m:oMath>
                </a14:m>
                <a:r>
                  <a:rPr lang="ru-RU" b="1" i="1" dirty="0">
                    <a:latin typeface="Comic Sans MS" pitchFamily="66" charset="0"/>
                  </a:rPr>
                  <a:t> мм. рт. ст. </a:t>
                </a:r>
                <a:endParaRPr lang="ru-RU" b="1" i="1" dirty="0" smtClean="0">
                  <a:latin typeface="Comic Sans MS" pitchFamily="66" charset="0"/>
                </a:endParaRPr>
              </a:p>
              <a:p>
                <a:pPr marL="108000" indent="0">
                  <a:buNone/>
                </a:pPr>
                <a:r>
                  <a:rPr lang="ru-RU" b="1" i="1" dirty="0" smtClean="0">
                    <a:latin typeface="Comic Sans MS" pitchFamily="66" charset="0"/>
                  </a:rPr>
                  <a:t>На </a:t>
                </a:r>
                <a:r>
                  <a:rPr lang="ru-RU" b="1" i="1" dirty="0">
                    <a:latin typeface="Comic Sans MS" pitchFamily="66" charset="0"/>
                  </a:rPr>
                  <a:t>поверхности Земли давление равно 750 мм. рт. ст., значит в шахте давление </a:t>
                </a:r>
                <a:endParaRPr lang="ru-RU" b="1" i="1" dirty="0" smtClean="0">
                  <a:latin typeface="Comic Sans MS" pitchFamily="66" charset="0"/>
                </a:endParaRPr>
              </a:p>
              <a:p>
                <a:pPr marL="108000" indent="0">
                  <a:buNone/>
                </a:pPr>
                <a:r>
                  <a:rPr lang="ru-RU" b="1" i="1" dirty="0" smtClean="0">
                    <a:latin typeface="Comic Sans MS" pitchFamily="66" charset="0"/>
                  </a:rPr>
                  <a:t>750+30=780 </a:t>
                </a:r>
                <a:r>
                  <a:rPr lang="ru-RU" b="1" i="1" dirty="0">
                    <a:latin typeface="Comic Sans MS" pitchFamily="66" charset="0"/>
                  </a:rPr>
                  <a:t>мм. рт. ст.</a:t>
                </a:r>
              </a:p>
              <a:p>
                <a:pPr marL="108000" indent="0">
                  <a:buNone/>
                </a:pPr>
                <a:r>
                  <a:rPr lang="ru-RU" b="1" i="1" dirty="0">
                    <a:solidFill>
                      <a:srgbClr val="0000CC"/>
                    </a:solidFill>
                    <a:latin typeface="Comic Sans MS" pitchFamily="66" charset="0"/>
                  </a:rPr>
                  <a:t>Ответ: </a:t>
                </a:r>
                <a:r>
                  <a:rPr lang="ru-RU" b="1" i="1" dirty="0" smtClean="0">
                    <a:latin typeface="Comic Sans MS" pitchFamily="66" charset="0"/>
                  </a:rPr>
                  <a:t>780 </a:t>
                </a:r>
                <a:r>
                  <a:rPr lang="ru-RU" b="1" i="1" dirty="0">
                    <a:latin typeface="Comic Sans MS" pitchFamily="66" charset="0"/>
                  </a:rPr>
                  <a:t>мм. рт. ст.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60848"/>
                <a:ext cx="4176464" cy="3616311"/>
              </a:xfrm>
              <a:prstGeom prst="rect">
                <a:avLst/>
              </a:prstGeom>
              <a:blipFill rotWithShape="1">
                <a:blip r:embed="rId3"/>
                <a:stretch>
                  <a:fillRect t="-675" r="-1752" b="-18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7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Comic Sans MS" pitchFamily="66" charset="0"/>
              </a:rPr>
              <a:t>«</a:t>
            </a:r>
            <a:r>
              <a:rPr lang="ru-RU" sz="2000" b="1" i="1" dirty="0" err="1" smtClean="0">
                <a:solidFill>
                  <a:schemeClr val="bg1"/>
                </a:solidFill>
                <a:latin typeface="Comic Sans MS" pitchFamily="66" charset="0"/>
              </a:rPr>
              <a:t>Искареженные</a:t>
            </a:r>
            <a:r>
              <a:rPr lang="ru-RU" sz="20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000" b="1" i="1" dirty="0">
                <a:solidFill>
                  <a:schemeClr val="bg1"/>
                </a:solidFill>
                <a:latin typeface="Comic Sans MS" pitchFamily="66" charset="0"/>
              </a:rPr>
              <a:t>цистерны»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5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omic Sans MS" pitchFamily="66" charset="0"/>
              </a:rPr>
              <a:t> </a:t>
            </a:r>
            <a:r>
              <a:rPr lang="ru-RU" b="1" i="1" dirty="0">
                <a:latin typeface="Comic Sans MS" pitchFamily="66" charset="0"/>
              </a:rPr>
              <a:t>Две разных емкости, изображенные на фотографиях, </a:t>
            </a:r>
            <a:r>
              <a:rPr lang="ru-RU" b="1" i="1" dirty="0" err="1">
                <a:latin typeface="Comic Sans MS" pitchFamily="66" charset="0"/>
              </a:rPr>
              <a:t>искарёжены</a:t>
            </a:r>
            <a:r>
              <a:rPr lang="ru-RU" b="1" i="1" dirty="0">
                <a:latin typeface="Comic Sans MS" pitchFamily="66" charset="0"/>
              </a:rPr>
              <a:t> по одной и той же причине. Назовите её. Как  это могло произойти?  Опишите процесс.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6" y="2510631"/>
            <a:ext cx="475252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6" y="4581128"/>
            <a:ext cx="4752528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220072" y="1052735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0">
              <a:buNone/>
            </a:pPr>
            <a:r>
              <a:rPr lang="ru-RU" b="1" i="1" dirty="0">
                <a:solidFill>
                  <a:schemeClr val="bg1"/>
                </a:solidFill>
                <a:latin typeface="Comic Sans MS" pitchFamily="66" charset="0"/>
              </a:rPr>
              <a:t>Решение: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i="1" dirty="0">
                <a:latin typeface="Comic Sans MS" pitchFamily="66" charset="0"/>
              </a:rPr>
              <a:t>Пустые цистерны периодически моют кипятком и обдают паром, если предполагается перевозка другой жидкости. По инструкции, после этого, необходимо все люки и краны оставлять открытыми, чтобы была связь с атмосферой.  В нашем случае краны и люки были закрыты и после остывания воздуха и конденсации пара внутри ёмкостей – давление сильно уменьшилось, и цистерны были раздавлены силой атмосферного давления. К сожалению, подобные случаи не так уж и редки.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83813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omic Sans MS" pitchFamily="66" charset="0"/>
              </a:rPr>
              <a:t>    Влияние </a:t>
            </a:r>
            <a:r>
              <a:rPr lang="ru-RU" sz="3200" b="1" i="1" dirty="0">
                <a:latin typeface="Comic Sans MS" pitchFamily="66" charset="0"/>
              </a:rPr>
              <a:t>и использование атмосферного давления на живой организм и живыми организмами.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564904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50" indent="-514350">
              <a:buAutoNum type="arabicPeriod"/>
            </a:pPr>
            <a:r>
              <a:rPr lang="ru-RU" sz="4400" b="1" i="1" dirty="0">
                <a:hlinkClick r:id="rId2"/>
              </a:rPr>
              <a:t>https://youtu.be/vT92WHcoSTQ</a:t>
            </a:r>
            <a:endParaRPr lang="ru-RU" sz="4400" b="1" i="1" dirty="0"/>
          </a:p>
          <a:p>
            <a:pPr marL="622350" indent="-514350">
              <a:buAutoNum type="arabicPeriod"/>
            </a:pPr>
            <a:endParaRPr lang="ru-RU" sz="4400" b="1" i="1" dirty="0"/>
          </a:p>
          <a:p>
            <a:pPr marL="622350" indent="-514350">
              <a:buAutoNum type="arabicPeriod"/>
            </a:pPr>
            <a:r>
              <a:rPr lang="ru-RU" sz="4400" b="1" i="1" dirty="0">
                <a:hlinkClick r:id="rId3"/>
              </a:rPr>
              <a:t>https://youtu.be/JtHk0RidTXg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9174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848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Comic Sans MS" pitchFamily="66" charset="0"/>
              </a:rPr>
              <a:t>Физкультминутка</a:t>
            </a:r>
            <a:r>
              <a:rPr lang="ru-RU" sz="32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Comic Sans MS" pitchFamily="66" charset="0"/>
              </a:rPr>
              <a:t>«Свечка»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0" indent="0">
              <a:buNone/>
            </a:pPr>
            <a:endParaRPr lang="ru-RU" sz="2800" b="1" i="1" dirty="0" smtClean="0">
              <a:latin typeface="Comic Sans MS" pitchFamily="66" charset="0"/>
            </a:endParaRPr>
          </a:p>
          <a:p>
            <a:pPr marL="108000" lvl="0" indent="0">
              <a:buNone/>
            </a:pPr>
            <a:r>
              <a:rPr lang="ru-RU" sz="2800" b="1" i="1" dirty="0" err="1" smtClean="0">
                <a:latin typeface="Comic Sans MS" pitchFamily="66" charset="0"/>
              </a:rPr>
              <a:t>И.п</a:t>
            </a:r>
            <a:r>
              <a:rPr lang="ru-RU" sz="2800" b="1" i="1" dirty="0">
                <a:latin typeface="Comic Sans MS" pitchFamily="66" charset="0"/>
              </a:rPr>
              <a:t>. – стоя, руки перед грудью, ладонями кверху, на них как бы находится свеча, которую нужно «задуть».</a:t>
            </a:r>
          </a:p>
          <a:p>
            <a:pPr marL="108000" lvl="0" indent="0">
              <a:buNone/>
            </a:pPr>
            <a:r>
              <a:rPr lang="ru-RU" sz="2800" b="1" i="1" dirty="0">
                <a:latin typeface="Comic Sans MS" pitchFamily="66" charset="0"/>
              </a:rPr>
              <a:t>1-2- глубокий вдох носом;</a:t>
            </a:r>
          </a:p>
          <a:p>
            <a:pPr marL="108000" lvl="0" indent="0">
              <a:buNone/>
            </a:pPr>
            <a:r>
              <a:rPr lang="ru-RU" sz="2800" b="1" i="1" dirty="0">
                <a:latin typeface="Comic Sans MS" pitchFamily="66" charset="0"/>
              </a:rPr>
              <a:t>3-4- задержать дыхание;</a:t>
            </a:r>
          </a:p>
          <a:p>
            <a:pPr marL="108000" lvl="0" indent="0">
              <a:buNone/>
            </a:pPr>
            <a:r>
              <a:rPr lang="ru-RU" sz="2800" b="1" i="1" dirty="0">
                <a:latin typeface="Comic Sans MS" pitchFamily="66" charset="0"/>
              </a:rPr>
              <a:t>5-6-7-8- выдохнуть медленно и ровно через рот, задувая воображаемое пламя свечи;</a:t>
            </a:r>
          </a:p>
          <a:p>
            <a:pPr marL="108000" lvl="0" indent="0">
              <a:buNone/>
            </a:pPr>
            <a:r>
              <a:rPr lang="ru-RU" sz="2800" b="1" i="1" dirty="0">
                <a:latin typeface="Comic Sans MS" pitchFamily="66" charset="0"/>
              </a:rPr>
              <a:t>Повторить 2 раза.</a:t>
            </a:r>
          </a:p>
        </p:txBody>
      </p:sp>
    </p:spTree>
    <p:extLst>
      <p:ext uri="{BB962C8B-B14F-4D97-AF65-F5344CB8AC3E}">
        <p14:creationId xmlns:p14="http://schemas.microsoft.com/office/powerpoint/2010/main" val="32466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Comic Sans MS" pitchFamily="66" charset="0"/>
              </a:rPr>
              <a:t>Составьте </a:t>
            </a:r>
            <a:r>
              <a:rPr lang="ru-RU" sz="3200" b="1" i="1" dirty="0" err="1">
                <a:latin typeface="Comic Sans MS" pitchFamily="66" charset="0"/>
              </a:rPr>
              <a:t>синквейн</a:t>
            </a:r>
            <a:r>
              <a:rPr lang="ru-RU" sz="3200" b="1" i="1" dirty="0">
                <a:latin typeface="Comic Sans MS" pitchFamily="66" charset="0"/>
              </a:rPr>
              <a:t> (пятистишие) по теме «Атмосферное давление»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4896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0">
              <a:buNone/>
            </a:pPr>
            <a:r>
              <a:rPr lang="ru-RU" sz="2800" b="1" i="1" dirty="0">
                <a:latin typeface="Comic Sans MS" pitchFamily="66" charset="0"/>
              </a:rPr>
              <a:t>1) Одно существительное (главное)</a:t>
            </a:r>
          </a:p>
          <a:p>
            <a:pPr marL="108000" indent="0">
              <a:buNone/>
            </a:pPr>
            <a:r>
              <a:rPr lang="ru-RU" sz="2800" b="1" i="1" dirty="0">
                <a:latin typeface="Comic Sans MS" pitchFamily="66" charset="0"/>
              </a:rPr>
              <a:t>2) Два прилагательных</a:t>
            </a:r>
          </a:p>
          <a:p>
            <a:pPr marL="108000" indent="0">
              <a:buNone/>
            </a:pPr>
            <a:r>
              <a:rPr lang="ru-RU" sz="2800" b="1" i="1" dirty="0">
                <a:latin typeface="Comic Sans MS" pitchFamily="66" charset="0"/>
              </a:rPr>
              <a:t>3) Три глагола</a:t>
            </a:r>
          </a:p>
          <a:p>
            <a:pPr marL="108000" indent="0">
              <a:buNone/>
            </a:pPr>
            <a:endParaRPr lang="ru-RU" sz="2800" b="1" i="1" dirty="0">
              <a:latin typeface="Comic Sans MS" pitchFamily="66" charset="0"/>
            </a:endParaRPr>
          </a:p>
          <a:p>
            <a:pPr marL="108000"/>
            <a:r>
              <a:rPr lang="ru-RU" sz="2800" b="1" i="1" dirty="0">
                <a:latin typeface="Comic Sans MS" pitchFamily="66" charset="0"/>
              </a:rPr>
              <a:t>4) Четыре любых слова по теме</a:t>
            </a:r>
          </a:p>
          <a:p>
            <a:pPr marL="108000" indent="0">
              <a:buNone/>
            </a:pPr>
            <a:r>
              <a:rPr lang="ru-RU" sz="2800" b="1" i="1" dirty="0">
                <a:latin typeface="Comic Sans MS" pitchFamily="66" charset="0"/>
              </a:rPr>
              <a:t>5) Одно существительное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204864"/>
            <a:ext cx="3672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0">
              <a:buNone/>
            </a:pPr>
            <a:r>
              <a:rPr lang="ru-RU" sz="2800" b="1" i="1" dirty="0">
                <a:latin typeface="Comic Sans MS" pitchFamily="66" charset="0"/>
              </a:rPr>
              <a:t>1) Атмосфера</a:t>
            </a:r>
          </a:p>
          <a:p>
            <a:pPr marL="565200" indent="-457200">
              <a:buAutoNum type="arabicParenR"/>
            </a:pPr>
            <a:endParaRPr lang="ru-RU" sz="2800" b="1" i="1" dirty="0">
              <a:latin typeface="Comic Sans MS" pitchFamily="66" charset="0"/>
            </a:endParaRPr>
          </a:p>
          <a:p>
            <a:pPr marL="108000" indent="0">
              <a:buNone/>
            </a:pPr>
            <a:r>
              <a:rPr lang="ru-RU" sz="2800" b="1" i="1" dirty="0">
                <a:latin typeface="Comic Sans MS" pitchFamily="66" charset="0"/>
              </a:rPr>
              <a:t>2) </a:t>
            </a:r>
            <a:r>
              <a:rPr lang="ru-RU" sz="2800" b="1" i="1" dirty="0" err="1" smtClean="0">
                <a:latin typeface="Comic Sans MS" pitchFamily="66" charset="0"/>
              </a:rPr>
              <a:t>Низкое,высокое</a:t>
            </a:r>
            <a:endParaRPr lang="ru-RU" sz="2800" b="1" i="1" dirty="0">
              <a:latin typeface="Comic Sans MS" pitchFamily="66" charset="0"/>
            </a:endParaRPr>
          </a:p>
          <a:p>
            <a:pPr marL="108000" indent="0">
              <a:buNone/>
            </a:pPr>
            <a:r>
              <a:rPr lang="ru-RU" sz="2800" b="1" i="1" dirty="0">
                <a:latin typeface="Comic Sans MS" pitchFamily="66" charset="0"/>
              </a:rPr>
              <a:t>3) Защищает, давит, изменяется</a:t>
            </a:r>
          </a:p>
          <a:p>
            <a:pPr marL="108000" indent="0">
              <a:buNone/>
            </a:pPr>
            <a:r>
              <a:rPr lang="ru-RU" sz="2800" b="1" i="1" dirty="0">
                <a:latin typeface="Comic Sans MS" pitchFamily="66" charset="0"/>
              </a:rPr>
              <a:t>4) Без атмосферы нет жизни</a:t>
            </a:r>
          </a:p>
          <a:p>
            <a:pPr marL="108000" indent="0">
              <a:buNone/>
            </a:pPr>
            <a:r>
              <a:rPr lang="ru-RU" sz="2800" b="1" i="1" dirty="0">
                <a:latin typeface="Comic Sans MS" pitchFamily="66" charset="0"/>
              </a:rPr>
              <a:t>5) Оболочка</a:t>
            </a:r>
          </a:p>
        </p:txBody>
      </p:sp>
    </p:spTree>
    <p:extLst>
      <p:ext uri="{BB962C8B-B14F-4D97-AF65-F5344CB8AC3E}">
        <p14:creationId xmlns:p14="http://schemas.microsoft.com/office/powerpoint/2010/main" val="29735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Comic Sans MS" pitchFamily="66" charset="0"/>
              </a:rPr>
              <a:t>Домашнее задание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0">
              <a:buNone/>
            </a:pPr>
            <a:r>
              <a:rPr lang="ru-RU" sz="3600" b="1" i="1" dirty="0">
                <a:latin typeface="Comic Sans MS" pitchFamily="66" charset="0"/>
              </a:rPr>
              <a:t>Повторить тему «Атмосферное давление», </a:t>
            </a:r>
          </a:p>
          <a:p>
            <a:pPr marL="108000" indent="0">
              <a:buNone/>
            </a:pPr>
            <a:r>
              <a:rPr lang="ru-RU" sz="3600" b="1" i="1" dirty="0">
                <a:latin typeface="Comic Sans MS" pitchFamily="66" charset="0"/>
              </a:rPr>
              <a:t>составить две задачи на расчет атмосферного давления.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40290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Улыбка… Она ничего не стоит, но многое дает. Она одаривает тех, кто ее получает, и ничего не забирает у того, кто ее дарит!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e0GDTmLFt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943468" cy="446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564904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16000" algn="ctr"/>
            <a:r>
              <a:rPr lang="ru-RU" sz="7200" b="1" i="1" dirty="0">
                <a:latin typeface="Comic Sans MS" pitchFamily="66" charset="0"/>
              </a:rPr>
              <a:t>Спасибо за работу</a:t>
            </a:r>
          </a:p>
        </p:txBody>
      </p:sp>
    </p:spTree>
    <p:extLst>
      <p:ext uri="{BB962C8B-B14F-4D97-AF65-F5344CB8AC3E}">
        <p14:creationId xmlns:p14="http://schemas.microsoft.com/office/powerpoint/2010/main" val="40694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 err="1">
                <a:solidFill>
                  <a:schemeClr val="tx1"/>
                </a:solidFill>
                <a:latin typeface="Comic Sans MS" pitchFamily="66" charset="0"/>
              </a:rPr>
              <a:t>шеРеиен</a:t>
            </a:r>
            <a:r>
              <a:rPr lang="ru-RU" sz="4900" b="1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4900" b="1" i="1" dirty="0" err="1">
                <a:solidFill>
                  <a:schemeClr val="tx1"/>
                </a:solidFill>
                <a:latin typeface="Comic Sans MS" pitchFamily="66" charset="0"/>
              </a:rPr>
              <a:t>здача</a:t>
            </a:r>
            <a:r>
              <a:rPr lang="ru-RU" sz="4900" b="1" i="1" dirty="0">
                <a:solidFill>
                  <a:schemeClr val="tx1"/>
                </a:solidFill>
                <a:latin typeface="Comic Sans MS" pitchFamily="66" charset="0"/>
              </a:rPr>
              <a:t> оп </a:t>
            </a:r>
            <a:r>
              <a:rPr lang="ru-RU" sz="4900" b="1" i="1" dirty="0" err="1">
                <a:solidFill>
                  <a:schemeClr val="tx1"/>
                </a:solidFill>
                <a:latin typeface="Comic Sans MS" pitchFamily="66" charset="0"/>
              </a:rPr>
              <a:t>меет</a:t>
            </a:r>
            <a:r>
              <a:rPr lang="ru-RU" sz="4900" b="1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4900" b="1" i="1" dirty="0" err="1">
                <a:solidFill>
                  <a:schemeClr val="tx1"/>
                </a:solidFill>
                <a:latin typeface="Comic Sans MS" pitchFamily="66" charset="0"/>
              </a:rPr>
              <a:t>сеАнетро«фом</a:t>
            </a:r>
            <a:r>
              <a:rPr lang="ru-RU" sz="4900" b="1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4900" b="1" i="1" dirty="0" err="1">
                <a:solidFill>
                  <a:schemeClr val="tx1"/>
                </a:solidFill>
                <a:latin typeface="Comic Sans MS" pitchFamily="66" charset="0"/>
              </a:rPr>
              <a:t>е»ндеавил</a:t>
            </a:r>
            <a:r>
              <a:rPr lang="ru-RU" b="1" i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692697"/>
            <a:ext cx="6309442" cy="100811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Comic Sans MS" pitchFamily="66" charset="0"/>
              </a:rPr>
              <a:t>Прочитайте анаграмму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8864" cy="2358760"/>
          </a:xfrm>
        </p:spPr>
        <p:txBody>
          <a:bodyPr>
            <a:normAutofit fontScale="90000"/>
          </a:bodyPr>
          <a:lstStyle/>
          <a:p>
            <a:pPr marL="108000" indent="0"/>
            <a:r>
              <a:rPr lang="ru-RU" sz="4900" b="1" i="1" dirty="0">
                <a:solidFill>
                  <a:schemeClr val="bg1"/>
                </a:solidFill>
                <a:latin typeface="Comic Sans MS" pitchFamily="66" charset="0"/>
              </a:rPr>
              <a:t>Классная работа</a:t>
            </a:r>
            <a:r>
              <a:rPr lang="ru-RU" sz="4900" b="1" i="1" dirty="0">
                <a:solidFill>
                  <a:srgbClr val="0000CC"/>
                </a:solidFill>
                <a:latin typeface="Comic Sans MS" pitchFamily="66" charset="0"/>
              </a:rPr>
              <a:t/>
            </a:r>
            <a:br>
              <a:rPr lang="ru-RU" sz="4900" b="1" i="1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4900" b="1" i="1" dirty="0" smtClean="0">
                <a:solidFill>
                  <a:srgbClr val="0000CC"/>
                </a:solidFill>
                <a:latin typeface="Comic Sans MS" pitchFamily="66" charset="0"/>
              </a:rPr>
              <a:t/>
            </a:r>
            <a:br>
              <a:rPr lang="ru-RU" sz="4900" b="1" i="1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4900" b="1" i="1" dirty="0" smtClean="0">
                <a:solidFill>
                  <a:schemeClr val="tx1"/>
                </a:solidFill>
                <a:latin typeface="Comic Sans MS" pitchFamily="66" charset="0"/>
              </a:rPr>
              <a:t>Решение </a:t>
            </a:r>
            <a:r>
              <a:rPr lang="ru-RU" sz="4900" b="1" i="1" dirty="0">
                <a:solidFill>
                  <a:schemeClr val="tx1"/>
                </a:solidFill>
                <a:latin typeface="Comic Sans MS" pitchFamily="66" charset="0"/>
              </a:rPr>
              <a:t>задач по теме «Атмосферное давление»</a:t>
            </a:r>
            <a:r>
              <a:rPr lang="ru-RU" sz="49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404665"/>
            <a:ext cx="6381451" cy="720080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bg1"/>
                </a:solidFill>
                <a:latin typeface="Comic Sans MS" pitchFamily="66" charset="0"/>
              </a:rPr>
              <a:t>Перевод в СИ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11560" y="1700808"/>
                <a:ext cx="3887287" cy="4425672"/>
              </a:xfrm>
            </p:spPr>
            <p:txBody>
              <a:bodyPr/>
              <a:lstStyle/>
              <a:p>
                <a:pPr marL="108000" indent="0" algn="ctr">
                  <a:buNone/>
                </a:pP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1 вариант</a:t>
                </a:r>
              </a:p>
              <a:p>
                <a:pPr marL="108000" indent="0">
                  <a:buNone/>
                </a:pP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1) 785 мм =</a:t>
                </a:r>
              </a:p>
              <a:p>
                <a:pPr marL="108000" indent="0">
                  <a:buNone/>
                </a:pP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2) 3 см</a:t>
                </a:r>
                <a:r>
                  <a:rPr lang="ru-RU" sz="3200" b="1" i="1" baseline="30000" dirty="0">
                    <a:solidFill>
                      <a:schemeClr val="tx1"/>
                    </a:solidFill>
                    <a:latin typeface="Comic Sans MS" pitchFamily="66" charset="0"/>
                  </a:rPr>
                  <a:t>2</a:t>
                </a: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 = </a:t>
                </a:r>
              </a:p>
              <a:p>
                <a:pPr marL="108000" indent="0">
                  <a:buNone/>
                </a:pP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3) 2,8 кН =</a:t>
                </a:r>
              </a:p>
              <a:p>
                <a:pPr marL="108000" indent="0">
                  <a:buNone/>
                </a:pP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4) 965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200" b="1" i="1" dirty="0">
                            <a:solidFill>
                              <a:schemeClr val="tx1"/>
                            </a:solidFill>
                            <a:latin typeface="Comic Sans MS" pitchFamily="66" charset="0"/>
                          </a:rPr>
                          <m:t>Н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200" b="1" i="1" dirty="0">
                            <a:solidFill>
                              <a:schemeClr val="tx1"/>
                            </a:solidFill>
                            <a:latin typeface="Comic Sans MS" pitchFamily="66" charset="0"/>
                          </a:rPr>
                          <m:t>м</m:t>
                        </m:r>
                        <m:r>
                          <m:rPr>
                            <m:nor/>
                          </m:rPr>
                          <a:rPr lang="ru-RU" sz="3200" b="1" i="1" baseline="30000" dirty="0">
                            <a:solidFill>
                              <a:schemeClr val="tx1"/>
                            </a:solidFill>
                            <a:latin typeface="Comic Sans MS" pitchFamily="66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 = </a:t>
                </a:r>
              </a:p>
              <a:p>
                <a:pPr marL="108000" indent="0">
                  <a:buNone/>
                </a:pP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5) 7 </a:t>
                </a:r>
                <a:r>
                  <a:rPr lang="ru-RU" sz="3200" b="1" i="1" dirty="0" err="1">
                    <a:solidFill>
                      <a:schemeClr val="tx1"/>
                    </a:solidFill>
                    <a:latin typeface="Comic Sans MS" pitchFamily="66" charset="0"/>
                  </a:rPr>
                  <a:t>МПa</a:t>
                </a: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 =</a:t>
                </a:r>
                <a:endParaRPr lang="ru-RU" sz="3200" dirty="0">
                  <a:solidFill>
                    <a:schemeClr val="tx1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11560" y="1700808"/>
                <a:ext cx="3887287" cy="4425672"/>
              </a:xfrm>
              <a:blipFill rotWithShape="1">
                <a:blip r:embed="rId2"/>
                <a:stretch>
                  <a:fillRect l="-1097" t="-1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45152" y="1772816"/>
                <a:ext cx="3815280" cy="4353664"/>
              </a:xfrm>
            </p:spPr>
            <p:txBody>
              <a:bodyPr>
                <a:normAutofit/>
              </a:bodyPr>
              <a:lstStyle/>
              <a:p>
                <a:pPr marL="108000" indent="0" algn="ctr">
                  <a:buNone/>
                </a:pP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2 вариант</a:t>
                </a:r>
              </a:p>
              <a:p>
                <a:pPr marL="108000" indent="0" eaLnBrk="0">
                  <a:buNone/>
                </a:pP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1) 936 мм =</a:t>
                </a:r>
              </a:p>
              <a:p>
                <a:pPr marL="108000" indent="0" eaLnBrk="0">
                  <a:buNone/>
                </a:pP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2) 15 см</a:t>
                </a:r>
                <a:r>
                  <a:rPr lang="ru-RU" sz="3200" b="1" i="1" baseline="30000" dirty="0">
                    <a:solidFill>
                      <a:schemeClr val="tx1"/>
                    </a:solidFill>
                    <a:latin typeface="Comic Sans MS" pitchFamily="66" charset="0"/>
                  </a:rPr>
                  <a:t>2</a:t>
                </a: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 = </a:t>
                </a:r>
              </a:p>
              <a:p>
                <a:pPr marL="108000" indent="0" eaLnBrk="0">
                  <a:buNone/>
                </a:pP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3) 260 мН =</a:t>
                </a:r>
              </a:p>
              <a:p>
                <a:pPr marL="108000" indent="0" eaLnBrk="0">
                  <a:buNone/>
                </a:pP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4) 700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200" b="1" i="1" dirty="0">
                            <a:solidFill>
                              <a:schemeClr val="tx1"/>
                            </a:solidFill>
                            <a:latin typeface="Comic Sans MS" pitchFamily="66" charset="0"/>
                          </a:rPr>
                          <m:t>Н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200" b="1" i="1" dirty="0">
                            <a:solidFill>
                              <a:schemeClr val="tx1"/>
                            </a:solidFill>
                            <a:latin typeface="Comic Sans MS" pitchFamily="66" charset="0"/>
                          </a:rPr>
                          <m:t>м</m:t>
                        </m:r>
                        <m:r>
                          <m:rPr>
                            <m:nor/>
                          </m:rPr>
                          <a:rPr lang="ru-RU" sz="3200" b="1" i="1" baseline="30000" dirty="0">
                            <a:solidFill>
                              <a:schemeClr val="tx1"/>
                            </a:solidFill>
                            <a:latin typeface="Comic Sans MS" pitchFamily="66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 = </a:t>
                </a:r>
              </a:p>
              <a:p>
                <a:pPr marL="108000" indent="0" eaLnBrk="0">
                  <a:buNone/>
                </a:pPr>
                <a:r>
                  <a:rPr lang="ru-RU" sz="3200" b="1" i="1" dirty="0">
                    <a:solidFill>
                      <a:schemeClr val="tx1"/>
                    </a:solidFill>
                    <a:latin typeface="Comic Sans MS" pitchFamily="66" charset="0"/>
                  </a:rPr>
                  <a:t>5) 9,3 кПа =</a:t>
                </a:r>
                <a:endParaRPr lang="ru-RU" sz="3200" dirty="0">
                  <a:solidFill>
                    <a:schemeClr val="tx1"/>
                  </a:solidFill>
                </a:endParaRPr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45152" y="1772816"/>
                <a:ext cx="3815280" cy="4353664"/>
              </a:xfrm>
              <a:blipFill rotWithShape="1">
                <a:blip r:embed="rId3"/>
                <a:stretch>
                  <a:fillRect l="-1118" t="-1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6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bg1"/>
                </a:solidFill>
                <a:latin typeface="Comic Sans MS" pitchFamily="66" charset="0"/>
              </a:rPr>
              <a:t>Перевод в СИ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2132856"/>
                <a:ext cx="4319335" cy="3993624"/>
              </a:xfrm>
            </p:spPr>
            <p:txBody>
              <a:bodyPr/>
              <a:lstStyle/>
              <a:p>
                <a:pPr marL="108000" indent="0" algn="ctr">
                  <a:buNone/>
                </a:pP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1 вариант</a:t>
                </a:r>
              </a:p>
              <a:p>
                <a:pPr marL="108000" indent="0">
                  <a:buNone/>
                </a:pP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1) 785 мм = 0,785 м</a:t>
                </a:r>
              </a:p>
              <a:p>
                <a:pPr marL="108000" indent="0">
                  <a:buNone/>
                </a:pP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2) 3 см</a:t>
                </a:r>
                <a:r>
                  <a:rPr lang="ru-RU" b="1" i="1" baseline="30000" dirty="0">
                    <a:solidFill>
                      <a:schemeClr val="tx1"/>
                    </a:solidFill>
                    <a:latin typeface="Comic Sans MS" pitchFamily="66" charset="0"/>
                  </a:rPr>
                  <a:t>2</a:t>
                </a: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 = 0,0003 м</a:t>
                </a:r>
                <a:r>
                  <a:rPr lang="ru-RU" b="1" i="1" baseline="30000" dirty="0">
                    <a:solidFill>
                      <a:schemeClr val="tx1"/>
                    </a:solidFill>
                    <a:latin typeface="Comic Sans MS" pitchFamily="66" charset="0"/>
                  </a:rPr>
                  <a:t>2</a:t>
                </a:r>
              </a:p>
              <a:p>
                <a:pPr marL="108000" indent="0">
                  <a:buNone/>
                </a:pP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3) 2,8 кН = 2800 Н</a:t>
                </a:r>
              </a:p>
              <a:p>
                <a:pPr marL="108000" indent="0">
                  <a:buNone/>
                </a:pP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4) 965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b="1" i="1" dirty="0">
                            <a:solidFill>
                              <a:schemeClr val="tx1"/>
                            </a:solidFill>
                            <a:latin typeface="Comic Sans MS" pitchFamily="66" charset="0"/>
                          </a:rPr>
                          <m:t>Н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b="1" i="1" dirty="0">
                            <a:solidFill>
                              <a:schemeClr val="tx1"/>
                            </a:solidFill>
                            <a:latin typeface="Comic Sans MS" pitchFamily="66" charset="0"/>
                          </a:rPr>
                          <m:t>м</m:t>
                        </m:r>
                        <m:r>
                          <m:rPr>
                            <m:nor/>
                          </m:rPr>
                          <a:rPr lang="ru-RU" b="1" i="1" baseline="30000" dirty="0">
                            <a:solidFill>
                              <a:schemeClr val="tx1"/>
                            </a:solidFill>
                            <a:latin typeface="Comic Sans MS" pitchFamily="66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b="1" i="1" dirty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= 965 Па</a:t>
                </a:r>
                <a:endParaRPr lang="ru-RU" b="1" i="1" baseline="30000" dirty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marL="108000" lvl="0" indent="0">
                  <a:buNone/>
                </a:pP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5) 7 </a:t>
                </a:r>
                <a:r>
                  <a:rPr lang="ru-RU" b="1" i="1" dirty="0" err="1">
                    <a:solidFill>
                      <a:schemeClr val="tx1"/>
                    </a:solidFill>
                    <a:latin typeface="Comic Sans MS" pitchFamily="66" charset="0"/>
                  </a:rPr>
                  <a:t>МПa</a:t>
                </a: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 = 7000000 Па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2132856"/>
                <a:ext cx="4319335" cy="3993624"/>
              </a:xfrm>
              <a:blipFill rotWithShape="1">
                <a:blip r:embed="rId2"/>
                <a:stretch>
                  <a:fillRect t="-1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788024" y="2060848"/>
                <a:ext cx="4104456" cy="4065632"/>
              </a:xfrm>
            </p:spPr>
            <p:txBody>
              <a:bodyPr/>
              <a:lstStyle/>
              <a:p>
                <a:pPr marL="108000" indent="0" algn="ctr">
                  <a:buNone/>
                </a:pP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2 вариант</a:t>
                </a:r>
              </a:p>
              <a:p>
                <a:pPr marL="108000" indent="0" eaLnBrk="0">
                  <a:buNone/>
                </a:pP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1) 936 мм = 0,936 м</a:t>
                </a:r>
              </a:p>
              <a:p>
                <a:pPr marL="108000" indent="0" eaLnBrk="0">
                  <a:buNone/>
                </a:pP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2) </a:t>
                </a:r>
                <a:r>
                  <a:rPr lang="ru-RU" b="1" i="1" baseline="30000" dirty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15 см</a:t>
                </a:r>
                <a:r>
                  <a:rPr lang="ru-RU" b="1" i="1" baseline="30000" dirty="0">
                    <a:solidFill>
                      <a:schemeClr val="tx1"/>
                    </a:solidFill>
                    <a:latin typeface="Comic Sans MS" pitchFamily="66" charset="0"/>
                  </a:rPr>
                  <a:t>2</a:t>
                </a: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 = 0,0015 м</a:t>
                </a:r>
                <a:r>
                  <a:rPr lang="ru-RU" b="1" i="1" baseline="30000" dirty="0">
                    <a:solidFill>
                      <a:schemeClr val="tx1"/>
                    </a:solidFill>
                    <a:latin typeface="Comic Sans MS" pitchFamily="66" charset="0"/>
                  </a:rPr>
                  <a:t>2</a:t>
                </a:r>
                <a:endParaRPr lang="ru-RU" b="1" i="1" dirty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marL="108000" indent="0" eaLnBrk="0">
                  <a:buNone/>
                </a:pP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3) 260 мН = 0,26 Н</a:t>
                </a:r>
              </a:p>
              <a:p>
                <a:pPr marL="108000" indent="0" eaLnBrk="0">
                  <a:buNone/>
                </a:pP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4) 700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b="1" i="1" dirty="0">
                            <a:solidFill>
                              <a:schemeClr val="tx1"/>
                            </a:solidFill>
                            <a:latin typeface="Comic Sans MS" pitchFamily="66" charset="0"/>
                          </a:rPr>
                          <m:t>Н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b="1" i="1" dirty="0">
                            <a:solidFill>
                              <a:schemeClr val="tx1"/>
                            </a:solidFill>
                            <a:latin typeface="Comic Sans MS" pitchFamily="66" charset="0"/>
                          </a:rPr>
                          <m:t>м</m:t>
                        </m:r>
                        <m:r>
                          <m:rPr>
                            <m:nor/>
                          </m:rPr>
                          <a:rPr lang="ru-RU" b="1" i="1" baseline="30000" dirty="0">
                            <a:solidFill>
                              <a:schemeClr val="tx1"/>
                            </a:solidFill>
                            <a:latin typeface="Comic Sans MS" pitchFamily="66" charset="0"/>
                          </a:rPr>
                          <m:t>2</m:t>
                        </m:r>
                      </m:den>
                    </m:f>
                    <m:r>
                      <a:rPr lang="ru-RU" b="1" i="1" baseline="30000" dirty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= 700 Па</a:t>
                </a:r>
              </a:p>
              <a:p>
                <a:pPr marL="108000" indent="0" eaLnBrk="0">
                  <a:buNone/>
                </a:pPr>
                <a:r>
                  <a:rPr lang="ru-RU" b="1" i="1" dirty="0">
                    <a:solidFill>
                      <a:schemeClr val="tx1"/>
                    </a:solidFill>
                    <a:latin typeface="Comic Sans MS" pitchFamily="66" charset="0"/>
                  </a:rPr>
                  <a:t>5) 9,3 кПа = 9300 Па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788024" y="2060848"/>
                <a:ext cx="4104456" cy="4065632"/>
              </a:xfrm>
              <a:blipFill rotWithShape="1">
                <a:blip r:embed="rId3"/>
                <a:stretch>
                  <a:fillRect t="-1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2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406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omic Sans MS" pitchFamily="66" charset="0"/>
              </a:rPr>
              <a:t>На уроке учитель закрыл резиновыми пробками отверстия в предварительно открытом на воздухе сосуде и подсоединил его с помощью шлангов к манометру и насосу (см. рисунок).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77072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omic Sans MS" pitchFamily="66" charset="0"/>
              </a:rPr>
              <a:t> Судя по рисунку, что делает учитель: подкачивает в сосуд или откачивает из сосуда воздух? Насколько отличается давление в сосуде от атмосферного? Ответ поясните.</a:t>
            </a:r>
            <a:endParaRPr lang="ru-RU" dirty="0"/>
          </a:p>
        </p:txBody>
      </p:sp>
      <p:pic>
        <p:nvPicPr>
          <p:cNvPr id="4" name="Объект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2" y="620688"/>
            <a:ext cx="4644256" cy="5697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1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3231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eaLnBrk="0"/>
            <a:r>
              <a:rPr lang="ru-RU" b="1" i="1" dirty="0">
                <a:solidFill>
                  <a:schemeClr val="bg1"/>
                </a:solidFill>
                <a:latin typeface="Comic Sans MS" pitchFamily="66" charset="0"/>
              </a:rPr>
              <a:t>Ответ:</a:t>
            </a:r>
            <a:r>
              <a:rPr lang="ru-RU" b="1" i="1" dirty="0">
                <a:solidFill>
                  <a:srgbClr val="0000CC"/>
                </a:solidFill>
                <a:latin typeface="Comic Sans MS" pitchFamily="66" charset="0"/>
              </a:rPr>
              <a:t>  </a:t>
            </a:r>
            <a:r>
              <a:rPr lang="ru-RU" b="1" i="1" dirty="0">
                <a:latin typeface="Comic Sans MS" pitchFamily="66" charset="0"/>
              </a:rPr>
              <a:t>Воздух  откачивают  из  сосуда.  Манометр  показывает,  что  давление  в  сосуде  меньше атмосферного на 40 см водяного столба (или на 4 кПа)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95661"/>
            <a:ext cx="6012928" cy="4329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152128"/>
          </a:xfrm>
        </p:spPr>
        <p:txBody>
          <a:bodyPr/>
          <a:lstStyle/>
          <a:p>
            <a:r>
              <a:rPr lang="ru-RU" i="1" dirty="0">
                <a:solidFill>
                  <a:schemeClr val="bg1"/>
                </a:solidFill>
                <a:latin typeface="Comic Sans MS" pitchFamily="66" charset="0"/>
              </a:rPr>
              <a:t>Задание 1.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0">
              <a:buNone/>
            </a:pPr>
            <a:r>
              <a:rPr lang="ru-RU" sz="2000" b="1" i="1" dirty="0">
                <a:latin typeface="Comic Sans MS" pitchFamily="66" charset="0"/>
              </a:rPr>
              <a:t>Васе нужно накачать шину автомобиля до давления 2,6 атм. На рисунке изображены три манометра. Чему равна цена деления того манометра, который подойдёт Васе для измерения и контроля давления в шине при её накачивании? 1 бар = 1 атм.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8784976" cy="402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7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246</TotalTime>
  <Words>784</Words>
  <Application>Microsoft Office PowerPoint</Application>
  <PresentationFormat>Экран (4:3)</PresentationFormat>
  <Paragraphs>87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Презентация PowerPoint</vt:lpstr>
      <vt:lpstr>Улыбка… Она ничего не стоит, но многое дает. Она одаривает тех, кто ее получает, и ничего не забирает у того, кто ее дарит!</vt:lpstr>
      <vt:lpstr>шеРеиен здача оп меет сеАнетро«фом е»ндеавил </vt:lpstr>
      <vt:lpstr>Классная работа  Решение задач по теме «Атмосферное давление»  </vt:lpstr>
      <vt:lpstr>Перевод в СИ</vt:lpstr>
      <vt:lpstr>Перевод в СИ</vt:lpstr>
      <vt:lpstr>Презентация PowerPoint</vt:lpstr>
      <vt:lpstr>Презентация PowerPoint</vt:lpstr>
      <vt:lpstr>Задание 1. </vt:lpstr>
      <vt:lpstr>Презентация PowerPoint</vt:lpstr>
      <vt:lpstr>Задание 8.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БычковаИВ_к44</dc:creator>
  <cp:lastModifiedBy>Ихсанова_к20</cp:lastModifiedBy>
  <cp:revision>15</cp:revision>
  <dcterms:created xsi:type="dcterms:W3CDTF">2023-06-01T03:23:42Z</dcterms:created>
  <dcterms:modified xsi:type="dcterms:W3CDTF">2024-11-04T18:45:49Z</dcterms:modified>
</cp:coreProperties>
</file>